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1" r:id="rId3"/>
    <p:sldId id="270" r:id="rId4"/>
    <p:sldId id="268" r:id="rId5"/>
    <p:sldId id="266" r:id="rId6"/>
    <p:sldId id="258" r:id="rId7"/>
    <p:sldId id="257" r:id="rId8"/>
    <p:sldId id="259" r:id="rId9"/>
    <p:sldId id="267" r:id="rId10"/>
    <p:sldId id="263" r:id="rId11"/>
    <p:sldId id="264" r:id="rId12"/>
    <p:sldId id="271"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68" autoAdjust="0"/>
  </p:normalViewPr>
  <p:slideViewPr>
    <p:cSldViewPr snapToGrid="0">
      <p:cViewPr varScale="1">
        <p:scale>
          <a:sx n="61" d="100"/>
          <a:sy n="61" d="100"/>
        </p:scale>
        <p:origin x="8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8F5206-8183-4B10-8AE4-4EC40A031470}" type="datetimeFigureOut">
              <a:rPr lang="en-US" smtClean="0"/>
              <a:t>5/7/2016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43216-D3E2-47B5-8624-144D94F6516F}" type="slidenum">
              <a:rPr lang="en-US" smtClean="0"/>
              <a:t>‹#›</a:t>
            </a:fld>
            <a:endParaRPr lang="en-US"/>
          </a:p>
        </p:txBody>
      </p:sp>
    </p:spTree>
    <p:extLst>
      <p:ext uri="{BB962C8B-B14F-4D97-AF65-F5344CB8AC3E}">
        <p14:creationId xmlns:p14="http://schemas.microsoft.com/office/powerpoint/2010/main" val="248076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So what is the problem with invasive species?</a:t>
            </a:r>
            <a:r>
              <a:rPr lang="en-US" b="0" baseline="0" dirty="0" smtClean="0"/>
              <a:t> It’s not new. In fact it’s been creeping up quietly in the background over the years and decades, and now its effects are in full swing. It’s one of the leading causes of species extinction around the world. Invasive species have contributed directly to the decline of 42% of endangered species in the US. There is an economic cost, to the tune of about $120 billion per year. A land area the size of California is experiencing native </a:t>
            </a:r>
            <a:r>
              <a:rPr lang="en-US" b="0" baseline="0" dirty="0" err="1" smtClean="0"/>
              <a:t>invasivion</a:t>
            </a:r>
            <a:r>
              <a:rPr lang="en-US" b="0" baseline="0" dirty="0" smtClean="0"/>
              <a:t>  </a:t>
            </a:r>
            <a:r>
              <a:rPr lang="en-US" b="0" dirty="0" smtClean="0"/>
              <a:t>I want to start by</a:t>
            </a:r>
            <a:r>
              <a:rPr lang="en-US" b="0" baseline="0" dirty="0" smtClean="0"/>
              <a:t> giving a definition of invasive species. Simply put, these are organisms which have become established outside of their native environment. </a:t>
            </a:r>
            <a:endParaRPr lang="en-US" b="0" dirty="0" smtClean="0"/>
          </a:p>
          <a:p>
            <a:r>
              <a:rPr lang="en-US" b="1" dirty="0" smtClean="0"/>
              <a:t>What</a:t>
            </a:r>
            <a:r>
              <a:rPr lang="en-US" b="1" baseline="0" dirty="0" smtClean="0"/>
              <a:t> </a:t>
            </a:r>
            <a:r>
              <a:rPr lang="en-US" b="0" baseline="0" dirty="0" smtClean="0"/>
              <a:t>are </a:t>
            </a:r>
            <a:r>
              <a:rPr lang="en-US" b="0" baseline="0" dirty="0" err="1" smtClean="0"/>
              <a:t>invasives</a:t>
            </a:r>
            <a:r>
              <a:rPr lang="en-US" b="0" baseline="0" dirty="0" smtClean="0"/>
              <a:t> </a:t>
            </a:r>
            <a:r>
              <a:rPr lang="en-US" b="1" baseline="0" dirty="0" smtClean="0"/>
              <a:t>Why </a:t>
            </a:r>
            <a:r>
              <a:rPr lang="en-US" b="0" baseline="0" dirty="0" smtClean="0"/>
              <a:t>are they harmful, </a:t>
            </a:r>
            <a:r>
              <a:rPr lang="en-US" b="1" baseline="0" dirty="0" smtClean="0"/>
              <a:t>How </a:t>
            </a:r>
            <a:r>
              <a:rPr lang="en-US" b="0" baseline="0" dirty="0" smtClean="0"/>
              <a:t>do they spread? “In this talk, we will be focusing in on </a:t>
            </a:r>
            <a:r>
              <a:rPr lang="en-US" b="1" baseline="0" dirty="0" smtClean="0"/>
              <a:t>how </a:t>
            </a:r>
            <a:r>
              <a:rPr lang="en-US" b="0" baseline="0" dirty="0" smtClean="0"/>
              <a:t>invasive species proliferate and spread to new areas”. Image of zebra mussels attached to boat propeller (human transport is main vector of spread for many nuisance species). (zebra mussels known to have been mostly spread within the united states attached to personal </a:t>
            </a:r>
            <a:r>
              <a:rPr lang="en-US" b="0" baseline="0" dirty="0" err="1" smtClean="0"/>
              <a:t>motoboats</a:t>
            </a:r>
            <a:r>
              <a:rPr lang="en-US" b="0" baseline="0" dirty="0" smtClean="0"/>
              <a:t>)</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Why we choose a network model with within node logistic growth: stages of invasion -</a:t>
            </a:r>
            <a:r>
              <a:rPr lang="en-US" dirty="0" smtClean="0"/>
              <a:t> introduction, establishment, spread.</a:t>
            </a:r>
            <a:r>
              <a:rPr lang="en-US" baseline="0" dirty="0" smtClean="0"/>
              <a:t> Modeling this on a network model (internode movement = introduction into empty nodes, establishment = intra-node logistic growth, spread is subsequent transfers from newly infected nodes.)</a:t>
            </a:r>
          </a:p>
          <a:p>
            <a:endParaRPr lang="en-US" b="0" baseline="0" dirty="0" smtClean="0"/>
          </a:p>
        </p:txBody>
      </p:sp>
      <p:sp>
        <p:nvSpPr>
          <p:cNvPr id="4" name="Slide Number Placeholder 3"/>
          <p:cNvSpPr>
            <a:spLocks noGrp="1"/>
          </p:cNvSpPr>
          <p:nvPr>
            <p:ph type="sldNum" sz="quarter" idx="10"/>
          </p:nvPr>
        </p:nvSpPr>
        <p:spPr/>
        <p:txBody>
          <a:bodyPr/>
          <a:lstStyle/>
          <a:p>
            <a:fld id="{6C643216-D3E2-47B5-8624-144D94F6516F}" type="slidenum">
              <a:rPr lang="en-US" smtClean="0"/>
              <a:t>2</a:t>
            </a:fld>
            <a:endParaRPr lang="en-US"/>
          </a:p>
        </p:txBody>
      </p:sp>
    </p:spTree>
    <p:extLst>
      <p:ext uri="{BB962C8B-B14F-4D97-AF65-F5344CB8AC3E}">
        <p14:creationId xmlns:p14="http://schemas.microsoft.com/office/powerpoint/2010/main" val="2391597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FUTURE WORK:</a:t>
            </a:r>
          </a:p>
          <a:p>
            <a:r>
              <a:rPr lang="en-US" dirty="0" smtClean="0"/>
              <a:t>Continuing</a:t>
            </a:r>
            <a:r>
              <a:rPr lang="en-US" baseline="0" dirty="0" smtClean="0"/>
              <a:t> thesis work… divided into two fields</a:t>
            </a:r>
          </a:p>
          <a:p>
            <a:r>
              <a:rPr lang="en-US" baseline="0" dirty="0" err="1" smtClean="0"/>
              <a:t>Allee</a:t>
            </a:r>
            <a:r>
              <a:rPr lang="en-US" baseline="0" dirty="0" smtClean="0"/>
              <a:t> Effects / stochasticity: Graphs – for large populations with fairly high migration rates, stochastic simulations and deterministic simulations do not differ much. However in the case of invasive species, we perceive introductions as rare events, most of which fail to establish a stable colony due to chance. Recall the idea of fixed points – population at 0 moving inexorably towards carrying capacity. Very low migration rates for invasive species – stochasticity with low population numbers can have a large impact. </a:t>
            </a:r>
            <a:r>
              <a:rPr lang="en-US" baseline="0" dirty="0" err="1" smtClean="0"/>
              <a:t>Allee</a:t>
            </a:r>
            <a:r>
              <a:rPr lang="en-US" baseline="0" dirty="0" smtClean="0"/>
              <a:t> effects – positive growth impacts from many individuals (e.g. mate searching) creates threshold for invasion, requiring repeated / large volumes of introductions within a short period.</a:t>
            </a:r>
          </a:p>
          <a:p>
            <a:endParaRPr lang="en-US" baseline="0" dirty="0" smtClean="0"/>
          </a:p>
          <a:p>
            <a:r>
              <a:rPr lang="en-US" baseline="0" dirty="0" smtClean="0"/>
              <a:t>Network effects – small world exploration, by and large respective roles of growth and long-distance dispersal. Investigation into role of large hubs. Idea of human transport networks – reasonable that a few nodes with high connectivity would source a large proportion of initial introductions. What is their impact and does this have any implications for management? Would simply controlling traffic through these hubs have any effect to slow down the spread of the invasion?</a:t>
            </a:r>
          </a:p>
          <a:p>
            <a:endParaRPr lang="en-US" dirty="0"/>
          </a:p>
        </p:txBody>
      </p:sp>
      <p:sp>
        <p:nvSpPr>
          <p:cNvPr id="4" name="Slide Number Placeholder 3"/>
          <p:cNvSpPr>
            <a:spLocks noGrp="1"/>
          </p:cNvSpPr>
          <p:nvPr>
            <p:ph type="sldNum" sz="quarter" idx="10"/>
          </p:nvPr>
        </p:nvSpPr>
        <p:spPr/>
        <p:txBody>
          <a:bodyPr/>
          <a:lstStyle/>
          <a:p>
            <a:fld id="{6C643216-D3E2-47B5-8624-144D94F6516F}" type="slidenum">
              <a:rPr lang="en-US" smtClean="0"/>
              <a:t>11</a:t>
            </a:fld>
            <a:endParaRPr lang="en-US"/>
          </a:p>
        </p:txBody>
      </p:sp>
    </p:spTree>
    <p:extLst>
      <p:ext uri="{BB962C8B-B14F-4D97-AF65-F5344CB8AC3E}">
        <p14:creationId xmlns:p14="http://schemas.microsoft.com/office/powerpoint/2010/main" val="3877902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643216-D3E2-47B5-8624-144D94F6516F}" type="slidenum">
              <a:rPr lang="en-US" smtClean="0"/>
              <a:t>15</a:t>
            </a:fld>
            <a:endParaRPr lang="en-US"/>
          </a:p>
        </p:txBody>
      </p:sp>
    </p:spTree>
    <p:extLst>
      <p:ext uri="{BB962C8B-B14F-4D97-AF65-F5344CB8AC3E}">
        <p14:creationId xmlns:p14="http://schemas.microsoft.com/office/powerpoint/2010/main" val="79641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a:t>
            </a:r>
            <a:r>
              <a:rPr lang="en-US" b="1" baseline="0" dirty="0" smtClean="0"/>
              <a:t> </a:t>
            </a:r>
            <a:r>
              <a:rPr lang="en-US" b="0" baseline="0" dirty="0" smtClean="0"/>
              <a:t>are </a:t>
            </a:r>
            <a:r>
              <a:rPr lang="en-US" b="0" baseline="0" dirty="0" err="1" smtClean="0"/>
              <a:t>invasives</a:t>
            </a:r>
            <a:r>
              <a:rPr lang="en-US" b="0" baseline="0" dirty="0" smtClean="0"/>
              <a:t> – no doubt you’ve</a:t>
            </a:r>
          </a:p>
          <a:p>
            <a:r>
              <a:rPr lang="en-US" b="1" baseline="0" dirty="0" smtClean="0"/>
              <a:t>Why </a:t>
            </a:r>
            <a:r>
              <a:rPr lang="en-US" b="0" baseline="0" dirty="0" smtClean="0"/>
              <a:t>are they harmful, </a:t>
            </a:r>
            <a:r>
              <a:rPr lang="en-US" b="1" baseline="0" dirty="0" smtClean="0"/>
              <a:t>How </a:t>
            </a:r>
            <a:r>
              <a:rPr lang="en-US" b="0" baseline="0" dirty="0" smtClean="0"/>
              <a:t>do they spread? “In this talk, we will be focusing in on </a:t>
            </a:r>
            <a:r>
              <a:rPr lang="en-US" b="1" baseline="0" dirty="0" smtClean="0"/>
              <a:t>how </a:t>
            </a:r>
            <a:r>
              <a:rPr lang="en-US" b="0" baseline="0" dirty="0" smtClean="0"/>
              <a:t>invasive species proliferate and spread to new areas”. Image of zebra mussels attached to boat propeller (human transport is main vector of spread for many nuisance species). (zebra mussels known to have been mostly spread within the united states attached to personal </a:t>
            </a:r>
            <a:r>
              <a:rPr lang="en-US" b="0" baseline="0" dirty="0" err="1" smtClean="0"/>
              <a:t>motoboats</a:t>
            </a:r>
            <a:r>
              <a:rPr lang="en-US" b="0" baseline="0" dirty="0" smtClean="0"/>
              <a:t>)</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Why we choose a network model with within node logistic growth: stages of invasion -</a:t>
            </a:r>
            <a:r>
              <a:rPr lang="en-US" dirty="0" smtClean="0"/>
              <a:t> introduction, establishment, spread.</a:t>
            </a:r>
            <a:r>
              <a:rPr lang="en-US" baseline="0" dirty="0" smtClean="0"/>
              <a:t> Modeling this on a network model (internode movement = introduction into empty nodes, establishment = intra-node logistic growth, spread is subsequent transfers from newly infected nodes.)</a:t>
            </a:r>
          </a:p>
          <a:p>
            <a:endParaRPr lang="en-US" b="0" baseline="0" dirty="0" smtClean="0"/>
          </a:p>
        </p:txBody>
      </p:sp>
      <p:sp>
        <p:nvSpPr>
          <p:cNvPr id="4" name="Slide Number Placeholder 3"/>
          <p:cNvSpPr>
            <a:spLocks noGrp="1"/>
          </p:cNvSpPr>
          <p:nvPr>
            <p:ph type="sldNum" sz="quarter" idx="10"/>
          </p:nvPr>
        </p:nvSpPr>
        <p:spPr/>
        <p:txBody>
          <a:bodyPr/>
          <a:lstStyle/>
          <a:p>
            <a:fld id="{6C643216-D3E2-47B5-8624-144D94F6516F}" type="slidenum">
              <a:rPr lang="en-US" smtClean="0"/>
              <a:t>3</a:t>
            </a:fld>
            <a:endParaRPr lang="en-US"/>
          </a:p>
        </p:txBody>
      </p:sp>
    </p:spTree>
    <p:extLst>
      <p:ext uri="{BB962C8B-B14F-4D97-AF65-F5344CB8AC3E}">
        <p14:creationId xmlns:p14="http://schemas.microsoft.com/office/powerpoint/2010/main" val="3312298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what does this model look like? Nodes represent distinct environments that the species can reside in. Pathways of movement lie along edges connected each node.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One year time step, directed weighted network model. A simple network to the right – 3 interconnected nodes. </a:t>
            </a:r>
            <a:endParaRPr lang="en-US" dirty="0"/>
          </a:p>
        </p:txBody>
      </p:sp>
      <p:sp>
        <p:nvSpPr>
          <p:cNvPr id="4" name="Slide Number Placeholder 3"/>
          <p:cNvSpPr>
            <a:spLocks noGrp="1"/>
          </p:cNvSpPr>
          <p:nvPr>
            <p:ph type="sldNum" sz="quarter" idx="10"/>
          </p:nvPr>
        </p:nvSpPr>
        <p:spPr/>
        <p:txBody>
          <a:bodyPr/>
          <a:lstStyle/>
          <a:p>
            <a:fld id="{6C643216-D3E2-47B5-8624-144D94F6516F}" type="slidenum">
              <a:rPr lang="en-US" smtClean="0"/>
              <a:t>4</a:t>
            </a:fld>
            <a:endParaRPr lang="en-US"/>
          </a:p>
        </p:txBody>
      </p:sp>
    </p:spTree>
    <p:extLst>
      <p:ext uri="{BB962C8B-B14F-4D97-AF65-F5344CB8AC3E}">
        <p14:creationId xmlns:p14="http://schemas.microsoft.com/office/powerpoint/2010/main" val="2476515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To put it more concretely…</a:t>
            </a:r>
          </a:p>
          <a:p>
            <a:endParaRPr lang="en-US" baseline="0" dirty="0" smtClean="0"/>
          </a:p>
          <a:p>
            <a:r>
              <a:rPr lang="en-US" baseline="0" dirty="0" smtClean="0"/>
              <a:t>State vector – Each node is represented in the state vector. Elements keep track of populations at a particular time. Time step = one year</a:t>
            </a:r>
          </a:p>
          <a:p>
            <a:endParaRPr lang="en-US" baseline="0" dirty="0" smtClean="0"/>
          </a:p>
          <a:p>
            <a:r>
              <a:rPr lang="en-US" baseline="0" dirty="0" smtClean="0"/>
              <a:t>Logistic growth – intra-node growth</a:t>
            </a:r>
          </a:p>
          <a:p>
            <a:endParaRPr lang="en-US" baseline="0" dirty="0" smtClean="0"/>
          </a:p>
          <a:p>
            <a:r>
              <a:rPr lang="en-US" baseline="0" dirty="0" smtClean="0"/>
              <a:t>Transition Matrix – inter-node movement</a:t>
            </a:r>
          </a:p>
          <a:p>
            <a:endParaRPr lang="en-US" baseline="0" dirty="0" smtClean="0"/>
          </a:p>
          <a:p>
            <a:r>
              <a:rPr lang="en-US" baseline="0" dirty="0" smtClean="0"/>
              <a:t>(I didn’t show the equations for the logistic growth because I thought it might be confusing if I show either the unfamiliar discrete map form or the continuous function, since that would be inconsistent. Also didn’t put in the transition matrix since I didn’t think people would remember and it’s on the next slide anyway)</a:t>
            </a:r>
            <a:endParaRPr lang="en-US" dirty="0" smtClean="0"/>
          </a:p>
        </p:txBody>
      </p:sp>
      <p:sp>
        <p:nvSpPr>
          <p:cNvPr id="4" name="Slide Number Placeholder 3"/>
          <p:cNvSpPr>
            <a:spLocks noGrp="1"/>
          </p:cNvSpPr>
          <p:nvPr>
            <p:ph type="sldNum" sz="quarter" idx="10"/>
          </p:nvPr>
        </p:nvSpPr>
        <p:spPr/>
        <p:txBody>
          <a:bodyPr/>
          <a:lstStyle/>
          <a:p>
            <a:fld id="{6C643216-D3E2-47B5-8624-144D94F6516F}" type="slidenum">
              <a:rPr lang="en-US" smtClean="0"/>
              <a:t>5</a:t>
            </a:fld>
            <a:endParaRPr lang="en-US"/>
          </a:p>
        </p:txBody>
      </p:sp>
    </p:spTree>
    <p:extLst>
      <p:ext uri="{BB962C8B-B14F-4D97-AF65-F5344CB8AC3E}">
        <p14:creationId xmlns:p14="http://schemas.microsoft.com/office/powerpoint/2010/main" val="3391578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we’re thinking in terms of species</a:t>
            </a:r>
            <a:r>
              <a:rPr lang="en-US" baseline="0" dirty="0" smtClean="0"/>
              <a:t> moving across a network of patches…” </a:t>
            </a:r>
          </a:p>
          <a:p>
            <a:endParaRPr lang="en-US" baseline="0" dirty="0" smtClean="0"/>
          </a:p>
          <a:p>
            <a:r>
              <a:rPr lang="en-US" baseline="0" dirty="0" smtClean="0"/>
              <a:t>We model this using a weighted directed network model – simply meaning connections between nodes have a direction and a magnitude associated with them.</a:t>
            </a:r>
          </a:p>
          <a:p>
            <a:endParaRPr lang="en-US" baseline="0" dirty="0" smtClean="0"/>
          </a:p>
          <a:p>
            <a:r>
              <a:rPr lang="en-US" baseline="0" dirty="0" smtClean="0"/>
              <a:t>(talk about figure on the right) – Weights along the directed edges equate to elements in the transition matrix – how we determine the proportion of individuals moved from one patch to another each year.</a:t>
            </a:r>
          </a:p>
          <a:p>
            <a:endParaRPr lang="en-US" baseline="0" dirty="0" smtClean="0"/>
          </a:p>
          <a:p>
            <a:r>
              <a:rPr lang="en-US" baseline="0" dirty="0" smtClean="0"/>
              <a:t>When we start a simulation, we generate a corresponding transition matrix (via movement data, or, artificially)</a:t>
            </a:r>
          </a:p>
          <a:p>
            <a:endParaRPr lang="en-US" dirty="0" smtClean="0"/>
          </a:p>
          <a:p>
            <a:r>
              <a:rPr lang="en-US" dirty="0" smtClean="0"/>
              <a:t>Network geometry</a:t>
            </a:r>
            <a:r>
              <a:rPr lang="en-US" baseline="0" dirty="0" smtClean="0"/>
              <a:t> – symmetry, conservation, tie in to real networks (e.g. shipping)</a:t>
            </a:r>
            <a:endParaRPr lang="en-US" dirty="0"/>
          </a:p>
        </p:txBody>
      </p:sp>
      <p:sp>
        <p:nvSpPr>
          <p:cNvPr id="4" name="Slide Number Placeholder 3"/>
          <p:cNvSpPr>
            <a:spLocks noGrp="1"/>
          </p:cNvSpPr>
          <p:nvPr>
            <p:ph type="sldNum" sz="quarter" idx="10"/>
          </p:nvPr>
        </p:nvSpPr>
        <p:spPr/>
        <p:txBody>
          <a:bodyPr/>
          <a:lstStyle/>
          <a:p>
            <a:fld id="{6C643216-D3E2-47B5-8624-144D94F6516F}" type="slidenum">
              <a:rPr lang="en-US" smtClean="0"/>
              <a:t>6</a:t>
            </a:fld>
            <a:endParaRPr lang="en-US"/>
          </a:p>
        </p:txBody>
      </p:sp>
    </p:spTree>
    <p:extLst>
      <p:ext uri="{BB962C8B-B14F-4D97-AF65-F5344CB8AC3E}">
        <p14:creationId xmlns:p14="http://schemas.microsoft.com/office/powerpoint/2010/main" val="2191240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Establishment - </a:t>
            </a:r>
            <a:r>
              <a:rPr lang="en-US" baseline="0" dirty="0" smtClean="0"/>
              <a:t>How do we model the growth of a species in a single node? We start with the well-known continuous logistic equation. Through integration, we develop a discrete map analog of the continuous equation. (Explain variables) This equation maps the population within one node from one year to the next. This is very useful in large-scale simulations which will come in later. </a:t>
            </a:r>
          </a:p>
          <a:p>
            <a:endParaRPr lang="en-US" baseline="0" dirty="0" smtClean="0"/>
          </a:p>
          <a:p>
            <a:r>
              <a:rPr lang="en-US" baseline="0" dirty="0" smtClean="0"/>
              <a:t>Plot - time series of population undergoing logistic growth. The sigmoidal curve should be familiar to biologists, and is highly relevant to the establishment of invasive species. (lag time after initial introduction, accelerated growth period, slowdown, seen in individual patches and in the invasion as a whole)</a:t>
            </a:r>
          </a:p>
          <a:p>
            <a:endParaRPr lang="en-US" baseline="0" dirty="0" smtClean="0"/>
          </a:p>
          <a:p>
            <a:r>
              <a:rPr lang="en-US" baseline="0" dirty="0" smtClean="0"/>
              <a:t>Fixed points – points in time at which the system is unchanging. To predict what state a system will end up in, we look at the study the steady states. In a biological sense, we are looking for states in which the population is neither increasing or decreasing. (-carrying capacity). We solve the discrete map for N* </a:t>
            </a:r>
            <a:r>
              <a:rPr lang="en-US" baseline="0" dirty="0" err="1" smtClean="0"/>
              <a:t>s.t.</a:t>
            </a:r>
            <a:r>
              <a:rPr lang="en-US" baseline="0" dirty="0" smtClean="0"/>
              <a:t> N_t+1 = </a:t>
            </a:r>
            <a:r>
              <a:rPr lang="en-US" baseline="0" dirty="0" err="1" smtClean="0"/>
              <a:t>N_t</a:t>
            </a:r>
            <a:r>
              <a:rPr lang="en-US" baseline="0" dirty="0" smtClean="0"/>
              <a:t> = N*. Find N* = 0, K.</a:t>
            </a:r>
          </a:p>
        </p:txBody>
      </p:sp>
      <p:sp>
        <p:nvSpPr>
          <p:cNvPr id="4" name="Slide Number Placeholder 3"/>
          <p:cNvSpPr>
            <a:spLocks noGrp="1"/>
          </p:cNvSpPr>
          <p:nvPr>
            <p:ph type="sldNum" sz="quarter" idx="10"/>
          </p:nvPr>
        </p:nvSpPr>
        <p:spPr/>
        <p:txBody>
          <a:bodyPr/>
          <a:lstStyle/>
          <a:p>
            <a:fld id="{6C643216-D3E2-47B5-8624-144D94F6516F}" type="slidenum">
              <a:rPr lang="en-US" smtClean="0"/>
              <a:t>7</a:t>
            </a:fld>
            <a:endParaRPr lang="en-US"/>
          </a:p>
        </p:txBody>
      </p:sp>
    </p:spTree>
    <p:extLst>
      <p:ext uri="{BB962C8B-B14F-4D97-AF65-F5344CB8AC3E}">
        <p14:creationId xmlns:p14="http://schemas.microsoft.com/office/powerpoint/2010/main" val="897470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1-</a:t>
            </a:r>
            <a:r>
              <a:rPr lang="en-US" baseline="0" dirty="0" smtClean="0"/>
              <a:t>d analysis) </a:t>
            </a:r>
            <a:r>
              <a:rPr lang="en-US" dirty="0" smtClean="0"/>
              <a:t>What</a:t>
            </a:r>
            <a:r>
              <a:rPr lang="en-US" baseline="0" dirty="0" smtClean="0"/>
              <a:t> happens to a steady state system when it is perturbed? In stability analysis we answer this question by looking at a small neighborhood around the fixed point</a:t>
            </a:r>
          </a:p>
          <a:p>
            <a:endParaRPr lang="en-US" baseline="0" dirty="0" smtClean="0"/>
          </a:p>
          <a:p>
            <a:r>
              <a:rPr lang="en-US" baseline="0" dirty="0" smtClean="0"/>
              <a:t>Linearization – Taylor series expansion centered at N*, when epsilon is small, higher order terms are negligible</a:t>
            </a:r>
          </a:p>
          <a:p>
            <a:endParaRPr lang="en-US" baseline="0" dirty="0" smtClean="0"/>
          </a:p>
          <a:p>
            <a:r>
              <a:rPr lang="en-US" baseline="0" dirty="0" smtClean="0"/>
              <a:t>Stability – What does the last equation mean? The population at the next time step will be approximately equal to the population now + the first derivative of the growth function at N* times epsilon. When the magnitude of f’(N*) &lt; 1, the fixed point is stable.</a:t>
            </a:r>
          </a:p>
          <a:p>
            <a:endParaRPr lang="en-US" baseline="0" dirty="0" smtClean="0"/>
          </a:p>
          <a:p>
            <a:r>
              <a:rPr lang="en-US" baseline="0" dirty="0" smtClean="0"/>
              <a:t>Interpretation? As it turns out, there is a reliance on r, the intrinsic rate of growth. When r &gt; 0, K is stable and 0 is unstable. The repercussions? Once an introduction is made into an environment, the population will surely rise to the carrying capacity within that patch.</a:t>
            </a:r>
          </a:p>
          <a:p>
            <a:endParaRPr lang="en-US" baseline="0" dirty="0" smtClean="0"/>
          </a:p>
          <a:p>
            <a:r>
              <a:rPr lang="en-US" baseline="0" dirty="0" smtClean="0"/>
              <a:t>(In higher dimensions, the process is similar but more complicated. We also have to deal with transfer coefficients in between node transfers, so the carrying capacity is no longer exactly the fixed point unless there is symmetry)</a:t>
            </a:r>
          </a:p>
        </p:txBody>
      </p:sp>
      <p:sp>
        <p:nvSpPr>
          <p:cNvPr id="4" name="Slide Number Placeholder 3"/>
          <p:cNvSpPr>
            <a:spLocks noGrp="1"/>
          </p:cNvSpPr>
          <p:nvPr>
            <p:ph type="sldNum" sz="quarter" idx="10"/>
          </p:nvPr>
        </p:nvSpPr>
        <p:spPr/>
        <p:txBody>
          <a:bodyPr/>
          <a:lstStyle/>
          <a:p>
            <a:fld id="{6C643216-D3E2-47B5-8624-144D94F6516F}" type="slidenum">
              <a:rPr lang="en-US" smtClean="0"/>
              <a:t>8</a:t>
            </a:fld>
            <a:endParaRPr lang="en-US"/>
          </a:p>
        </p:txBody>
      </p:sp>
    </p:spTree>
    <p:extLst>
      <p:ext uri="{BB962C8B-B14F-4D97-AF65-F5344CB8AC3E}">
        <p14:creationId xmlns:p14="http://schemas.microsoft.com/office/powerpoint/2010/main" val="151565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We talked about a</a:t>
            </a:r>
            <a:r>
              <a:rPr lang="en-US" baseline="0" dirty="0" smtClean="0"/>
              <a:t> simple network geometry of 3 interconnected nodes. In the real world, the networks are more complicated. But as it turns out, many types of networks in real life are small-world networks… some degree of regular connectivity with several long-distance connections.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 does this network get generated? Start with m nodes and n neighbors, go through rewiring process with probability from regularity 0 &lt; p &lt; 1 randomness.</a:t>
            </a:r>
          </a:p>
          <a:p>
            <a:endParaRPr lang="en-US" baseline="0" dirty="0" smtClean="0"/>
          </a:p>
          <a:p>
            <a:r>
              <a:rPr lang="en-US" baseline="0" dirty="0" smtClean="0"/>
              <a:t>Invasive species – So why is this helpful to us? We can think of the network that invasive species spread across as a small connections between neighbors: movement via slow diffusive processes over small distances. Long-distance “shortcuts” via human or otherwise long-distance secondary dispersal methods.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C643216-D3E2-47B5-8624-144D94F6516F}" type="slidenum">
              <a:rPr lang="en-US" smtClean="0"/>
              <a:t>9</a:t>
            </a:fld>
            <a:endParaRPr lang="en-US"/>
          </a:p>
        </p:txBody>
      </p:sp>
    </p:spTree>
    <p:extLst>
      <p:ext uri="{BB962C8B-B14F-4D97-AF65-F5344CB8AC3E}">
        <p14:creationId xmlns:p14="http://schemas.microsoft.com/office/powerpoint/2010/main" val="1966092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Discrete</a:t>
            </a:r>
            <a:r>
              <a:rPr lang="en-US" baseline="0" dirty="0" smtClean="0"/>
              <a:t> map small world simulations – Graph on the right from Watts-</a:t>
            </a:r>
            <a:r>
              <a:rPr lang="en-US" baseline="0" dirty="0" err="1" smtClean="0"/>
              <a:t>Strogatz</a:t>
            </a:r>
            <a:r>
              <a:rPr lang="en-US" baseline="0" dirty="0" smtClean="0"/>
              <a:t> paper. L(p) / L(0) is normalized characteristic path length, shares the same functional form as our measure – time to infection (passing a certain population threshold on the opposite side of the world as where the invasive species was first introduced)</a:t>
            </a:r>
          </a:p>
          <a:p>
            <a:endParaRPr lang="en-US" baseline="0" dirty="0" smtClean="0"/>
          </a:p>
          <a:p>
            <a:r>
              <a:rPr lang="en-US" baseline="0" dirty="0" smtClean="0"/>
              <a:t>Plot on the left is of our simulation ran using the adjacency matrix generated by a watts-</a:t>
            </a:r>
            <a:r>
              <a:rPr lang="en-US" baseline="0" dirty="0" err="1" smtClean="0"/>
              <a:t>strogatz</a:t>
            </a:r>
            <a:r>
              <a:rPr lang="en-US" baseline="0" dirty="0" smtClean="0"/>
              <a:t> generated network varying </a:t>
            </a:r>
            <a:r>
              <a:rPr lang="en-US" i="1" baseline="0" dirty="0" smtClean="0"/>
              <a:t>p</a:t>
            </a:r>
            <a:r>
              <a:rPr lang="en-US" i="0" baseline="0" dirty="0" smtClean="0"/>
              <a:t>. This is with low migration rate and r = 0.01 growth rate.</a:t>
            </a:r>
          </a:p>
          <a:p>
            <a:endParaRPr lang="en-US" i="0" baseline="0" dirty="0" smtClean="0"/>
          </a:p>
          <a:p>
            <a:r>
              <a:rPr lang="en-US" i="0" baseline="0" dirty="0" smtClean="0"/>
              <a:t>We are investigating the roles of growth and spread rate in the small world network. </a:t>
            </a:r>
          </a:p>
          <a:p>
            <a:r>
              <a:rPr lang="en-US" i="0" baseline="0" dirty="0" smtClean="0"/>
              <a:t>(*Can put other graphs here, maybe on the same plot would be good)</a:t>
            </a:r>
          </a:p>
          <a:p>
            <a:r>
              <a:rPr lang="en-US" i="0" baseline="0" dirty="0" smtClean="0"/>
              <a:t>I plotted some and they looked only different in terms of the above plot – so same functional form, but different timings (high spread rate simulations are faster), but I also need to go back and possibly change how the adjacency matrix is fit into the simulation since it’s showing odd behavior at times I think.</a:t>
            </a:r>
            <a:endParaRPr lang="en-US" dirty="0"/>
          </a:p>
        </p:txBody>
      </p:sp>
      <p:sp>
        <p:nvSpPr>
          <p:cNvPr id="4" name="Slide Number Placeholder 3"/>
          <p:cNvSpPr>
            <a:spLocks noGrp="1"/>
          </p:cNvSpPr>
          <p:nvPr>
            <p:ph type="sldNum" sz="quarter" idx="10"/>
          </p:nvPr>
        </p:nvSpPr>
        <p:spPr/>
        <p:txBody>
          <a:bodyPr/>
          <a:lstStyle/>
          <a:p>
            <a:fld id="{6C643216-D3E2-47B5-8624-144D94F6516F}" type="slidenum">
              <a:rPr lang="en-US" smtClean="0"/>
              <a:t>10</a:t>
            </a:fld>
            <a:endParaRPr lang="en-US"/>
          </a:p>
        </p:txBody>
      </p:sp>
    </p:spTree>
    <p:extLst>
      <p:ext uri="{BB962C8B-B14F-4D97-AF65-F5344CB8AC3E}">
        <p14:creationId xmlns:p14="http://schemas.microsoft.com/office/powerpoint/2010/main" val="3770205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3AEA26-0E24-4CD8-BB13-FDF8FDC1E78B}"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B2C5B-CE67-4E1C-82BC-8D8BDFBBFA63}" type="slidenum">
              <a:rPr lang="en-US" smtClean="0"/>
              <a:t>‹#›</a:t>
            </a:fld>
            <a:endParaRPr lang="en-US"/>
          </a:p>
        </p:txBody>
      </p:sp>
    </p:spTree>
    <p:extLst>
      <p:ext uri="{BB962C8B-B14F-4D97-AF65-F5344CB8AC3E}">
        <p14:creationId xmlns:p14="http://schemas.microsoft.com/office/powerpoint/2010/main" val="90790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3AEA26-0E24-4CD8-BB13-FDF8FDC1E78B}"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B2C5B-CE67-4E1C-82BC-8D8BDFBBFA63}" type="slidenum">
              <a:rPr lang="en-US" smtClean="0"/>
              <a:t>‹#›</a:t>
            </a:fld>
            <a:endParaRPr lang="en-US"/>
          </a:p>
        </p:txBody>
      </p:sp>
    </p:spTree>
    <p:extLst>
      <p:ext uri="{BB962C8B-B14F-4D97-AF65-F5344CB8AC3E}">
        <p14:creationId xmlns:p14="http://schemas.microsoft.com/office/powerpoint/2010/main" val="1045635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3AEA26-0E24-4CD8-BB13-FDF8FDC1E78B}"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B2C5B-CE67-4E1C-82BC-8D8BDFBBFA63}" type="slidenum">
              <a:rPr lang="en-US" smtClean="0"/>
              <a:t>‹#›</a:t>
            </a:fld>
            <a:endParaRPr lang="en-US"/>
          </a:p>
        </p:txBody>
      </p:sp>
    </p:spTree>
    <p:extLst>
      <p:ext uri="{BB962C8B-B14F-4D97-AF65-F5344CB8AC3E}">
        <p14:creationId xmlns:p14="http://schemas.microsoft.com/office/powerpoint/2010/main" val="401766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3AEA26-0E24-4CD8-BB13-FDF8FDC1E78B}"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B2C5B-CE67-4E1C-82BC-8D8BDFBBFA63}" type="slidenum">
              <a:rPr lang="en-US" smtClean="0"/>
              <a:t>‹#›</a:t>
            </a:fld>
            <a:endParaRPr lang="en-US"/>
          </a:p>
        </p:txBody>
      </p:sp>
    </p:spTree>
    <p:extLst>
      <p:ext uri="{BB962C8B-B14F-4D97-AF65-F5344CB8AC3E}">
        <p14:creationId xmlns:p14="http://schemas.microsoft.com/office/powerpoint/2010/main" val="220942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AEA26-0E24-4CD8-BB13-FDF8FDC1E78B}"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B2C5B-CE67-4E1C-82BC-8D8BDFBBFA63}" type="slidenum">
              <a:rPr lang="en-US" smtClean="0"/>
              <a:t>‹#›</a:t>
            </a:fld>
            <a:endParaRPr lang="en-US"/>
          </a:p>
        </p:txBody>
      </p:sp>
    </p:spTree>
    <p:extLst>
      <p:ext uri="{BB962C8B-B14F-4D97-AF65-F5344CB8AC3E}">
        <p14:creationId xmlns:p14="http://schemas.microsoft.com/office/powerpoint/2010/main" val="3694827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3AEA26-0E24-4CD8-BB13-FDF8FDC1E78B}"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B2C5B-CE67-4E1C-82BC-8D8BDFBBFA63}" type="slidenum">
              <a:rPr lang="en-US" smtClean="0"/>
              <a:t>‹#›</a:t>
            </a:fld>
            <a:endParaRPr lang="en-US"/>
          </a:p>
        </p:txBody>
      </p:sp>
    </p:spTree>
    <p:extLst>
      <p:ext uri="{BB962C8B-B14F-4D97-AF65-F5344CB8AC3E}">
        <p14:creationId xmlns:p14="http://schemas.microsoft.com/office/powerpoint/2010/main" val="2581849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3AEA26-0E24-4CD8-BB13-FDF8FDC1E78B}" type="datetimeFigureOut">
              <a:rPr lang="en-US" smtClean="0"/>
              <a:t>5/7/2016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7B2C5B-CE67-4E1C-82BC-8D8BDFBBFA63}" type="slidenum">
              <a:rPr lang="en-US" smtClean="0"/>
              <a:t>‹#›</a:t>
            </a:fld>
            <a:endParaRPr lang="en-US"/>
          </a:p>
        </p:txBody>
      </p:sp>
    </p:spTree>
    <p:extLst>
      <p:ext uri="{BB962C8B-B14F-4D97-AF65-F5344CB8AC3E}">
        <p14:creationId xmlns:p14="http://schemas.microsoft.com/office/powerpoint/2010/main" val="105869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3AEA26-0E24-4CD8-BB13-FDF8FDC1E78B}" type="datetimeFigureOut">
              <a:rPr lang="en-US" smtClean="0"/>
              <a:t>5/7/2016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7B2C5B-CE67-4E1C-82BC-8D8BDFBBFA63}" type="slidenum">
              <a:rPr lang="en-US" smtClean="0"/>
              <a:t>‹#›</a:t>
            </a:fld>
            <a:endParaRPr lang="en-US"/>
          </a:p>
        </p:txBody>
      </p:sp>
    </p:spTree>
    <p:extLst>
      <p:ext uri="{BB962C8B-B14F-4D97-AF65-F5344CB8AC3E}">
        <p14:creationId xmlns:p14="http://schemas.microsoft.com/office/powerpoint/2010/main" val="85998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AEA26-0E24-4CD8-BB13-FDF8FDC1E78B}" type="datetimeFigureOut">
              <a:rPr lang="en-US" smtClean="0"/>
              <a:t>5/7/2016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7B2C5B-CE67-4E1C-82BC-8D8BDFBBFA63}" type="slidenum">
              <a:rPr lang="en-US" smtClean="0"/>
              <a:t>‹#›</a:t>
            </a:fld>
            <a:endParaRPr lang="en-US"/>
          </a:p>
        </p:txBody>
      </p:sp>
    </p:spTree>
    <p:extLst>
      <p:ext uri="{BB962C8B-B14F-4D97-AF65-F5344CB8AC3E}">
        <p14:creationId xmlns:p14="http://schemas.microsoft.com/office/powerpoint/2010/main" val="294450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AEA26-0E24-4CD8-BB13-FDF8FDC1E78B}"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B2C5B-CE67-4E1C-82BC-8D8BDFBBFA63}" type="slidenum">
              <a:rPr lang="en-US" smtClean="0"/>
              <a:t>‹#›</a:t>
            </a:fld>
            <a:endParaRPr lang="en-US"/>
          </a:p>
        </p:txBody>
      </p:sp>
    </p:spTree>
    <p:extLst>
      <p:ext uri="{BB962C8B-B14F-4D97-AF65-F5344CB8AC3E}">
        <p14:creationId xmlns:p14="http://schemas.microsoft.com/office/powerpoint/2010/main" val="390494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AEA26-0E24-4CD8-BB13-FDF8FDC1E78B}"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B2C5B-CE67-4E1C-82BC-8D8BDFBBFA63}" type="slidenum">
              <a:rPr lang="en-US" smtClean="0"/>
              <a:t>‹#›</a:t>
            </a:fld>
            <a:endParaRPr lang="en-US"/>
          </a:p>
        </p:txBody>
      </p:sp>
    </p:spTree>
    <p:extLst>
      <p:ext uri="{BB962C8B-B14F-4D97-AF65-F5344CB8AC3E}">
        <p14:creationId xmlns:p14="http://schemas.microsoft.com/office/powerpoint/2010/main" val="142466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AEA26-0E24-4CD8-BB13-FDF8FDC1E78B}" type="datetimeFigureOut">
              <a:rPr lang="en-US" smtClean="0"/>
              <a:t>5/7/2016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B2C5B-CE67-4E1C-82BC-8D8BDFBBFA63}" type="slidenum">
              <a:rPr lang="en-US" smtClean="0"/>
              <a:t>‹#›</a:t>
            </a:fld>
            <a:endParaRPr lang="en-US"/>
          </a:p>
        </p:txBody>
      </p:sp>
    </p:spTree>
    <p:extLst>
      <p:ext uri="{BB962C8B-B14F-4D97-AF65-F5344CB8AC3E}">
        <p14:creationId xmlns:p14="http://schemas.microsoft.com/office/powerpoint/2010/main" val="226795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image" Target="../media/image11.png"/><Relationship Id="rId18" Type="http://schemas.openxmlformats.org/officeDocument/2006/relationships/image" Target="../media/image25.png"/><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image" Target="../media/image10.png"/><Relationship Id="rId17" Type="http://schemas.openxmlformats.org/officeDocument/2006/relationships/image" Target="../media/image24.png"/><Relationship Id="rId2" Type="http://schemas.openxmlformats.org/officeDocument/2006/relationships/tags" Target="../tags/tag33.xml"/><Relationship Id="rId16" Type="http://schemas.openxmlformats.org/officeDocument/2006/relationships/image" Target="../media/image23.png"/><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9.png"/><Relationship Id="rId5" Type="http://schemas.openxmlformats.org/officeDocument/2006/relationships/tags" Target="../tags/tag36.xml"/><Relationship Id="rId15" Type="http://schemas.openxmlformats.org/officeDocument/2006/relationships/image" Target="../media/image13.png"/><Relationship Id="rId10" Type="http://schemas.openxmlformats.org/officeDocument/2006/relationships/slideLayout" Target="../slideLayouts/slideLayout7.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13" Type="http://schemas.openxmlformats.org/officeDocument/2006/relationships/image" Target="../media/image11.png"/><Relationship Id="rId3" Type="http://schemas.openxmlformats.org/officeDocument/2006/relationships/tags" Target="../tags/tag3.xml"/><Relationship Id="rId7" Type="http://schemas.openxmlformats.org/officeDocument/2006/relationships/slideLayout" Target="../slideLayouts/slideLayout2.xml"/><Relationship Id="rId12"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9.png"/><Relationship Id="rId5" Type="http://schemas.openxmlformats.org/officeDocument/2006/relationships/tags" Target="../tags/tag5.xml"/><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tags" Target="../tags/tag4.xml"/><Relationship Id="rId9" Type="http://schemas.openxmlformats.org/officeDocument/2006/relationships/image" Target="../media/image7.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9.xml"/><Relationship Id="rId7" Type="http://schemas.openxmlformats.org/officeDocument/2006/relationships/notesSlide" Target="../notesSlides/notesSlide4.xml"/><Relationship Id="rId12" Type="http://schemas.openxmlformats.org/officeDocument/2006/relationships/image" Target="../media/image18.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2.xml"/><Relationship Id="rId11" Type="http://schemas.openxmlformats.org/officeDocument/2006/relationships/image" Target="../media/image17.png"/><Relationship Id="rId5" Type="http://schemas.openxmlformats.org/officeDocument/2006/relationships/tags" Target="../tags/tag11.xml"/><Relationship Id="rId10" Type="http://schemas.openxmlformats.org/officeDocument/2006/relationships/image" Target="../media/image16.png"/><Relationship Id="rId4" Type="http://schemas.openxmlformats.org/officeDocument/2006/relationships/tags" Target="../tags/tag10.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image" Target="../media/image21.png"/><Relationship Id="rId26" Type="http://schemas.openxmlformats.org/officeDocument/2006/relationships/image" Target="../media/image23.png"/><Relationship Id="rId3" Type="http://schemas.openxmlformats.org/officeDocument/2006/relationships/tags" Target="../tags/tag14.xml"/><Relationship Id="rId21" Type="http://schemas.openxmlformats.org/officeDocument/2006/relationships/image" Target="../media/image9.png"/><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image" Target="../media/image20.png"/><Relationship Id="rId25" Type="http://schemas.openxmlformats.org/officeDocument/2006/relationships/image" Target="../media/image13.png"/><Relationship Id="rId2" Type="http://schemas.openxmlformats.org/officeDocument/2006/relationships/tags" Target="../tags/tag13.xml"/><Relationship Id="rId16" Type="http://schemas.openxmlformats.org/officeDocument/2006/relationships/image" Target="../media/image19.png"/><Relationship Id="rId20" Type="http://schemas.openxmlformats.org/officeDocument/2006/relationships/image" Target="../media/image22.png"/><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24" Type="http://schemas.openxmlformats.org/officeDocument/2006/relationships/image" Target="../media/image12.png"/><Relationship Id="rId5" Type="http://schemas.openxmlformats.org/officeDocument/2006/relationships/tags" Target="../tags/tag16.xml"/><Relationship Id="rId15" Type="http://schemas.openxmlformats.org/officeDocument/2006/relationships/notesSlide" Target="../notesSlides/notesSlide5.xml"/><Relationship Id="rId23" Type="http://schemas.openxmlformats.org/officeDocument/2006/relationships/image" Target="../media/image11.png"/><Relationship Id="rId28" Type="http://schemas.openxmlformats.org/officeDocument/2006/relationships/image" Target="../media/image25.png"/><Relationship Id="rId10" Type="http://schemas.openxmlformats.org/officeDocument/2006/relationships/tags" Target="../tags/tag21.xml"/><Relationship Id="rId19" Type="http://schemas.openxmlformats.org/officeDocument/2006/relationships/image" Target="../media/image16.png"/><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slideLayout" Target="../slideLayouts/slideLayout2.xml"/><Relationship Id="rId22" Type="http://schemas.openxmlformats.org/officeDocument/2006/relationships/image" Target="../media/image10.png"/><Relationship Id="rId27"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gif"/><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30.xml"/><Relationship Id="rId7" Type="http://schemas.openxmlformats.org/officeDocument/2006/relationships/image" Target="../media/image29.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7.xml"/><Relationship Id="rId11" Type="http://schemas.openxmlformats.org/officeDocument/2006/relationships/image" Target="../media/image33.png"/><Relationship Id="rId5" Type="http://schemas.openxmlformats.org/officeDocument/2006/relationships/slideLayout" Target="../slideLayouts/slideLayout2.xml"/><Relationship Id="rId10" Type="http://schemas.openxmlformats.org/officeDocument/2006/relationships/image" Target="../media/image32.png"/><Relationship Id="rId4" Type="http://schemas.openxmlformats.org/officeDocument/2006/relationships/tags" Target="../tags/tag31.xml"/><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8083" y="891136"/>
            <a:ext cx="9144000" cy="2387600"/>
          </a:xfrm>
        </p:spPr>
        <p:txBody>
          <a:bodyPr/>
          <a:lstStyle/>
          <a:p>
            <a:r>
              <a:rPr lang="en-US" dirty="0" smtClean="0"/>
              <a:t>Species Invasion in a Network Population Model</a:t>
            </a:r>
            <a:endParaRPr lang="en-US" dirty="0"/>
          </a:p>
        </p:txBody>
      </p:sp>
      <p:sp>
        <p:nvSpPr>
          <p:cNvPr id="3" name="Subtitle 2"/>
          <p:cNvSpPr>
            <a:spLocks noGrp="1"/>
          </p:cNvSpPr>
          <p:nvPr>
            <p:ph type="subTitle" idx="1"/>
          </p:nvPr>
        </p:nvSpPr>
        <p:spPr>
          <a:xfrm>
            <a:off x="1439917" y="3835756"/>
            <a:ext cx="9144000" cy="1655762"/>
          </a:xfrm>
        </p:spPr>
        <p:txBody>
          <a:bodyPr/>
          <a:lstStyle/>
          <a:p>
            <a:r>
              <a:rPr lang="en-US" dirty="0" smtClean="0"/>
              <a:t>Ryan Yan</a:t>
            </a:r>
          </a:p>
          <a:p>
            <a:r>
              <a:rPr lang="en-US" dirty="0" smtClean="0"/>
              <a:t>Dr. Leah Shaw</a:t>
            </a:r>
            <a:endParaRPr lang="en-US" dirty="0"/>
          </a:p>
        </p:txBody>
      </p:sp>
      <p:pic>
        <p:nvPicPr>
          <p:cNvPr id="6148" name="Picture 4" descr="http://wmpeople.wm.edu/asset/index/chinesescholar/wmse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959" y="4663637"/>
            <a:ext cx="1816127" cy="193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181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Small-world Simulations</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6" name="Picture 5"/>
          <p:cNvPicPr>
            <a:picLocks noChangeAspect="1"/>
          </p:cNvPicPr>
          <p:nvPr/>
        </p:nvPicPr>
        <p:blipFill>
          <a:blip r:embed="rId3"/>
          <a:stretch>
            <a:fillRect/>
          </a:stretch>
        </p:blipFill>
        <p:spPr>
          <a:xfrm>
            <a:off x="6247388" y="1825625"/>
            <a:ext cx="5944612" cy="4175782"/>
          </a:xfrm>
          <a:prstGeom prst="rect">
            <a:avLst/>
          </a:prstGeom>
        </p:spPr>
      </p:pic>
      <p:pic>
        <p:nvPicPr>
          <p:cNvPr id="8" name="Picture 7"/>
          <p:cNvPicPr>
            <a:picLocks noChangeAspect="1"/>
          </p:cNvPicPr>
          <p:nvPr/>
        </p:nvPicPr>
        <p:blipFill>
          <a:blip r:embed="rId4"/>
          <a:stretch>
            <a:fillRect/>
          </a:stretch>
        </p:blipFill>
        <p:spPr>
          <a:xfrm>
            <a:off x="36778" y="1825625"/>
            <a:ext cx="6059222" cy="4175782"/>
          </a:xfrm>
          <a:prstGeom prst="rect">
            <a:avLst/>
          </a:prstGeom>
        </p:spPr>
      </p:pic>
    </p:spTree>
    <p:extLst>
      <p:ext uri="{BB962C8B-B14F-4D97-AF65-F5344CB8AC3E}">
        <p14:creationId xmlns:p14="http://schemas.microsoft.com/office/powerpoint/2010/main" val="1025584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03295" y="1238113"/>
            <a:ext cx="7495112" cy="5165342"/>
          </a:xfrm>
          <a:prstGeom prst="rect">
            <a:avLst/>
          </a:prstGeom>
        </p:spPr>
      </p:pic>
      <p:sp>
        <p:nvSpPr>
          <p:cNvPr id="3" name="Content Placeholder 2"/>
          <p:cNvSpPr>
            <a:spLocks noGrp="1"/>
          </p:cNvSpPr>
          <p:nvPr>
            <p:ph idx="1"/>
          </p:nvPr>
        </p:nvSpPr>
        <p:spPr>
          <a:xfrm>
            <a:off x="507037" y="3599918"/>
            <a:ext cx="3171891" cy="4267075"/>
          </a:xfrm>
        </p:spPr>
        <p:txBody>
          <a:bodyPr/>
          <a:lstStyle/>
          <a:p>
            <a:pPr marL="0" indent="0">
              <a:buNone/>
            </a:pPr>
            <a:r>
              <a:rPr lang="en-US" sz="4000" dirty="0" smtClean="0"/>
              <a:t>Stochasticity in long-run aggregate simulations</a:t>
            </a:r>
          </a:p>
          <a:p>
            <a:pPr marL="0" indent="0">
              <a:buNone/>
            </a:pPr>
            <a:endParaRPr lang="en-US" dirty="0"/>
          </a:p>
          <a:p>
            <a:pPr marL="0" indent="0">
              <a:buNone/>
            </a:pPr>
            <a:endParaRPr lang="en-US" dirty="0"/>
          </a:p>
        </p:txBody>
      </p:sp>
      <p:pic>
        <p:nvPicPr>
          <p:cNvPr id="4" name="Picture 3"/>
          <p:cNvPicPr>
            <a:picLocks noChangeAspect="1"/>
          </p:cNvPicPr>
          <p:nvPr/>
        </p:nvPicPr>
        <p:blipFill>
          <a:blip r:embed="rId4"/>
          <a:stretch>
            <a:fillRect/>
          </a:stretch>
        </p:blipFill>
        <p:spPr>
          <a:xfrm>
            <a:off x="4503295" y="1238113"/>
            <a:ext cx="7495109" cy="5165342"/>
          </a:xfrm>
          <a:prstGeom prst="rect">
            <a:avLst/>
          </a:prstGeom>
        </p:spPr>
      </p:pic>
      <p:pic>
        <p:nvPicPr>
          <p:cNvPr id="5122" name="Picture 2" descr="Flight routes from the 40 largest U.S. airpor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7981" y="1238112"/>
            <a:ext cx="7648354" cy="52467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03795" y="486717"/>
            <a:ext cx="5023945" cy="461665"/>
          </a:xfrm>
          <a:prstGeom prst="rect">
            <a:avLst/>
          </a:prstGeom>
          <a:noFill/>
        </p:spPr>
        <p:txBody>
          <a:bodyPr wrap="square" rtlCol="0">
            <a:spAutoFit/>
          </a:bodyPr>
          <a:lstStyle/>
          <a:p>
            <a:r>
              <a:rPr lang="en-US" sz="2400" dirty="0" smtClean="0"/>
              <a:t>High population and migration rate</a:t>
            </a:r>
            <a:endParaRPr lang="en-US" sz="2400" dirty="0"/>
          </a:p>
        </p:txBody>
      </p:sp>
      <p:sp>
        <p:nvSpPr>
          <p:cNvPr id="8" name="TextBox 7"/>
          <p:cNvSpPr txBox="1"/>
          <p:nvPr/>
        </p:nvSpPr>
        <p:spPr>
          <a:xfrm>
            <a:off x="5603795" y="486716"/>
            <a:ext cx="5023945" cy="461665"/>
          </a:xfrm>
          <a:prstGeom prst="rect">
            <a:avLst/>
          </a:prstGeom>
          <a:noFill/>
        </p:spPr>
        <p:txBody>
          <a:bodyPr wrap="square" rtlCol="0">
            <a:spAutoFit/>
          </a:bodyPr>
          <a:lstStyle/>
          <a:p>
            <a:r>
              <a:rPr lang="en-US" sz="2400" dirty="0" smtClean="0"/>
              <a:t>Low population and migration rate</a:t>
            </a:r>
            <a:endParaRPr lang="en-US" sz="2400" dirty="0"/>
          </a:p>
        </p:txBody>
      </p:sp>
      <p:sp>
        <p:nvSpPr>
          <p:cNvPr id="10" name="Content Placeholder 2"/>
          <p:cNvSpPr txBox="1">
            <a:spLocks/>
          </p:cNvSpPr>
          <p:nvPr/>
        </p:nvSpPr>
        <p:spPr>
          <a:xfrm>
            <a:off x="507038" y="2934402"/>
            <a:ext cx="3171891" cy="4267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Network Effects – role of large hubs and long-distance dispersal</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sp>
        <p:nvSpPr>
          <p:cNvPr id="12" name="Title 1"/>
          <p:cNvSpPr>
            <a:spLocks noGrp="1"/>
          </p:cNvSpPr>
          <p:nvPr>
            <p:ph type="title"/>
          </p:nvPr>
        </p:nvSpPr>
        <p:spPr>
          <a:xfrm>
            <a:off x="507038" y="1238111"/>
            <a:ext cx="10515600" cy="1325563"/>
          </a:xfrm>
        </p:spPr>
        <p:txBody>
          <a:bodyPr>
            <a:normAutofit/>
          </a:bodyPr>
          <a:lstStyle/>
          <a:p>
            <a:r>
              <a:rPr lang="en-US" sz="4800" dirty="0" smtClean="0"/>
              <a:t>Future Work</a:t>
            </a:r>
            <a:endParaRPr lang="en-US" sz="4800" dirty="0"/>
          </a:p>
        </p:txBody>
      </p:sp>
    </p:spTree>
    <p:extLst>
      <p:ext uri="{BB962C8B-B14F-4D97-AF65-F5344CB8AC3E}">
        <p14:creationId xmlns:p14="http://schemas.microsoft.com/office/powerpoint/2010/main" val="214872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childTnLst>
                          </p:cTn>
                        </p:par>
                        <p:par>
                          <p:cTn id="35" fill="hold">
                            <p:stCondLst>
                              <p:cond delay="500"/>
                            </p:stCondLst>
                            <p:childTnLst>
                              <p:par>
                                <p:cTn id="36" presetID="10" presetClass="exit" presetSubtype="0" fill="hold" grpId="0" nodeType="afterEffect">
                                  <p:stCondLst>
                                    <p:cond delay="0"/>
                                  </p:stCondLst>
                                  <p:childTnLst>
                                    <p:animEffect transition="out" filter="fade">
                                      <p:cBhvr>
                                        <p:cTn id="37" dur="500"/>
                                        <p:tgtEl>
                                          <p:spTgt spid="3">
                                            <p:txEl>
                                              <p:pRg st="0" end="0"/>
                                            </p:txEl>
                                          </p:spTgt>
                                        </p:tgtEl>
                                      </p:cBhvr>
                                    </p:animEffect>
                                    <p:set>
                                      <p:cBhvr>
                                        <p:cTn id="3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nodeType="withEffect">
                                  <p:stCondLst>
                                    <p:cond delay="0"/>
                                  </p:stCondLst>
                                  <p:childTnLst>
                                    <p:set>
                                      <p:cBhvr>
                                        <p:cTn id="45" dur="1" fill="hold">
                                          <p:stCondLst>
                                            <p:cond delay="0"/>
                                          </p:stCondLst>
                                        </p:cTn>
                                        <p:tgtEl>
                                          <p:spTgt spid="5122"/>
                                        </p:tgtEl>
                                        <p:attrNameLst>
                                          <p:attrName>style.visibility</p:attrName>
                                        </p:attrNameLst>
                                      </p:cBhvr>
                                      <p:to>
                                        <p:strVal val="visible"/>
                                      </p:to>
                                    </p:set>
                                    <p:animEffect transition="in" filter="fade">
                                      <p:cBhvr>
                                        <p:cTn id="46"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6" grpId="1"/>
      <p:bldP spid="8" grpId="0"/>
      <p:bldP spid="8" grpId="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698117" y="236951"/>
            <a:ext cx="4338736" cy="4988037"/>
            <a:chOff x="7660516" y="423217"/>
            <a:chExt cx="4338736" cy="4988037"/>
          </a:xfrm>
        </p:grpSpPr>
        <p:grpSp>
          <p:nvGrpSpPr>
            <p:cNvPr id="5" name="Group 4"/>
            <p:cNvGrpSpPr/>
            <p:nvPr/>
          </p:nvGrpSpPr>
          <p:grpSpPr>
            <a:xfrm>
              <a:off x="7879517" y="1261772"/>
              <a:ext cx="3900795" cy="3547149"/>
              <a:chOff x="1762196" y="1012841"/>
              <a:chExt cx="4161522" cy="3720610"/>
            </a:xfrm>
          </p:grpSpPr>
          <p:pic>
            <p:nvPicPr>
              <p:cNvPr id="12" name="Picture 11"/>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199921" y="3119882"/>
                <a:ext cx="326153" cy="160028"/>
              </a:xfrm>
              <a:prstGeom prst="rect">
                <a:avLst/>
              </a:prstGeom>
            </p:spPr>
          </p:pic>
          <p:pic>
            <p:nvPicPr>
              <p:cNvPr id="13" name="Picture 12"/>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2692041" y="2326316"/>
                <a:ext cx="326153" cy="160028"/>
              </a:xfrm>
              <a:prstGeom prst="rect">
                <a:avLst/>
              </a:prstGeom>
            </p:spPr>
          </p:pic>
          <p:pic>
            <p:nvPicPr>
              <p:cNvPr id="14" name="Picture 13"/>
              <p:cNvPicPr>
                <a:picLocks noChangeAspect="1"/>
              </p:cNvPicPr>
              <p:nvPr>
                <p:custDataLst>
                  <p:tags r:id="rId6"/>
                </p:custDataLst>
              </p:nvPr>
            </p:nvPicPr>
            <p:blipFill>
              <a:blip r:embed="rId12" cstate="print">
                <a:extLst>
                  <a:ext uri="{28A0092B-C50C-407E-A947-70E740481C1C}">
                    <a14:useLocalDpi xmlns:a14="http://schemas.microsoft.com/office/drawing/2010/main" val="0"/>
                  </a:ext>
                </a:extLst>
              </a:blip>
              <a:stretch>
                <a:fillRect/>
              </a:stretch>
            </p:blipFill>
            <p:spPr>
              <a:xfrm>
                <a:off x="3675530" y="3744352"/>
                <a:ext cx="327677" cy="160028"/>
              </a:xfrm>
              <a:prstGeom prst="rect">
                <a:avLst/>
              </a:prstGeom>
            </p:spPr>
          </p:pic>
          <p:pic>
            <p:nvPicPr>
              <p:cNvPr id="15" name="Picture 14"/>
              <p:cNvPicPr>
                <a:picLocks noChangeAspect="1"/>
              </p:cNvPicPr>
              <p:nvPr>
                <p:custDataLst>
                  <p:tags r:id="rId7"/>
                </p:custDataLst>
              </p:nvPr>
            </p:nvPicPr>
            <p:blipFill>
              <a:blip r:embed="rId13" cstate="print">
                <a:extLst>
                  <a:ext uri="{28A0092B-C50C-407E-A947-70E740481C1C}">
                    <a14:useLocalDpi xmlns:a14="http://schemas.microsoft.com/office/drawing/2010/main" val="0"/>
                  </a:ext>
                </a:extLst>
              </a:blip>
              <a:stretch>
                <a:fillRect/>
              </a:stretch>
            </p:blipFill>
            <p:spPr>
              <a:xfrm>
                <a:off x="3675530" y="4492675"/>
                <a:ext cx="326153" cy="160028"/>
              </a:xfrm>
              <a:prstGeom prst="rect">
                <a:avLst/>
              </a:prstGeom>
            </p:spPr>
          </p:pic>
          <p:pic>
            <p:nvPicPr>
              <p:cNvPr id="16" name="Picture 15"/>
              <p:cNvPicPr>
                <a:picLocks noChangeAspect="1"/>
              </p:cNvPicPr>
              <p:nvPr>
                <p:custDataLst>
                  <p:tags r:id="rId8"/>
                </p:custDataLst>
              </p:nvPr>
            </p:nvPicPr>
            <p:blipFill>
              <a:blip r:embed="rId14" cstate="print">
                <a:extLst>
                  <a:ext uri="{28A0092B-C50C-407E-A947-70E740481C1C}">
                    <a14:useLocalDpi xmlns:a14="http://schemas.microsoft.com/office/drawing/2010/main" val="0"/>
                  </a:ext>
                </a:extLst>
              </a:blip>
              <a:stretch>
                <a:fillRect/>
              </a:stretch>
            </p:blipFill>
            <p:spPr>
              <a:xfrm>
                <a:off x="4760728" y="2326316"/>
                <a:ext cx="327677" cy="160028"/>
              </a:xfrm>
              <a:prstGeom prst="rect">
                <a:avLst/>
              </a:prstGeom>
            </p:spPr>
          </p:pic>
          <p:pic>
            <p:nvPicPr>
              <p:cNvPr id="17" name="Picture 16"/>
              <p:cNvPicPr>
                <a:picLocks noChangeAspect="1"/>
              </p:cNvPicPr>
              <p:nvPr>
                <p:custDataLst>
                  <p:tags r:id="rId9"/>
                </p:custDataLst>
              </p:nvPr>
            </p:nvPicPr>
            <p:blipFill>
              <a:blip r:embed="rId15" cstate="print">
                <a:extLst>
                  <a:ext uri="{28A0092B-C50C-407E-A947-70E740481C1C}">
                    <a14:useLocalDpi xmlns:a14="http://schemas.microsoft.com/office/drawing/2010/main" val="0"/>
                  </a:ext>
                </a:extLst>
              </a:blip>
              <a:stretch>
                <a:fillRect/>
              </a:stretch>
            </p:blipFill>
            <p:spPr>
              <a:xfrm>
                <a:off x="4237392" y="3119882"/>
                <a:ext cx="320057" cy="160028"/>
              </a:xfrm>
              <a:prstGeom prst="rect">
                <a:avLst/>
              </a:prstGeom>
            </p:spPr>
          </p:pic>
          <p:sp>
            <p:nvSpPr>
              <p:cNvPr id="18" name="Oval 17"/>
              <p:cNvSpPr/>
              <p:nvPr/>
            </p:nvSpPr>
            <p:spPr>
              <a:xfrm>
                <a:off x="3349435" y="1012841"/>
                <a:ext cx="1047985" cy="10668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9" name="TextBox 18"/>
              <p:cNvSpPr txBox="1"/>
              <p:nvPr/>
            </p:nvSpPr>
            <p:spPr>
              <a:xfrm>
                <a:off x="3714163" y="1361575"/>
                <a:ext cx="318527" cy="369332"/>
              </a:xfrm>
              <a:prstGeom prst="rect">
                <a:avLst/>
              </a:prstGeom>
              <a:noFill/>
            </p:spPr>
            <p:txBody>
              <a:bodyPr wrap="square" rtlCol="0">
                <a:spAutoFit/>
              </a:bodyPr>
              <a:lstStyle/>
              <a:p>
                <a:r>
                  <a:rPr lang="en-US" dirty="0" smtClean="0"/>
                  <a:t>1</a:t>
                </a:r>
                <a:endParaRPr lang="en-US" dirty="0"/>
              </a:p>
            </p:txBody>
          </p:sp>
          <p:sp>
            <p:nvSpPr>
              <p:cNvPr id="20" name="Oval 19"/>
              <p:cNvSpPr/>
              <p:nvPr/>
            </p:nvSpPr>
            <p:spPr>
              <a:xfrm>
                <a:off x="4875733" y="3666651"/>
                <a:ext cx="1047985" cy="10668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1" name="TextBox 20"/>
              <p:cNvSpPr txBox="1"/>
              <p:nvPr/>
            </p:nvSpPr>
            <p:spPr>
              <a:xfrm>
                <a:off x="5240461" y="4015385"/>
                <a:ext cx="318527" cy="369332"/>
              </a:xfrm>
              <a:prstGeom prst="rect">
                <a:avLst/>
              </a:prstGeom>
              <a:noFill/>
            </p:spPr>
            <p:txBody>
              <a:bodyPr wrap="square" rtlCol="0">
                <a:spAutoFit/>
              </a:bodyPr>
              <a:lstStyle/>
              <a:p>
                <a:r>
                  <a:rPr lang="en-US" dirty="0" smtClean="0"/>
                  <a:t>3</a:t>
                </a:r>
                <a:endParaRPr lang="en-US" dirty="0"/>
              </a:p>
            </p:txBody>
          </p:sp>
          <p:sp>
            <p:nvSpPr>
              <p:cNvPr id="22" name="Oval 21"/>
              <p:cNvSpPr/>
              <p:nvPr/>
            </p:nvSpPr>
            <p:spPr>
              <a:xfrm>
                <a:off x="1762196" y="3666651"/>
                <a:ext cx="1047985" cy="10668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3" name="TextBox 22"/>
              <p:cNvSpPr txBox="1"/>
              <p:nvPr/>
            </p:nvSpPr>
            <p:spPr>
              <a:xfrm>
                <a:off x="2126924" y="4015385"/>
                <a:ext cx="318527" cy="369332"/>
              </a:xfrm>
              <a:prstGeom prst="rect">
                <a:avLst/>
              </a:prstGeom>
              <a:noFill/>
            </p:spPr>
            <p:txBody>
              <a:bodyPr wrap="square" rtlCol="0">
                <a:spAutoFit/>
              </a:bodyPr>
              <a:lstStyle/>
              <a:p>
                <a:r>
                  <a:rPr lang="en-US" dirty="0" smtClean="0"/>
                  <a:t>2</a:t>
                </a:r>
                <a:endParaRPr lang="en-US" dirty="0"/>
              </a:p>
            </p:txBody>
          </p:sp>
          <p:cxnSp>
            <p:nvCxnSpPr>
              <p:cNvPr id="24" name="Straight Arrow Connector 23"/>
              <p:cNvCxnSpPr/>
              <p:nvPr/>
            </p:nvCxnSpPr>
            <p:spPr>
              <a:xfrm flipH="1">
                <a:off x="2795808" y="2079641"/>
                <a:ext cx="781101" cy="1806559"/>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2583253" y="1913467"/>
                <a:ext cx="798441" cy="1753185"/>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flipH="1">
                <a:off x="4191822" y="1929307"/>
                <a:ext cx="971780" cy="1897371"/>
                <a:chOff x="4466272" y="1913467"/>
                <a:chExt cx="993656" cy="1972733"/>
              </a:xfrm>
            </p:grpSpPr>
            <p:cxnSp>
              <p:nvCxnSpPr>
                <p:cNvPr id="29" name="Straight Arrow Connector 28"/>
                <p:cNvCxnSpPr/>
                <p:nvPr/>
              </p:nvCxnSpPr>
              <p:spPr>
                <a:xfrm flipH="1">
                  <a:off x="4678827" y="2079641"/>
                  <a:ext cx="781101" cy="1806559"/>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flipV="1">
                  <a:off x="4466272" y="1913467"/>
                  <a:ext cx="798441" cy="1753185"/>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grpSp>
          <p:cxnSp>
            <p:nvCxnSpPr>
              <p:cNvPr id="27" name="Straight Arrow Connector 26"/>
              <p:cNvCxnSpPr/>
              <p:nvPr/>
            </p:nvCxnSpPr>
            <p:spPr>
              <a:xfrm>
                <a:off x="2874527" y="4314181"/>
                <a:ext cx="1898643" cy="18467"/>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H="1" flipV="1">
                <a:off x="2874527" y="4094160"/>
                <a:ext cx="1894045" cy="16172"/>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grpSp>
        <p:cxnSp>
          <p:nvCxnSpPr>
            <p:cNvPr id="6" name="Curved Connector 5"/>
            <p:cNvCxnSpPr/>
            <p:nvPr/>
          </p:nvCxnSpPr>
          <p:spPr>
            <a:xfrm rot="5400000" flipH="1" flipV="1">
              <a:off x="9819486" y="909942"/>
              <a:ext cx="12700" cy="694611"/>
            </a:xfrm>
            <a:prstGeom prst="curvedConnector3">
              <a:avLst>
                <a:gd name="adj1" fmla="val 4839472"/>
              </a:avLst>
            </a:prstGeom>
            <a:ln w="254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Curved Connector 6"/>
            <p:cNvCxnSpPr/>
            <p:nvPr/>
          </p:nvCxnSpPr>
          <p:spPr>
            <a:xfrm rot="5400000" flipH="1">
              <a:off x="7804692" y="4410071"/>
              <a:ext cx="508532" cy="491164"/>
            </a:xfrm>
            <a:prstGeom prst="curvedConnector4">
              <a:avLst>
                <a:gd name="adj1" fmla="val -44953"/>
                <a:gd name="adj2" fmla="val 146542"/>
              </a:avLst>
            </a:prstGeom>
            <a:ln w="254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Curved Connector 7"/>
            <p:cNvCxnSpPr/>
            <p:nvPr/>
          </p:nvCxnSpPr>
          <p:spPr>
            <a:xfrm rot="5400000" flipH="1" flipV="1">
              <a:off x="11345116" y="4387887"/>
              <a:ext cx="508532" cy="491163"/>
            </a:xfrm>
            <a:prstGeom prst="curvedConnector4">
              <a:avLst>
                <a:gd name="adj1" fmla="val -44953"/>
                <a:gd name="adj2" fmla="val 146543"/>
              </a:avLst>
            </a:prstGeom>
            <a:ln w="254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custDataLst>
                <p:tags r:id="rId1"/>
              </p:custDataLst>
            </p:nvPr>
          </p:nvPicPr>
          <p:blipFill>
            <a:blip r:embed="rId16" cstate="print">
              <a:extLst>
                <a:ext uri="{28A0092B-C50C-407E-A947-70E740481C1C}">
                  <a14:useLocalDpi xmlns:a14="http://schemas.microsoft.com/office/drawing/2010/main" val="0"/>
                </a:ext>
              </a:extLst>
            </a:blip>
            <a:stretch>
              <a:fillRect/>
            </a:stretch>
          </p:blipFill>
          <p:spPr>
            <a:xfrm>
              <a:off x="7660516" y="5258687"/>
              <a:ext cx="305719" cy="152567"/>
            </a:xfrm>
            <a:prstGeom prst="rect">
              <a:avLst/>
            </a:prstGeom>
          </p:spPr>
        </p:pic>
        <p:pic>
          <p:nvPicPr>
            <p:cNvPr id="10" name="Picture 9"/>
            <p:cNvPicPr>
              <a:picLocks noChangeAspect="1"/>
            </p:cNvPicPr>
            <p:nvPr>
              <p:custDataLst>
                <p:tags r:id="rId2"/>
              </p:custDataLst>
            </p:nvPr>
          </p:nvPicPr>
          <p:blipFill>
            <a:blip r:embed="rId17" cstate="print">
              <a:extLst>
                <a:ext uri="{28A0092B-C50C-407E-A947-70E740481C1C}">
                  <a14:useLocalDpi xmlns:a14="http://schemas.microsoft.com/office/drawing/2010/main" val="0"/>
                </a:ext>
              </a:extLst>
            </a:blip>
            <a:stretch>
              <a:fillRect/>
            </a:stretch>
          </p:blipFill>
          <p:spPr>
            <a:xfrm>
              <a:off x="9672976" y="423217"/>
              <a:ext cx="300005" cy="152567"/>
            </a:xfrm>
            <a:prstGeom prst="rect">
              <a:avLst/>
            </a:prstGeom>
          </p:spPr>
        </p:pic>
        <p:pic>
          <p:nvPicPr>
            <p:cNvPr id="11" name="Picture 10"/>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11692104" y="5233746"/>
              <a:ext cx="307148" cy="152567"/>
            </a:xfrm>
            <a:prstGeom prst="rect">
              <a:avLst/>
            </a:prstGeom>
          </p:spPr>
        </p:pic>
      </p:grpSp>
    </p:spTree>
    <p:extLst>
      <p:ext uri="{BB962C8B-B14F-4D97-AF65-F5344CB8AC3E}">
        <p14:creationId xmlns:p14="http://schemas.microsoft.com/office/powerpoint/2010/main" val="1620736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953558" y="788223"/>
            <a:ext cx="7598834" cy="3527129"/>
            <a:chOff x="953558" y="788223"/>
            <a:chExt cx="7598834" cy="3527129"/>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17890"/>
            <a:stretch/>
          </p:blipFill>
          <p:spPr>
            <a:xfrm>
              <a:off x="953558" y="1086377"/>
              <a:ext cx="3550709" cy="3228975"/>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6388"/>
            <a:stretch/>
          </p:blipFill>
          <p:spPr>
            <a:xfrm>
              <a:off x="4504267" y="1067624"/>
              <a:ext cx="4048125" cy="3228975"/>
            </a:xfrm>
            <a:prstGeom prst="rect">
              <a:avLst/>
            </a:prstGeom>
          </p:spPr>
        </p:pic>
        <p:sp>
          <p:nvSpPr>
            <p:cNvPr id="5" name="TextBox 4"/>
            <p:cNvSpPr txBox="1"/>
            <p:nvPr/>
          </p:nvSpPr>
          <p:spPr>
            <a:xfrm>
              <a:off x="1270000" y="788223"/>
              <a:ext cx="474134" cy="338554"/>
            </a:xfrm>
            <a:prstGeom prst="rect">
              <a:avLst/>
            </a:prstGeom>
            <a:noFill/>
          </p:spPr>
          <p:txBody>
            <a:bodyPr wrap="square" rtlCol="0">
              <a:spAutoFit/>
            </a:bodyPr>
            <a:lstStyle/>
            <a:p>
              <a:r>
                <a:rPr lang="en-US" sz="1600" dirty="0" smtClean="0"/>
                <a:t>(a)</a:t>
              </a:r>
              <a:endParaRPr lang="en-US" sz="1600" dirty="0"/>
            </a:p>
          </p:txBody>
        </p:sp>
        <p:sp>
          <p:nvSpPr>
            <p:cNvPr id="6" name="TextBox 5"/>
            <p:cNvSpPr txBox="1"/>
            <p:nvPr/>
          </p:nvSpPr>
          <p:spPr>
            <a:xfrm>
              <a:off x="4504267" y="813624"/>
              <a:ext cx="474134" cy="338554"/>
            </a:xfrm>
            <a:prstGeom prst="rect">
              <a:avLst/>
            </a:prstGeom>
            <a:noFill/>
          </p:spPr>
          <p:txBody>
            <a:bodyPr wrap="square" rtlCol="0">
              <a:spAutoFit/>
            </a:bodyPr>
            <a:lstStyle/>
            <a:p>
              <a:r>
                <a:rPr lang="en-US" sz="1600" dirty="0" smtClean="0"/>
                <a:t>(b)</a:t>
              </a:r>
              <a:endParaRPr lang="en-US" sz="1600" dirty="0"/>
            </a:p>
          </p:txBody>
        </p:sp>
      </p:grpSp>
    </p:spTree>
    <p:extLst>
      <p:ext uri="{BB962C8B-B14F-4D97-AF65-F5344CB8AC3E}">
        <p14:creationId xmlns:p14="http://schemas.microsoft.com/office/powerpoint/2010/main" val="1225893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580092" y="1067624"/>
            <a:ext cx="7615766" cy="3501730"/>
            <a:chOff x="1580092" y="1067624"/>
            <a:chExt cx="7615766" cy="350173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17499"/>
            <a:stretch/>
          </p:blipFill>
          <p:spPr>
            <a:xfrm>
              <a:off x="1580092" y="1340379"/>
              <a:ext cx="3567641" cy="3228975"/>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6388"/>
            <a:stretch/>
          </p:blipFill>
          <p:spPr>
            <a:xfrm>
              <a:off x="5147733" y="1340378"/>
              <a:ext cx="4048125" cy="3228975"/>
            </a:xfrm>
            <a:prstGeom prst="rect">
              <a:avLst/>
            </a:prstGeom>
          </p:spPr>
        </p:pic>
        <p:sp>
          <p:nvSpPr>
            <p:cNvPr id="5" name="TextBox 4"/>
            <p:cNvSpPr txBox="1"/>
            <p:nvPr/>
          </p:nvSpPr>
          <p:spPr>
            <a:xfrm>
              <a:off x="1862666" y="1067624"/>
              <a:ext cx="474134" cy="338554"/>
            </a:xfrm>
            <a:prstGeom prst="rect">
              <a:avLst/>
            </a:prstGeom>
            <a:noFill/>
          </p:spPr>
          <p:txBody>
            <a:bodyPr wrap="square" rtlCol="0">
              <a:spAutoFit/>
            </a:bodyPr>
            <a:lstStyle/>
            <a:p>
              <a:r>
                <a:rPr lang="en-US" sz="1600" dirty="0" smtClean="0"/>
                <a:t>(a)</a:t>
              </a:r>
              <a:endParaRPr lang="en-US" sz="1600" dirty="0"/>
            </a:p>
          </p:txBody>
        </p:sp>
        <p:sp>
          <p:nvSpPr>
            <p:cNvPr id="6" name="TextBox 5"/>
            <p:cNvSpPr txBox="1"/>
            <p:nvPr/>
          </p:nvSpPr>
          <p:spPr>
            <a:xfrm>
              <a:off x="5147733" y="1067624"/>
              <a:ext cx="474134" cy="338554"/>
            </a:xfrm>
            <a:prstGeom prst="rect">
              <a:avLst/>
            </a:prstGeom>
            <a:noFill/>
          </p:spPr>
          <p:txBody>
            <a:bodyPr wrap="square" rtlCol="0">
              <a:spAutoFit/>
            </a:bodyPr>
            <a:lstStyle/>
            <a:p>
              <a:r>
                <a:rPr lang="en-US" sz="1600" dirty="0" smtClean="0"/>
                <a:t>(b)</a:t>
              </a:r>
              <a:endParaRPr lang="en-US" sz="1600" dirty="0"/>
            </a:p>
          </p:txBody>
        </p:sp>
      </p:grpSp>
    </p:spTree>
    <p:extLst>
      <p:ext uri="{BB962C8B-B14F-4D97-AF65-F5344CB8AC3E}">
        <p14:creationId xmlns:p14="http://schemas.microsoft.com/office/powerpoint/2010/main" val="2512867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219199" y="898347"/>
            <a:ext cx="7580844" cy="3567529"/>
            <a:chOff x="1219199" y="898347"/>
            <a:chExt cx="7580844" cy="3567529"/>
          </a:xfrm>
        </p:grpSpPr>
        <p:sp>
          <p:nvSpPr>
            <p:cNvPr id="2" name="TextBox 1"/>
            <p:cNvSpPr txBox="1"/>
            <p:nvPr/>
          </p:nvSpPr>
          <p:spPr>
            <a:xfrm>
              <a:off x="1523998" y="898347"/>
              <a:ext cx="474134" cy="338554"/>
            </a:xfrm>
            <a:prstGeom prst="rect">
              <a:avLst/>
            </a:prstGeom>
            <a:noFill/>
          </p:spPr>
          <p:txBody>
            <a:bodyPr wrap="square" rtlCol="0">
              <a:spAutoFit/>
            </a:bodyPr>
            <a:lstStyle/>
            <a:p>
              <a:r>
                <a:rPr lang="en-US" sz="1600" dirty="0" smtClean="0"/>
                <a:t>(a)</a:t>
              </a:r>
              <a:endParaRPr lang="en-US" sz="1600" dirty="0"/>
            </a:p>
          </p:txBody>
        </p:sp>
        <p:sp>
          <p:nvSpPr>
            <p:cNvPr id="3" name="TextBox 2"/>
            <p:cNvSpPr txBox="1"/>
            <p:nvPr/>
          </p:nvSpPr>
          <p:spPr>
            <a:xfrm>
              <a:off x="4758267" y="898347"/>
              <a:ext cx="474134" cy="338554"/>
            </a:xfrm>
            <a:prstGeom prst="rect">
              <a:avLst/>
            </a:prstGeom>
            <a:noFill/>
          </p:spPr>
          <p:txBody>
            <a:bodyPr wrap="square" rtlCol="0">
              <a:spAutoFit/>
            </a:bodyPr>
            <a:lstStyle/>
            <a:p>
              <a:r>
                <a:rPr lang="en-US" sz="1600" dirty="0" smtClean="0"/>
                <a:t>(b)</a:t>
              </a:r>
              <a:endParaRPr lang="en-US" sz="16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535"/>
            <a:stretch/>
          </p:blipFill>
          <p:spPr>
            <a:xfrm>
              <a:off x="4758267" y="1236901"/>
              <a:ext cx="4041776" cy="3228975"/>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18159"/>
            <a:stretch/>
          </p:blipFill>
          <p:spPr>
            <a:xfrm>
              <a:off x="1219199" y="1236901"/>
              <a:ext cx="3539068" cy="3228975"/>
            </a:xfrm>
            <a:prstGeom prst="rect">
              <a:avLst/>
            </a:prstGeom>
          </p:spPr>
        </p:pic>
      </p:grpSp>
    </p:spTree>
    <p:extLst>
      <p:ext uri="{BB962C8B-B14F-4D97-AF65-F5344CB8AC3E}">
        <p14:creationId xmlns:p14="http://schemas.microsoft.com/office/powerpoint/2010/main" val="234023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040758" y="0"/>
            <a:ext cx="6138335" cy="9748837"/>
            <a:chOff x="2040758" y="0"/>
            <a:chExt cx="6138335" cy="9748837"/>
          </a:xfrm>
        </p:grpSpPr>
        <p:grpSp>
          <p:nvGrpSpPr>
            <p:cNvPr id="6" name="Group 5"/>
            <p:cNvGrpSpPr/>
            <p:nvPr/>
          </p:nvGrpSpPr>
          <p:grpSpPr>
            <a:xfrm>
              <a:off x="2040758" y="0"/>
              <a:ext cx="6138335" cy="6519862"/>
              <a:chOff x="2082800" y="553691"/>
              <a:chExt cx="6138335" cy="6519862"/>
            </a:xfrm>
          </p:grpSpPr>
          <p:sp>
            <p:nvSpPr>
              <p:cNvPr id="2" name="TextBox 1"/>
              <p:cNvSpPr txBox="1"/>
              <p:nvPr/>
            </p:nvSpPr>
            <p:spPr>
              <a:xfrm>
                <a:off x="2082800" y="559624"/>
                <a:ext cx="474134" cy="338554"/>
              </a:xfrm>
              <a:prstGeom prst="rect">
                <a:avLst/>
              </a:prstGeom>
              <a:noFill/>
            </p:spPr>
            <p:txBody>
              <a:bodyPr wrap="square" rtlCol="0">
                <a:spAutoFit/>
              </a:bodyPr>
              <a:lstStyle/>
              <a:p>
                <a:r>
                  <a:rPr lang="en-US" sz="1600" dirty="0" smtClean="0"/>
                  <a:t>(a)</a:t>
                </a:r>
                <a:endParaRPr lang="en-US" sz="1600" dirty="0"/>
              </a:p>
            </p:txBody>
          </p:sp>
          <p:sp>
            <p:nvSpPr>
              <p:cNvPr id="3" name="TextBox 2"/>
              <p:cNvSpPr txBox="1"/>
              <p:nvPr/>
            </p:nvSpPr>
            <p:spPr>
              <a:xfrm>
                <a:off x="2082800" y="3782666"/>
                <a:ext cx="474134" cy="338554"/>
              </a:xfrm>
              <a:prstGeom prst="rect">
                <a:avLst/>
              </a:prstGeom>
              <a:noFill/>
            </p:spPr>
            <p:txBody>
              <a:bodyPr wrap="square" rtlCol="0">
                <a:spAutoFit/>
              </a:bodyPr>
              <a:lstStyle/>
              <a:p>
                <a:r>
                  <a:rPr lang="en-US" sz="1600" dirty="0" smtClean="0"/>
                  <a:t>(b)</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6135" y="3844578"/>
                <a:ext cx="5715000" cy="32289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6135" y="553691"/>
                <a:ext cx="5715000" cy="3228975"/>
              </a:xfrm>
              <a:prstGeom prst="rect">
                <a:avLst/>
              </a:prstGeom>
            </p:spPr>
          </p:pic>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4093" y="6519862"/>
              <a:ext cx="5715000" cy="3228975"/>
            </a:xfrm>
            <a:prstGeom prst="rect">
              <a:avLst/>
            </a:prstGeom>
          </p:spPr>
        </p:pic>
        <p:sp>
          <p:nvSpPr>
            <p:cNvPr id="8" name="TextBox 7"/>
            <p:cNvSpPr txBox="1"/>
            <p:nvPr/>
          </p:nvSpPr>
          <p:spPr>
            <a:xfrm>
              <a:off x="2151117" y="6457950"/>
              <a:ext cx="474134" cy="338554"/>
            </a:xfrm>
            <a:prstGeom prst="rect">
              <a:avLst/>
            </a:prstGeom>
            <a:noFill/>
          </p:spPr>
          <p:txBody>
            <a:bodyPr wrap="square" rtlCol="0">
              <a:spAutoFit/>
            </a:bodyPr>
            <a:lstStyle/>
            <a:p>
              <a:r>
                <a:rPr lang="en-US" sz="1600" dirty="0" smtClean="0"/>
                <a:t>(c)</a:t>
              </a:r>
              <a:endParaRPr lang="en-US" sz="1600" dirty="0"/>
            </a:p>
          </p:txBody>
        </p:sp>
      </p:grpSp>
    </p:spTree>
    <p:extLst>
      <p:ext uri="{BB962C8B-B14F-4D97-AF65-F5344CB8AC3E}">
        <p14:creationId xmlns:p14="http://schemas.microsoft.com/office/powerpoint/2010/main" val="453736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ttp://www.eea.europa.eu/data-and-maps/figures/alien-species-in-european-marine-estuarine-waters-october-2008/image_x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5971" y="413930"/>
            <a:ext cx="7104994" cy="629664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64931" y="1234458"/>
            <a:ext cx="2299447" cy="4404846"/>
          </a:xfrm>
        </p:spPr>
        <p:txBody>
          <a:bodyPr/>
          <a:lstStyle/>
          <a:p>
            <a:pPr marL="0" indent="0">
              <a:buNone/>
            </a:pPr>
            <a:r>
              <a:rPr lang="en-US" sz="4000" b="1" dirty="0" smtClean="0"/>
              <a:t>The Problem with Invasive Species</a:t>
            </a:r>
          </a:p>
          <a:p>
            <a:endParaRPr lang="en-US" dirty="0"/>
          </a:p>
        </p:txBody>
      </p:sp>
      <p:pic>
        <p:nvPicPr>
          <p:cNvPr id="1030" name="Picture 6" descr="https://lakeecosystems2014.files.wordpress.com/2014/07/invasive-species-aler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5350" y="360813"/>
            <a:ext cx="8366235" cy="6349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74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30"/>
                                        </p:tgtEl>
                                      </p:cBhvr>
                                    </p:animEffect>
                                    <p:set>
                                      <p:cBhvr>
                                        <p:cTn id="7"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931" y="1234458"/>
            <a:ext cx="2299447" cy="4404846"/>
          </a:xfrm>
        </p:spPr>
        <p:txBody>
          <a:bodyPr/>
          <a:lstStyle/>
          <a:p>
            <a:pPr marL="0" indent="0">
              <a:buNone/>
            </a:pPr>
            <a:r>
              <a:rPr lang="en-US" sz="4000" b="1" dirty="0" smtClean="0"/>
              <a:t>The Problem with Invasive Species</a:t>
            </a:r>
          </a:p>
          <a:p>
            <a:endParaRPr lang="en-US" dirty="0"/>
          </a:p>
        </p:txBody>
      </p:sp>
      <p:pic>
        <p:nvPicPr>
          <p:cNvPr id="1026" name="Picture 2" descr="http://wamu.org/sites/wamu.org/files/styles/headline_landscape/public/images/attach/01.09.12news-flickr-zebra-mussels-edit.jpg?itok=Zy0iGCR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7185" y="206712"/>
            <a:ext cx="6122349" cy="459176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takepart.com/sites/default/files/styles/large/public/Lionfish-restaurant-MAIN.jpg?itok=v-8zjEH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9091" y="569373"/>
            <a:ext cx="7456314" cy="49858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hungrypests.com/img/HP_carouselframe_03.jpg"/>
          <p:cNvPicPr>
            <a:picLocks noChangeAspect="1" noChangeArrowheads="1"/>
          </p:cNvPicPr>
          <p:nvPr/>
        </p:nvPicPr>
        <p:blipFill rotWithShape="1">
          <a:blip r:embed="rId5">
            <a:extLst>
              <a:ext uri="{28A0092B-C50C-407E-A947-70E740481C1C}">
                <a14:useLocalDpi xmlns:a14="http://schemas.microsoft.com/office/drawing/2010/main" val="0"/>
              </a:ext>
            </a:extLst>
          </a:blip>
          <a:srcRect r="4266"/>
          <a:stretch/>
        </p:blipFill>
        <p:spPr bwMode="auto">
          <a:xfrm>
            <a:off x="4233589" y="1099591"/>
            <a:ext cx="7958411" cy="4901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345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4"/>
                                        </p:tgtEl>
                                        <p:attrNameLst>
                                          <p:attrName>style.visibility</p:attrName>
                                        </p:attrNameLst>
                                      </p:cBhvr>
                                      <p:to>
                                        <p:strVal val="visible"/>
                                      </p:to>
                                    </p:set>
                                    <p:animEffect transition="in" filter="fade">
                                      <p:cBhvr>
                                        <p:cTn id="12" dur="500"/>
                                        <p:tgtEl>
                                          <p:spTgt spid="71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2"/>
                                        </p:tgtEl>
                                        <p:attrNameLst>
                                          <p:attrName>style.visibility</p:attrName>
                                        </p:attrNameLst>
                                      </p:cBhvr>
                                      <p:to>
                                        <p:strVal val="visible"/>
                                      </p:to>
                                    </p:set>
                                    <p:animEffect transition="in" filter="fade">
                                      <p:cBhvr>
                                        <p:cTn id="1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Framework</a:t>
            </a:r>
            <a:endParaRPr lang="en-US" dirty="0"/>
          </a:p>
        </p:txBody>
      </p:sp>
      <p:sp>
        <p:nvSpPr>
          <p:cNvPr id="3" name="Content Placeholder 2"/>
          <p:cNvSpPr>
            <a:spLocks noGrp="1"/>
          </p:cNvSpPr>
          <p:nvPr>
            <p:ph idx="1"/>
          </p:nvPr>
        </p:nvSpPr>
        <p:spPr/>
        <p:txBody>
          <a:bodyPr/>
          <a:lstStyle/>
          <a:p>
            <a:pPr marL="0" indent="0">
              <a:buNone/>
            </a:pPr>
            <a:r>
              <a:rPr lang="en-US" dirty="0" smtClean="0"/>
              <a:t>Nodes – Ecological patches</a:t>
            </a:r>
          </a:p>
          <a:p>
            <a:pPr marL="0" indent="0">
              <a:buNone/>
            </a:pPr>
            <a:endParaRPr lang="en-US" dirty="0"/>
          </a:p>
          <a:p>
            <a:pPr marL="0" indent="0">
              <a:buNone/>
            </a:pPr>
            <a:r>
              <a:rPr lang="en-US" dirty="0" smtClean="0"/>
              <a:t>Edges – Migration routes between patches</a:t>
            </a:r>
            <a:endParaRPr lang="en-US" dirty="0"/>
          </a:p>
        </p:txBody>
      </p:sp>
      <p:grpSp>
        <p:nvGrpSpPr>
          <p:cNvPr id="14" name="Group 13"/>
          <p:cNvGrpSpPr/>
          <p:nvPr/>
        </p:nvGrpSpPr>
        <p:grpSpPr>
          <a:xfrm>
            <a:off x="7241629" y="1690688"/>
            <a:ext cx="4191022" cy="4267909"/>
            <a:chOff x="7241629" y="1690688"/>
            <a:chExt cx="4191022" cy="4267909"/>
          </a:xfrm>
        </p:grpSpPr>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41629" y="1690688"/>
              <a:ext cx="4191022" cy="4267909"/>
            </a:xfrm>
            <a:prstGeom prst="rect">
              <a:avLst/>
            </a:prstGeom>
          </p:spPr>
        </p:pic>
        <p:pic>
          <p:nvPicPr>
            <p:cNvPr id="13" name="Picture 12"/>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8597964" y="3919827"/>
              <a:ext cx="352419" cy="181155"/>
            </a:xfrm>
            <a:prstGeom prst="rect">
              <a:avLst/>
            </a:prstGeom>
          </p:spPr>
        </p:pic>
        <p:pic>
          <p:nvPicPr>
            <p:cNvPr id="7" name="Picture 6"/>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8053663" y="3021494"/>
              <a:ext cx="359132" cy="181155"/>
            </a:xfrm>
            <a:prstGeom prst="rect">
              <a:avLst/>
            </a:prstGeom>
          </p:spPr>
        </p:pic>
        <p:pic>
          <p:nvPicPr>
            <p:cNvPr id="8" name="Picture 7"/>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9136597" y="4538779"/>
              <a:ext cx="360810" cy="181155"/>
            </a:xfrm>
            <a:prstGeom prst="rect">
              <a:avLst/>
            </a:prstGeom>
          </p:spPr>
        </p:pic>
        <p:pic>
          <p:nvPicPr>
            <p:cNvPr id="9" name="Picture 8"/>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9136597" y="5473855"/>
              <a:ext cx="359132" cy="181155"/>
            </a:xfrm>
            <a:prstGeom prst="rect">
              <a:avLst/>
            </a:prstGeom>
          </p:spPr>
        </p:pic>
        <p:pic>
          <p:nvPicPr>
            <p:cNvPr id="10" name="Picture 9"/>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10241342" y="3021494"/>
              <a:ext cx="360810" cy="181155"/>
            </a:xfrm>
            <a:prstGeom prst="rect">
              <a:avLst/>
            </a:prstGeom>
          </p:spPr>
        </p:pic>
        <p:pic>
          <p:nvPicPr>
            <p:cNvPr id="11" name="Picture 10"/>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755272" y="3919826"/>
              <a:ext cx="352419" cy="181155"/>
            </a:xfrm>
            <a:prstGeom prst="rect">
              <a:avLst/>
            </a:prstGeom>
          </p:spPr>
        </p:pic>
      </p:grpSp>
    </p:spTree>
    <p:extLst>
      <p:ext uri="{BB962C8B-B14F-4D97-AF65-F5344CB8AC3E}">
        <p14:creationId xmlns:p14="http://schemas.microsoft.com/office/powerpoint/2010/main" val="3838279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Framework</a:t>
            </a:r>
            <a:endParaRPr lang="en-US" dirty="0"/>
          </a:p>
        </p:txBody>
      </p:sp>
      <p:pic>
        <p:nvPicPr>
          <p:cNvPr id="4" name="Picture 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8772286" y="3468090"/>
            <a:ext cx="1278966" cy="2082240"/>
          </a:xfrm>
          <a:prstGeom prst="rect">
            <a:avLst/>
          </a:prstGeom>
        </p:spPr>
      </p:pic>
      <p:sp>
        <p:nvSpPr>
          <p:cNvPr id="5" name="Content Placeholder 2"/>
          <p:cNvSpPr txBox="1">
            <a:spLocks/>
          </p:cNvSpPr>
          <p:nvPr/>
        </p:nvSpPr>
        <p:spPr>
          <a:xfrm>
            <a:off x="8731199" y="2828421"/>
            <a:ext cx="2640106" cy="639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state vector</a:t>
            </a:r>
            <a:endParaRPr lang="en-US" dirty="0"/>
          </a:p>
        </p:txBody>
      </p:sp>
      <p:pic>
        <p:nvPicPr>
          <p:cNvPr id="16" name="Picture 1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496916" y="4905168"/>
            <a:ext cx="6812968" cy="301159"/>
          </a:xfrm>
          <a:prstGeom prst="rect">
            <a:avLst/>
          </a:prstGeom>
        </p:spPr>
      </p:pic>
      <p:pic>
        <p:nvPicPr>
          <p:cNvPr id="7" name="Picture 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745005" y="2233611"/>
            <a:ext cx="2408741" cy="403482"/>
          </a:xfrm>
          <a:prstGeom prst="rect">
            <a:avLst/>
          </a:prstGeom>
        </p:spPr>
      </p:pic>
      <p:cxnSp>
        <p:nvCxnSpPr>
          <p:cNvPr id="14" name="Curved Connector 13"/>
          <p:cNvCxnSpPr/>
          <p:nvPr/>
        </p:nvCxnSpPr>
        <p:spPr>
          <a:xfrm rot="10800000">
            <a:off x="7282768" y="2499211"/>
            <a:ext cx="1319409" cy="574359"/>
          </a:xfrm>
          <a:prstGeom prst="curvedConnector3">
            <a:avLst>
              <a:gd name="adj1" fmla="val 50000"/>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p:nvPr/>
        </p:nvCxnSpPr>
        <p:spPr>
          <a:xfrm rot="5400000" flipH="1" flipV="1">
            <a:off x="5738382" y="2983631"/>
            <a:ext cx="950857" cy="502187"/>
          </a:xfrm>
          <a:prstGeom prst="curvedConnector3">
            <a:avLst>
              <a:gd name="adj1" fmla="val 50000"/>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723642" y="3882093"/>
            <a:ext cx="5204635" cy="732701"/>
          </a:xfrm>
          <a:prstGeom prst="rect">
            <a:avLst/>
          </a:prstGeom>
        </p:spPr>
      </p:pic>
      <p:cxnSp>
        <p:nvCxnSpPr>
          <p:cNvPr id="27" name="Curved Connector 26"/>
          <p:cNvCxnSpPr/>
          <p:nvPr/>
        </p:nvCxnSpPr>
        <p:spPr>
          <a:xfrm flipV="1">
            <a:off x="4147828" y="2637094"/>
            <a:ext cx="1831754" cy="1831597"/>
          </a:xfrm>
          <a:prstGeom prst="curvedConnector3">
            <a:avLst>
              <a:gd name="adj1" fmla="val 50000"/>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954987" y="4369261"/>
            <a:ext cx="6743337" cy="567197"/>
          </a:xfrm>
          <a:prstGeom prst="rect">
            <a:avLst/>
          </a:prstGeom>
        </p:spPr>
      </p:pic>
    </p:spTree>
    <p:extLst>
      <p:ext uri="{BB962C8B-B14F-4D97-AF65-F5344CB8AC3E}">
        <p14:creationId xmlns:p14="http://schemas.microsoft.com/office/powerpoint/2010/main" val="50235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23"/>
                                        </p:tgtEl>
                                      </p:cBhvr>
                                    </p:animEffect>
                                    <p:set>
                                      <p:cBhvr>
                                        <p:cTn id="29" dur="1" fill="hold">
                                          <p:stCondLst>
                                            <p:cond delay="499"/>
                                          </p:stCondLst>
                                        </p:cTn>
                                        <p:tgtEl>
                                          <p:spTgt spid="23"/>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8"/>
                                        </p:tgtEl>
                                      </p:cBhvr>
                                    </p:animEffect>
                                    <p:set>
                                      <p:cBhvr>
                                        <p:cTn id="32" dur="1" fill="hold">
                                          <p:stCondLst>
                                            <p:cond delay="499"/>
                                          </p:stCondLst>
                                        </p:cTn>
                                        <p:tgtEl>
                                          <p:spTgt spid="3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and Spread</a:t>
            </a:r>
            <a:endParaRPr lang="en-US" dirty="0"/>
          </a:p>
        </p:txBody>
      </p:sp>
      <p:sp>
        <p:nvSpPr>
          <p:cNvPr id="3" name="Content Placeholder 2 1"/>
          <p:cNvSpPr>
            <a:spLocks noGrp="1"/>
          </p:cNvSpPr>
          <p:nvPr>
            <p:ph idx="1"/>
          </p:nvPr>
        </p:nvSpPr>
        <p:spPr>
          <a:xfrm>
            <a:off x="838200" y="1612366"/>
            <a:ext cx="10515600" cy="4351338"/>
          </a:xfrm>
        </p:spPr>
        <p:txBody>
          <a:bodyPr>
            <a:normAutofit/>
          </a:bodyPr>
          <a:lstStyle/>
          <a:p>
            <a:endParaRPr lang="en-US" dirty="0"/>
          </a:p>
          <a:p>
            <a:endParaRPr lang="en-US" dirty="0" smtClean="0"/>
          </a:p>
        </p:txBody>
      </p:sp>
      <p:sp>
        <p:nvSpPr>
          <p:cNvPr id="23" name="Content Placeholder 2 2"/>
          <p:cNvSpPr txBox="1">
            <a:spLocks/>
          </p:cNvSpPr>
          <p:nvPr/>
        </p:nvSpPr>
        <p:spPr>
          <a:xfrm>
            <a:off x="2346780" y="2079674"/>
            <a:ext cx="2711271" cy="5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Transition matrix </a:t>
            </a:r>
          </a:p>
          <a:p>
            <a:endParaRPr lang="en-US" dirty="0" smtClean="0"/>
          </a:p>
        </p:txBody>
      </p:sp>
      <p:grpSp>
        <p:nvGrpSpPr>
          <p:cNvPr id="24" name="Group 23"/>
          <p:cNvGrpSpPr/>
          <p:nvPr/>
        </p:nvGrpSpPr>
        <p:grpSpPr>
          <a:xfrm>
            <a:off x="1170260" y="2745222"/>
            <a:ext cx="4134270" cy="1821274"/>
            <a:chOff x="3658476" y="3996092"/>
            <a:chExt cx="4134270" cy="1821274"/>
          </a:xfrm>
        </p:grpSpPr>
        <p:pic>
          <p:nvPicPr>
            <p:cNvPr id="25" name="Picture 24"/>
            <p:cNvPicPr>
              <a:picLocks noChangeAspect="1"/>
            </p:cNvPicPr>
            <p:nvPr>
              <p:custDataLst>
                <p:tags r:id="rId12"/>
              </p:custDataLst>
            </p:nvPr>
          </p:nvPicPr>
          <p:blipFill>
            <a:blip r:embed="rId16" cstate="print">
              <a:extLst>
                <a:ext uri="{28A0092B-C50C-407E-A947-70E740481C1C}">
                  <a14:useLocalDpi xmlns:a14="http://schemas.microsoft.com/office/drawing/2010/main" val="0"/>
                </a:ext>
              </a:extLst>
            </a:blip>
            <a:stretch>
              <a:fillRect/>
            </a:stretch>
          </p:blipFill>
          <p:spPr>
            <a:xfrm>
              <a:off x="4628761" y="3996092"/>
              <a:ext cx="3163985" cy="1821274"/>
            </a:xfrm>
            <a:prstGeom prst="rect">
              <a:avLst/>
            </a:prstGeom>
          </p:spPr>
        </p:pic>
        <p:pic>
          <p:nvPicPr>
            <p:cNvPr id="26" name="Picture 25"/>
            <p:cNvPicPr>
              <a:picLocks noChangeAspect="1"/>
            </p:cNvPicPr>
            <p:nvPr>
              <p:custDataLst>
                <p:tags r:id="rId13"/>
              </p:custDataLst>
            </p:nvPr>
          </p:nvPicPr>
          <p:blipFill>
            <a:blip r:embed="rId17" cstate="print">
              <a:extLst>
                <a:ext uri="{28A0092B-C50C-407E-A947-70E740481C1C}">
                  <a14:useLocalDpi xmlns:a14="http://schemas.microsoft.com/office/drawing/2010/main" val="0"/>
                </a:ext>
              </a:extLst>
            </a:blip>
            <a:stretch>
              <a:fillRect/>
            </a:stretch>
          </p:blipFill>
          <p:spPr>
            <a:xfrm>
              <a:off x="3658476" y="4760305"/>
              <a:ext cx="793769" cy="292847"/>
            </a:xfrm>
            <a:prstGeom prst="rect">
              <a:avLst/>
            </a:prstGeom>
          </p:spPr>
        </p:pic>
      </p:grpSp>
      <p:pic>
        <p:nvPicPr>
          <p:cNvPr id="27" name="Picture 26"/>
          <p:cNvPicPr>
            <a:picLocks noChangeAspect="1"/>
          </p:cNvPicPr>
          <p:nvPr>
            <p:custDataLst>
              <p:tags r:id="rId1"/>
            </p:custDataLst>
          </p:nvPr>
        </p:nvPicPr>
        <p:blipFill>
          <a:blip r:embed="rId18" cstate="print">
            <a:extLst>
              <a:ext uri="{28A0092B-C50C-407E-A947-70E740481C1C}">
                <a14:useLocalDpi xmlns:a14="http://schemas.microsoft.com/office/drawing/2010/main" val="0"/>
              </a:ext>
            </a:extLst>
          </a:blip>
          <a:stretch>
            <a:fillRect/>
          </a:stretch>
        </p:blipFill>
        <p:spPr>
          <a:xfrm>
            <a:off x="423198" y="4808921"/>
            <a:ext cx="7041317" cy="765796"/>
          </a:xfrm>
          <a:prstGeom prst="rect">
            <a:avLst/>
          </a:prstGeom>
        </p:spPr>
      </p:pic>
      <p:pic>
        <p:nvPicPr>
          <p:cNvPr id="28" name="Picture 27"/>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5055774" y="163384"/>
            <a:ext cx="2408741" cy="403482"/>
          </a:xfrm>
          <a:prstGeom prst="rect">
            <a:avLst/>
          </a:prstGeom>
        </p:spPr>
      </p:pic>
      <p:grpSp>
        <p:nvGrpSpPr>
          <p:cNvPr id="6" name="Group 5"/>
          <p:cNvGrpSpPr/>
          <p:nvPr/>
        </p:nvGrpSpPr>
        <p:grpSpPr>
          <a:xfrm>
            <a:off x="7660516" y="423217"/>
            <a:ext cx="4338736" cy="4988037"/>
            <a:chOff x="7660516" y="423217"/>
            <a:chExt cx="4338736" cy="4988037"/>
          </a:xfrm>
        </p:grpSpPr>
        <p:pic>
          <p:nvPicPr>
            <p:cNvPr id="4" name="Picture 3"/>
            <p:cNvPicPr>
              <a:picLocks noChangeAspect="1"/>
            </p:cNvPicPr>
            <p:nvPr>
              <p:custDataLst>
                <p:tags r:id="rId3"/>
              </p:custDataLst>
            </p:nvPr>
          </p:nvPicPr>
          <p:blipFill>
            <a:blip r:embed="rId20" cstate="print">
              <a:extLst>
                <a:ext uri="{28A0092B-C50C-407E-A947-70E740481C1C}">
                  <a14:useLocalDpi xmlns:a14="http://schemas.microsoft.com/office/drawing/2010/main" val="0"/>
                </a:ext>
              </a:extLst>
            </a:blip>
            <a:stretch>
              <a:fillRect/>
            </a:stretch>
          </p:blipFill>
          <p:spPr>
            <a:xfrm>
              <a:off x="9227166" y="3260091"/>
              <a:ext cx="320630" cy="163056"/>
            </a:xfrm>
            <a:prstGeom prst="rect">
              <a:avLst/>
            </a:prstGeom>
          </p:spPr>
        </p:pic>
        <p:pic>
          <p:nvPicPr>
            <p:cNvPr id="22" name="Picture 21"/>
            <p:cNvPicPr>
              <a:picLocks noChangeAspect="1"/>
            </p:cNvPicPr>
            <p:nvPr>
              <p:custDataLst>
                <p:tags r:id="rId4"/>
              </p:custDataLst>
            </p:nvPr>
          </p:nvPicPr>
          <p:blipFill>
            <a:blip r:embed="rId21" cstate="print">
              <a:extLst>
                <a:ext uri="{28A0092B-C50C-407E-A947-70E740481C1C}">
                  <a14:useLocalDpi xmlns:a14="http://schemas.microsoft.com/office/drawing/2010/main" val="0"/>
                </a:ext>
              </a:extLst>
            </a:blip>
            <a:stretch>
              <a:fillRect/>
            </a:stretch>
          </p:blipFill>
          <p:spPr>
            <a:xfrm>
              <a:off x="8751106" y="2514011"/>
              <a:ext cx="305719" cy="152567"/>
            </a:xfrm>
            <a:prstGeom prst="rect">
              <a:avLst/>
            </a:prstGeom>
          </p:spPr>
        </p:pic>
        <p:pic>
          <p:nvPicPr>
            <p:cNvPr id="29" name="Picture 28"/>
            <p:cNvPicPr>
              <a:picLocks noChangeAspect="1"/>
            </p:cNvPicPr>
            <p:nvPr>
              <p:custDataLst>
                <p:tags r:id="rId5"/>
              </p:custDataLst>
            </p:nvPr>
          </p:nvPicPr>
          <p:blipFill>
            <a:blip r:embed="rId22" cstate="print">
              <a:extLst>
                <a:ext uri="{28A0092B-C50C-407E-A947-70E740481C1C}">
                  <a14:useLocalDpi xmlns:a14="http://schemas.microsoft.com/office/drawing/2010/main" val="0"/>
                </a:ext>
              </a:extLst>
            </a:blip>
            <a:stretch>
              <a:fillRect/>
            </a:stretch>
          </p:blipFill>
          <p:spPr>
            <a:xfrm>
              <a:off x="9672977" y="3865935"/>
              <a:ext cx="307147" cy="152567"/>
            </a:xfrm>
            <a:prstGeom prst="rect">
              <a:avLst/>
            </a:prstGeom>
          </p:spPr>
        </p:pic>
        <p:pic>
          <p:nvPicPr>
            <p:cNvPr id="30" name="Picture 29"/>
            <p:cNvPicPr>
              <a:picLocks noChangeAspect="1"/>
            </p:cNvPicPr>
            <p:nvPr>
              <p:custDataLst>
                <p:tags r:id="rId6"/>
              </p:custDataLst>
            </p:nvPr>
          </p:nvPicPr>
          <p:blipFill>
            <a:blip r:embed="rId23" cstate="print">
              <a:extLst>
                <a:ext uri="{28A0092B-C50C-407E-A947-70E740481C1C}">
                  <a14:useLocalDpi xmlns:a14="http://schemas.microsoft.com/office/drawing/2010/main" val="0"/>
                </a:ext>
              </a:extLst>
            </a:blip>
            <a:stretch>
              <a:fillRect/>
            </a:stretch>
          </p:blipFill>
          <p:spPr>
            <a:xfrm>
              <a:off x="9672977" y="4579370"/>
              <a:ext cx="305719" cy="152567"/>
            </a:xfrm>
            <a:prstGeom prst="rect">
              <a:avLst/>
            </a:prstGeom>
          </p:spPr>
        </p:pic>
        <p:pic>
          <p:nvPicPr>
            <p:cNvPr id="31" name="Picture 30"/>
            <p:cNvPicPr>
              <a:picLocks noChangeAspect="1"/>
            </p:cNvPicPr>
            <p:nvPr>
              <p:custDataLst>
                <p:tags r:id="rId7"/>
              </p:custDataLst>
            </p:nvPr>
          </p:nvPicPr>
          <p:blipFill>
            <a:blip r:embed="rId24" cstate="print">
              <a:extLst>
                <a:ext uri="{28A0092B-C50C-407E-A947-70E740481C1C}">
                  <a14:useLocalDpi xmlns:a14="http://schemas.microsoft.com/office/drawing/2010/main" val="0"/>
                </a:ext>
              </a:extLst>
            </a:blip>
            <a:stretch>
              <a:fillRect/>
            </a:stretch>
          </p:blipFill>
          <p:spPr>
            <a:xfrm>
              <a:off x="10690185" y="2514011"/>
              <a:ext cx="307147" cy="152567"/>
            </a:xfrm>
            <a:prstGeom prst="rect">
              <a:avLst/>
            </a:prstGeom>
          </p:spPr>
        </p:pic>
        <p:pic>
          <p:nvPicPr>
            <p:cNvPr id="32" name="Picture 31"/>
            <p:cNvPicPr>
              <a:picLocks noChangeAspect="1"/>
            </p:cNvPicPr>
            <p:nvPr>
              <p:custDataLst>
                <p:tags r:id="rId8"/>
              </p:custDataLst>
            </p:nvPr>
          </p:nvPicPr>
          <p:blipFill>
            <a:blip r:embed="rId25" cstate="print">
              <a:extLst>
                <a:ext uri="{28A0092B-C50C-407E-A947-70E740481C1C}">
                  <a14:useLocalDpi xmlns:a14="http://schemas.microsoft.com/office/drawing/2010/main" val="0"/>
                </a:ext>
              </a:extLst>
            </a:blip>
            <a:stretch>
              <a:fillRect/>
            </a:stretch>
          </p:blipFill>
          <p:spPr>
            <a:xfrm>
              <a:off x="10199637" y="3270579"/>
              <a:ext cx="300005" cy="152567"/>
            </a:xfrm>
            <a:prstGeom prst="rect">
              <a:avLst/>
            </a:prstGeom>
          </p:spPr>
        </p:pic>
        <p:sp>
          <p:nvSpPr>
            <p:cNvPr id="33" name="Oval 32"/>
            <p:cNvSpPr/>
            <p:nvPr/>
          </p:nvSpPr>
          <p:spPr>
            <a:xfrm>
              <a:off x="9367313" y="1261772"/>
              <a:ext cx="982327" cy="10170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4" name="TextBox 33"/>
            <p:cNvSpPr txBox="1"/>
            <p:nvPr/>
          </p:nvSpPr>
          <p:spPr>
            <a:xfrm>
              <a:off x="9709190" y="1594247"/>
              <a:ext cx="298571" cy="352113"/>
            </a:xfrm>
            <a:prstGeom prst="rect">
              <a:avLst/>
            </a:prstGeom>
            <a:noFill/>
          </p:spPr>
          <p:txBody>
            <a:bodyPr wrap="square" rtlCol="0">
              <a:spAutoFit/>
            </a:bodyPr>
            <a:lstStyle/>
            <a:p>
              <a:r>
                <a:rPr lang="en-US" dirty="0" smtClean="0"/>
                <a:t>1</a:t>
              </a:r>
              <a:endParaRPr lang="en-US" dirty="0"/>
            </a:p>
          </p:txBody>
        </p:sp>
        <p:sp>
          <p:nvSpPr>
            <p:cNvPr id="35" name="Oval 34"/>
            <p:cNvSpPr/>
            <p:nvPr/>
          </p:nvSpPr>
          <p:spPr>
            <a:xfrm>
              <a:off x="10797985" y="3791857"/>
              <a:ext cx="982327" cy="10170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6" name="TextBox 35"/>
            <p:cNvSpPr txBox="1"/>
            <p:nvPr/>
          </p:nvSpPr>
          <p:spPr>
            <a:xfrm>
              <a:off x="11139862" y="4124332"/>
              <a:ext cx="298571" cy="352113"/>
            </a:xfrm>
            <a:prstGeom prst="rect">
              <a:avLst/>
            </a:prstGeom>
            <a:noFill/>
          </p:spPr>
          <p:txBody>
            <a:bodyPr wrap="square" rtlCol="0">
              <a:spAutoFit/>
            </a:bodyPr>
            <a:lstStyle/>
            <a:p>
              <a:r>
                <a:rPr lang="en-US" dirty="0" smtClean="0"/>
                <a:t>3</a:t>
              </a:r>
              <a:endParaRPr lang="en-US" dirty="0"/>
            </a:p>
          </p:txBody>
        </p:sp>
        <p:sp>
          <p:nvSpPr>
            <p:cNvPr id="37" name="Oval 36"/>
            <p:cNvSpPr/>
            <p:nvPr/>
          </p:nvSpPr>
          <p:spPr>
            <a:xfrm>
              <a:off x="7879517" y="3791857"/>
              <a:ext cx="982327" cy="10170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8" name="TextBox 37"/>
            <p:cNvSpPr txBox="1"/>
            <p:nvPr/>
          </p:nvSpPr>
          <p:spPr>
            <a:xfrm>
              <a:off x="8221394" y="4124332"/>
              <a:ext cx="298571" cy="352113"/>
            </a:xfrm>
            <a:prstGeom prst="rect">
              <a:avLst/>
            </a:prstGeom>
            <a:noFill/>
          </p:spPr>
          <p:txBody>
            <a:bodyPr wrap="square" rtlCol="0">
              <a:spAutoFit/>
            </a:bodyPr>
            <a:lstStyle/>
            <a:p>
              <a:r>
                <a:rPr lang="en-US" dirty="0" smtClean="0"/>
                <a:t>2</a:t>
              </a:r>
              <a:endParaRPr lang="en-US" dirty="0"/>
            </a:p>
          </p:txBody>
        </p:sp>
        <p:cxnSp>
          <p:nvCxnSpPr>
            <p:cNvPr id="39" name="Straight Arrow Connector 38"/>
            <p:cNvCxnSpPr/>
            <p:nvPr/>
          </p:nvCxnSpPr>
          <p:spPr>
            <a:xfrm flipH="1">
              <a:off x="8848371" y="2278836"/>
              <a:ext cx="732164" cy="1722334"/>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flipV="1">
              <a:off x="8649133" y="2120409"/>
              <a:ext cx="748417" cy="1671449"/>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grpSp>
          <p:nvGrpSpPr>
            <p:cNvPr id="41" name="Group 40"/>
            <p:cNvGrpSpPr/>
            <p:nvPr/>
          </p:nvGrpSpPr>
          <p:grpSpPr>
            <a:xfrm flipH="1">
              <a:off x="10156922" y="2135511"/>
              <a:ext cx="910896" cy="1808912"/>
              <a:chOff x="4466272" y="1913467"/>
              <a:chExt cx="993656" cy="1972733"/>
            </a:xfrm>
          </p:grpSpPr>
          <p:cxnSp>
            <p:nvCxnSpPr>
              <p:cNvPr id="44" name="Straight Arrow Connector 43"/>
              <p:cNvCxnSpPr/>
              <p:nvPr/>
            </p:nvCxnSpPr>
            <p:spPr>
              <a:xfrm flipH="1">
                <a:off x="4678827" y="2079641"/>
                <a:ext cx="781101" cy="1806559"/>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flipV="1">
                <a:off x="4466272" y="1913467"/>
                <a:ext cx="798441" cy="1753185"/>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grpSp>
        <p:cxnSp>
          <p:nvCxnSpPr>
            <p:cNvPr id="42" name="Straight Arrow Connector 41"/>
            <p:cNvCxnSpPr/>
            <p:nvPr/>
          </p:nvCxnSpPr>
          <p:spPr>
            <a:xfrm>
              <a:off x="8922158" y="4409198"/>
              <a:ext cx="1779690" cy="17606"/>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flipH="1" flipV="1">
              <a:off x="8922158" y="4199435"/>
              <a:ext cx="1775380" cy="15418"/>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cxnSp>
          <p:nvCxnSpPr>
            <p:cNvPr id="5" name="Curved Connector 4"/>
            <p:cNvCxnSpPr/>
            <p:nvPr/>
          </p:nvCxnSpPr>
          <p:spPr>
            <a:xfrm rot="5400000" flipH="1" flipV="1">
              <a:off x="9819486" y="909942"/>
              <a:ext cx="12700" cy="694611"/>
            </a:xfrm>
            <a:prstGeom prst="curvedConnector3">
              <a:avLst>
                <a:gd name="adj1" fmla="val 4839472"/>
              </a:avLst>
            </a:prstGeom>
            <a:ln w="254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Curved Connector 69"/>
            <p:cNvCxnSpPr/>
            <p:nvPr/>
          </p:nvCxnSpPr>
          <p:spPr>
            <a:xfrm rot="5400000" flipH="1">
              <a:off x="7804692" y="4410071"/>
              <a:ext cx="508532" cy="491164"/>
            </a:xfrm>
            <a:prstGeom prst="curvedConnector4">
              <a:avLst>
                <a:gd name="adj1" fmla="val -44953"/>
                <a:gd name="adj2" fmla="val 146542"/>
              </a:avLst>
            </a:prstGeom>
            <a:ln w="254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Curved Connector 72"/>
            <p:cNvCxnSpPr/>
            <p:nvPr/>
          </p:nvCxnSpPr>
          <p:spPr>
            <a:xfrm rot="5400000" flipH="1" flipV="1">
              <a:off x="11345116" y="4387887"/>
              <a:ext cx="508532" cy="491163"/>
            </a:xfrm>
            <a:prstGeom prst="curvedConnector4">
              <a:avLst>
                <a:gd name="adj1" fmla="val -44953"/>
                <a:gd name="adj2" fmla="val 146543"/>
              </a:avLst>
            </a:prstGeom>
            <a:ln w="254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custDataLst>
                <p:tags r:id="rId9"/>
              </p:custDataLst>
            </p:nvPr>
          </p:nvPicPr>
          <p:blipFill>
            <a:blip r:embed="rId26" cstate="print">
              <a:extLst>
                <a:ext uri="{28A0092B-C50C-407E-A947-70E740481C1C}">
                  <a14:useLocalDpi xmlns:a14="http://schemas.microsoft.com/office/drawing/2010/main" val="0"/>
                </a:ext>
              </a:extLst>
            </a:blip>
            <a:stretch>
              <a:fillRect/>
            </a:stretch>
          </p:blipFill>
          <p:spPr>
            <a:xfrm>
              <a:off x="7660516" y="5258687"/>
              <a:ext cx="305719" cy="152567"/>
            </a:xfrm>
            <a:prstGeom prst="rect">
              <a:avLst/>
            </a:prstGeom>
          </p:spPr>
        </p:pic>
        <p:pic>
          <p:nvPicPr>
            <p:cNvPr id="80" name="Picture 79"/>
            <p:cNvPicPr>
              <a:picLocks noChangeAspect="1"/>
            </p:cNvPicPr>
            <p:nvPr>
              <p:custDataLst>
                <p:tags r:id="rId10"/>
              </p:custDataLst>
            </p:nvPr>
          </p:nvPicPr>
          <p:blipFill>
            <a:blip r:embed="rId27" cstate="print">
              <a:extLst>
                <a:ext uri="{28A0092B-C50C-407E-A947-70E740481C1C}">
                  <a14:useLocalDpi xmlns:a14="http://schemas.microsoft.com/office/drawing/2010/main" val="0"/>
                </a:ext>
              </a:extLst>
            </a:blip>
            <a:stretch>
              <a:fillRect/>
            </a:stretch>
          </p:blipFill>
          <p:spPr>
            <a:xfrm>
              <a:off x="9672976" y="423217"/>
              <a:ext cx="300005" cy="152567"/>
            </a:xfrm>
            <a:prstGeom prst="rect">
              <a:avLst/>
            </a:prstGeom>
          </p:spPr>
        </p:pic>
        <p:pic>
          <p:nvPicPr>
            <p:cNvPr id="82" name="Picture 81"/>
            <p:cNvPicPr>
              <a:picLocks noChangeAspect="1"/>
            </p:cNvPicPr>
            <p:nvPr>
              <p:custDataLst>
                <p:tags r:id="rId11"/>
              </p:custDataLst>
            </p:nvPr>
          </p:nvPicPr>
          <p:blipFill>
            <a:blip r:embed="rId28" cstate="print">
              <a:extLst>
                <a:ext uri="{28A0092B-C50C-407E-A947-70E740481C1C}">
                  <a14:useLocalDpi xmlns:a14="http://schemas.microsoft.com/office/drawing/2010/main" val="0"/>
                </a:ext>
              </a:extLst>
            </a:blip>
            <a:stretch>
              <a:fillRect/>
            </a:stretch>
          </p:blipFill>
          <p:spPr>
            <a:xfrm>
              <a:off x="11692104" y="5233746"/>
              <a:ext cx="307148" cy="152567"/>
            </a:xfrm>
            <a:prstGeom prst="rect">
              <a:avLst/>
            </a:prstGeom>
          </p:spPr>
        </p:pic>
      </p:grpSp>
    </p:spTree>
    <p:extLst>
      <p:ext uri="{BB962C8B-B14F-4D97-AF65-F5344CB8AC3E}">
        <p14:creationId xmlns:p14="http://schemas.microsoft.com/office/powerpoint/2010/main" val="1521248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Establishment</a:t>
            </a:r>
            <a:endParaRPr lang="en-US" dirty="0"/>
          </a:p>
        </p:txBody>
      </p:sp>
      <p:pic>
        <p:nvPicPr>
          <p:cNvPr id="2050" name="Picture 2" descr="http://www.zo.utexas.edu/courses/Thoc/Fig9.3.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8577" y="1690688"/>
            <a:ext cx="6200775" cy="4229101"/>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6492764" y="1939542"/>
            <a:ext cx="559639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continuous time logistic function</a:t>
            </a:r>
          </a:p>
          <a:p>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discrete map of the logistic function</a:t>
            </a:r>
            <a:endParaRPr lang="en-US" dirty="0"/>
          </a:p>
        </p:txBody>
      </p:sp>
      <p:pic>
        <p:nvPicPr>
          <p:cNvPr id="12" name="Picture 1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7740679" y="2631796"/>
            <a:ext cx="2743613" cy="468758"/>
          </a:xfrm>
          <a:prstGeom prst="rect">
            <a:avLst/>
          </a:prstGeom>
        </p:spPr>
      </p:pic>
      <p:pic>
        <p:nvPicPr>
          <p:cNvPr id="13" name="Picture 12"/>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003310" y="5154318"/>
            <a:ext cx="4022446" cy="594839"/>
          </a:xfrm>
          <a:prstGeom prst="rect">
            <a:avLst/>
          </a:prstGeom>
        </p:spPr>
      </p:pic>
      <p:pic>
        <p:nvPicPr>
          <p:cNvPr id="14" name="Picture 13"/>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8617015" y="400867"/>
            <a:ext cx="2408741" cy="403482"/>
          </a:xfrm>
          <a:prstGeom prst="rect">
            <a:avLst/>
          </a:prstGeom>
        </p:spPr>
      </p:pic>
    </p:spTree>
    <p:extLst>
      <p:ext uri="{BB962C8B-B14F-4D97-AF65-F5344CB8AC3E}">
        <p14:creationId xmlns:p14="http://schemas.microsoft.com/office/powerpoint/2010/main" val="2568406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Analysis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8958376" y="2751218"/>
            <a:ext cx="1371671" cy="225564"/>
          </a:xfrm>
          <a:prstGeom prst="rect">
            <a:avLst/>
          </a:prstGeom>
        </p:spPr>
      </p:pic>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790764" y="4817048"/>
            <a:ext cx="3647119" cy="1162872"/>
          </a:xfrm>
          <a:prstGeom prst="rect">
            <a:avLst/>
          </a:prstGeom>
        </p:spPr>
      </p:pic>
      <p:pic>
        <p:nvPicPr>
          <p:cNvPr id="3074" name="Picture 2" descr="File:Stability of logistic equatio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639" y="1758156"/>
            <a:ext cx="6573295" cy="44862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7725418" y="1926148"/>
            <a:ext cx="3796981" cy="587145"/>
          </a:xfrm>
          <a:prstGeom prst="rect">
            <a:avLst/>
          </a:prstGeom>
        </p:spPr>
      </p:pic>
      <p:pic>
        <p:nvPicPr>
          <p:cNvPr id="11" name="Picture 1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922968" y="4010692"/>
            <a:ext cx="3566470" cy="566315"/>
          </a:xfrm>
          <a:prstGeom prst="rect">
            <a:avLst/>
          </a:prstGeom>
        </p:spPr>
      </p:pic>
    </p:spTree>
    <p:extLst>
      <p:ext uri="{BB962C8B-B14F-4D97-AF65-F5344CB8AC3E}">
        <p14:creationId xmlns:p14="http://schemas.microsoft.com/office/powerpoint/2010/main" val="3939545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Small-world Networks</a:t>
            </a:r>
            <a:endParaRPr lang="en-US" dirty="0"/>
          </a:p>
        </p:txBody>
      </p:sp>
      <p:pic>
        <p:nvPicPr>
          <p:cNvPr id="4098" name="Picture 2" descr="http://www.nature.com/nature/journal/v393/n6684/images/393440aa.eps.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059" y="1954678"/>
            <a:ext cx="8557281" cy="4093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0538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52.50268"/>
  <p:tag name="ORIGINALWIDTH" val="105.0054"/>
  <p:tag name="OUTPUTDPI" val="1200"/>
  <p:tag name="LATEXADDIN" val="\documentclass{article}&#10;\usepackage{amsmath}&#10;\pagestyle{empty}&#10;\begin{document}&#10;&#10;&#10;$p_{21}$&#10;&#10;\end{document}"/>
  <p:tag name="IGUANATEXSIZE" val="20"/>
  <p:tag name="IGUANATEXCURSOR" val="88"/>
  <p:tag name="TRANSPARENCY" val="True"/>
  <p:tag name="FILENAME" val=""/>
  <p:tag name="INPUTTYPE" val="0"/>
  <p:tag name="LATEXENGINEID" val="1"/>
  <p:tag name="TEMPFOLDER" val="C:\iguana\"/>
</p:tagLst>
</file>

<file path=ppt/tags/tag10.xml><?xml version="1.0" encoding="utf-8"?>
<p:tagLst xmlns:a="http://schemas.openxmlformats.org/drawingml/2006/main" xmlns:r="http://schemas.openxmlformats.org/officeDocument/2006/relationships" xmlns:p="http://schemas.openxmlformats.org/presentationml/2006/main">
  <p:tag name="ORIGINALHEIGHT" val="179.0092"/>
  <p:tag name="ORIGINALWIDTH" val="1271.565"/>
  <p:tag name="OUTPUTDPI" val="1200"/>
  <p:tag name="LATEXADDIN" val="\documentclass{article}&#10;\usepackage{amsmath}&#10;\pagestyle{empty}&#10;\begin{document}&#10;&#10;&#10;Logistic growth function $g(N)$ - \\&#10;Within node growth over one year&#10;&#10;\end{document}"/>
  <p:tag name="IGUANATEXSIZE" val="20"/>
  <p:tag name="IGUANATEXCURSOR" val="151"/>
  <p:tag name="TRANSPARENCY" val="True"/>
  <p:tag name="FILENAME" val=""/>
  <p:tag name="INPUTTYPE" val="0"/>
  <p:tag name="LATEXENGINEID" val="1"/>
  <p:tag name="TEMPFOLDER" val="C:\iguana\"/>
</p:tagLst>
</file>

<file path=ppt/tags/tag11.xml><?xml version="1.0" encoding="utf-8"?>
<p:tagLst xmlns:a="http://schemas.openxmlformats.org/drawingml/2006/main" xmlns:r="http://schemas.openxmlformats.org/officeDocument/2006/relationships" xmlns:p="http://schemas.openxmlformats.org/presentationml/2006/main">
  <p:tag name="ORIGINALHEIGHT" val="157.5081"/>
  <p:tag name="ORIGINALWIDTH" val="1872.596"/>
  <p:tag name="OUTPUTDPI" val="1200"/>
  <p:tag name="LATEXADDIN" val="\documentclass{article}&#10;\usepackage{amsmath}&#10;\pagestyle{empty}&#10;\begin{document}&#10;&#10;Transition matrix \textbf{P} \\&#10;Determines movement of individuals between nodes&#10;&#10;\end{document}"/>
  <p:tag name="IGUANATEXSIZE" val="20"/>
  <p:tag name="IGUANATEXCURSOR" val="104"/>
  <p:tag name="TRANSPARENCY" val="True"/>
  <p:tag name="FILENAME" val=""/>
  <p:tag name="INPUTTYPE" val="0"/>
  <p:tag name="LATEXENGINEID" val="1"/>
  <p:tag name="TEMPFOLDER" val="C:\iguana\"/>
</p:tagLst>
</file>

<file path=ppt/tags/tag12.xml><?xml version="1.0" encoding="utf-8"?>
<p:tagLst xmlns:a="http://schemas.openxmlformats.org/drawingml/2006/main" xmlns:r="http://schemas.openxmlformats.org/officeDocument/2006/relationships" xmlns:p="http://schemas.openxmlformats.org/presentationml/2006/main">
  <p:tag name="ORIGINALHEIGHT" val="175.009"/>
  <p:tag name="ORIGINALWIDTH" val="1799.592"/>
  <p:tag name="OUTPUTDPI" val="1200"/>
  <p:tag name="LATEXADDIN" val="\documentclass{article}&#10;\usepackage{amsmath}&#10;\pagestyle{empty}&#10;\begin{document}&#10;&#10;&#10;Each element $p_{ij}$ is the probability of an \\&#10;individual     in node $j$ moving to node $i$ in one year&#10;&#10;\end{document}"/>
  <p:tag name="IGUANATEXSIZE" val="20"/>
  <p:tag name="IGUANATEXCURSOR" val="147"/>
  <p:tag name="TRANSPARENCY" val="True"/>
  <p:tag name="FILENAME" val=""/>
  <p:tag name="INPUTTYPE" val="0"/>
  <p:tag name="LATEXENGINEID" val="1"/>
  <p:tag name="TEMPFOLDER" val="C:\iguana\"/>
</p:tagLst>
</file>

<file path=ppt/tags/tag13.xml><?xml version="1.0" encoding="utf-8"?>
<p:tagLst xmlns:a="http://schemas.openxmlformats.org/drawingml/2006/main" xmlns:r="http://schemas.openxmlformats.org/officeDocument/2006/relationships" xmlns:p="http://schemas.openxmlformats.org/presentationml/2006/main">
  <p:tag name="ORIGINALHEIGHT" val="83.00425"/>
  <p:tag name="ORIGINALWIDTH" val="495.5254"/>
  <p:tag name="OUTPUTDPI" val="1200"/>
  <p:tag name="LATEXADDIN" val="\documentclass{article}&#10;\usepackage{amsmath}&#10;\pagestyle{empty}&#10;\begin{document}&#10;&#10;&#10;$s_{t+1} =$ \bf{P}$g(s_t)$&#10;&#10;&#10;&#10;\end{document}"/>
  <p:tag name="IGUANATEXSIZE" val="20"/>
  <p:tag name="IGUANATEXCURSOR" val="97"/>
  <p:tag name="TRANSPARENCY" val="True"/>
  <p:tag name="FILENAME" val=""/>
  <p:tag name="INPUTTYPE" val="0"/>
  <p:tag name="LATEXENGINEID" val="1"/>
  <p:tag name="TEMPFOLDER" val="C:\iguana\"/>
</p:tagLst>
</file>

<file path=ppt/tags/tag14.xml><?xml version="1.0" encoding="utf-8"?>
<p:tagLst xmlns:a="http://schemas.openxmlformats.org/drawingml/2006/main" xmlns:r="http://schemas.openxmlformats.org/officeDocument/2006/relationships" xmlns:p="http://schemas.openxmlformats.org/presentationml/2006/main">
  <p:tag name="ORIGINALHEIGHT" val="52.50268"/>
  <p:tag name="ORIGINALWIDTH" val="105.0054"/>
  <p:tag name="OUTPUTDPI" val="1200"/>
  <p:tag name="LATEXADDIN" val="\documentclass{article}&#10;\usepackage{amsmath}&#10;\pagestyle{empty}&#10;\begin{document}&#10;&#10;&#10;$p_{21}$&#10;&#10;\end{document}"/>
  <p:tag name="IGUANATEXSIZE" val="20"/>
  <p:tag name="IGUANATEXCURSOR" val="88"/>
  <p:tag name="TRANSPARENCY" val="True"/>
  <p:tag name="FILENAME" val=""/>
  <p:tag name="INPUTTYPE" val="0"/>
  <p:tag name="LATEXENGINEID" val="1"/>
  <p:tag name="TEMPFOLDER" val="C:\iguana\"/>
</p:tagLst>
</file>

<file path=ppt/tags/tag15.xml><?xml version="1.0" encoding="utf-8"?>
<p:tagLst xmlns:a="http://schemas.openxmlformats.org/drawingml/2006/main" xmlns:r="http://schemas.openxmlformats.org/officeDocument/2006/relationships" xmlns:p="http://schemas.openxmlformats.org/presentationml/2006/main">
  <p:tag name="ORIGINALHEIGHT" val="52.50268"/>
  <p:tag name="ORIGINALWIDTH" val="107.0055"/>
  <p:tag name="OUTPUTDPI" val="1200"/>
  <p:tag name="LATEXADDIN" val="\documentclass{article}&#10;\usepackage{amsmath}&#10;\pagestyle{empty}&#10;\begin{document}&#10;&#10;$p_{12}$&#10;&#10;&#10;\end{document}"/>
  <p:tag name="IGUANATEXSIZE" val="20"/>
  <p:tag name="IGUANATEXCURSOR" val="89"/>
  <p:tag name="TRANSPARENCY" val="True"/>
  <p:tag name="FILENAME" val=""/>
  <p:tag name="INPUTTYPE" val="0"/>
  <p:tag name="LATEXENGINEID" val="1"/>
  <p:tag name="TEMPFOLDER" val="C:\iguana\"/>
</p:tagLst>
</file>

<file path=ppt/tags/tag16.xml><?xml version="1.0" encoding="utf-8"?>
<p:tagLst xmlns:a="http://schemas.openxmlformats.org/drawingml/2006/main" xmlns:r="http://schemas.openxmlformats.org/officeDocument/2006/relationships" xmlns:p="http://schemas.openxmlformats.org/presentationml/2006/main">
  <p:tag name="ORIGINALHEIGHT" val="52.50268"/>
  <p:tag name="ORIGINALWIDTH" val="107.5055"/>
  <p:tag name="OUTPUTDPI" val="1200"/>
  <p:tag name="LATEXADDIN" val="\documentclass{article}&#10;\usepackage{amsmath}&#10;\pagestyle{empty}&#10;\begin{document}&#10;&#10;&#10;$p_{23}$&#10;&#10;&#10;\end{document}"/>
  <p:tag name="IGUANATEXSIZE" val="20"/>
  <p:tag name="IGUANATEXCURSOR" val="86"/>
  <p:tag name="TRANSPARENCY" val="True"/>
  <p:tag name="FILENAME" val=""/>
  <p:tag name="INPUTTYPE" val="0"/>
  <p:tag name="LATEXENGINEID" val="1"/>
  <p:tag name="TEMPFOLDER" val="C:\iguana\"/>
</p:tagLst>
</file>

<file path=ppt/tags/tag17.xml><?xml version="1.0" encoding="utf-8"?>
<p:tagLst xmlns:a="http://schemas.openxmlformats.org/drawingml/2006/main" xmlns:r="http://schemas.openxmlformats.org/officeDocument/2006/relationships" xmlns:p="http://schemas.openxmlformats.org/presentationml/2006/main">
  <p:tag name="ORIGINALHEIGHT" val="52.50268"/>
  <p:tag name="ORIGINALWIDTH" val="107.0055"/>
  <p:tag name="OUTPUTDPI" val="1200"/>
  <p:tag name="LATEXADDIN" val="\documentclass{article}&#10;\usepackage{amsmath}&#10;\pagestyle{empty}&#10;\begin{document}&#10;&#10;&#10;$p_{32}$&#10;&#10;&#10;\end{document}"/>
  <p:tag name="IGUANATEXSIZE" val="20"/>
  <p:tag name="IGUANATEXCURSOR" val="91"/>
  <p:tag name="TRANSPARENCY" val="True"/>
  <p:tag name="FILENAME" val=""/>
  <p:tag name="INPUTTYPE" val="0"/>
  <p:tag name="LATEXENGINEID" val="1"/>
  <p:tag name="TEMPFOLDER" val="C:\iguana\"/>
</p:tagLst>
</file>

<file path=ppt/tags/tag18.xml><?xml version="1.0" encoding="utf-8"?>
<p:tagLst xmlns:a="http://schemas.openxmlformats.org/drawingml/2006/main" xmlns:r="http://schemas.openxmlformats.org/officeDocument/2006/relationships" xmlns:p="http://schemas.openxmlformats.org/presentationml/2006/main">
  <p:tag name="ORIGINALHEIGHT" val="52.50268"/>
  <p:tag name="ORIGINALWIDTH" val="107.5055"/>
  <p:tag name="OUTPUTDPI" val="1200"/>
  <p:tag name="LATEXADDIN" val="\documentclass{article}&#10;\usepackage{amsmath}&#10;\pagestyle{empty}&#10;\begin{document}&#10;&#10;&#10;$p_{13}$&#10;&#10;\end{document}"/>
  <p:tag name="IGUANATEXSIZE" val="20"/>
  <p:tag name="IGUANATEXCURSOR" val="90"/>
  <p:tag name="TRANSPARENCY" val="True"/>
  <p:tag name="FILENAME" val=""/>
  <p:tag name="INPUTTYPE" val="0"/>
  <p:tag name="LATEXENGINEID" val="1"/>
  <p:tag name="TEMPFOLDER" val="C:\iguana\"/>
</p:tagLst>
</file>

<file path=ppt/tags/tag19.xml><?xml version="1.0" encoding="utf-8"?>
<p:tagLst xmlns:a="http://schemas.openxmlformats.org/drawingml/2006/main" xmlns:r="http://schemas.openxmlformats.org/officeDocument/2006/relationships" xmlns:p="http://schemas.openxmlformats.org/presentationml/2006/main">
  <p:tag name="ORIGINALHEIGHT" val="52.50268"/>
  <p:tag name="ORIGINALWIDTH" val="105.0054"/>
  <p:tag name="OUTPUTDPI" val="1200"/>
  <p:tag name="LATEXADDIN" val="\documentclass{article}&#10;\usepackage{amsmath}&#10;\pagestyle{empty}&#10;\begin{document}&#10;&#10;&#10;$p_{31}$&#10;&#10;\end{document}"/>
  <p:tag name="IGUANATEXSIZE" val="20"/>
  <p:tag name="IGUANATEXCURSOR" val="90"/>
  <p:tag name="TRANSPARENCY" val="True"/>
  <p:tag name="FILENAME" val=""/>
  <p:tag name="INPUTTYPE" val="0"/>
  <p:tag name="LATEXENGINEID" val="1"/>
  <p:tag name="TEMPFOLDER" val="C:\iguana\"/>
</p:tagLst>
</file>

<file path=ppt/tags/tag2.xml><?xml version="1.0" encoding="utf-8"?>
<p:tagLst xmlns:a="http://schemas.openxmlformats.org/drawingml/2006/main" xmlns:r="http://schemas.openxmlformats.org/officeDocument/2006/relationships" xmlns:p="http://schemas.openxmlformats.org/presentationml/2006/main">
  <p:tag name="ORIGINALHEIGHT" val="52.50268"/>
  <p:tag name="ORIGINALWIDTH" val="107.0055"/>
  <p:tag name="OUTPUTDPI" val="1200"/>
  <p:tag name="LATEXADDIN" val="\documentclass{article}&#10;\usepackage{amsmath}&#10;\pagestyle{empty}&#10;\begin{document}&#10;&#10;$p_{12}$&#10;&#10;&#10;\end{document}"/>
  <p:tag name="IGUANATEXSIZE" val="20"/>
  <p:tag name="IGUANATEXCURSOR" val="89"/>
  <p:tag name="TRANSPARENCY" val="True"/>
  <p:tag name="FILENAME" val=""/>
  <p:tag name="INPUTTYPE" val="0"/>
  <p:tag name="LATEXENGINEID" val="1"/>
  <p:tag name="TEMPFOLDER" val="C:\iguana\"/>
</p:tagLst>
</file>

<file path=ppt/tags/tag20.xml><?xml version="1.0" encoding="utf-8"?>
<p:tagLst xmlns:a="http://schemas.openxmlformats.org/drawingml/2006/main" xmlns:r="http://schemas.openxmlformats.org/officeDocument/2006/relationships" xmlns:p="http://schemas.openxmlformats.org/presentationml/2006/main">
  <p:tag name="ORIGINALHEIGHT" val="52.50268"/>
  <p:tag name="ORIGINALWIDTH" val="107.0055"/>
  <p:tag name="OUTPUTDPI" val="1200"/>
  <p:tag name="LATEXADDIN" val="\documentclass{article}&#10;\usepackage{amsmath}&#10;\pagestyle{empty}&#10;\begin{document}&#10;&#10;&#10;$p_{22}$&#10;&#10;&#10;\end{document}"/>
  <p:tag name="IGUANATEXSIZE" val="20"/>
  <p:tag name="IGUANATEXCURSOR" val="88"/>
  <p:tag name="TRANSPARENCY" val="True"/>
  <p:tag name="FILENAME" val=""/>
  <p:tag name="INPUTTYPE" val="0"/>
  <p:tag name="LATEXENGINEID" val="1"/>
  <p:tag name="TEMPFOLDER" val="C:\iguana\"/>
</p:tagLst>
</file>

<file path=ppt/tags/tag21.xml><?xml version="1.0" encoding="utf-8"?>
<p:tagLst xmlns:a="http://schemas.openxmlformats.org/drawingml/2006/main" xmlns:r="http://schemas.openxmlformats.org/officeDocument/2006/relationships" xmlns:p="http://schemas.openxmlformats.org/presentationml/2006/main">
  <p:tag name="ORIGINALHEIGHT" val="52.50268"/>
  <p:tag name="ORIGINALWIDTH" val="105.0054"/>
  <p:tag name="OUTPUTDPI" val="1200"/>
  <p:tag name="LATEXADDIN" val="\documentclass{article}&#10;\usepackage{amsmath}&#10;\pagestyle{empty}&#10;\begin{document}&#10;&#10;&#10;$p_{11}$&#10;&#10;&#10;\end{document}"/>
  <p:tag name="IGUANATEXSIZE" val="20"/>
  <p:tag name="IGUANATEXCURSOR" val="88"/>
  <p:tag name="TRANSPARENCY" val="True"/>
  <p:tag name="FILENAME" val=""/>
  <p:tag name="INPUTTYPE" val="0"/>
  <p:tag name="LATEXENGINEID" val="1"/>
  <p:tag name="TEMPFOLDER" val="C:\iguana\"/>
</p:tagLst>
</file>

<file path=ppt/tags/tag22.xml><?xml version="1.0" encoding="utf-8"?>
<p:tagLst xmlns:a="http://schemas.openxmlformats.org/drawingml/2006/main" xmlns:r="http://schemas.openxmlformats.org/officeDocument/2006/relationships" xmlns:p="http://schemas.openxmlformats.org/presentationml/2006/main">
  <p:tag name="ORIGINALHEIGHT" val="52.50268"/>
  <p:tag name="ORIGINALWIDTH" val="107.5055"/>
  <p:tag name="OUTPUTDPI" val="1200"/>
  <p:tag name="LATEXADDIN" val="\documentclass{article}&#10;\usepackage{amsmath}&#10;\pagestyle{empty}&#10;\begin{document}&#10;&#10;&#10;$p_{33}$&#10;&#10;&#10;\end{document}"/>
  <p:tag name="IGUANATEXSIZE" val="20"/>
  <p:tag name="IGUANATEXCURSOR" val="88"/>
  <p:tag name="TRANSPARENCY" val="True"/>
  <p:tag name="FILENAME" val=""/>
  <p:tag name="INPUTTYPE" val="0"/>
  <p:tag name="LATEXENGINEID" val="1"/>
  <p:tag name="TEMPFOLDER" val="C:\iguana\"/>
</p:tagLst>
</file>

<file path=ppt/tags/tag23.xml><?xml version="1.0" encoding="utf-8"?>
<p:tagLst xmlns:a="http://schemas.openxmlformats.org/drawingml/2006/main" xmlns:r="http://schemas.openxmlformats.org/officeDocument/2006/relationships" xmlns:p="http://schemas.openxmlformats.org/presentationml/2006/main">
  <p:tag name="ORIGINALHEIGHT" val="597.5307"/>
  <p:tag name="ORIGINALWIDTH" val="1038.053"/>
  <p:tag name="OUTPUTDPI" val="1200"/>
  <p:tag name="LATEXADDIN" val="\documentclass{article}&#10;\usepackage{amsmath}&#10;\pagestyle{empty}&#10;\begin{document}&#10;&#10;&#10;\[&#10;\begin{bmatrix}&#10;p_{11} &amp; \cdots &amp; p_{1j} &amp; \cdots &amp; p_{1m} \\&#10;\vdots &amp; \ddots &amp; {}     &amp; {}     &amp; \vdots \\&#10;p_{i1} &amp; {}     &amp; p_{ij} &amp; {}     &amp; p_{im} \\&#10;\vdots &amp; {}     &amp; {}     &amp; \ddots &amp; \vdots \\&#10;p_{mi} &amp; \cdots &amp; p_{mj} &amp; \cdots &amp; p_{mm}&#10;\end{bmatrix}&#10;\]&#10;\end{document}"/>
  <p:tag name="IGUANATEXSIZE" val="20"/>
  <p:tag name="IGUANATEXCURSOR" val="344"/>
  <p:tag name="TRANSPARENCY" val="True"/>
  <p:tag name="FILENAME" val=""/>
  <p:tag name="INPUTTYPE" val="0"/>
  <p:tag name="LATEXENGINEID" val="1"/>
  <p:tag name="TEMPFOLDER" val="C:\iguana\"/>
</p:tagLst>
</file>

<file path=ppt/tags/tag24.xml><?xml version="1.0" encoding="utf-8"?>
<p:tagLst xmlns:a="http://schemas.openxmlformats.org/drawingml/2006/main" xmlns:r="http://schemas.openxmlformats.org/officeDocument/2006/relationships" xmlns:p="http://schemas.openxmlformats.org/presentationml/2006/main">
  <p:tag name="ORIGINALHEIGHT" val="57.00291"/>
  <p:tag name="ORIGINALWIDTH" val="154.5079"/>
  <p:tag name="OUTPUTDPI" val="1200"/>
  <p:tag name="LATEXADDIN" val="\documentclass{article}&#10;\usepackage{amsmath}&#10;\pagestyle{empty}&#10;\begin{document}&#10;&#10;&#10;\bf{P} $=$&#10;&#10;\end{document}"/>
  <p:tag name="IGUANATEXSIZE" val="20"/>
  <p:tag name="IGUANATEXCURSOR" val="92"/>
  <p:tag name="TRANSPARENCY" val="True"/>
  <p:tag name="FILENAME" val=""/>
  <p:tag name="INPUTTYPE" val="0"/>
  <p:tag name="LATEXENGINEID" val="1"/>
  <p:tag name="TEMPFOLDER" val="C:\iguana\"/>
</p:tagLst>
</file>

<file path=ppt/tags/tag25.xml><?xml version="1.0" encoding="utf-8"?>
<p:tagLst xmlns:a="http://schemas.openxmlformats.org/drawingml/2006/main" xmlns:r="http://schemas.openxmlformats.org/officeDocument/2006/relationships" xmlns:p="http://schemas.openxmlformats.org/presentationml/2006/main">
  <p:tag name="ORIGINALHEIGHT" val="102.0053"/>
  <p:tag name="ORIGINALWIDTH" val="597.0307"/>
  <p:tag name="OUTPUTDPI" val="1200"/>
  <p:tag name="LATEXADDIN" val="\documentclass{article}&#10;\usepackage{amsmath}&#10;\pagestyle{empty}&#10;\begin{document}&#10;&#10;$\frac{dN}{dt} = rN\left(\frac{K - N}{K}\right)$&#10;&#10;&#10;\end{document}"/>
  <p:tag name="IGUANATEXSIZE" val="20"/>
  <p:tag name="IGUANATEXCURSOR" val="117"/>
  <p:tag name="TRANSPARENCY" val="True"/>
  <p:tag name="FILENAME" val=""/>
  <p:tag name="INPUTTYPE" val="0"/>
  <p:tag name="LATEXENGINEID" val="1"/>
  <p:tag name="TEMPFOLDER" val="C:\iguana\"/>
</p:tagLst>
</file>

<file path=ppt/tags/tag26.xml><?xml version="1.0" encoding="utf-8"?>
<p:tagLst xmlns:a="http://schemas.openxmlformats.org/drawingml/2006/main" xmlns:r="http://schemas.openxmlformats.org/officeDocument/2006/relationships" xmlns:p="http://schemas.openxmlformats.org/presentationml/2006/main">
  <p:tag name="ORIGINALHEIGHT" val="143.0073"/>
  <p:tag name="ORIGINALWIDTH" val="967.0497"/>
  <p:tag name="OUTPUTDPI" val="1200"/>
  <p:tag name="LATEXADDIN" val="\documentclass{article}&#10;\usepackage{amsmath}&#10;\pagestyle{empty}&#10;\begin{document}&#10;&#10;&#10;$N_{t+1} = g(N_t) = \frac{N_te^r}{1+\frac{N_t\left(e^r-1\right)}{K}}$&#10;&#10;\end{document}"/>
  <p:tag name="IGUANATEXSIZE" val="20"/>
  <p:tag name="IGUANATEXCURSOR" val="102"/>
  <p:tag name="TRANSPARENCY" val="True"/>
  <p:tag name="FILENAME" val=""/>
  <p:tag name="INPUTTYPE" val="0"/>
  <p:tag name="LATEXENGINEID" val="1"/>
  <p:tag name="TEMPFOLDER" val="C:\iguana\"/>
</p:tagLst>
</file>

<file path=ppt/tags/tag27.xml><?xml version="1.0" encoding="utf-8"?>
<p:tagLst xmlns:a="http://schemas.openxmlformats.org/drawingml/2006/main" xmlns:r="http://schemas.openxmlformats.org/officeDocument/2006/relationships" xmlns:p="http://schemas.openxmlformats.org/presentationml/2006/main">
  <p:tag name="ORIGINALHEIGHT" val="83.00425"/>
  <p:tag name="ORIGINALWIDTH" val="495.5254"/>
  <p:tag name="OUTPUTDPI" val="1200"/>
  <p:tag name="LATEXADDIN" val="\documentclass{article}&#10;\usepackage{amsmath}&#10;\pagestyle{empty}&#10;\begin{document}&#10;&#10;&#10;$s_{t+1} =$ \bf{P}$g(s_t)$&#10;&#10;&#10;&#10;\end{document}"/>
  <p:tag name="IGUANATEXSIZE" val="20"/>
  <p:tag name="IGUANATEXCURSOR" val="97"/>
  <p:tag name="TRANSPARENCY" val="True"/>
  <p:tag name="FILENAME" val=""/>
  <p:tag name="INPUTTYPE" val="0"/>
  <p:tag name="LATEXENGINEID" val="1"/>
  <p:tag name="TEMPFOLDER" val="C:\iguana\"/>
</p:tagLst>
</file>

<file path=ppt/tags/tag28.xml><?xml version="1.0" encoding="utf-8"?>
<p:tagLst xmlns:a="http://schemas.openxmlformats.org/drawingml/2006/main" xmlns:r="http://schemas.openxmlformats.org/officeDocument/2006/relationships" xmlns:p="http://schemas.openxmlformats.org/presentationml/2006/main">
  <p:tag name="ORIGINALHEIGHT" val="74.00378"/>
  <p:tag name="ORIGINALWIDTH" val="450.0232"/>
  <p:tag name="OUTPUTDPI" val="1200"/>
  <p:tag name="LATEXADDIN" val="\documentclass{article}&#10;\usepackage{amsmath}&#10;\pagestyle{empty}&#10;\begin{document}&#10;&#10;$$N_t = N^* + \epsilon$$ &#10;&#10;&#10;\end{document}"/>
  <p:tag name="IGUANATEXSIZE" val="20"/>
  <p:tag name="IGUANATEXCURSOR" val="106"/>
  <p:tag name="TRANSPARENCY" val="True"/>
  <p:tag name="FILENAME" val=""/>
  <p:tag name="INPUTTYPE" val="0"/>
  <p:tag name="LATEXENGINEID" val="1"/>
  <p:tag name="TEMPFOLDER" val="C:\iguana\"/>
</p:tagLst>
</file>

<file path=ppt/tags/tag29.xml><?xml version="1.0" encoding="utf-8"?>
<p:tagLst xmlns:a="http://schemas.openxmlformats.org/drawingml/2006/main" xmlns:r="http://schemas.openxmlformats.org/officeDocument/2006/relationships" xmlns:p="http://schemas.openxmlformats.org/presentationml/2006/main">
  <p:tag name="ORIGINALHEIGHT" val="381.5196"/>
  <p:tag name="ORIGINALWIDTH" val="1196.562"/>
  <p:tag name="OUTPUTDPI" val="1200"/>
  <p:tag name="LATEXADDIN" val="\documentclass{article}&#10;\usepackage{amsmath}&#10;\pagestyle{empty}&#10;\begin{document}&#10;&#10;$$N_{t+1} = f(N^* + \epsilon)$$ &#10;$$N_{t+1} \approx f(N^*) + f'(N^*)\epsilon + O(\epsilon^2)$$ &#10;$$N_{t+1} \approx N^* + f'(N^*)\epsilon$$ &#10;&#10;&#10;\end{document}"/>
  <p:tag name="IGUANATEXSIZE" val="20"/>
  <p:tag name="IGUANATEXCURSOR" val="218"/>
  <p:tag name="TRANSPARENCY" val="True"/>
  <p:tag name="FILENAME" val=""/>
  <p:tag name="INPUTTYPE" val="0"/>
  <p:tag name="LATEXENGINEID" val="1"/>
  <p:tag name="TEMPFOLDER" val="C:\iguana\"/>
</p:tagLst>
</file>

<file path=ppt/tags/tag3.xml><?xml version="1.0" encoding="utf-8"?>
<p:tagLst xmlns:a="http://schemas.openxmlformats.org/drawingml/2006/main" xmlns:r="http://schemas.openxmlformats.org/officeDocument/2006/relationships" xmlns:p="http://schemas.openxmlformats.org/presentationml/2006/main">
  <p:tag name="ORIGINALHEIGHT" val="52.50268"/>
  <p:tag name="ORIGINALWIDTH" val="107.5055"/>
  <p:tag name="OUTPUTDPI" val="1200"/>
  <p:tag name="LATEXADDIN" val="\documentclass{article}&#10;\usepackage{amsmath}&#10;\pagestyle{empty}&#10;\begin{document}&#10;&#10;&#10;$p_{23}$&#10;&#10;&#10;\end{document}"/>
  <p:tag name="IGUANATEXSIZE" val="20"/>
  <p:tag name="IGUANATEXCURSOR" val="86"/>
  <p:tag name="TRANSPARENCY" val="True"/>
  <p:tag name="FILENAME" val=""/>
  <p:tag name="INPUTTYPE" val="0"/>
  <p:tag name="LATEXENGINEID" val="1"/>
  <p:tag name="TEMPFOLDER" val="C:\iguana\"/>
</p:tagLst>
</file>

<file path=ppt/tags/tag30.xml><?xml version="1.0" encoding="utf-8"?>
<p:tagLst xmlns:a="http://schemas.openxmlformats.org/drawingml/2006/main" xmlns:r="http://schemas.openxmlformats.org/officeDocument/2006/relationships" xmlns:p="http://schemas.openxmlformats.org/presentationml/2006/main">
  <p:tag name="ORIGINALHEIGHT" val="173.5089"/>
  <p:tag name="ORIGINALWIDTH" val="1122.058"/>
  <p:tag name="OUTPUTDPI" val="1200"/>
  <p:tag name="LATEXADDIN" val="\documentclass{article}&#10;\usepackage{amsmath}&#10;\pagestyle{empty}&#10;\begin{document}&#10;&#10;&#10;\begin{center}&#10;$N^*$ \textbf{is the fixed point} $0$ or $K$&#10;&#10;$\epsilon$ \textbf{is size of perturbation}&#10;\end{center}&#10;&#10;\end{document}"/>
  <p:tag name="IGUANATEXSIZE" val="20"/>
  <p:tag name="IGUANATEXCURSOR" val="199"/>
  <p:tag name="TRANSPARENCY" val="True"/>
  <p:tag name="FILENAME" val=""/>
  <p:tag name="INPUTTYPE" val="0"/>
  <p:tag name="LATEXENGINEID" val="1"/>
  <p:tag name="TEMPFOLDER" val="C:\iguana\"/>
</p:tagLst>
</file>

<file path=ppt/tags/tag31.xml><?xml version="1.0" encoding="utf-8"?>
<p:tagLst xmlns:a="http://schemas.openxmlformats.org/drawingml/2006/main" xmlns:r="http://schemas.openxmlformats.org/officeDocument/2006/relationships" xmlns:p="http://schemas.openxmlformats.org/presentationml/2006/main">
  <p:tag name="ORIGINALHEIGHT" val="173.0089"/>
  <p:tag name="ORIGINALWIDTH" val="1089.556"/>
  <p:tag name="OUTPUTDPI" val="1200"/>
  <p:tag name="LATEXADDIN" val="\documentclass{article}&#10;\usepackage{amsmath}&#10;\pagestyle{empty}&#10;\begin{document}&#10;&#10;\begin{center}&#10;\textbf{&#10;Taylor expansion centered \\&#10;around the fixed point}&#10;\end{center}&#10;&#10;&#10;\end{document}"/>
  <p:tag name="IGUANATEXSIZE" val="20"/>
  <p:tag name="IGUANATEXCURSOR" val="157"/>
  <p:tag name="TRANSPARENCY" val="True"/>
  <p:tag name="FILENAME" val=""/>
  <p:tag name="INPUTTYPE" val="0"/>
  <p:tag name="LATEXENGINEID" val="1"/>
  <p:tag name="TEMPFOLDER" val="C:\iguana\"/>
</p:tagLst>
</file>

<file path=ppt/tags/tag32.xml><?xml version="1.0" encoding="utf-8"?>
<p:tagLst xmlns:a="http://schemas.openxmlformats.org/drawingml/2006/main" xmlns:r="http://schemas.openxmlformats.org/officeDocument/2006/relationships" xmlns:p="http://schemas.openxmlformats.org/presentationml/2006/main">
  <p:tag name="ORIGINALHEIGHT" val="52.50268"/>
  <p:tag name="ORIGINALWIDTH" val="107.0055"/>
  <p:tag name="OUTPUTDPI" val="1200"/>
  <p:tag name="LATEXADDIN" val="\documentclass{article}&#10;\usepackage{amsmath}&#10;\pagestyle{empty}&#10;\begin{document}&#10;&#10;&#10;$p_{22}$&#10;&#10;&#10;\end{document}"/>
  <p:tag name="IGUANATEXSIZE" val="20"/>
  <p:tag name="IGUANATEXCURSOR" val="88"/>
  <p:tag name="TRANSPARENCY" val="True"/>
  <p:tag name="FILENAME" val=""/>
  <p:tag name="INPUTTYPE" val="0"/>
  <p:tag name="LATEXENGINEID" val="1"/>
  <p:tag name="TEMPFOLDER" val="C:\iguana\"/>
</p:tagLst>
</file>

<file path=ppt/tags/tag33.xml><?xml version="1.0" encoding="utf-8"?>
<p:tagLst xmlns:a="http://schemas.openxmlformats.org/drawingml/2006/main" xmlns:r="http://schemas.openxmlformats.org/officeDocument/2006/relationships" xmlns:p="http://schemas.openxmlformats.org/presentationml/2006/main">
  <p:tag name="ORIGINALHEIGHT" val="52.50268"/>
  <p:tag name="ORIGINALWIDTH" val="105.0054"/>
  <p:tag name="OUTPUTDPI" val="1200"/>
  <p:tag name="LATEXADDIN" val="\documentclass{article}&#10;\usepackage{amsmath}&#10;\pagestyle{empty}&#10;\begin{document}&#10;&#10;&#10;$p_{11}$&#10;&#10;&#10;\end{document}"/>
  <p:tag name="IGUANATEXSIZE" val="20"/>
  <p:tag name="IGUANATEXCURSOR" val="88"/>
  <p:tag name="TRANSPARENCY" val="True"/>
  <p:tag name="FILENAME" val=""/>
  <p:tag name="INPUTTYPE" val="0"/>
  <p:tag name="LATEXENGINEID" val="1"/>
  <p:tag name="TEMPFOLDER" val="C:\iguana\"/>
</p:tagLst>
</file>

<file path=ppt/tags/tag34.xml><?xml version="1.0" encoding="utf-8"?>
<p:tagLst xmlns:a="http://schemas.openxmlformats.org/drawingml/2006/main" xmlns:r="http://schemas.openxmlformats.org/officeDocument/2006/relationships" xmlns:p="http://schemas.openxmlformats.org/presentationml/2006/main">
  <p:tag name="ORIGINALHEIGHT" val="52.50268"/>
  <p:tag name="ORIGINALWIDTH" val="107.5055"/>
  <p:tag name="OUTPUTDPI" val="1200"/>
  <p:tag name="LATEXADDIN" val="\documentclass{article}&#10;\usepackage{amsmath}&#10;\pagestyle{empty}&#10;\begin{document}&#10;&#10;&#10;$p_{33}$&#10;&#10;&#10;\end{document}"/>
  <p:tag name="IGUANATEXSIZE" val="20"/>
  <p:tag name="IGUANATEXCURSOR" val="88"/>
  <p:tag name="TRANSPARENCY" val="True"/>
  <p:tag name="FILENAME" val=""/>
  <p:tag name="INPUTTYPE" val="0"/>
  <p:tag name="LATEXENGINEID" val="1"/>
  <p:tag name="TEMPFOLDER" val="C:\iguana\"/>
</p:tagLst>
</file>

<file path=ppt/tags/tag35.xml><?xml version="1.0" encoding="utf-8"?>
<p:tagLst xmlns:a="http://schemas.openxmlformats.org/drawingml/2006/main" xmlns:r="http://schemas.openxmlformats.org/officeDocument/2006/relationships" xmlns:p="http://schemas.openxmlformats.org/presentationml/2006/main">
  <p:tag name="ORIGINALHEIGHT" val="52.50268"/>
  <p:tag name="ORIGINALWIDTH" val="107.0055"/>
  <p:tag name="OUTPUTDPI" val="1200"/>
  <p:tag name="LATEXADDIN" val="\documentclass{article}&#10;\usepackage{amsmath}&#10;\pagestyle{empty}&#10;\begin{document}&#10;&#10;&#10;$p_{12}$&#10;&#10;\end{document}"/>
  <p:tag name="IGUANATEXSIZE" val="20"/>
  <p:tag name="IGUANATEXCURSOR" val="90"/>
  <p:tag name="TRANSPARENCY" val="True"/>
  <p:tag name="FILENAME" val=""/>
  <p:tag name="INPUTTYPE" val="0"/>
  <p:tag name="LATEXENGINEID" val="1"/>
  <p:tag name="TEMPFOLDER" val="C:\iguana\"/>
</p:tagLst>
</file>

<file path=ppt/tags/tag36.xml><?xml version="1.0" encoding="utf-8"?>
<p:tagLst xmlns:a="http://schemas.openxmlformats.org/drawingml/2006/main" xmlns:r="http://schemas.openxmlformats.org/officeDocument/2006/relationships" xmlns:p="http://schemas.openxmlformats.org/presentationml/2006/main">
  <p:tag name="ORIGINALHEIGHT" val="52.50268"/>
  <p:tag name="ORIGINALWIDTH" val="107.0055"/>
  <p:tag name="OUTPUTDPI" val="1200"/>
  <p:tag name="LATEXADDIN" val="\documentclass{article}&#10;\usepackage{amsmath}&#10;\pagestyle{empty}&#10;\begin{document}&#10;&#10;$p_{12}$&#10;&#10;&#10;\end{document}"/>
  <p:tag name="IGUANATEXSIZE" val="20"/>
  <p:tag name="IGUANATEXCURSOR" val="89"/>
  <p:tag name="TRANSPARENCY" val="True"/>
  <p:tag name="FILENAME" val=""/>
  <p:tag name="INPUTTYPE" val="0"/>
  <p:tag name="LATEXENGINEID" val="1"/>
  <p:tag name="TEMPFOLDER" val="C:\iguana\"/>
</p:tagLst>
</file>

<file path=ppt/tags/tag37.xml><?xml version="1.0" encoding="utf-8"?>
<p:tagLst xmlns:a="http://schemas.openxmlformats.org/drawingml/2006/main" xmlns:r="http://schemas.openxmlformats.org/officeDocument/2006/relationships" xmlns:p="http://schemas.openxmlformats.org/presentationml/2006/main">
  <p:tag name="ORIGINALHEIGHT" val="52.50268"/>
  <p:tag name="ORIGINALWIDTH" val="107.5055"/>
  <p:tag name="OUTPUTDPI" val="1200"/>
  <p:tag name="LATEXADDIN" val="\documentclass{article}&#10;\usepackage{amsmath}&#10;\pagestyle{empty}&#10;\begin{document}&#10;&#10;&#10;$p_{23}$&#10;&#10;&#10;\end{document}"/>
  <p:tag name="IGUANATEXSIZE" val="20"/>
  <p:tag name="IGUANATEXCURSOR" val="86"/>
  <p:tag name="TRANSPARENCY" val="True"/>
  <p:tag name="FILENAME" val=""/>
  <p:tag name="INPUTTYPE" val="0"/>
  <p:tag name="LATEXENGINEID" val="1"/>
  <p:tag name="TEMPFOLDER" val="C:\iguana\"/>
</p:tagLst>
</file>

<file path=ppt/tags/tag38.xml><?xml version="1.0" encoding="utf-8"?>
<p:tagLst xmlns:a="http://schemas.openxmlformats.org/drawingml/2006/main" xmlns:r="http://schemas.openxmlformats.org/officeDocument/2006/relationships" xmlns:p="http://schemas.openxmlformats.org/presentationml/2006/main">
  <p:tag name="ORIGINALHEIGHT" val="52.50268"/>
  <p:tag name="ORIGINALWIDTH" val="107.0055"/>
  <p:tag name="OUTPUTDPI" val="1200"/>
  <p:tag name="LATEXADDIN" val="\documentclass{article}&#10;\usepackage{amsmath}&#10;\pagestyle{empty}&#10;\begin{document}&#10;&#10;&#10;$p_{32}$&#10;&#10;&#10;\end{document}"/>
  <p:tag name="IGUANATEXSIZE" val="20"/>
  <p:tag name="IGUANATEXCURSOR" val="91"/>
  <p:tag name="TRANSPARENCY" val="True"/>
  <p:tag name="FILENAME" val=""/>
  <p:tag name="INPUTTYPE" val="0"/>
  <p:tag name="LATEXENGINEID" val="1"/>
  <p:tag name="TEMPFOLDER" val="C:\iguana\"/>
</p:tagLst>
</file>

<file path=ppt/tags/tag39.xml><?xml version="1.0" encoding="utf-8"?>
<p:tagLst xmlns:a="http://schemas.openxmlformats.org/drawingml/2006/main" xmlns:r="http://schemas.openxmlformats.org/officeDocument/2006/relationships" xmlns:p="http://schemas.openxmlformats.org/presentationml/2006/main">
  <p:tag name="ORIGINALHEIGHT" val="52.50268"/>
  <p:tag name="ORIGINALWIDTH" val="107.5055"/>
  <p:tag name="OUTPUTDPI" val="1200"/>
  <p:tag name="LATEXADDIN" val="\documentclass{article}&#10;\usepackage{amsmath}&#10;\pagestyle{empty}&#10;\begin{document}&#10;&#10;&#10;$p_{13}$&#10;&#10;\end{document}"/>
  <p:tag name="IGUANATEXSIZE" val="20"/>
  <p:tag name="IGUANATEXCURSOR" val="90"/>
  <p:tag name="TRANSPARENCY" val="True"/>
  <p:tag name="FILENAME" val=""/>
  <p:tag name="INPUTTYPE" val="0"/>
  <p:tag name="LATEXENGINEID" val="1"/>
  <p:tag name="TEMPFOLDER" val="C:\iguana\"/>
</p:tagLst>
</file>

<file path=ppt/tags/tag4.xml><?xml version="1.0" encoding="utf-8"?>
<p:tagLst xmlns:a="http://schemas.openxmlformats.org/drawingml/2006/main" xmlns:r="http://schemas.openxmlformats.org/officeDocument/2006/relationships" xmlns:p="http://schemas.openxmlformats.org/presentationml/2006/main">
  <p:tag name="ORIGINALHEIGHT" val="52.50268"/>
  <p:tag name="ORIGINALWIDTH" val="107.0055"/>
  <p:tag name="OUTPUTDPI" val="1200"/>
  <p:tag name="LATEXADDIN" val="\documentclass{article}&#10;\usepackage{amsmath}&#10;\pagestyle{empty}&#10;\begin{document}&#10;&#10;&#10;$p_{32}$&#10;&#10;&#10;\end{document}"/>
  <p:tag name="IGUANATEXSIZE" val="20"/>
  <p:tag name="IGUANATEXCURSOR" val="91"/>
  <p:tag name="TRANSPARENCY" val="True"/>
  <p:tag name="FILENAME" val=""/>
  <p:tag name="INPUTTYPE" val="0"/>
  <p:tag name="LATEXENGINEID" val="1"/>
  <p:tag name="TEMPFOLDER" val="C:\iguana\"/>
</p:tagLst>
</file>

<file path=ppt/tags/tag40.xml><?xml version="1.0" encoding="utf-8"?>
<p:tagLst xmlns:a="http://schemas.openxmlformats.org/drawingml/2006/main" xmlns:r="http://schemas.openxmlformats.org/officeDocument/2006/relationships" xmlns:p="http://schemas.openxmlformats.org/presentationml/2006/main">
  <p:tag name="ORIGINALHEIGHT" val="52.50268"/>
  <p:tag name="ORIGINALWIDTH" val="105.0054"/>
  <p:tag name="OUTPUTDPI" val="1200"/>
  <p:tag name="LATEXADDIN" val="\documentclass{article}&#10;\usepackage{amsmath}&#10;\pagestyle{empty}&#10;\begin{document}&#10;&#10;&#10;$p_{31}$&#10;&#10;\end{document}"/>
  <p:tag name="IGUANATEXSIZE" val="20"/>
  <p:tag name="IGUANATEXCURSOR" val="90"/>
  <p:tag name="TRANSPARENCY" val="True"/>
  <p:tag name="FILENAME" val=""/>
  <p:tag name="INPUTTYPE" val="0"/>
  <p:tag name="LATEXENGINEID" val="1"/>
  <p:tag name="TEMPFOLDER" val="C:\iguana\"/>
</p:tagLst>
</file>

<file path=ppt/tags/tag5.xml><?xml version="1.0" encoding="utf-8"?>
<p:tagLst xmlns:a="http://schemas.openxmlformats.org/drawingml/2006/main" xmlns:r="http://schemas.openxmlformats.org/officeDocument/2006/relationships" xmlns:p="http://schemas.openxmlformats.org/presentationml/2006/main">
  <p:tag name="ORIGINALHEIGHT" val="52.50268"/>
  <p:tag name="ORIGINALWIDTH" val="107.5055"/>
  <p:tag name="OUTPUTDPI" val="1200"/>
  <p:tag name="LATEXADDIN" val="\documentclass{article}&#10;\usepackage{amsmath}&#10;\pagestyle{empty}&#10;\begin{document}&#10;&#10;&#10;$p_{13}$&#10;&#10;\end{document}"/>
  <p:tag name="IGUANATEXSIZE" val="20"/>
  <p:tag name="IGUANATEXCURSOR" val="90"/>
  <p:tag name="TRANSPARENCY" val="True"/>
  <p:tag name="FILENAME" val=""/>
  <p:tag name="INPUTTYPE" val="0"/>
  <p:tag name="LATEXENGINEID" val="1"/>
  <p:tag name="TEMPFOLDER" val="C:\iguana\"/>
</p:tagLst>
</file>

<file path=ppt/tags/tag6.xml><?xml version="1.0" encoding="utf-8"?>
<p:tagLst xmlns:a="http://schemas.openxmlformats.org/drawingml/2006/main" xmlns:r="http://schemas.openxmlformats.org/officeDocument/2006/relationships" xmlns:p="http://schemas.openxmlformats.org/presentationml/2006/main">
  <p:tag name="ORIGINALHEIGHT" val="52.50268"/>
  <p:tag name="ORIGINALWIDTH" val="105.0054"/>
  <p:tag name="OUTPUTDPI" val="1200"/>
  <p:tag name="LATEXADDIN" val="\documentclass{article}&#10;\usepackage{amsmath}&#10;\pagestyle{empty}&#10;\begin{document}&#10;&#10;&#10;$p_{31}$&#10;&#10;\end{document}"/>
  <p:tag name="IGUANATEXSIZE" val="20"/>
  <p:tag name="IGUANATEXCURSOR" val="90"/>
  <p:tag name="TRANSPARENCY" val="True"/>
  <p:tag name="FILENAME" val=""/>
  <p:tag name="INPUTTYPE" val="0"/>
  <p:tag name="LATEXENGINEID" val="1"/>
  <p:tag name="TEMPFOLDER" val="C:\iguana\"/>
</p:tagLst>
</file>

<file path=ppt/tags/tag7.xml><?xml version="1.0" encoding="utf-8"?>
<p:tagLst xmlns:a="http://schemas.openxmlformats.org/drawingml/2006/main" xmlns:r="http://schemas.openxmlformats.org/officeDocument/2006/relationships" xmlns:p="http://schemas.openxmlformats.org/presentationml/2006/main">
  <p:tag name="ORIGINALHEIGHT" val="597.5307"/>
  <p:tag name="ORIGINALWIDTH" val="367.0189"/>
  <p:tag name="OUTPUTDPI" val="1200"/>
  <p:tag name="LATEXADDIN" val="\documentclass{article}&#10;\usepackage{amsmath}&#10;\pagestyle{empty}&#10;\begin{document}&#10;&#10;&#10;\[&#10;s_t = &#10;\begin{bmatrix}&#10;&#10;s_{t_1} \\&#10;\vdots \\ &#10;s_{t_i} \\&#10;\vdots \\ &#10;s_{t_n}&#10;\end{bmatrix}&#10;\]&#10;&#10;&#10;\end{document}"/>
  <p:tag name="IGUANATEXSIZE" val="20"/>
  <p:tag name="IGUANATEXCURSOR" val="85"/>
  <p:tag name="TRANSPARENCY" val="True"/>
  <p:tag name="FILENAME" val=""/>
  <p:tag name="INPUTTYPE" val="0"/>
  <p:tag name="LATEXENGINEID" val="1"/>
  <p:tag name="TEMPFOLDER" val="C:\iguana\"/>
</p:tagLst>
</file>

<file path=ppt/tags/tag8.xml><?xml version="1.0" encoding="utf-8"?>
<p:tagLst xmlns:a="http://schemas.openxmlformats.org/drawingml/2006/main" xmlns:r="http://schemas.openxmlformats.org/officeDocument/2006/relationships" xmlns:p="http://schemas.openxmlformats.org/presentationml/2006/main">
  <p:tag name="ORIGINALHEIGHT" val="75.50386"/>
  <p:tag name="ORIGINALWIDTH" val="1708.088"/>
  <p:tag name="OUTPUTDPI" val="1200"/>
  <p:tag name="LATEXADDIN" val="\documentclass{article}&#10;\usepackage{amsmath}&#10;\pagestyle{empty}&#10;\begin{document}&#10;&#10;&#10;The number of individuals in region $i$ at time $t$&#10;&#10;\end{document}"/>
  <p:tag name="IGUANATEXSIZE" val="20"/>
  <p:tag name="IGUANATEXCURSOR" val="133"/>
  <p:tag name="TRANSPARENCY" val="True"/>
  <p:tag name="FILENAME" val=""/>
  <p:tag name="INPUTTYPE" val="0"/>
  <p:tag name="LATEXENGINEID" val="1"/>
  <p:tag name="TEMPFOLDER" val="C:\iguana\"/>
</p:tagLst>
</file>

<file path=ppt/tags/tag9.xml><?xml version="1.0" encoding="utf-8"?>
<p:tagLst xmlns:a="http://schemas.openxmlformats.org/drawingml/2006/main" xmlns:r="http://schemas.openxmlformats.org/officeDocument/2006/relationships" xmlns:p="http://schemas.openxmlformats.org/presentationml/2006/main">
  <p:tag name="ORIGINALHEIGHT" val="83.00425"/>
  <p:tag name="ORIGINALWIDTH" val="495.5254"/>
  <p:tag name="OUTPUTDPI" val="1200"/>
  <p:tag name="LATEXADDIN" val="\documentclass{article}&#10;\usepackage{amsmath}&#10;\pagestyle{empty}&#10;\begin{document}&#10;&#10;&#10;$s_{t+1} =$ \bf{P}$g(s_t)$&#10;&#10;&#10;&#10;\end{document}"/>
  <p:tag name="IGUANATEXSIZE" val="20"/>
  <p:tag name="IGUANATEXCURSOR" val="97"/>
  <p:tag name="TRANSPARENCY" val="True"/>
  <p:tag name="FILENAME" val=""/>
  <p:tag name="INPUTTYPE" val="0"/>
  <p:tag name="LATEXENGINEID" val="1"/>
  <p:tag name="TEMPFOLDER" val="C:\iguan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5492</TotalTime>
  <Words>1727</Words>
  <Application>Microsoft Office PowerPoint</Application>
  <PresentationFormat>Widescreen</PresentationFormat>
  <Paragraphs>116</Paragraphs>
  <Slides>16</Slides>
  <Notes>11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Species Invasion in a Network Population Model</vt:lpstr>
      <vt:lpstr>PowerPoint Presentation</vt:lpstr>
      <vt:lpstr>PowerPoint Presentation</vt:lpstr>
      <vt:lpstr>Model Framework</vt:lpstr>
      <vt:lpstr>Model Framework</vt:lpstr>
      <vt:lpstr>Introduction and Spread</vt:lpstr>
      <vt:lpstr>Establishment</vt:lpstr>
      <vt:lpstr>Stability Analysis</vt:lpstr>
      <vt:lpstr>Small-world Networks</vt:lpstr>
      <vt:lpstr>Small-world Simulations</vt:lpstr>
      <vt:lpstr>Future Work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Species Invasion in a Network Population Model</dc:title>
  <dc:creator>Ryan Yan</dc:creator>
  <cp:lastModifiedBy>Ryan Yan</cp:lastModifiedBy>
  <cp:revision>91</cp:revision>
  <dcterms:created xsi:type="dcterms:W3CDTF">2016-02-21T04:22:07Z</dcterms:created>
  <dcterms:modified xsi:type="dcterms:W3CDTF">2016-05-07T05:43:53Z</dcterms:modified>
</cp:coreProperties>
</file>