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73" r:id="rId4"/>
    <p:sldId id="274" r:id="rId5"/>
    <p:sldId id="264" r:id="rId6"/>
    <p:sldId id="282" r:id="rId7"/>
    <p:sldId id="260" r:id="rId8"/>
    <p:sldId id="275" r:id="rId9"/>
    <p:sldId id="279" r:id="rId10"/>
    <p:sldId id="289" r:id="rId11"/>
    <p:sldId id="291" r:id="rId12"/>
    <p:sldId id="290" r:id="rId13"/>
    <p:sldId id="292" r:id="rId14"/>
    <p:sldId id="265" r:id="rId15"/>
    <p:sldId id="287" r:id="rId16"/>
    <p:sldId id="285" r:id="rId17"/>
    <p:sldId id="277" r:id="rId18"/>
    <p:sldId id="284" r:id="rId19"/>
    <p:sldId id="281" r:id="rId20"/>
    <p:sldId id="267" r:id="rId21"/>
    <p:sldId id="293"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68" autoAdjust="0"/>
  </p:normalViewPr>
  <p:slideViewPr>
    <p:cSldViewPr snapToGrid="0">
      <p:cViewPr varScale="1">
        <p:scale>
          <a:sx n="61" d="100"/>
          <a:sy n="61" d="100"/>
        </p:scale>
        <p:origin x="86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6828E-9547-4AEA-A800-EFA3ACE4476B}" type="datetimeFigureOut">
              <a:rPr lang="en-US" smtClean="0"/>
              <a:t>5/6/2016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B5433-B3CD-4E7F-874C-C764EFB1EA46}" type="slidenum">
              <a:rPr lang="en-US" smtClean="0"/>
              <a:t>‹#›</a:t>
            </a:fld>
            <a:endParaRPr lang="en-US"/>
          </a:p>
        </p:txBody>
      </p:sp>
    </p:spTree>
    <p:extLst>
      <p:ext uri="{BB962C8B-B14F-4D97-AF65-F5344CB8AC3E}">
        <p14:creationId xmlns:p14="http://schemas.microsoft.com/office/powerpoint/2010/main" val="3288279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So what is the problem with invasive species?</a:t>
            </a:r>
            <a:r>
              <a:rPr lang="en-US" b="0" baseline="0" dirty="0" smtClean="0"/>
              <a:t> It’s not new. In fact it’s been creeping up quietly in the background over the years and decades, and now its effects are in full swing. It’s one of the leading causes of species extinction around the world. Invasive species have contributed directly to the decline of 42% of endangered species in the US. There is an economic cost, to the tune of about $120 billion per year. A land area the size of California is experiencing native </a:t>
            </a:r>
            <a:r>
              <a:rPr lang="en-US" b="0" baseline="0" dirty="0" err="1" smtClean="0"/>
              <a:t>invasivion</a:t>
            </a:r>
            <a:r>
              <a:rPr lang="en-US" b="0" baseline="0" dirty="0" smtClean="0"/>
              <a:t>  </a:t>
            </a:r>
            <a:r>
              <a:rPr lang="en-US" b="0" dirty="0" smtClean="0"/>
              <a:t>I want to start by</a:t>
            </a:r>
            <a:r>
              <a:rPr lang="en-US" b="0" baseline="0" dirty="0" smtClean="0"/>
              <a:t> giving a definition of invasive species. Simply put, these are organisms which have become established outside of their native environment. </a:t>
            </a:r>
            <a:endParaRPr lang="en-US" b="0" dirty="0" smtClean="0"/>
          </a:p>
          <a:p>
            <a:r>
              <a:rPr lang="en-US" b="1" dirty="0" smtClean="0"/>
              <a:t>What</a:t>
            </a:r>
            <a:r>
              <a:rPr lang="en-US" b="1" baseline="0" dirty="0" smtClean="0"/>
              <a:t> </a:t>
            </a:r>
            <a:r>
              <a:rPr lang="en-US" b="0" baseline="0" dirty="0" smtClean="0"/>
              <a:t>are </a:t>
            </a:r>
            <a:r>
              <a:rPr lang="en-US" b="0" baseline="0" dirty="0" err="1" smtClean="0"/>
              <a:t>invasives</a:t>
            </a:r>
            <a:r>
              <a:rPr lang="en-US" b="0" baseline="0" dirty="0" smtClean="0"/>
              <a:t> </a:t>
            </a:r>
            <a:r>
              <a:rPr lang="en-US" b="1" baseline="0" dirty="0" smtClean="0"/>
              <a:t>Why </a:t>
            </a:r>
            <a:r>
              <a:rPr lang="en-US" b="0" baseline="0" dirty="0" smtClean="0"/>
              <a:t>are they harmful, </a:t>
            </a:r>
            <a:r>
              <a:rPr lang="en-US" b="1" baseline="0" dirty="0" smtClean="0"/>
              <a:t>How </a:t>
            </a:r>
            <a:r>
              <a:rPr lang="en-US" b="0" baseline="0" dirty="0" smtClean="0"/>
              <a:t>do they spread? “In this talk, we will be focusing in on </a:t>
            </a:r>
            <a:r>
              <a:rPr lang="en-US" b="1" baseline="0" dirty="0" smtClean="0"/>
              <a:t>how </a:t>
            </a:r>
            <a:r>
              <a:rPr lang="en-US" b="0" baseline="0" dirty="0" smtClean="0"/>
              <a:t>invasive species proliferate and spread to new areas”. Image of zebra mussels attached to boat propeller (human transport is main vector of spread for many nuisance species). (zebra mussels known to have been mostly spread within the united states attached to personal </a:t>
            </a:r>
            <a:r>
              <a:rPr lang="en-US" b="0" baseline="0" dirty="0" err="1" smtClean="0"/>
              <a:t>motoboats</a:t>
            </a:r>
            <a:r>
              <a:rPr lang="en-US" b="0" baseline="0" dirty="0" smtClean="0"/>
              <a:t>)</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Why we choose a network model with within node logistic growth: stages of invasion -</a:t>
            </a:r>
            <a:r>
              <a:rPr lang="en-US" dirty="0" smtClean="0"/>
              <a:t> introduction, establishment, spread.</a:t>
            </a:r>
            <a:r>
              <a:rPr lang="en-US" baseline="0" dirty="0" smtClean="0"/>
              <a:t> Modeling this on a network model (internode movement = introduction into empty nodes, establishment = intra-node logistic growth, spread is subsequent transfers from newly infected nodes.)</a:t>
            </a:r>
          </a:p>
          <a:p>
            <a:endParaRPr lang="en-US" b="0" baseline="0" dirty="0" smtClean="0"/>
          </a:p>
        </p:txBody>
      </p:sp>
      <p:sp>
        <p:nvSpPr>
          <p:cNvPr id="4" name="Slide Number Placeholder 3"/>
          <p:cNvSpPr>
            <a:spLocks noGrp="1"/>
          </p:cNvSpPr>
          <p:nvPr>
            <p:ph type="sldNum" sz="quarter" idx="10"/>
          </p:nvPr>
        </p:nvSpPr>
        <p:spPr/>
        <p:txBody>
          <a:bodyPr/>
          <a:lstStyle/>
          <a:p>
            <a:fld id="{6C643216-D3E2-47B5-8624-144D94F6516F}" type="slidenum">
              <a:rPr lang="en-US" smtClean="0"/>
              <a:t>2</a:t>
            </a:fld>
            <a:endParaRPr lang="en-US"/>
          </a:p>
        </p:txBody>
      </p:sp>
    </p:spTree>
    <p:extLst>
      <p:ext uri="{BB962C8B-B14F-4D97-AF65-F5344CB8AC3E}">
        <p14:creationId xmlns:p14="http://schemas.microsoft.com/office/powerpoint/2010/main" val="1864769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Total</a:t>
            </a:r>
            <a:r>
              <a:rPr lang="en-US" baseline="0" dirty="0" smtClean="0"/>
              <a:t> rate = R</a:t>
            </a:r>
          </a:p>
          <a:p>
            <a:endParaRPr lang="en-US" baseline="0" dirty="0" smtClean="0"/>
          </a:p>
          <a:p>
            <a:r>
              <a:rPr lang="en-US" baseline="0" dirty="0" smtClean="0"/>
              <a:t>Treat transition as Poisson process</a:t>
            </a:r>
          </a:p>
          <a:p>
            <a:r>
              <a:rPr lang="en-US" baseline="0" dirty="0" smtClean="0"/>
              <a:t>Draw from exponential distribution </a:t>
            </a:r>
          </a:p>
          <a:p>
            <a:r>
              <a:rPr lang="en-US" baseline="0" dirty="0" smtClean="0"/>
              <a:t>Then decide what nodes are involved.</a:t>
            </a:r>
          </a:p>
          <a:p>
            <a:r>
              <a:rPr lang="en-US" baseline="0" dirty="0" smtClean="0"/>
              <a:t>Add networks of 3 patches, 1 – v, v…</a:t>
            </a:r>
          </a:p>
        </p:txBody>
      </p:sp>
      <p:sp>
        <p:nvSpPr>
          <p:cNvPr id="4" name="Slide Number Placeholder 3"/>
          <p:cNvSpPr>
            <a:spLocks noGrp="1"/>
          </p:cNvSpPr>
          <p:nvPr>
            <p:ph type="sldNum" sz="quarter" idx="10"/>
          </p:nvPr>
        </p:nvSpPr>
        <p:spPr/>
        <p:txBody>
          <a:bodyPr/>
          <a:lstStyle/>
          <a:p>
            <a:fld id="{625B5433-B3CD-4E7F-874C-C764EFB1EA46}" type="slidenum">
              <a:rPr lang="en-US" smtClean="0"/>
              <a:t>12</a:t>
            </a:fld>
            <a:endParaRPr lang="en-US"/>
          </a:p>
        </p:txBody>
      </p:sp>
    </p:spTree>
    <p:extLst>
      <p:ext uri="{BB962C8B-B14F-4D97-AF65-F5344CB8AC3E}">
        <p14:creationId xmlns:p14="http://schemas.microsoft.com/office/powerpoint/2010/main" val="1980238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text?)</a:t>
            </a:r>
            <a:br>
              <a:rPr lang="en-US" dirty="0" smtClean="0"/>
            </a:br>
            <a:r>
              <a:rPr lang="en-US" dirty="0" smtClean="0"/>
              <a:t/>
            </a:r>
            <a:br>
              <a:rPr lang="en-US" dirty="0" smtClean="0"/>
            </a:br>
            <a:r>
              <a:rPr lang="en-US" dirty="0" smtClean="0"/>
              <a:t>(Top is faster, lower is lower migration)</a:t>
            </a:r>
          </a:p>
          <a:p>
            <a:endParaRPr lang="en-US" dirty="0" smtClean="0"/>
          </a:p>
          <a:p>
            <a:r>
              <a:rPr lang="en-US" dirty="0" smtClean="0"/>
              <a:t>(increase text size)</a:t>
            </a:r>
            <a:endParaRPr lang="en-US" dirty="0"/>
          </a:p>
        </p:txBody>
      </p:sp>
      <p:sp>
        <p:nvSpPr>
          <p:cNvPr id="4" name="Slide Number Placeholder 3"/>
          <p:cNvSpPr>
            <a:spLocks noGrp="1"/>
          </p:cNvSpPr>
          <p:nvPr>
            <p:ph type="sldNum" sz="quarter" idx="10"/>
          </p:nvPr>
        </p:nvSpPr>
        <p:spPr/>
        <p:txBody>
          <a:bodyPr/>
          <a:lstStyle/>
          <a:p>
            <a:fld id="{625B5433-B3CD-4E7F-874C-C764EFB1EA46}" type="slidenum">
              <a:rPr lang="en-US" smtClean="0"/>
              <a:t>13</a:t>
            </a:fld>
            <a:endParaRPr lang="en-US"/>
          </a:p>
        </p:txBody>
      </p:sp>
    </p:spTree>
    <p:extLst>
      <p:ext uri="{BB962C8B-B14F-4D97-AF65-F5344CB8AC3E}">
        <p14:creationId xmlns:p14="http://schemas.microsoft.com/office/powerpoint/2010/main" val="2653859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We talked about a</a:t>
            </a:r>
            <a:r>
              <a:rPr lang="en-US" baseline="0" dirty="0" smtClean="0"/>
              <a:t> simple network geometry of 3 interconnected nodes. In the real world, the networks are more complicated. But as it turns out, many types of networks in real life are small-world networks… some degree of regular connectivity with several long-distance connections.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 does this network get generated? Start with m nodes and n neighbors, go through rewiring process with probability from regularity 0 &lt; p &lt; 1 randomness.</a:t>
            </a:r>
          </a:p>
          <a:p>
            <a:endParaRPr lang="en-US" baseline="0" dirty="0" smtClean="0"/>
          </a:p>
          <a:p>
            <a:r>
              <a:rPr lang="en-US" baseline="0" dirty="0" smtClean="0"/>
              <a:t>Invasive species – So why is this helpful to us? We can think of the network that invasive species spread across as a small connections between neighbors: movement via slow diffusive processes over small distances. Long-distance “shortcuts” via human or otherwise long-distance secondary dispersal methods.</a:t>
            </a:r>
          </a:p>
          <a:p>
            <a:endParaRPr lang="en-US" baseline="0" dirty="0" smtClean="0"/>
          </a:p>
          <a:p>
            <a:r>
              <a:rPr lang="en-US" baseline="0" dirty="0" smtClean="0"/>
              <a:t>(Define clustering, and change p to Q or something)</a:t>
            </a:r>
          </a:p>
          <a:p>
            <a:endParaRPr lang="en-US" dirty="0"/>
          </a:p>
        </p:txBody>
      </p:sp>
      <p:sp>
        <p:nvSpPr>
          <p:cNvPr id="4" name="Slide Number Placeholder 3"/>
          <p:cNvSpPr>
            <a:spLocks noGrp="1"/>
          </p:cNvSpPr>
          <p:nvPr>
            <p:ph type="sldNum" sz="quarter" idx="10"/>
          </p:nvPr>
        </p:nvSpPr>
        <p:spPr/>
        <p:txBody>
          <a:bodyPr/>
          <a:lstStyle/>
          <a:p>
            <a:fld id="{6C643216-D3E2-47B5-8624-144D94F6516F}" type="slidenum">
              <a:rPr lang="en-US" smtClean="0"/>
              <a:t>14</a:t>
            </a:fld>
            <a:endParaRPr lang="en-US"/>
          </a:p>
        </p:txBody>
      </p:sp>
    </p:spTree>
    <p:extLst>
      <p:ext uri="{BB962C8B-B14F-4D97-AF65-F5344CB8AC3E}">
        <p14:creationId xmlns:p14="http://schemas.microsoft.com/office/powerpoint/2010/main" val="3715316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5B5433-B3CD-4E7F-874C-C764EFB1EA46}" type="slidenum">
              <a:rPr lang="en-US" smtClean="0"/>
              <a:t>16</a:t>
            </a:fld>
            <a:endParaRPr lang="en-US"/>
          </a:p>
        </p:txBody>
      </p:sp>
    </p:spTree>
    <p:extLst>
      <p:ext uri="{BB962C8B-B14F-4D97-AF65-F5344CB8AC3E}">
        <p14:creationId xmlns:p14="http://schemas.microsoft.com/office/powerpoint/2010/main" val="2436050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(increase text size)</a:t>
            </a:r>
            <a:endParaRPr lang="en-US" dirty="0"/>
          </a:p>
        </p:txBody>
      </p:sp>
      <p:sp>
        <p:nvSpPr>
          <p:cNvPr id="4" name="Slide Number Placeholder 3"/>
          <p:cNvSpPr>
            <a:spLocks noGrp="1"/>
          </p:cNvSpPr>
          <p:nvPr>
            <p:ph type="sldNum" sz="quarter" idx="10"/>
          </p:nvPr>
        </p:nvSpPr>
        <p:spPr/>
        <p:txBody>
          <a:bodyPr/>
          <a:lstStyle/>
          <a:p>
            <a:fld id="{625B5433-B3CD-4E7F-874C-C764EFB1EA46}" type="slidenum">
              <a:rPr lang="en-US" smtClean="0"/>
              <a:t>17</a:t>
            </a:fld>
            <a:endParaRPr lang="en-US"/>
          </a:p>
        </p:txBody>
      </p:sp>
    </p:spTree>
    <p:extLst>
      <p:ext uri="{BB962C8B-B14F-4D97-AF65-F5344CB8AC3E}">
        <p14:creationId xmlns:p14="http://schemas.microsoft.com/office/powerpoint/2010/main" val="1441581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oversell the small world </a:t>
            </a:r>
            <a:endParaRPr lang="en-US" dirty="0"/>
          </a:p>
        </p:txBody>
      </p:sp>
      <p:sp>
        <p:nvSpPr>
          <p:cNvPr id="4" name="Slide Number Placeholder 3"/>
          <p:cNvSpPr>
            <a:spLocks noGrp="1"/>
          </p:cNvSpPr>
          <p:nvPr>
            <p:ph type="sldNum" sz="quarter" idx="10"/>
          </p:nvPr>
        </p:nvSpPr>
        <p:spPr/>
        <p:txBody>
          <a:bodyPr/>
          <a:lstStyle/>
          <a:p>
            <a:fld id="{625B5433-B3CD-4E7F-874C-C764EFB1EA46}" type="slidenum">
              <a:rPr lang="en-US" smtClean="0"/>
              <a:t>18</a:t>
            </a:fld>
            <a:endParaRPr lang="en-US"/>
          </a:p>
        </p:txBody>
      </p:sp>
    </p:spTree>
    <p:extLst>
      <p:ext uri="{BB962C8B-B14F-4D97-AF65-F5344CB8AC3E}">
        <p14:creationId xmlns:p14="http://schemas.microsoft.com/office/powerpoint/2010/main" val="937466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this extends</a:t>
            </a:r>
            <a:r>
              <a:rPr lang="en-US" baseline="0" dirty="0" smtClean="0"/>
              <a:t> to the stochastic modeling section)</a:t>
            </a:r>
            <a:endParaRPr lang="en-US" dirty="0"/>
          </a:p>
        </p:txBody>
      </p:sp>
      <p:sp>
        <p:nvSpPr>
          <p:cNvPr id="4" name="Slide Number Placeholder 3"/>
          <p:cNvSpPr>
            <a:spLocks noGrp="1"/>
          </p:cNvSpPr>
          <p:nvPr>
            <p:ph type="sldNum" sz="quarter" idx="10"/>
          </p:nvPr>
        </p:nvSpPr>
        <p:spPr/>
        <p:txBody>
          <a:bodyPr/>
          <a:lstStyle/>
          <a:p>
            <a:fld id="{625B5433-B3CD-4E7F-874C-C764EFB1EA46}" type="slidenum">
              <a:rPr lang="en-US" smtClean="0"/>
              <a:t>19</a:t>
            </a:fld>
            <a:endParaRPr lang="en-US"/>
          </a:p>
        </p:txBody>
      </p:sp>
    </p:spTree>
    <p:extLst>
      <p:ext uri="{BB962C8B-B14F-4D97-AF65-F5344CB8AC3E}">
        <p14:creationId xmlns:p14="http://schemas.microsoft.com/office/powerpoint/2010/main" val="4002536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FUTURE WORK:</a:t>
            </a:r>
          </a:p>
          <a:p>
            <a:r>
              <a:rPr lang="en-US" dirty="0" smtClean="0"/>
              <a:t>Continuing</a:t>
            </a:r>
            <a:r>
              <a:rPr lang="en-US" baseline="0" dirty="0" smtClean="0"/>
              <a:t> thesis work… divided into two fields</a:t>
            </a:r>
          </a:p>
          <a:p>
            <a:r>
              <a:rPr lang="en-US" baseline="0" dirty="0" err="1" smtClean="0"/>
              <a:t>Allee</a:t>
            </a:r>
            <a:r>
              <a:rPr lang="en-US" baseline="0" dirty="0" smtClean="0"/>
              <a:t> Effects / stochasticity: Graphs – for large populations with fairly high migration rates, stochastic simulations and deterministic simulations do not differ much. However in the case of invasive species, we perceive introductions as rare events, most of which fail to establish a stable colony due to chance. Recall the idea of fixed points – population at 0 moving inexorably towards carrying capacity. Very low migration rates for invasive species – stochasticity with low population numbers can have a large impact. </a:t>
            </a:r>
            <a:r>
              <a:rPr lang="en-US" baseline="0" dirty="0" err="1" smtClean="0"/>
              <a:t>Allee</a:t>
            </a:r>
            <a:r>
              <a:rPr lang="en-US" baseline="0" dirty="0" smtClean="0"/>
              <a:t> effects – positive growth impacts from many individuals (e.g. mate searching) creates threshold for invasion, requiring repeated / large volumes of introductions within a short period.</a:t>
            </a:r>
          </a:p>
          <a:p>
            <a:endParaRPr lang="en-US" baseline="0" dirty="0" smtClean="0"/>
          </a:p>
          <a:p>
            <a:r>
              <a:rPr lang="en-US" baseline="0" dirty="0" smtClean="0"/>
              <a:t>Network effects – small world exploration, by and large respective roles of growth and long-distance dispersal. Investigation into role of large hubs. Idea of human transport networks – reasonable that a few nodes with high connectivity would source a large proportion of initial introductions. What is their impact and does this have any implications for management? Would simply controlling traffic through these hubs have any effect to slow down the spread of the invasion?</a:t>
            </a:r>
          </a:p>
          <a:p>
            <a:endParaRPr lang="en-US" dirty="0" smtClean="0"/>
          </a:p>
          <a:p>
            <a:r>
              <a:rPr lang="en-US" dirty="0" smtClean="0"/>
              <a:t>(Characteristic path length does not fully</a:t>
            </a:r>
            <a:r>
              <a:rPr lang="en-US" baseline="0" dirty="0" smtClean="0"/>
              <a:t> determine stuff)</a:t>
            </a:r>
          </a:p>
          <a:p>
            <a:r>
              <a:rPr lang="en-US" baseline="0" dirty="0" smtClean="0"/>
              <a:t>(Network hubs)</a:t>
            </a:r>
            <a:endParaRPr lang="en-US" dirty="0"/>
          </a:p>
        </p:txBody>
      </p:sp>
      <p:sp>
        <p:nvSpPr>
          <p:cNvPr id="4" name="Slide Number Placeholder 3"/>
          <p:cNvSpPr>
            <a:spLocks noGrp="1"/>
          </p:cNvSpPr>
          <p:nvPr>
            <p:ph type="sldNum" sz="quarter" idx="10"/>
          </p:nvPr>
        </p:nvSpPr>
        <p:spPr/>
        <p:txBody>
          <a:bodyPr/>
          <a:lstStyle/>
          <a:p>
            <a:fld id="{6C643216-D3E2-47B5-8624-144D94F6516F}" type="slidenum">
              <a:rPr lang="en-US" smtClean="0"/>
              <a:t>20</a:t>
            </a:fld>
            <a:endParaRPr lang="en-US"/>
          </a:p>
        </p:txBody>
      </p:sp>
    </p:spTree>
    <p:extLst>
      <p:ext uri="{BB962C8B-B14F-4D97-AF65-F5344CB8AC3E}">
        <p14:creationId xmlns:p14="http://schemas.microsoft.com/office/powerpoint/2010/main" val="3475403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plenty of research to draw upon in invasive species modeling. Varies in terms of spatial and environmental complexity taken into account. In general, the growth terms in these models assume logistic growth</a:t>
            </a:r>
          </a:p>
          <a:p>
            <a:pPr marL="228600" indent="-228600">
              <a:buAutoNum type="arabicParenR"/>
            </a:pPr>
            <a:r>
              <a:rPr lang="en-US" baseline="0" dirty="0" smtClean="0"/>
              <a:t>Diffusion – reaction: Simple model, combines growth term with diffusive spread to generate solid expanding fronts. </a:t>
            </a:r>
          </a:p>
          <a:p>
            <a:pPr marL="228600" indent="-228600">
              <a:buAutoNum type="arabicParenR"/>
            </a:pPr>
            <a:r>
              <a:rPr lang="en-US" baseline="0" dirty="0" err="1" smtClean="0"/>
              <a:t>Integro</a:t>
            </a:r>
            <a:r>
              <a:rPr lang="en-US" baseline="0" dirty="0" smtClean="0"/>
              <a:t>-differential: Main advantage is in greater spatial complexity – expansion kernel allows for different distributions along the spatial axes.</a:t>
            </a:r>
          </a:p>
          <a:p>
            <a:pPr marL="228600" indent="-228600">
              <a:buAutoNum type="arabicParenR"/>
            </a:pPr>
            <a:r>
              <a:rPr lang="en-US" baseline="0" dirty="0" smtClean="0"/>
              <a:t>Environmental niche models: Main advantage is takes into account environmental variables. More computational / data driven approach to modeling. Uses presence / absence data to run a regression against various environmental variables to generate a mathematically defined “niche” for the species. Can be used for predictive purposes</a:t>
            </a:r>
          </a:p>
          <a:p>
            <a:pPr marL="228600" indent="-228600">
              <a:buAutoNum type="arabicParenR"/>
            </a:pPr>
            <a:r>
              <a:rPr lang="en-US" baseline="0" dirty="0" smtClean="0"/>
              <a:t>Network models: More recent in the literature. Advantages in that they can take into account spatial complexity like long-distance dispersal terms, and seems like an intuitive fit for the phenomena of invasive species dispersal. There is a longstanding literature behind network analysis.</a:t>
            </a:r>
          </a:p>
          <a:p>
            <a:pPr marL="228600" indent="-228600">
              <a:buAutoNum type="arabicParenR"/>
            </a:pPr>
            <a:r>
              <a:rPr lang="en-US" baseline="0" dirty="0" smtClean="0"/>
              <a:t>(image for transportation networks) (talk about transport networks motivation)</a:t>
            </a:r>
            <a:endParaRPr lang="en-US" dirty="0"/>
          </a:p>
        </p:txBody>
      </p:sp>
      <p:sp>
        <p:nvSpPr>
          <p:cNvPr id="4" name="Slide Number Placeholder 3"/>
          <p:cNvSpPr>
            <a:spLocks noGrp="1"/>
          </p:cNvSpPr>
          <p:nvPr>
            <p:ph type="sldNum" sz="quarter" idx="10"/>
          </p:nvPr>
        </p:nvSpPr>
        <p:spPr/>
        <p:txBody>
          <a:bodyPr/>
          <a:lstStyle/>
          <a:p>
            <a:fld id="{625B5433-B3CD-4E7F-874C-C764EFB1EA46}" type="slidenum">
              <a:rPr lang="en-US" smtClean="0"/>
              <a:t>3</a:t>
            </a:fld>
            <a:endParaRPr lang="en-US"/>
          </a:p>
        </p:txBody>
      </p:sp>
    </p:spTree>
    <p:extLst>
      <p:ext uri="{BB962C8B-B14F-4D97-AF65-F5344CB8AC3E}">
        <p14:creationId xmlns:p14="http://schemas.microsoft.com/office/powerpoint/2010/main" val="4068049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N(t) vs. t time series</a:t>
            </a:r>
            <a:r>
              <a:rPr lang="en-US" baseline="0" dirty="0" smtClean="0"/>
              <a:t> dot at 0 vs 1 Figure</a:t>
            </a:r>
            <a:endParaRPr lang="en-US" dirty="0"/>
          </a:p>
        </p:txBody>
      </p:sp>
      <p:sp>
        <p:nvSpPr>
          <p:cNvPr id="4" name="Slide Number Placeholder 3"/>
          <p:cNvSpPr>
            <a:spLocks noGrp="1"/>
          </p:cNvSpPr>
          <p:nvPr>
            <p:ph type="sldNum" sz="quarter" idx="10"/>
          </p:nvPr>
        </p:nvSpPr>
        <p:spPr/>
        <p:txBody>
          <a:bodyPr/>
          <a:lstStyle/>
          <a:p>
            <a:fld id="{625B5433-B3CD-4E7F-874C-C764EFB1EA46}" type="slidenum">
              <a:rPr lang="en-US" smtClean="0"/>
              <a:t>4</a:t>
            </a:fld>
            <a:endParaRPr lang="en-US"/>
          </a:p>
        </p:txBody>
      </p:sp>
    </p:spTree>
    <p:extLst>
      <p:ext uri="{BB962C8B-B14F-4D97-AF65-F5344CB8AC3E}">
        <p14:creationId xmlns:p14="http://schemas.microsoft.com/office/powerpoint/2010/main" val="3326015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1-</a:t>
            </a:r>
            <a:r>
              <a:rPr lang="en-US" baseline="0" dirty="0" smtClean="0"/>
              <a:t>d analysis) </a:t>
            </a:r>
            <a:r>
              <a:rPr lang="en-US" dirty="0" smtClean="0"/>
              <a:t>What</a:t>
            </a:r>
            <a:r>
              <a:rPr lang="en-US" baseline="0" dirty="0" smtClean="0"/>
              <a:t> happens to a steady state system when it is perturbed? In stability analysis we answer this question by looking at a small neighborhood around the fixed point</a:t>
            </a:r>
          </a:p>
          <a:p>
            <a:endParaRPr lang="en-US" baseline="0" dirty="0" smtClean="0"/>
          </a:p>
          <a:p>
            <a:r>
              <a:rPr lang="en-US" baseline="0" dirty="0" smtClean="0"/>
              <a:t>Linearization – Taylor series expansion centered at N*, when epsilon is small, higher order terms are negligible</a:t>
            </a:r>
          </a:p>
          <a:p>
            <a:endParaRPr lang="en-US" baseline="0" dirty="0" smtClean="0"/>
          </a:p>
          <a:p>
            <a:r>
              <a:rPr lang="en-US" baseline="0" dirty="0" smtClean="0"/>
              <a:t>Stability – What does the last equation mean? The population at the next time step will be approximately equal to the population now + the first derivative of the growth function at N* times epsilon. When the magnitude of f’(N*) &lt; 1, the fixed point is stable.</a:t>
            </a:r>
          </a:p>
          <a:p>
            <a:endParaRPr lang="en-US" baseline="0" dirty="0" smtClean="0"/>
          </a:p>
          <a:p>
            <a:r>
              <a:rPr lang="en-US" baseline="0" dirty="0" smtClean="0"/>
              <a:t>Interpretation? As it turns out, there is a reliance on r, the intrinsic rate of growth. When r &gt; 0, K is stable and 0 is unstable. The repercussions? Once an introduction is made into an environment, the population will surely rise to the carrying capacity within that patch.</a:t>
            </a:r>
          </a:p>
          <a:p>
            <a:endParaRPr lang="en-US" baseline="0" dirty="0" smtClean="0"/>
          </a:p>
          <a:p>
            <a:r>
              <a:rPr lang="en-US" baseline="0" dirty="0" smtClean="0"/>
              <a:t>(In higher dimensions, the process is similar but more complicated. </a:t>
            </a:r>
          </a:p>
          <a:p>
            <a:endParaRPr lang="en-US" baseline="0" dirty="0" smtClean="0"/>
          </a:p>
          <a:p>
            <a:r>
              <a:rPr lang="en-US" baseline="0" dirty="0" smtClean="0"/>
              <a:t>(Put derivative down)</a:t>
            </a:r>
          </a:p>
        </p:txBody>
      </p:sp>
      <p:sp>
        <p:nvSpPr>
          <p:cNvPr id="4" name="Slide Number Placeholder 3"/>
          <p:cNvSpPr>
            <a:spLocks noGrp="1"/>
          </p:cNvSpPr>
          <p:nvPr>
            <p:ph type="sldNum" sz="quarter" idx="10"/>
          </p:nvPr>
        </p:nvSpPr>
        <p:spPr/>
        <p:txBody>
          <a:bodyPr/>
          <a:lstStyle/>
          <a:p>
            <a:fld id="{6C643216-D3E2-47B5-8624-144D94F6516F}" type="slidenum">
              <a:rPr lang="en-US" smtClean="0"/>
              <a:t>5</a:t>
            </a:fld>
            <a:endParaRPr lang="en-US"/>
          </a:p>
        </p:txBody>
      </p:sp>
    </p:spTree>
    <p:extLst>
      <p:ext uri="{BB962C8B-B14F-4D97-AF65-F5344CB8AC3E}">
        <p14:creationId xmlns:p14="http://schemas.microsoft.com/office/powerpoint/2010/main" val="2589375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5B5433-B3CD-4E7F-874C-C764EFB1EA46}" type="slidenum">
              <a:rPr lang="en-US" smtClean="0"/>
              <a:t>6</a:t>
            </a:fld>
            <a:endParaRPr lang="en-US"/>
          </a:p>
        </p:txBody>
      </p:sp>
    </p:spTree>
    <p:extLst>
      <p:ext uri="{BB962C8B-B14F-4D97-AF65-F5344CB8AC3E}">
        <p14:creationId xmlns:p14="http://schemas.microsoft.com/office/powerpoint/2010/main" val="1015548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more visual look at the component we’re adding – movement along edges is weighted by the elements in the transition </a:t>
            </a:r>
            <a:r>
              <a:rPr lang="en-US" baseline="0" dirty="0" err="1" smtClean="0"/>
              <a:t>matrixPathways</a:t>
            </a:r>
            <a:r>
              <a:rPr lang="en-US" baseline="0" dirty="0" smtClean="0"/>
              <a:t> of movement lie along edges connected each node.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One year time step, directed weighted network model. A simple network to the right – 3 interconnected nodes. </a:t>
            </a:r>
            <a:endParaRPr lang="en-US" dirty="0"/>
          </a:p>
        </p:txBody>
      </p:sp>
      <p:sp>
        <p:nvSpPr>
          <p:cNvPr id="4" name="Slide Number Placeholder 3"/>
          <p:cNvSpPr>
            <a:spLocks noGrp="1"/>
          </p:cNvSpPr>
          <p:nvPr>
            <p:ph type="sldNum" sz="quarter" idx="10"/>
          </p:nvPr>
        </p:nvSpPr>
        <p:spPr/>
        <p:txBody>
          <a:bodyPr/>
          <a:lstStyle/>
          <a:p>
            <a:fld id="{6C643216-D3E2-47B5-8624-144D94F6516F}" type="slidenum">
              <a:rPr lang="en-US" smtClean="0"/>
              <a:t>7</a:t>
            </a:fld>
            <a:endParaRPr lang="en-US"/>
          </a:p>
        </p:txBody>
      </p:sp>
    </p:spTree>
    <p:extLst>
      <p:ext uri="{BB962C8B-B14F-4D97-AF65-F5344CB8AC3E}">
        <p14:creationId xmlns:p14="http://schemas.microsoft.com/office/powerpoint/2010/main" val="1654288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t>
            </a:r>
            <a:r>
              <a:rPr lang="en-US" dirty="0" err="1" smtClean="0"/>
              <a:t>pos</a:t>
            </a:r>
            <a:r>
              <a:rPr lang="en-US" dirty="0" smtClean="0"/>
              <a:t> / </a:t>
            </a:r>
            <a:r>
              <a:rPr lang="en-US" dirty="0" err="1" smtClean="0"/>
              <a:t>neg</a:t>
            </a:r>
            <a:r>
              <a:rPr lang="en-US" dirty="0" smtClean="0"/>
              <a:t>, just two</a:t>
            </a:r>
            <a:r>
              <a:rPr lang="en-US" baseline="0" dirty="0" smtClean="0"/>
              <a:t> eigenvalues)</a:t>
            </a:r>
            <a:endParaRPr lang="en-US" dirty="0"/>
          </a:p>
        </p:txBody>
      </p:sp>
      <p:sp>
        <p:nvSpPr>
          <p:cNvPr id="4" name="Slide Number Placeholder 3"/>
          <p:cNvSpPr>
            <a:spLocks noGrp="1"/>
          </p:cNvSpPr>
          <p:nvPr>
            <p:ph type="sldNum" sz="quarter" idx="10"/>
          </p:nvPr>
        </p:nvSpPr>
        <p:spPr/>
        <p:txBody>
          <a:bodyPr/>
          <a:lstStyle/>
          <a:p>
            <a:fld id="{625B5433-B3CD-4E7F-874C-C764EFB1EA46}" type="slidenum">
              <a:rPr lang="en-US" smtClean="0"/>
              <a:t>8</a:t>
            </a:fld>
            <a:endParaRPr lang="en-US"/>
          </a:p>
        </p:txBody>
      </p:sp>
    </p:spTree>
    <p:extLst>
      <p:ext uri="{BB962C8B-B14F-4D97-AF65-F5344CB8AC3E}">
        <p14:creationId xmlns:p14="http://schemas.microsoft.com/office/powerpoint/2010/main" val="834739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attempt</a:t>
            </a:r>
            <a:r>
              <a:rPr lang="en-US" baseline="0" dirty="0" smtClean="0"/>
              <a:t> analysis of the map beyond 2 dimensions. Instead we rely on numerical simulations. This slide just tries to paint a picture of how we’re doing the simulations.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25B5433-B3CD-4E7F-874C-C764EFB1EA46}" type="slidenum">
              <a:rPr lang="en-US" smtClean="0"/>
              <a:t>9</a:t>
            </a:fld>
            <a:endParaRPr lang="en-US"/>
          </a:p>
        </p:txBody>
      </p:sp>
    </p:spTree>
    <p:extLst>
      <p:ext uri="{BB962C8B-B14F-4D97-AF65-F5344CB8AC3E}">
        <p14:creationId xmlns:p14="http://schemas.microsoft.com/office/powerpoint/2010/main" val="576345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5B5433-B3CD-4E7F-874C-C764EFB1EA46}" type="slidenum">
              <a:rPr lang="en-US" smtClean="0"/>
              <a:t>10</a:t>
            </a:fld>
            <a:endParaRPr lang="en-US"/>
          </a:p>
        </p:txBody>
      </p:sp>
    </p:spTree>
    <p:extLst>
      <p:ext uri="{BB962C8B-B14F-4D97-AF65-F5344CB8AC3E}">
        <p14:creationId xmlns:p14="http://schemas.microsoft.com/office/powerpoint/2010/main" val="3908863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7FDA63-E790-4BE7-AFEF-DEA17E1CC295}"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1DEFD-647F-4981-BA52-2999C5DF7BA4}" type="slidenum">
              <a:rPr lang="en-US" smtClean="0"/>
              <a:t>‹#›</a:t>
            </a:fld>
            <a:endParaRPr lang="en-US"/>
          </a:p>
        </p:txBody>
      </p:sp>
    </p:spTree>
    <p:extLst>
      <p:ext uri="{BB962C8B-B14F-4D97-AF65-F5344CB8AC3E}">
        <p14:creationId xmlns:p14="http://schemas.microsoft.com/office/powerpoint/2010/main" val="2666240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7FDA63-E790-4BE7-AFEF-DEA17E1CC295}"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1DEFD-647F-4981-BA52-2999C5DF7BA4}" type="slidenum">
              <a:rPr lang="en-US" smtClean="0"/>
              <a:t>‹#›</a:t>
            </a:fld>
            <a:endParaRPr lang="en-US"/>
          </a:p>
        </p:txBody>
      </p:sp>
    </p:spTree>
    <p:extLst>
      <p:ext uri="{BB962C8B-B14F-4D97-AF65-F5344CB8AC3E}">
        <p14:creationId xmlns:p14="http://schemas.microsoft.com/office/powerpoint/2010/main" val="73778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7FDA63-E790-4BE7-AFEF-DEA17E1CC295}"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1DEFD-647F-4981-BA52-2999C5DF7BA4}" type="slidenum">
              <a:rPr lang="en-US" smtClean="0"/>
              <a:t>‹#›</a:t>
            </a:fld>
            <a:endParaRPr lang="en-US"/>
          </a:p>
        </p:txBody>
      </p:sp>
    </p:spTree>
    <p:extLst>
      <p:ext uri="{BB962C8B-B14F-4D97-AF65-F5344CB8AC3E}">
        <p14:creationId xmlns:p14="http://schemas.microsoft.com/office/powerpoint/2010/main" val="377424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7FDA63-E790-4BE7-AFEF-DEA17E1CC295}"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1DEFD-647F-4981-BA52-2999C5DF7BA4}" type="slidenum">
              <a:rPr lang="en-US" smtClean="0"/>
              <a:t>‹#›</a:t>
            </a:fld>
            <a:endParaRPr lang="en-US"/>
          </a:p>
        </p:txBody>
      </p:sp>
    </p:spTree>
    <p:extLst>
      <p:ext uri="{BB962C8B-B14F-4D97-AF65-F5344CB8AC3E}">
        <p14:creationId xmlns:p14="http://schemas.microsoft.com/office/powerpoint/2010/main" val="375389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7FDA63-E790-4BE7-AFEF-DEA17E1CC295}"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1DEFD-647F-4981-BA52-2999C5DF7BA4}" type="slidenum">
              <a:rPr lang="en-US" smtClean="0"/>
              <a:t>‹#›</a:t>
            </a:fld>
            <a:endParaRPr lang="en-US"/>
          </a:p>
        </p:txBody>
      </p:sp>
    </p:spTree>
    <p:extLst>
      <p:ext uri="{BB962C8B-B14F-4D97-AF65-F5344CB8AC3E}">
        <p14:creationId xmlns:p14="http://schemas.microsoft.com/office/powerpoint/2010/main" val="355421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7FDA63-E790-4BE7-AFEF-DEA17E1CC295}"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1DEFD-647F-4981-BA52-2999C5DF7BA4}" type="slidenum">
              <a:rPr lang="en-US" smtClean="0"/>
              <a:t>‹#›</a:t>
            </a:fld>
            <a:endParaRPr lang="en-US"/>
          </a:p>
        </p:txBody>
      </p:sp>
    </p:spTree>
    <p:extLst>
      <p:ext uri="{BB962C8B-B14F-4D97-AF65-F5344CB8AC3E}">
        <p14:creationId xmlns:p14="http://schemas.microsoft.com/office/powerpoint/2010/main" val="2248609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7FDA63-E790-4BE7-AFEF-DEA17E1CC295}" type="datetimeFigureOut">
              <a:rPr lang="en-US" smtClean="0"/>
              <a:t>5/6/2016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1DEFD-647F-4981-BA52-2999C5DF7BA4}" type="slidenum">
              <a:rPr lang="en-US" smtClean="0"/>
              <a:t>‹#›</a:t>
            </a:fld>
            <a:endParaRPr lang="en-US"/>
          </a:p>
        </p:txBody>
      </p:sp>
    </p:spTree>
    <p:extLst>
      <p:ext uri="{BB962C8B-B14F-4D97-AF65-F5344CB8AC3E}">
        <p14:creationId xmlns:p14="http://schemas.microsoft.com/office/powerpoint/2010/main" val="65279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7FDA63-E790-4BE7-AFEF-DEA17E1CC295}" type="datetimeFigureOut">
              <a:rPr lang="en-US" smtClean="0"/>
              <a:t>5/6/2016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1DEFD-647F-4981-BA52-2999C5DF7BA4}" type="slidenum">
              <a:rPr lang="en-US" smtClean="0"/>
              <a:t>‹#›</a:t>
            </a:fld>
            <a:endParaRPr lang="en-US"/>
          </a:p>
        </p:txBody>
      </p:sp>
    </p:spTree>
    <p:extLst>
      <p:ext uri="{BB962C8B-B14F-4D97-AF65-F5344CB8AC3E}">
        <p14:creationId xmlns:p14="http://schemas.microsoft.com/office/powerpoint/2010/main" val="1542284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FDA63-E790-4BE7-AFEF-DEA17E1CC295}" type="datetimeFigureOut">
              <a:rPr lang="en-US" smtClean="0"/>
              <a:t>5/6/2016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1DEFD-647F-4981-BA52-2999C5DF7BA4}" type="slidenum">
              <a:rPr lang="en-US" smtClean="0"/>
              <a:t>‹#›</a:t>
            </a:fld>
            <a:endParaRPr lang="en-US"/>
          </a:p>
        </p:txBody>
      </p:sp>
    </p:spTree>
    <p:extLst>
      <p:ext uri="{BB962C8B-B14F-4D97-AF65-F5344CB8AC3E}">
        <p14:creationId xmlns:p14="http://schemas.microsoft.com/office/powerpoint/2010/main" val="3174402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FDA63-E790-4BE7-AFEF-DEA17E1CC295}"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1DEFD-647F-4981-BA52-2999C5DF7BA4}" type="slidenum">
              <a:rPr lang="en-US" smtClean="0"/>
              <a:t>‹#›</a:t>
            </a:fld>
            <a:endParaRPr lang="en-US"/>
          </a:p>
        </p:txBody>
      </p:sp>
    </p:spTree>
    <p:extLst>
      <p:ext uri="{BB962C8B-B14F-4D97-AF65-F5344CB8AC3E}">
        <p14:creationId xmlns:p14="http://schemas.microsoft.com/office/powerpoint/2010/main" val="4288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FDA63-E790-4BE7-AFEF-DEA17E1CC295}"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1DEFD-647F-4981-BA52-2999C5DF7BA4}" type="slidenum">
              <a:rPr lang="en-US" smtClean="0"/>
              <a:t>‹#›</a:t>
            </a:fld>
            <a:endParaRPr lang="en-US"/>
          </a:p>
        </p:txBody>
      </p:sp>
    </p:spTree>
    <p:extLst>
      <p:ext uri="{BB962C8B-B14F-4D97-AF65-F5344CB8AC3E}">
        <p14:creationId xmlns:p14="http://schemas.microsoft.com/office/powerpoint/2010/main" val="419006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FDA63-E790-4BE7-AFEF-DEA17E1CC295}" type="datetimeFigureOut">
              <a:rPr lang="en-US" smtClean="0"/>
              <a:t>5/6/2016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F1DEFD-647F-4981-BA52-2999C5DF7BA4}" type="slidenum">
              <a:rPr lang="en-US" smtClean="0"/>
              <a:t>‹#›</a:t>
            </a:fld>
            <a:endParaRPr lang="en-US"/>
          </a:p>
        </p:txBody>
      </p:sp>
    </p:spTree>
    <p:extLst>
      <p:ext uri="{BB962C8B-B14F-4D97-AF65-F5344CB8AC3E}">
        <p14:creationId xmlns:p14="http://schemas.microsoft.com/office/powerpoint/2010/main" val="247913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image" Target="../media/image41.png"/><Relationship Id="rId3" Type="http://schemas.openxmlformats.org/officeDocument/2006/relationships/tags" Target="../tags/tag36.xml"/><Relationship Id="rId21" Type="http://schemas.openxmlformats.org/officeDocument/2006/relationships/image" Target="../media/image22.png"/><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image" Target="../media/image40.png"/><Relationship Id="rId2" Type="http://schemas.openxmlformats.org/officeDocument/2006/relationships/tags" Target="../tags/tag35.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5" Type="http://schemas.openxmlformats.org/officeDocument/2006/relationships/notesSlide" Target="../notesSlides/notesSlide9.xml"/><Relationship Id="rId10" Type="http://schemas.openxmlformats.org/officeDocument/2006/relationships/tags" Target="../tags/tag43.xml"/><Relationship Id="rId19" Type="http://schemas.openxmlformats.org/officeDocument/2006/relationships/image" Target="../media/image42.png"/><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slideLayout" Target="../slideLayouts/slideLayout2.xml"/><Relationship Id="rId22" Type="http://schemas.openxmlformats.org/officeDocument/2006/relationships/image" Target="../media/image4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49.xml"/><Relationship Id="rId7" Type="http://schemas.openxmlformats.org/officeDocument/2006/relationships/image" Target="../media/image46.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45.png"/><Relationship Id="rId5" Type="http://schemas.openxmlformats.org/officeDocument/2006/relationships/notesSlide" Target="../notesSlides/notesSlide10.xml"/><Relationship Id="rId10" Type="http://schemas.openxmlformats.org/officeDocument/2006/relationships/image" Target="../media/image49.png"/><Relationship Id="rId4" Type="http://schemas.openxmlformats.org/officeDocument/2006/relationships/slideLayout" Target="../slideLayouts/slideLayout2.xml"/><Relationship Id="rId9"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55.png"/><Relationship Id="rId5" Type="http://schemas.openxmlformats.org/officeDocument/2006/relationships/image" Target="../media/image54.gif"/><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8.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notesSlide" Target="../notesSlides/notesSlide3.xml"/><Relationship Id="rId4" Type="http://schemas.openxmlformats.org/officeDocument/2006/relationships/slideLayout" Target="../slideLayouts/slideLayout2.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tags" Target="../tags/tag5.xml"/><Relationship Id="rId16" Type="http://schemas.openxmlformats.org/officeDocument/2006/relationships/image" Target="../media/image14.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image" Target="../media/image9.png"/><Relationship Id="rId5" Type="http://schemas.openxmlformats.org/officeDocument/2006/relationships/tags" Target="../tags/tag8.xml"/><Relationship Id="rId15" Type="http://schemas.openxmlformats.org/officeDocument/2006/relationships/image" Target="../media/image13.png"/><Relationship Id="rId10" Type="http://schemas.openxmlformats.org/officeDocument/2006/relationships/notesSlide" Target="../notesSlides/notesSlide4.xml"/><Relationship Id="rId4" Type="http://schemas.openxmlformats.org/officeDocument/2006/relationships/tags" Target="../tags/tag7.xml"/><Relationship Id="rId9" Type="http://schemas.openxmlformats.org/officeDocument/2006/relationships/slideLayout" Target="../slideLayouts/slideLayout2.xml"/><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14.xml"/><Relationship Id="rId7" Type="http://schemas.openxmlformats.org/officeDocument/2006/relationships/image" Target="../media/image17.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5.xml"/><Relationship Id="rId5" Type="http://schemas.openxmlformats.org/officeDocument/2006/relationships/slideLayout" Target="../slideLayouts/slideLayout2.xml"/><Relationship Id="rId10" Type="http://schemas.openxmlformats.org/officeDocument/2006/relationships/image" Target="../media/image20.png"/><Relationship Id="rId4" Type="http://schemas.openxmlformats.org/officeDocument/2006/relationships/tags" Target="../tags/tag15.xml"/><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slideLayout" Target="../slideLayouts/slideLayout2.xml"/><Relationship Id="rId18" Type="http://schemas.openxmlformats.org/officeDocument/2006/relationships/image" Target="../media/image24.png"/><Relationship Id="rId26" Type="http://schemas.openxmlformats.org/officeDocument/2006/relationships/image" Target="../media/image32.png"/><Relationship Id="rId3" Type="http://schemas.openxmlformats.org/officeDocument/2006/relationships/tags" Target="../tags/tag18.xml"/><Relationship Id="rId21" Type="http://schemas.openxmlformats.org/officeDocument/2006/relationships/image" Target="../media/image27.png"/><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image" Target="../media/image23.png"/><Relationship Id="rId25" Type="http://schemas.openxmlformats.org/officeDocument/2006/relationships/image" Target="../media/image31.png"/><Relationship Id="rId2" Type="http://schemas.openxmlformats.org/officeDocument/2006/relationships/tags" Target="../tags/tag17.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image" Target="../media/image30.png"/><Relationship Id="rId5" Type="http://schemas.openxmlformats.org/officeDocument/2006/relationships/tags" Target="../tags/tag20.xml"/><Relationship Id="rId15" Type="http://schemas.openxmlformats.org/officeDocument/2006/relationships/image" Target="../media/image21.png"/><Relationship Id="rId23" Type="http://schemas.openxmlformats.org/officeDocument/2006/relationships/image" Target="../media/image29.png"/><Relationship Id="rId10" Type="http://schemas.openxmlformats.org/officeDocument/2006/relationships/tags" Target="../tags/tag25.xml"/><Relationship Id="rId19" Type="http://schemas.openxmlformats.org/officeDocument/2006/relationships/image" Target="../media/image25.png"/><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notesSlide" Target="../notesSlides/notesSlide6.xml"/><Relationship Id="rId22"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13" Type="http://schemas.openxmlformats.org/officeDocument/2006/relationships/image" Target="../media/image37.png"/><Relationship Id="rId3" Type="http://schemas.openxmlformats.org/officeDocument/2006/relationships/tags" Target="../tags/tag30.xml"/><Relationship Id="rId7" Type="http://schemas.openxmlformats.org/officeDocument/2006/relationships/slideLayout" Target="../slideLayouts/slideLayout2.xml"/><Relationship Id="rId12" Type="http://schemas.openxmlformats.org/officeDocument/2006/relationships/image" Target="../media/image36.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35.png"/><Relationship Id="rId5" Type="http://schemas.openxmlformats.org/officeDocument/2006/relationships/tags" Target="../tags/tag32.xml"/><Relationship Id="rId10" Type="http://schemas.openxmlformats.org/officeDocument/2006/relationships/image" Target="../media/image34.png"/><Relationship Id="rId4" Type="http://schemas.openxmlformats.org/officeDocument/2006/relationships/tags" Target="../tags/tag31.xml"/><Relationship Id="rId9" Type="http://schemas.openxmlformats.org/officeDocument/2006/relationships/image" Target="../media/image33.png"/><Relationship Id="rId14" Type="http://schemas.openxmlformats.org/officeDocument/2006/relationships/image" Target="../media/image3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8083" y="891136"/>
            <a:ext cx="9144000" cy="2387600"/>
          </a:xfrm>
        </p:spPr>
        <p:txBody>
          <a:bodyPr/>
          <a:lstStyle/>
          <a:p>
            <a:r>
              <a:rPr lang="en-US" dirty="0" smtClean="0"/>
              <a:t>Species Invasion in a Network Population Model</a:t>
            </a:r>
            <a:endParaRPr lang="en-US" dirty="0"/>
          </a:p>
        </p:txBody>
      </p:sp>
      <p:sp>
        <p:nvSpPr>
          <p:cNvPr id="3" name="Subtitle 2"/>
          <p:cNvSpPr>
            <a:spLocks noGrp="1"/>
          </p:cNvSpPr>
          <p:nvPr>
            <p:ph type="subTitle" idx="1"/>
          </p:nvPr>
        </p:nvSpPr>
        <p:spPr>
          <a:xfrm>
            <a:off x="1439917" y="3835756"/>
            <a:ext cx="9144000" cy="1655762"/>
          </a:xfrm>
        </p:spPr>
        <p:txBody>
          <a:bodyPr/>
          <a:lstStyle/>
          <a:p>
            <a:r>
              <a:rPr lang="en-US" dirty="0" smtClean="0"/>
              <a:t>Ryan Yan</a:t>
            </a:r>
          </a:p>
          <a:p>
            <a:r>
              <a:rPr lang="en-US" dirty="0" smtClean="0"/>
              <a:t>Dr. Leah Shaw</a:t>
            </a:r>
            <a:endParaRPr lang="en-US" dirty="0"/>
          </a:p>
        </p:txBody>
      </p:sp>
      <p:pic>
        <p:nvPicPr>
          <p:cNvPr id="6148" name="Picture 4" descr="http://wmpeople.wm.edu/asset/index/chinesescholar/wmse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959" y="4663637"/>
            <a:ext cx="1816127" cy="193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681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Migration Rate</a:t>
            </a:r>
            <a:endParaRPr lang="en-US" dirty="0"/>
          </a:p>
        </p:txBody>
      </p:sp>
      <p:sp>
        <p:nvSpPr>
          <p:cNvPr id="3" name="Content Placeholder 2"/>
          <p:cNvSpPr>
            <a:spLocks noGrp="1"/>
          </p:cNvSpPr>
          <p:nvPr>
            <p:ph idx="1"/>
          </p:nvPr>
        </p:nvSpPr>
        <p:spPr>
          <a:xfrm>
            <a:off x="7013614" y="202779"/>
            <a:ext cx="4928003" cy="6310897"/>
          </a:xfrm>
        </p:spPr>
        <p:txBody>
          <a:bodyPr>
            <a:normAutofit/>
          </a:bodyPr>
          <a:lstStyle/>
          <a:p>
            <a:r>
              <a:rPr lang="en-US" dirty="0" smtClean="0"/>
              <a:t>k is the </a:t>
            </a:r>
            <a:r>
              <a:rPr lang="en-US" dirty="0" err="1" smtClean="0"/>
              <a:t>outdegree</a:t>
            </a:r>
            <a:r>
              <a:rPr lang="en-US" dirty="0" smtClean="0"/>
              <a:t> of a node</a:t>
            </a:r>
          </a:p>
          <a:p>
            <a:r>
              <a:rPr lang="en-US" dirty="0" smtClean="0"/>
              <a:t>v is the migration rate set by the user</a:t>
            </a:r>
          </a:p>
          <a:p>
            <a:endParaRPr lang="en-US" dirty="0" smtClean="0"/>
          </a:p>
          <a:p>
            <a:pPr marL="0" indent="0">
              <a:buNone/>
            </a:pPr>
            <a:endParaRPr lang="en-US" dirty="0" smtClean="0"/>
          </a:p>
          <a:p>
            <a:pPr marL="0" indent="0">
              <a:buNone/>
            </a:pPr>
            <a:endParaRPr lang="en-US" dirty="0" smtClean="0"/>
          </a:p>
          <a:p>
            <a:pPr marL="0" indent="0">
              <a:buNone/>
            </a:pPr>
            <a:r>
              <a:rPr lang="en-US" dirty="0" smtClean="0"/>
              <a:t>The transition matrix of the symmetric 3-D system, parameters:</a:t>
            </a:r>
          </a:p>
          <a:p>
            <a:r>
              <a:rPr lang="en-US" dirty="0" smtClean="0"/>
              <a:t>Let k = 2</a:t>
            </a:r>
          </a:p>
          <a:p>
            <a:r>
              <a:rPr lang="en-US" dirty="0" smtClean="0"/>
              <a:t>Let v = 0.01</a:t>
            </a:r>
          </a:p>
        </p:txBody>
      </p:sp>
      <p:grpSp>
        <p:nvGrpSpPr>
          <p:cNvPr id="53" name="Group 52"/>
          <p:cNvGrpSpPr/>
          <p:nvPr/>
        </p:nvGrpSpPr>
        <p:grpSpPr>
          <a:xfrm>
            <a:off x="2129389" y="2181542"/>
            <a:ext cx="3192730" cy="3108539"/>
            <a:chOff x="3917118" y="1075506"/>
            <a:chExt cx="3900795" cy="3547149"/>
          </a:xfrm>
        </p:grpSpPr>
        <p:pic>
          <p:nvPicPr>
            <p:cNvPr id="40" name="Picture 39"/>
            <p:cNvPicPr>
              <a:picLocks noChangeAspect="1"/>
            </p:cNvPicPr>
            <p:nvPr>
              <p:custDataLst>
                <p:tags r:id="rId8"/>
              </p:custDataLst>
            </p:nvPr>
          </p:nvPicPr>
          <p:blipFill>
            <a:blip r:embed="rId16" cstate="print">
              <a:extLst>
                <a:ext uri="{28A0092B-C50C-407E-A947-70E740481C1C}">
                  <a14:useLocalDpi xmlns:a14="http://schemas.microsoft.com/office/drawing/2010/main" val="0"/>
                </a:ext>
              </a:extLst>
            </a:blip>
            <a:stretch>
              <a:fillRect/>
            </a:stretch>
          </p:blipFill>
          <p:spPr>
            <a:xfrm>
              <a:off x="5264768" y="3084313"/>
              <a:ext cx="104287" cy="108976"/>
            </a:xfrm>
            <a:prstGeom prst="rect">
              <a:avLst/>
            </a:prstGeom>
          </p:spPr>
        </p:pic>
        <p:pic>
          <p:nvPicPr>
            <p:cNvPr id="49" name="Picture 48"/>
            <p:cNvPicPr>
              <a:picLocks noChangeAspect="1"/>
            </p:cNvPicPr>
            <p:nvPr>
              <p:custDataLst>
                <p:tags r:id="rId9"/>
              </p:custDataLst>
            </p:nvPr>
          </p:nvPicPr>
          <p:blipFill>
            <a:blip r:embed="rId16" cstate="print">
              <a:extLst>
                <a:ext uri="{28A0092B-C50C-407E-A947-70E740481C1C}">
                  <a14:useLocalDpi xmlns:a14="http://schemas.microsoft.com/office/drawing/2010/main" val="0"/>
                </a:ext>
              </a:extLst>
            </a:blip>
            <a:stretch>
              <a:fillRect/>
            </a:stretch>
          </p:blipFill>
          <p:spPr>
            <a:xfrm>
              <a:off x="4788708" y="2327745"/>
              <a:ext cx="104287" cy="108976"/>
            </a:xfrm>
            <a:prstGeom prst="rect">
              <a:avLst/>
            </a:prstGeom>
          </p:spPr>
        </p:pic>
        <p:pic>
          <p:nvPicPr>
            <p:cNvPr id="43" name="Picture 42"/>
            <p:cNvPicPr>
              <a:picLocks noChangeAspect="1"/>
            </p:cNvPicPr>
            <p:nvPr>
              <p:custDataLst>
                <p:tags r:id="rId10"/>
              </p:custDataLst>
            </p:nvPr>
          </p:nvPicPr>
          <p:blipFill>
            <a:blip r:embed="rId16" cstate="print">
              <a:extLst>
                <a:ext uri="{28A0092B-C50C-407E-A947-70E740481C1C}">
                  <a14:useLocalDpi xmlns:a14="http://schemas.microsoft.com/office/drawing/2010/main" val="0"/>
                </a:ext>
              </a:extLst>
            </a:blip>
            <a:stretch>
              <a:fillRect/>
            </a:stretch>
          </p:blipFill>
          <p:spPr>
            <a:xfrm>
              <a:off x="5710579" y="3679669"/>
              <a:ext cx="104287" cy="108976"/>
            </a:xfrm>
            <a:prstGeom prst="rect">
              <a:avLst/>
            </a:prstGeom>
          </p:spPr>
        </p:pic>
        <p:pic>
          <p:nvPicPr>
            <p:cNvPr id="46" name="Picture 45"/>
            <p:cNvPicPr>
              <a:picLocks noChangeAspect="1"/>
            </p:cNvPicPr>
            <p:nvPr>
              <p:custDataLst>
                <p:tags r:id="rId11"/>
              </p:custDataLst>
            </p:nvPr>
          </p:nvPicPr>
          <p:blipFill>
            <a:blip r:embed="rId16" cstate="print">
              <a:extLst>
                <a:ext uri="{28A0092B-C50C-407E-A947-70E740481C1C}">
                  <a14:useLocalDpi xmlns:a14="http://schemas.microsoft.com/office/drawing/2010/main" val="0"/>
                </a:ext>
              </a:extLst>
            </a:blip>
            <a:stretch>
              <a:fillRect/>
            </a:stretch>
          </p:blipFill>
          <p:spPr>
            <a:xfrm>
              <a:off x="5710579" y="4393104"/>
              <a:ext cx="104287" cy="108976"/>
            </a:xfrm>
            <a:prstGeom prst="rect">
              <a:avLst/>
            </a:prstGeom>
          </p:spPr>
        </p:pic>
        <p:pic>
          <p:nvPicPr>
            <p:cNvPr id="52" name="Picture 51"/>
            <p:cNvPicPr>
              <a:picLocks noChangeAspect="1"/>
            </p:cNvPicPr>
            <p:nvPr>
              <p:custDataLst>
                <p:tags r:id="rId12"/>
              </p:custDataLst>
            </p:nvPr>
          </p:nvPicPr>
          <p:blipFill>
            <a:blip r:embed="rId16" cstate="print">
              <a:extLst>
                <a:ext uri="{28A0092B-C50C-407E-A947-70E740481C1C}">
                  <a14:useLocalDpi xmlns:a14="http://schemas.microsoft.com/office/drawing/2010/main" val="0"/>
                </a:ext>
              </a:extLst>
            </a:blip>
            <a:stretch>
              <a:fillRect/>
            </a:stretch>
          </p:blipFill>
          <p:spPr>
            <a:xfrm>
              <a:off x="6727787" y="2327745"/>
              <a:ext cx="104287" cy="108976"/>
            </a:xfrm>
            <a:prstGeom prst="rect">
              <a:avLst/>
            </a:prstGeom>
          </p:spPr>
        </p:pic>
        <p:pic>
          <p:nvPicPr>
            <p:cNvPr id="37" name="Picture 36"/>
            <p:cNvPicPr>
              <a:picLocks noChangeAspect="1"/>
            </p:cNvPicPr>
            <p:nvPr>
              <p:custDataLst>
                <p:tags r:id="rId13"/>
              </p:custDataLst>
            </p:nvPr>
          </p:nvPicPr>
          <p:blipFill>
            <a:blip r:embed="rId16" cstate="print">
              <a:extLst>
                <a:ext uri="{28A0092B-C50C-407E-A947-70E740481C1C}">
                  <a14:useLocalDpi xmlns:a14="http://schemas.microsoft.com/office/drawing/2010/main" val="0"/>
                </a:ext>
              </a:extLst>
            </a:blip>
            <a:stretch>
              <a:fillRect/>
            </a:stretch>
          </p:blipFill>
          <p:spPr>
            <a:xfrm>
              <a:off x="6237239" y="3084313"/>
              <a:ext cx="104287" cy="108976"/>
            </a:xfrm>
            <a:prstGeom prst="rect">
              <a:avLst/>
            </a:prstGeom>
          </p:spPr>
        </p:pic>
        <p:sp>
          <p:nvSpPr>
            <p:cNvPr id="19" name="Oval 18"/>
            <p:cNvSpPr/>
            <p:nvPr/>
          </p:nvSpPr>
          <p:spPr>
            <a:xfrm>
              <a:off x="5404914" y="1075506"/>
              <a:ext cx="982327" cy="10170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0" name="TextBox 19"/>
            <p:cNvSpPr txBox="1"/>
            <p:nvPr/>
          </p:nvSpPr>
          <p:spPr>
            <a:xfrm>
              <a:off x="5746791" y="1407981"/>
              <a:ext cx="298571" cy="352113"/>
            </a:xfrm>
            <a:prstGeom prst="rect">
              <a:avLst/>
            </a:prstGeom>
            <a:noFill/>
          </p:spPr>
          <p:txBody>
            <a:bodyPr wrap="square" rtlCol="0">
              <a:spAutoFit/>
            </a:bodyPr>
            <a:lstStyle/>
            <a:p>
              <a:r>
                <a:rPr lang="en-US" dirty="0" smtClean="0"/>
                <a:t>1</a:t>
              </a:r>
              <a:endParaRPr lang="en-US" dirty="0"/>
            </a:p>
          </p:txBody>
        </p:sp>
        <p:sp>
          <p:nvSpPr>
            <p:cNvPr id="21" name="Oval 20"/>
            <p:cNvSpPr/>
            <p:nvPr/>
          </p:nvSpPr>
          <p:spPr>
            <a:xfrm>
              <a:off x="6835586" y="3605591"/>
              <a:ext cx="982327" cy="10170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2" name="TextBox 21"/>
            <p:cNvSpPr txBox="1"/>
            <p:nvPr/>
          </p:nvSpPr>
          <p:spPr>
            <a:xfrm>
              <a:off x="7177463" y="3938066"/>
              <a:ext cx="298571" cy="352113"/>
            </a:xfrm>
            <a:prstGeom prst="rect">
              <a:avLst/>
            </a:prstGeom>
            <a:noFill/>
          </p:spPr>
          <p:txBody>
            <a:bodyPr wrap="square" rtlCol="0">
              <a:spAutoFit/>
            </a:bodyPr>
            <a:lstStyle/>
            <a:p>
              <a:r>
                <a:rPr lang="en-US" dirty="0" smtClean="0"/>
                <a:t>3</a:t>
              </a:r>
              <a:endParaRPr lang="en-US" dirty="0"/>
            </a:p>
          </p:txBody>
        </p:sp>
        <p:sp>
          <p:nvSpPr>
            <p:cNvPr id="23" name="Oval 22"/>
            <p:cNvSpPr/>
            <p:nvPr/>
          </p:nvSpPr>
          <p:spPr>
            <a:xfrm>
              <a:off x="3917118" y="3605591"/>
              <a:ext cx="982327" cy="10170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4" name="TextBox 23"/>
            <p:cNvSpPr txBox="1"/>
            <p:nvPr/>
          </p:nvSpPr>
          <p:spPr>
            <a:xfrm>
              <a:off x="4258995" y="3938066"/>
              <a:ext cx="298571" cy="352113"/>
            </a:xfrm>
            <a:prstGeom prst="rect">
              <a:avLst/>
            </a:prstGeom>
            <a:noFill/>
          </p:spPr>
          <p:txBody>
            <a:bodyPr wrap="square" rtlCol="0">
              <a:spAutoFit/>
            </a:bodyPr>
            <a:lstStyle/>
            <a:p>
              <a:r>
                <a:rPr lang="en-US" dirty="0" smtClean="0"/>
                <a:t>2</a:t>
              </a:r>
              <a:endParaRPr lang="en-US" dirty="0"/>
            </a:p>
          </p:txBody>
        </p:sp>
        <p:cxnSp>
          <p:nvCxnSpPr>
            <p:cNvPr id="25" name="Straight Arrow Connector 24"/>
            <p:cNvCxnSpPr/>
            <p:nvPr/>
          </p:nvCxnSpPr>
          <p:spPr>
            <a:xfrm flipH="1">
              <a:off x="4885972" y="2092570"/>
              <a:ext cx="732164" cy="1722334"/>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flipV="1">
              <a:off x="4686734" y="1934143"/>
              <a:ext cx="748417" cy="1671449"/>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4959759" y="4222932"/>
              <a:ext cx="1779690" cy="17606"/>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flipV="1">
              <a:off x="4959759" y="4013169"/>
              <a:ext cx="1775380" cy="15418"/>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grpSp>
      <p:grpSp>
        <p:nvGrpSpPr>
          <p:cNvPr id="27" name="Group 26"/>
          <p:cNvGrpSpPr/>
          <p:nvPr/>
        </p:nvGrpSpPr>
        <p:grpSpPr>
          <a:xfrm flipH="1">
            <a:off x="3993403" y="2947242"/>
            <a:ext cx="745552" cy="1585238"/>
            <a:chOff x="4466272" y="1913467"/>
            <a:chExt cx="993656" cy="1972733"/>
          </a:xfrm>
        </p:grpSpPr>
        <p:cxnSp>
          <p:nvCxnSpPr>
            <p:cNvPr id="30" name="Straight Arrow Connector 29"/>
            <p:cNvCxnSpPr/>
            <p:nvPr/>
          </p:nvCxnSpPr>
          <p:spPr>
            <a:xfrm flipH="1">
              <a:off x="4678827" y="2079641"/>
              <a:ext cx="781101" cy="1806559"/>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flipV="1">
              <a:off x="4466272" y="1913467"/>
              <a:ext cx="798441" cy="1753185"/>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grpSp>
      <p:cxnSp>
        <p:nvCxnSpPr>
          <p:cNvPr id="7" name="Curved Connector 6"/>
          <p:cNvCxnSpPr/>
          <p:nvPr/>
        </p:nvCxnSpPr>
        <p:spPr>
          <a:xfrm rot="5400000" flipH="1" flipV="1">
            <a:off x="3716851" y="1893314"/>
            <a:ext cx="11130" cy="568527"/>
          </a:xfrm>
          <a:prstGeom prst="curvedConnector3">
            <a:avLst>
              <a:gd name="adj1" fmla="val 4839472"/>
            </a:avLst>
          </a:prstGeom>
          <a:ln w="254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Curved Connector 7"/>
          <p:cNvCxnSpPr/>
          <p:nvPr/>
        </p:nvCxnSpPr>
        <p:spPr>
          <a:xfrm rot="5400000" flipH="1">
            <a:off x="2053432" y="4954761"/>
            <a:ext cx="445651" cy="402009"/>
          </a:xfrm>
          <a:prstGeom prst="curvedConnector4">
            <a:avLst>
              <a:gd name="adj1" fmla="val -44953"/>
              <a:gd name="adj2" fmla="val 146542"/>
            </a:avLst>
          </a:prstGeom>
          <a:ln w="254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Curved Connector 8"/>
          <p:cNvCxnSpPr/>
          <p:nvPr/>
        </p:nvCxnSpPr>
        <p:spPr>
          <a:xfrm rot="5400000" flipH="1" flipV="1">
            <a:off x="4951205" y="4935320"/>
            <a:ext cx="445651" cy="402008"/>
          </a:xfrm>
          <a:prstGeom prst="curvedConnector4">
            <a:avLst>
              <a:gd name="adj1" fmla="val -44953"/>
              <a:gd name="adj2" fmla="val 146543"/>
            </a:avLst>
          </a:prstGeom>
          <a:ln w="254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1950142" y="5684235"/>
            <a:ext cx="596331" cy="178269"/>
          </a:xfrm>
          <a:prstGeom prst="rect">
            <a:avLst/>
          </a:prstGeom>
        </p:spPr>
      </p:pic>
      <p:pic>
        <p:nvPicPr>
          <p:cNvPr id="5" name="Picture 4"/>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3465174" y="1440750"/>
            <a:ext cx="596332" cy="178269"/>
          </a:xfrm>
          <a:prstGeom prst="rect">
            <a:avLst/>
          </a:prstGeom>
        </p:spPr>
      </p:pic>
      <p:pic>
        <p:nvPicPr>
          <p:cNvPr id="6" name="Picture 5"/>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5249922" y="5662377"/>
            <a:ext cx="596332" cy="180816"/>
          </a:xfrm>
          <a:prstGeom prst="rect">
            <a:avLst/>
          </a:prstGeom>
        </p:spPr>
      </p:pic>
      <p:grpSp>
        <p:nvGrpSpPr>
          <p:cNvPr id="59" name="Group 58"/>
          <p:cNvGrpSpPr/>
          <p:nvPr/>
        </p:nvGrpSpPr>
        <p:grpSpPr>
          <a:xfrm>
            <a:off x="7526736" y="1920749"/>
            <a:ext cx="3788353" cy="909875"/>
            <a:chOff x="7414564" y="4338508"/>
            <a:chExt cx="3788353" cy="909875"/>
          </a:xfrm>
        </p:grpSpPr>
        <p:pic>
          <p:nvPicPr>
            <p:cNvPr id="58" name="Picture 57"/>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8403185" y="4338508"/>
              <a:ext cx="2799732" cy="909875"/>
            </a:xfrm>
            <a:prstGeom prst="rect">
              <a:avLst/>
            </a:prstGeom>
          </p:spPr>
        </p:pic>
        <p:pic>
          <p:nvPicPr>
            <p:cNvPr id="35" name="Picture 34"/>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7414564" y="4599301"/>
              <a:ext cx="793769" cy="292847"/>
            </a:xfrm>
            <a:prstGeom prst="rect">
              <a:avLst/>
            </a:prstGeom>
          </p:spPr>
        </p:pic>
      </p:grpSp>
      <p:pic>
        <p:nvPicPr>
          <p:cNvPr id="63" name="Picture 62"/>
          <p:cNvPicPr>
            <a:picLocks noChangeAspect="1"/>
          </p:cNvPicPr>
          <p:nvPr>
            <p:custDataLst>
              <p:tags r:id="rId4"/>
            </p:custDataLst>
          </p:nvPr>
        </p:nvPicPr>
        <p:blipFill>
          <a:blip r:embed="rId22" cstate="print">
            <a:extLst>
              <a:ext uri="{28A0092B-C50C-407E-A947-70E740481C1C}">
                <a14:useLocalDpi xmlns:a14="http://schemas.microsoft.com/office/drawing/2010/main" val="0"/>
              </a:ext>
            </a:extLst>
          </a:blip>
          <a:stretch>
            <a:fillRect/>
          </a:stretch>
        </p:blipFill>
        <p:spPr>
          <a:xfrm>
            <a:off x="9009360" y="5603801"/>
            <a:ext cx="2028548" cy="909875"/>
          </a:xfrm>
          <a:prstGeom prst="rect">
            <a:avLst/>
          </a:prstGeom>
        </p:spPr>
      </p:pic>
      <p:pic>
        <p:nvPicPr>
          <p:cNvPr id="64" name="Picture 63"/>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7915521" y="5885571"/>
            <a:ext cx="793769" cy="292847"/>
          </a:xfrm>
          <a:prstGeom prst="rect">
            <a:avLst/>
          </a:prstGeom>
        </p:spPr>
      </p:pic>
    </p:spTree>
    <p:extLst>
      <p:ext uri="{BB962C8B-B14F-4D97-AF65-F5344CB8AC3E}">
        <p14:creationId xmlns:p14="http://schemas.microsoft.com/office/powerpoint/2010/main" val="3408816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Continuous-time Monte Carlo (CTMC)</a:t>
            </a:r>
          </a:p>
        </p:txBody>
      </p:sp>
      <p:sp>
        <p:nvSpPr>
          <p:cNvPr id="3" name="Content Placeholder 2"/>
          <p:cNvSpPr>
            <a:spLocks noGrp="1"/>
          </p:cNvSpPr>
          <p:nvPr>
            <p:ph idx="1"/>
          </p:nvPr>
        </p:nvSpPr>
        <p:spPr/>
        <p:txBody>
          <a:bodyPr/>
          <a:lstStyle/>
          <a:p>
            <a:pPr marL="0" indent="0">
              <a:buNone/>
            </a:pPr>
            <a:r>
              <a:rPr lang="en-US" dirty="0" smtClean="0"/>
              <a:t>1) Initialize the state vector</a:t>
            </a:r>
          </a:p>
          <a:p>
            <a:pPr marL="0" indent="0">
              <a:buNone/>
            </a:pPr>
            <a:r>
              <a:rPr lang="en-US" dirty="0" smtClean="0"/>
              <a:t>2) Generate random numbers to decide which transition step occurs as well as the size of the (exponentially drawn) time step</a:t>
            </a:r>
          </a:p>
          <a:p>
            <a:pPr marL="0" indent="0">
              <a:buNone/>
            </a:pPr>
            <a:r>
              <a:rPr lang="en-US" dirty="0" smtClean="0"/>
              <a:t>3) Update the corresponding elements of the state vector</a:t>
            </a:r>
          </a:p>
          <a:p>
            <a:pPr marL="0" indent="0">
              <a:buNone/>
            </a:pPr>
            <a:r>
              <a:rPr lang="en-US" dirty="0" smtClean="0"/>
              <a:t>4) Repeat steps 2 and 3 until the desired amount of time has passed</a:t>
            </a:r>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640199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CTMC Continued</a:t>
            </a:r>
            <a:endParaRPr lang="en-US" dirty="0"/>
          </a:p>
        </p:txBody>
      </p:sp>
      <p:sp>
        <p:nvSpPr>
          <p:cNvPr id="3" name="Content Placeholder 2 1"/>
          <p:cNvSpPr>
            <a:spLocks noGrp="1"/>
          </p:cNvSpPr>
          <p:nvPr>
            <p:ph idx="1"/>
          </p:nvPr>
        </p:nvSpPr>
        <p:spPr>
          <a:xfrm>
            <a:off x="1996670" y="1836101"/>
            <a:ext cx="2159000" cy="913125"/>
          </a:xfrm>
        </p:spPr>
        <p:txBody>
          <a:bodyPr/>
          <a:lstStyle/>
          <a:p>
            <a:pPr marL="0" indent="0">
              <a:buNone/>
            </a:pPr>
            <a:r>
              <a:rPr lang="en-US" dirty="0" smtClean="0"/>
              <a:t>Total rate R</a:t>
            </a:r>
          </a:p>
          <a:p>
            <a:pPr marL="0" indent="0">
              <a:buNone/>
            </a:pPr>
            <a:endParaRPr lang="en-US" dirty="0" smtClean="0"/>
          </a:p>
          <a:p>
            <a:pPr marL="0" indent="0">
              <a:buNone/>
            </a:pPr>
            <a:endParaRPr lang="en-US" dirty="0"/>
          </a:p>
          <a:p>
            <a:pPr marL="0" indent="0">
              <a:buNone/>
            </a:pPr>
            <a:endParaRPr lang="en-US" dirty="0"/>
          </a:p>
        </p:txBody>
      </p:sp>
      <p:pic>
        <p:nvPicPr>
          <p:cNvPr id="1026" name="Picture 2 1" descr="http://www.kmcreative.biz/wp-content/themes/KMCreative/images/curly_brac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2998176" y="3182943"/>
            <a:ext cx="155988" cy="7942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2" descr="http://www.kmcreative.biz/wp-content/themes/KMCreative/images/curly_brac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1759168" y="3184848"/>
            <a:ext cx="155988" cy="794284"/>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2"/>
          <p:cNvSpPr txBox="1">
            <a:spLocks/>
          </p:cNvSpPr>
          <p:nvPr/>
        </p:nvSpPr>
        <p:spPr>
          <a:xfrm>
            <a:off x="1373238" y="3807765"/>
            <a:ext cx="927847" cy="1218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Birth </a:t>
            </a:r>
            <a:br>
              <a:rPr lang="en-US" dirty="0" smtClean="0"/>
            </a:br>
            <a:r>
              <a:rPr lang="en-US" dirty="0" smtClean="0"/>
              <a:t>rate</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
        <p:nvSpPr>
          <p:cNvPr id="12" name="Content Placeholder 2 3"/>
          <p:cNvSpPr txBox="1">
            <a:spLocks/>
          </p:cNvSpPr>
          <p:nvPr/>
        </p:nvSpPr>
        <p:spPr>
          <a:xfrm>
            <a:off x="2542679" y="3807765"/>
            <a:ext cx="1066983" cy="1218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Death rate</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
        <p:nvSpPr>
          <p:cNvPr id="18" name="Content Placeholder 2 4"/>
          <p:cNvSpPr txBox="1">
            <a:spLocks/>
          </p:cNvSpPr>
          <p:nvPr/>
        </p:nvSpPr>
        <p:spPr>
          <a:xfrm>
            <a:off x="3734343" y="3807765"/>
            <a:ext cx="1773078" cy="1218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Movement rate</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950349" y="2394967"/>
            <a:ext cx="4184593" cy="957439"/>
          </a:xfrm>
          <a:prstGeom prst="rect">
            <a:avLst/>
          </a:prstGeom>
        </p:spPr>
      </p:pic>
      <p:pic>
        <p:nvPicPr>
          <p:cNvPr id="20" name="Picture 2 3" descr="http://www.kmcreative.biz/wp-content/themes/KMCreative/images/curly_brac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4286232" y="3182943"/>
            <a:ext cx="155988" cy="7942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266586" y="5346624"/>
            <a:ext cx="1034500" cy="245150"/>
          </a:xfrm>
          <a:prstGeom prst="rect">
            <a:avLst/>
          </a:prstGeom>
        </p:spPr>
      </p:pic>
      <p:pic>
        <p:nvPicPr>
          <p:cNvPr id="21" name="Picture 2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568930" y="5217776"/>
            <a:ext cx="1113146" cy="430277"/>
          </a:xfrm>
          <a:prstGeom prst="rect">
            <a:avLst/>
          </a:prstGeom>
        </p:spPr>
      </p:pic>
      <p:pic>
        <p:nvPicPr>
          <p:cNvPr id="23" name="Picture 2 4" descr="http://www.kmcreative.biz/wp-content/themes/KMCreative/images/curly_brac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1759168" y="4562320"/>
            <a:ext cx="155988" cy="79428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5" descr="http://www.kmcreative.biz/wp-content/themes/KMCreative/images/curly_brac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6200000">
            <a:off x="3000486" y="4553650"/>
            <a:ext cx="151369" cy="794284"/>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1"/>
          <p:cNvSpPr txBox="1">
            <a:spLocks/>
          </p:cNvSpPr>
          <p:nvPr/>
        </p:nvSpPr>
        <p:spPr>
          <a:xfrm>
            <a:off x="6746470" y="1836101"/>
            <a:ext cx="4937530" cy="4831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Assume transitions are dependent only on current state</a:t>
            </a:r>
          </a:p>
          <a:p>
            <a:endParaRPr lang="en-US" dirty="0"/>
          </a:p>
          <a:p>
            <a:r>
              <a:rPr lang="en-US" dirty="0" smtClean="0"/>
              <a:t>Treat transitions as a Poisson process, with mean rate R</a:t>
            </a:r>
          </a:p>
          <a:p>
            <a:endParaRPr lang="en-US" dirty="0"/>
          </a:p>
          <a:p>
            <a:r>
              <a:rPr lang="en-US" dirty="0" smtClean="0"/>
              <a:t>Time steps are exponentially distributed with mean 1/R</a:t>
            </a:r>
          </a:p>
          <a:p>
            <a:endParaRPr lang="en-US" dirty="0" smtClean="0"/>
          </a:p>
          <a:p>
            <a:endParaRPr lang="en-US" dirty="0" smtClean="0"/>
          </a:p>
          <a:p>
            <a:endParaRPr lang="en-US" dirty="0"/>
          </a:p>
        </p:txBody>
      </p:sp>
    </p:spTree>
    <p:extLst>
      <p:ext uri="{BB962C8B-B14F-4D97-AF65-F5344CB8AC3E}">
        <p14:creationId xmlns:p14="http://schemas.microsoft.com/office/powerpoint/2010/main" val="1506133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940947" y="2978818"/>
            <a:ext cx="4212756" cy="369332"/>
          </a:xfrm>
          <a:prstGeom prst="rect">
            <a:avLst/>
          </a:prstGeom>
        </p:spPr>
        <p:txBody>
          <a:bodyPr wrap="none">
            <a:spAutoFit/>
          </a:bodyPr>
          <a:lstStyle/>
          <a:p>
            <a:r>
              <a:rPr lang="en-US" dirty="0"/>
              <a:t>v </a:t>
            </a:r>
            <a:r>
              <a:rPr lang="en-US" dirty="0" smtClean="0"/>
              <a:t>= 0.01, b = 0.01 – (Higher Migration Rate)</a:t>
            </a:r>
            <a:endParaRPr lang="en-US" dirty="0"/>
          </a:p>
        </p:txBody>
      </p:sp>
      <p:sp>
        <p:nvSpPr>
          <p:cNvPr id="17" name="Rectangle 16"/>
          <p:cNvSpPr/>
          <p:nvPr/>
        </p:nvSpPr>
        <p:spPr>
          <a:xfrm>
            <a:off x="3856864" y="6337501"/>
            <a:ext cx="4575291" cy="369332"/>
          </a:xfrm>
          <a:prstGeom prst="rect">
            <a:avLst/>
          </a:prstGeom>
        </p:spPr>
        <p:txBody>
          <a:bodyPr wrap="none">
            <a:spAutoFit/>
          </a:bodyPr>
          <a:lstStyle/>
          <a:p>
            <a:r>
              <a:rPr lang="en-US" dirty="0" smtClean="0"/>
              <a:t>v = 0.0001, b = </a:t>
            </a:r>
            <a:r>
              <a:rPr lang="en-US" dirty="0"/>
              <a:t>0.01 </a:t>
            </a:r>
            <a:r>
              <a:rPr lang="en-US" dirty="0" smtClean="0"/>
              <a:t>– ( Lower Migration Rate)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70" y="188151"/>
            <a:ext cx="4950066" cy="279678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713" y="188151"/>
            <a:ext cx="4950065" cy="279678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252" y="3588084"/>
            <a:ext cx="4772278" cy="269633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9713" y="3465057"/>
            <a:ext cx="4990024" cy="2819364"/>
          </a:xfrm>
          <a:prstGeom prst="rect">
            <a:avLst/>
          </a:prstGeom>
        </p:spPr>
      </p:pic>
      <p:sp>
        <p:nvSpPr>
          <p:cNvPr id="9" name="TextBox 8"/>
          <p:cNvSpPr txBox="1"/>
          <p:nvPr/>
        </p:nvSpPr>
        <p:spPr>
          <a:xfrm>
            <a:off x="609599" y="188151"/>
            <a:ext cx="462455" cy="369332"/>
          </a:xfrm>
          <a:prstGeom prst="rect">
            <a:avLst/>
          </a:prstGeom>
          <a:noFill/>
        </p:spPr>
        <p:txBody>
          <a:bodyPr wrap="square" rtlCol="0">
            <a:spAutoFit/>
          </a:bodyPr>
          <a:lstStyle/>
          <a:p>
            <a:r>
              <a:rPr lang="en-US" dirty="0" smtClean="0"/>
              <a:t>(a)</a:t>
            </a:r>
            <a:endParaRPr lang="en-US" dirty="0"/>
          </a:p>
        </p:txBody>
      </p:sp>
      <p:sp>
        <p:nvSpPr>
          <p:cNvPr id="18" name="TextBox 17"/>
          <p:cNvSpPr txBox="1"/>
          <p:nvPr/>
        </p:nvSpPr>
        <p:spPr>
          <a:xfrm>
            <a:off x="640786" y="3384636"/>
            <a:ext cx="462455" cy="369332"/>
          </a:xfrm>
          <a:prstGeom prst="rect">
            <a:avLst/>
          </a:prstGeom>
          <a:noFill/>
        </p:spPr>
        <p:txBody>
          <a:bodyPr wrap="square" rtlCol="0">
            <a:spAutoFit/>
          </a:bodyPr>
          <a:lstStyle/>
          <a:p>
            <a:r>
              <a:rPr lang="en-US" dirty="0" smtClean="0"/>
              <a:t>(c)</a:t>
            </a:r>
            <a:endParaRPr lang="en-US" dirty="0"/>
          </a:p>
        </p:txBody>
      </p:sp>
      <p:sp>
        <p:nvSpPr>
          <p:cNvPr id="19" name="TextBox 18"/>
          <p:cNvSpPr txBox="1"/>
          <p:nvPr/>
        </p:nvSpPr>
        <p:spPr>
          <a:xfrm>
            <a:off x="11138550" y="3465057"/>
            <a:ext cx="462455" cy="369332"/>
          </a:xfrm>
          <a:prstGeom prst="rect">
            <a:avLst/>
          </a:prstGeom>
          <a:noFill/>
        </p:spPr>
        <p:txBody>
          <a:bodyPr wrap="square" rtlCol="0">
            <a:spAutoFit/>
          </a:bodyPr>
          <a:lstStyle/>
          <a:p>
            <a:r>
              <a:rPr lang="en-US" dirty="0" smtClean="0"/>
              <a:t>(d)</a:t>
            </a:r>
            <a:endParaRPr lang="en-US" dirty="0"/>
          </a:p>
        </p:txBody>
      </p:sp>
      <p:sp>
        <p:nvSpPr>
          <p:cNvPr id="20" name="TextBox 19"/>
          <p:cNvSpPr txBox="1"/>
          <p:nvPr/>
        </p:nvSpPr>
        <p:spPr>
          <a:xfrm>
            <a:off x="11138549" y="188151"/>
            <a:ext cx="462455" cy="369332"/>
          </a:xfrm>
          <a:prstGeom prst="rect">
            <a:avLst/>
          </a:prstGeom>
          <a:noFill/>
        </p:spPr>
        <p:txBody>
          <a:bodyPr wrap="square" rtlCol="0">
            <a:spAutoFit/>
          </a:bodyPr>
          <a:lstStyle/>
          <a:p>
            <a:r>
              <a:rPr lang="en-US" dirty="0" smtClean="0"/>
              <a:t>(b)</a:t>
            </a:r>
            <a:endParaRPr lang="en-US" dirty="0"/>
          </a:p>
        </p:txBody>
      </p:sp>
    </p:spTree>
    <p:extLst>
      <p:ext uri="{BB962C8B-B14F-4D97-AF65-F5344CB8AC3E}">
        <p14:creationId xmlns:p14="http://schemas.microsoft.com/office/powerpoint/2010/main" val="1139136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Network Background</a:t>
            </a:r>
            <a:endParaRPr lang="en-US" dirty="0"/>
          </a:p>
        </p:txBody>
      </p:sp>
      <p:pic>
        <p:nvPicPr>
          <p:cNvPr id="4098" name="Picture 2" descr="http://www.nature.com/nature/journal/v393/n6684/images/393440aa.eps.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345" y="2099649"/>
            <a:ext cx="7014394" cy="33552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2226" y="6334780"/>
            <a:ext cx="6287043" cy="523220"/>
          </a:xfrm>
          <a:prstGeom prst="rect">
            <a:avLst/>
          </a:prstGeom>
        </p:spPr>
        <p:txBody>
          <a:bodyPr wrap="square">
            <a:spAutoFit/>
          </a:bodyPr>
          <a:lstStyle/>
          <a:p>
            <a:r>
              <a:rPr lang="en-US" sz="1400" baseline="30000" dirty="0" smtClean="0">
                <a:latin typeface="CMR12"/>
              </a:rPr>
              <a:t>[4]</a:t>
            </a:r>
            <a:r>
              <a:rPr lang="en-US" sz="1400" dirty="0" smtClean="0">
                <a:latin typeface="CMR12"/>
              </a:rPr>
              <a:t>Duncan </a:t>
            </a:r>
            <a:r>
              <a:rPr lang="en-US" sz="1400" dirty="0">
                <a:latin typeface="CMR12"/>
              </a:rPr>
              <a:t>J Watts and Steven H </a:t>
            </a:r>
            <a:r>
              <a:rPr lang="en-US" sz="1400" dirty="0" err="1">
                <a:latin typeface="CMR12"/>
              </a:rPr>
              <a:t>Strogatz</a:t>
            </a:r>
            <a:r>
              <a:rPr lang="en-US" sz="1400" dirty="0">
                <a:latin typeface="CMR12"/>
              </a:rPr>
              <a:t>. Collective dynamics of </a:t>
            </a:r>
            <a:r>
              <a:rPr lang="en-US" sz="1400" dirty="0" smtClean="0">
                <a:latin typeface="CMR12"/>
              </a:rPr>
              <a:t>small-world networks. </a:t>
            </a:r>
            <a:r>
              <a:rPr lang="en-US" sz="1400" i="1" dirty="0">
                <a:latin typeface="CMR12"/>
              </a:rPr>
              <a:t>N</a:t>
            </a:r>
            <a:r>
              <a:rPr lang="en-US" sz="1400" i="1" dirty="0" smtClean="0">
                <a:latin typeface="CMTI12"/>
              </a:rPr>
              <a:t>ature</a:t>
            </a:r>
            <a:r>
              <a:rPr lang="en-US" sz="1400" dirty="0">
                <a:latin typeface="CMR12"/>
              </a:rPr>
              <a:t>, 393(6684):</a:t>
            </a:r>
            <a:r>
              <a:rPr lang="en-US" sz="1400" dirty="0" smtClean="0">
                <a:latin typeface="CMR12"/>
              </a:rPr>
              <a:t>440-442</a:t>
            </a:r>
            <a:r>
              <a:rPr lang="en-US" sz="1400" dirty="0">
                <a:latin typeface="CMR12"/>
              </a:rPr>
              <a:t>, 1998.</a:t>
            </a:r>
            <a:endParaRPr lang="en-US" sz="1400" dirty="0"/>
          </a:p>
        </p:txBody>
      </p:sp>
      <p:sp>
        <p:nvSpPr>
          <p:cNvPr id="6" name="TextBox 5"/>
          <p:cNvSpPr txBox="1"/>
          <p:nvPr/>
        </p:nvSpPr>
        <p:spPr>
          <a:xfrm>
            <a:off x="8671035" y="1776248"/>
            <a:ext cx="3090041" cy="3416320"/>
          </a:xfrm>
          <a:prstGeom prst="rect">
            <a:avLst/>
          </a:prstGeom>
          <a:noFill/>
        </p:spPr>
        <p:txBody>
          <a:bodyPr wrap="square" rtlCol="0">
            <a:spAutoFit/>
          </a:bodyPr>
          <a:lstStyle/>
          <a:p>
            <a:r>
              <a:rPr lang="en-US" dirty="0" smtClean="0"/>
              <a:t>Random graphs show low characteristic path lengths but low clustering</a:t>
            </a:r>
          </a:p>
          <a:p>
            <a:endParaRPr lang="en-US" dirty="0"/>
          </a:p>
          <a:p>
            <a:r>
              <a:rPr lang="en-US" dirty="0" smtClean="0"/>
              <a:t>Regular graphs show high characteristic path lengths but high clustering</a:t>
            </a:r>
          </a:p>
          <a:p>
            <a:endParaRPr lang="en-US" dirty="0"/>
          </a:p>
          <a:p>
            <a:r>
              <a:rPr lang="en-US" dirty="0" smtClean="0"/>
              <a:t>The rewiring of a regular graph generates a small-world network that has characteristics of both</a:t>
            </a:r>
          </a:p>
        </p:txBody>
      </p:sp>
      <p:pic>
        <p:nvPicPr>
          <p:cNvPr id="4"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944407" y="5038384"/>
            <a:ext cx="176793" cy="227088"/>
          </a:xfrm>
          <a:prstGeom prst="rect">
            <a:avLst/>
          </a:prstGeom>
          <a:solidFill>
            <a:schemeClr val="bg1"/>
          </a:solidFill>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821741" y="5038384"/>
            <a:ext cx="176793" cy="227088"/>
          </a:xfrm>
          <a:prstGeom prst="rect">
            <a:avLst/>
          </a:prstGeom>
          <a:solidFill>
            <a:schemeClr val="bg1"/>
          </a:solidFill>
        </p:spPr>
      </p:pic>
    </p:spTree>
    <p:extLst>
      <p:ext uri="{BB962C8B-B14F-4D97-AF65-F5344CB8AC3E}">
        <p14:creationId xmlns:p14="http://schemas.microsoft.com/office/powerpoint/2010/main" val="3039436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Network Background</a:t>
            </a:r>
            <a:endParaRPr lang="en-US" dirty="0"/>
          </a:p>
        </p:txBody>
      </p:sp>
      <p:sp>
        <p:nvSpPr>
          <p:cNvPr id="3" name="Content Placeholder 2"/>
          <p:cNvSpPr>
            <a:spLocks noGrp="1"/>
          </p:cNvSpPr>
          <p:nvPr>
            <p:ph idx="1"/>
          </p:nvPr>
        </p:nvSpPr>
        <p:spPr>
          <a:xfrm>
            <a:off x="6663559" y="1825625"/>
            <a:ext cx="4963510" cy="4470072"/>
          </a:xfrm>
        </p:spPr>
        <p:txBody>
          <a:bodyPr/>
          <a:lstStyle/>
          <a:p>
            <a:r>
              <a:rPr lang="en-US" dirty="0" smtClean="0"/>
              <a:t>Characteristic path length relates to the number of long-distance dispersal pathways in a network</a:t>
            </a:r>
          </a:p>
          <a:p>
            <a:r>
              <a:rPr lang="en-US" dirty="0" smtClean="0"/>
              <a:t>Long-distance dispersal events are thought to be significant in invasive species spread dynamics</a:t>
            </a:r>
            <a:endParaRPr lang="en-US" dirty="0"/>
          </a:p>
        </p:txBody>
      </p:sp>
      <p:sp>
        <p:nvSpPr>
          <p:cNvPr id="5" name="TextBox 4"/>
          <p:cNvSpPr txBox="1"/>
          <p:nvPr/>
        </p:nvSpPr>
        <p:spPr>
          <a:xfrm>
            <a:off x="1587063" y="5390712"/>
            <a:ext cx="2877518" cy="1200329"/>
          </a:xfrm>
          <a:prstGeom prst="rect">
            <a:avLst/>
          </a:prstGeom>
          <a:noFill/>
        </p:spPr>
        <p:txBody>
          <a:bodyPr wrap="square" rtlCol="0">
            <a:spAutoFit/>
          </a:bodyPr>
          <a:lstStyle/>
          <a:p>
            <a:r>
              <a:rPr lang="en-US" dirty="0" smtClean="0"/>
              <a:t>C is the clustering coefficient </a:t>
            </a:r>
          </a:p>
          <a:p>
            <a:pPr marL="285750" indent="-285750">
              <a:buFont typeface="Arial" panose="020B0604020202020204" pitchFamily="34" charset="0"/>
              <a:buChar char="•"/>
            </a:pPr>
            <a:endParaRPr lang="en-US" dirty="0"/>
          </a:p>
          <a:p>
            <a:r>
              <a:rPr lang="en-US" dirty="0" smtClean="0"/>
              <a:t>L is the characteristic path length</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21" y="1825625"/>
            <a:ext cx="5885039" cy="3325047"/>
          </a:xfrm>
          <a:prstGeom prst="rect">
            <a:avLst/>
          </a:prstGeom>
        </p:spPr>
      </p:pic>
    </p:spTree>
    <p:extLst>
      <p:ext uri="{BB962C8B-B14F-4D97-AF65-F5344CB8AC3E}">
        <p14:creationId xmlns:p14="http://schemas.microsoft.com/office/powerpoint/2010/main" val="3244860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Simulations Method</a:t>
            </a:r>
            <a:endParaRPr lang="en-US" dirty="0"/>
          </a:p>
        </p:txBody>
      </p:sp>
      <p:pic>
        <p:nvPicPr>
          <p:cNvPr id="4" name="Content Placeholder 3"/>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394768" y="2406867"/>
            <a:ext cx="3337410" cy="3265597"/>
          </a:xfrm>
        </p:spPr>
      </p:pic>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870286" y="3397777"/>
            <a:ext cx="2539507" cy="1298550"/>
          </a:xfrm>
          <a:prstGeom prst="rect">
            <a:avLst/>
          </a:prstGeom>
        </p:spPr>
      </p:pic>
      <p:cxnSp>
        <p:nvCxnSpPr>
          <p:cNvPr id="9" name="Straight Arrow Connector 8"/>
          <p:cNvCxnSpPr/>
          <p:nvPr/>
        </p:nvCxnSpPr>
        <p:spPr>
          <a:xfrm flipV="1">
            <a:off x="3732178" y="4039665"/>
            <a:ext cx="879866" cy="7387"/>
          </a:xfrm>
          <a:prstGeom prst="straightConnector1">
            <a:avLst/>
          </a:prstGeom>
          <a:ln w="31750">
            <a:tailEnd type="triangle" w="lg" len="sm"/>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7668035" y="4032278"/>
            <a:ext cx="879866" cy="7387"/>
          </a:xfrm>
          <a:prstGeom prst="straightConnector1">
            <a:avLst/>
          </a:prstGeom>
          <a:ln w="31750">
            <a:tailEnd type="triangle" w="lg" len="sm"/>
          </a:ln>
        </p:spPr>
        <p:style>
          <a:lnRef idx="3">
            <a:schemeClr val="accent1"/>
          </a:lnRef>
          <a:fillRef idx="0">
            <a:schemeClr val="accent1"/>
          </a:fillRef>
          <a:effectRef idx="2">
            <a:schemeClr val="accent1"/>
          </a:effectRef>
          <a:fontRef idx="minor">
            <a:schemeClr val="tx1"/>
          </a:fontRef>
        </p:style>
      </p:cxn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806143" y="3873804"/>
            <a:ext cx="2068533" cy="346495"/>
          </a:xfrm>
          <a:prstGeom prst="rect">
            <a:avLst/>
          </a:prstGeom>
        </p:spPr>
      </p:pic>
      <p:sp>
        <p:nvSpPr>
          <p:cNvPr id="13" name="TextBox 12"/>
          <p:cNvSpPr txBox="1"/>
          <p:nvPr/>
        </p:nvSpPr>
        <p:spPr>
          <a:xfrm>
            <a:off x="1222397" y="1812749"/>
            <a:ext cx="1962237" cy="646331"/>
          </a:xfrm>
          <a:prstGeom prst="rect">
            <a:avLst/>
          </a:prstGeom>
          <a:noFill/>
        </p:spPr>
        <p:txBody>
          <a:bodyPr wrap="square" rtlCol="0">
            <a:spAutoFit/>
          </a:bodyPr>
          <a:lstStyle/>
          <a:p>
            <a:r>
              <a:rPr lang="en-US" dirty="0" smtClean="0"/>
              <a:t>1) Generate small-world network</a:t>
            </a:r>
            <a:endParaRPr lang="en-US" dirty="0"/>
          </a:p>
        </p:txBody>
      </p:sp>
      <p:sp>
        <p:nvSpPr>
          <p:cNvPr id="14" name="TextBox 13"/>
          <p:cNvSpPr txBox="1"/>
          <p:nvPr/>
        </p:nvSpPr>
        <p:spPr>
          <a:xfrm>
            <a:off x="5242603" y="2320581"/>
            <a:ext cx="2425431" cy="923330"/>
          </a:xfrm>
          <a:prstGeom prst="rect">
            <a:avLst/>
          </a:prstGeom>
          <a:noFill/>
        </p:spPr>
        <p:txBody>
          <a:bodyPr wrap="square" rtlCol="0">
            <a:spAutoFit/>
          </a:bodyPr>
          <a:lstStyle/>
          <a:p>
            <a:r>
              <a:rPr lang="en-US" dirty="0" smtClean="0"/>
              <a:t>2) Transform adjacency matrix into transition matrix</a:t>
            </a:r>
            <a:endParaRPr lang="en-US" dirty="0"/>
          </a:p>
        </p:txBody>
      </p:sp>
      <p:sp>
        <p:nvSpPr>
          <p:cNvPr id="15" name="TextBox 14"/>
          <p:cNvSpPr txBox="1"/>
          <p:nvPr/>
        </p:nvSpPr>
        <p:spPr>
          <a:xfrm>
            <a:off x="8932268" y="2320581"/>
            <a:ext cx="2314334" cy="923330"/>
          </a:xfrm>
          <a:prstGeom prst="rect">
            <a:avLst/>
          </a:prstGeom>
          <a:noFill/>
        </p:spPr>
        <p:txBody>
          <a:bodyPr wrap="square" rtlCol="0">
            <a:spAutoFit/>
          </a:bodyPr>
          <a:lstStyle/>
          <a:p>
            <a:r>
              <a:rPr lang="en-US" dirty="0" smtClean="0"/>
              <a:t>3) Run simulation of invasive spread on discrete map</a:t>
            </a:r>
            <a:endParaRPr lang="en-US" dirty="0"/>
          </a:p>
        </p:txBody>
      </p:sp>
    </p:spTree>
    <p:extLst>
      <p:ext uri="{BB962C8B-B14F-4D97-AF65-F5344CB8AC3E}">
        <p14:creationId xmlns:p14="http://schemas.microsoft.com/office/powerpoint/2010/main" val="84289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Simulations Results</a:t>
            </a:r>
            <a:endParaRPr lang="en-US" dirty="0"/>
          </a:p>
        </p:txBody>
      </p:sp>
      <p:sp>
        <p:nvSpPr>
          <p:cNvPr id="3" name="Content Placeholder 2"/>
          <p:cNvSpPr>
            <a:spLocks noGrp="1"/>
          </p:cNvSpPr>
          <p:nvPr>
            <p:ph idx="1"/>
          </p:nvPr>
        </p:nvSpPr>
        <p:spPr>
          <a:xfrm>
            <a:off x="6976241" y="5834919"/>
            <a:ext cx="3832412" cy="496234"/>
          </a:xfrm>
        </p:spPr>
        <p:txBody>
          <a:bodyPr>
            <a:normAutofit fontScale="62500" lnSpcReduction="20000"/>
          </a:bodyPr>
          <a:lstStyle/>
          <a:p>
            <a:pPr marL="0" indent="0">
              <a:buNone/>
            </a:pPr>
            <a:r>
              <a:rPr lang="en-US" dirty="0" smtClean="0"/>
              <a:t>Plot of normalized time to establishment vs. rewiring probability  </a:t>
            </a:r>
            <a:endParaRPr lang="en-US" dirty="0"/>
          </a:p>
        </p:txBody>
      </p:sp>
      <p:sp>
        <p:nvSpPr>
          <p:cNvPr id="7" name="Content Placeholder 2"/>
          <p:cNvSpPr txBox="1">
            <a:spLocks/>
          </p:cNvSpPr>
          <p:nvPr/>
        </p:nvSpPr>
        <p:spPr>
          <a:xfrm>
            <a:off x="758137" y="5860357"/>
            <a:ext cx="3832412" cy="49623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Plot of absolute time to establishment vs. rewiring probability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3297" y="2065752"/>
            <a:ext cx="5628290" cy="317998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676" y="2141465"/>
            <a:ext cx="5494283" cy="3104270"/>
          </a:xfrm>
          <a:prstGeom prst="rect">
            <a:avLst/>
          </a:prstGeom>
        </p:spPr>
      </p:pic>
    </p:spTree>
    <p:extLst>
      <p:ext uri="{BB962C8B-B14F-4D97-AF65-F5344CB8AC3E}">
        <p14:creationId xmlns:p14="http://schemas.microsoft.com/office/powerpoint/2010/main" val="2942410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Stability Analysis:</a:t>
            </a:r>
          </a:p>
          <a:p>
            <a:pPr lvl="1"/>
            <a:r>
              <a:rPr lang="en-US" dirty="0"/>
              <a:t>If growth rate is positive, any small introduction will grow to carrying </a:t>
            </a:r>
            <a:r>
              <a:rPr lang="en-US" dirty="0" smtClean="0"/>
              <a:t>capacity</a:t>
            </a:r>
          </a:p>
          <a:p>
            <a:r>
              <a:rPr lang="en-US" dirty="0" smtClean="0"/>
              <a:t>Small-World Network:</a:t>
            </a:r>
          </a:p>
          <a:p>
            <a:pPr lvl="1"/>
            <a:r>
              <a:rPr lang="en-US" dirty="0" smtClean="0"/>
              <a:t>Time to establishment drops with characteristic path length</a:t>
            </a:r>
          </a:p>
          <a:p>
            <a:pPr lvl="1"/>
            <a:r>
              <a:rPr lang="en-US" dirty="0" smtClean="0"/>
              <a:t>Normalized time to establishment vs. absolute time to </a:t>
            </a:r>
            <a:endParaRPr lang="en-US" dirty="0"/>
          </a:p>
          <a:p>
            <a:r>
              <a:rPr lang="en-US" dirty="0" smtClean="0"/>
              <a:t>Stochastic Modeling:</a:t>
            </a:r>
          </a:p>
          <a:p>
            <a:pPr lvl="1"/>
            <a:r>
              <a:rPr lang="en-US" dirty="0" smtClean="0"/>
              <a:t>Order of introduction at low populations can influence the relative growth of different patches</a:t>
            </a:r>
          </a:p>
          <a:p>
            <a:pPr lvl="1"/>
            <a:r>
              <a:rPr lang="en-US" dirty="0" smtClean="0"/>
              <a:t>Overall growth trajectory deterministically reaches carrying capacity</a:t>
            </a:r>
          </a:p>
        </p:txBody>
      </p:sp>
    </p:spTree>
    <p:extLst>
      <p:ext uri="{BB962C8B-B14F-4D97-AF65-F5344CB8AC3E}">
        <p14:creationId xmlns:p14="http://schemas.microsoft.com/office/powerpoint/2010/main" val="3968310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err="1" smtClean="0"/>
              <a:t>Allee</a:t>
            </a:r>
            <a:r>
              <a:rPr lang="en-US" dirty="0" smtClean="0"/>
              <a:t> Effect</a:t>
            </a:r>
          </a:p>
          <a:p>
            <a:pPr lvl="1"/>
            <a:r>
              <a:rPr lang="en-US" dirty="0" smtClean="0"/>
              <a:t>New fixed point at the </a:t>
            </a:r>
            <a:r>
              <a:rPr lang="en-US" dirty="0" err="1" smtClean="0"/>
              <a:t>allee</a:t>
            </a:r>
            <a:r>
              <a:rPr lang="en-US" dirty="0" smtClean="0"/>
              <a:t> threshold</a:t>
            </a:r>
          </a:p>
          <a:p>
            <a:pPr lvl="1"/>
            <a:r>
              <a:rPr lang="en-US" dirty="0" smtClean="0"/>
              <a:t>Extinct state is stable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8738" y="544941"/>
            <a:ext cx="3045062" cy="6090124"/>
          </a:xfrm>
          <a:prstGeom prst="rect">
            <a:avLst/>
          </a:prstGeom>
        </p:spPr>
      </p:pic>
      <p:sp>
        <p:nvSpPr>
          <p:cNvPr id="5" name="Rectangle 4"/>
          <p:cNvSpPr/>
          <p:nvPr/>
        </p:nvSpPr>
        <p:spPr>
          <a:xfrm>
            <a:off x="189187" y="5988734"/>
            <a:ext cx="7388772" cy="646331"/>
          </a:xfrm>
          <a:prstGeom prst="rect">
            <a:avLst/>
          </a:prstGeom>
        </p:spPr>
        <p:txBody>
          <a:bodyPr wrap="square">
            <a:spAutoFit/>
          </a:bodyPr>
          <a:lstStyle/>
          <a:p>
            <a:r>
              <a:rPr lang="en-US" sz="1200" dirty="0" smtClean="0"/>
              <a:t>[5] https</a:t>
            </a:r>
            <a:r>
              <a:rPr lang="en-US" sz="1200" dirty="0"/>
              <a:t>://upload.wikimedia.org/wikipedia/en/thumb/7/7f/A_graph_showing_the_difference_between_strong_and_weak_Allee_effects.svg/512px-A_graph_showing_the_difference_between_strong_and_weak_Allee_effects.svg.png</a:t>
            </a:r>
          </a:p>
        </p:txBody>
      </p:sp>
    </p:spTree>
    <p:extLst>
      <p:ext uri="{BB962C8B-B14F-4D97-AF65-F5344CB8AC3E}">
        <p14:creationId xmlns:p14="http://schemas.microsoft.com/office/powerpoint/2010/main" val="191111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tp://www.eea.europa.eu/data-and-maps/figures/alien-species-in-european-marine-estuarine-waters-october-2008/image_x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971" y="413930"/>
            <a:ext cx="7104994" cy="629664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64931" y="1234458"/>
            <a:ext cx="2299447" cy="4404846"/>
          </a:xfrm>
        </p:spPr>
        <p:txBody>
          <a:bodyPr/>
          <a:lstStyle/>
          <a:p>
            <a:pPr marL="0" indent="0">
              <a:buNone/>
            </a:pPr>
            <a:r>
              <a:rPr lang="en-US" sz="4000" b="1" dirty="0" smtClean="0"/>
              <a:t>The Problem with Invasive Species</a:t>
            </a:r>
          </a:p>
          <a:p>
            <a:endParaRPr lang="en-US" dirty="0"/>
          </a:p>
        </p:txBody>
      </p:sp>
      <p:sp>
        <p:nvSpPr>
          <p:cNvPr id="4" name="Rectangle 3"/>
          <p:cNvSpPr/>
          <p:nvPr/>
        </p:nvSpPr>
        <p:spPr>
          <a:xfrm>
            <a:off x="97374" y="5756465"/>
            <a:ext cx="3037490" cy="830997"/>
          </a:xfrm>
          <a:prstGeom prst="rect">
            <a:avLst/>
          </a:prstGeom>
        </p:spPr>
        <p:txBody>
          <a:bodyPr wrap="square">
            <a:spAutoFit/>
          </a:bodyPr>
          <a:lstStyle/>
          <a:p>
            <a:r>
              <a:rPr lang="en-US" sz="1200" dirty="0" smtClean="0"/>
              <a:t>[2] http</a:t>
            </a:r>
            <a:r>
              <a:rPr lang="en-US" sz="1200" dirty="0"/>
              <a:t>://wwws2.eea.europa.eu/data-and-maps/figures/alien-species-in-european-marine-estuarine-waters-october-2008/image_xlarge</a:t>
            </a:r>
          </a:p>
        </p:txBody>
      </p:sp>
      <p:sp>
        <p:nvSpPr>
          <p:cNvPr id="8" name="Shape 187"/>
          <p:cNvSpPr txBox="1"/>
          <p:nvPr/>
        </p:nvSpPr>
        <p:spPr>
          <a:xfrm>
            <a:off x="97374" y="5028303"/>
            <a:ext cx="2826339" cy="611001"/>
          </a:xfrm>
          <a:prstGeom prst="rect">
            <a:avLst/>
          </a:prstGeom>
          <a:noFill/>
          <a:ln>
            <a:noFill/>
          </a:ln>
        </p:spPr>
        <p:txBody>
          <a:bodyPr lIns="121900" tIns="121900" rIns="121900" bIns="121900" anchor="ctr" anchorCtr="0">
            <a:noAutofit/>
          </a:bodyPr>
          <a:lstStyle/>
          <a:p>
            <a:r>
              <a:rPr lang="en" sz="1200" dirty="0" smtClean="0"/>
              <a:t>[1] </a:t>
            </a:r>
            <a:r>
              <a:rPr lang="en" sz="1200" dirty="0"/>
              <a:t>http://voices.nationalgeographic.com/files/2014/05/ww-invasive-species-havoc-brown-tree-snake-02.jpg</a:t>
            </a:r>
          </a:p>
        </p:txBody>
      </p:sp>
      <p:pic>
        <p:nvPicPr>
          <p:cNvPr id="9" name="Shape 188"/>
          <p:cNvPicPr preferRelativeResize="0"/>
          <p:nvPr/>
        </p:nvPicPr>
        <p:blipFill rotWithShape="1">
          <a:blip r:embed="rId4">
            <a:alphaModFix/>
          </a:blip>
          <a:srcRect b="13179"/>
          <a:stretch/>
        </p:blipFill>
        <p:spPr>
          <a:xfrm>
            <a:off x="3475421" y="186183"/>
            <a:ext cx="8589579" cy="6524389"/>
          </a:xfrm>
          <a:prstGeom prst="rect">
            <a:avLst/>
          </a:prstGeom>
          <a:noFill/>
          <a:ln>
            <a:noFill/>
          </a:ln>
        </p:spPr>
      </p:pic>
    </p:spTree>
    <p:extLst>
      <p:ext uri="{BB962C8B-B14F-4D97-AF65-F5344CB8AC3E}">
        <p14:creationId xmlns:p14="http://schemas.microsoft.com/office/powerpoint/2010/main" val="298682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614614" y="251993"/>
            <a:ext cx="10515600" cy="1325563"/>
          </a:xfrm>
        </p:spPr>
        <p:txBody>
          <a:bodyPr>
            <a:normAutofit/>
          </a:bodyPr>
          <a:lstStyle/>
          <a:p>
            <a:r>
              <a:rPr lang="en-US" sz="4800" dirty="0" smtClean="0"/>
              <a:t>Future Work</a:t>
            </a:r>
            <a:endParaRPr lang="en-US" sz="4800" dirty="0"/>
          </a:p>
        </p:txBody>
      </p:sp>
      <p:sp>
        <p:nvSpPr>
          <p:cNvPr id="11" name="Content Placeholder 2"/>
          <p:cNvSpPr>
            <a:spLocks noGrp="1"/>
          </p:cNvSpPr>
          <p:nvPr>
            <p:ph idx="1"/>
          </p:nvPr>
        </p:nvSpPr>
        <p:spPr>
          <a:xfrm>
            <a:off x="838200" y="1825625"/>
            <a:ext cx="10515600" cy="4351338"/>
          </a:xfrm>
        </p:spPr>
        <p:txBody>
          <a:bodyPr/>
          <a:lstStyle/>
          <a:p>
            <a:r>
              <a:rPr lang="en-US" dirty="0" smtClean="0"/>
              <a:t>Network Effects</a:t>
            </a:r>
          </a:p>
          <a:p>
            <a:pPr lvl="1"/>
            <a:r>
              <a:rPr lang="en-US" dirty="0" smtClean="0"/>
              <a:t>Are there relevant network properties besides characteristic path length?</a:t>
            </a:r>
          </a:p>
          <a:p>
            <a:r>
              <a:rPr lang="en-US" dirty="0" smtClean="0"/>
              <a:t>Hubs</a:t>
            </a:r>
          </a:p>
          <a:p>
            <a:pPr lvl="1"/>
            <a:r>
              <a:rPr lang="en-US" dirty="0" smtClean="0"/>
              <a:t>Effect of nodes with large volume of inbound and outbound traffic</a:t>
            </a:r>
          </a:p>
          <a:p>
            <a:pPr lvl="1"/>
            <a:endParaRPr lang="en-US" dirty="0" smtClean="0"/>
          </a:p>
        </p:txBody>
      </p:sp>
    </p:spTree>
    <p:extLst>
      <p:ext uri="{BB962C8B-B14F-4D97-AF65-F5344CB8AC3E}">
        <p14:creationId xmlns:p14="http://schemas.microsoft.com/office/powerpoint/2010/main" val="4012471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5500" y="2054225"/>
            <a:ext cx="2755900" cy="1325563"/>
          </a:xfrm>
        </p:spPr>
        <p:txBody>
          <a:bodyPr/>
          <a:lstStyle/>
          <a:p>
            <a:r>
              <a:rPr lang="en-US" dirty="0" smtClean="0"/>
              <a:t>Questions?</a:t>
            </a:r>
            <a:endParaRPr lang="en-US" dirty="0"/>
          </a:p>
        </p:txBody>
      </p:sp>
    </p:spTree>
    <p:extLst>
      <p:ext uri="{BB962C8B-B14F-4D97-AF65-F5344CB8AC3E}">
        <p14:creationId xmlns:p14="http://schemas.microsoft.com/office/powerpoint/2010/main" val="2078650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a:xfrm>
            <a:off x="838200" y="1825625"/>
            <a:ext cx="10515600" cy="4364968"/>
          </a:xfrm>
        </p:spPr>
        <p:txBody>
          <a:bodyPr/>
          <a:lstStyle/>
          <a:p>
            <a:pPr marL="0" indent="0">
              <a:buNone/>
            </a:pPr>
            <a:r>
              <a:rPr lang="en-US" dirty="0" smtClean="0"/>
              <a:t>Thank </a:t>
            </a:r>
            <a:r>
              <a:rPr lang="en-US" dirty="0"/>
              <a:t>you to my incredible advisor Dr. Leah Shaw, without whom I could never have taken this project this far. Thank you for not only for demystifying mathematical analysis </a:t>
            </a:r>
            <a:r>
              <a:rPr lang="en-US" dirty="0" smtClean="0"/>
              <a:t>but for </a:t>
            </a:r>
            <a:r>
              <a:rPr lang="en-US" dirty="0"/>
              <a:t>always being ready to teach me something </a:t>
            </a:r>
            <a:r>
              <a:rPr lang="en-US" dirty="0" smtClean="0"/>
              <a:t>new.</a:t>
            </a:r>
          </a:p>
          <a:p>
            <a:pPr marL="0" indent="0">
              <a:buNone/>
            </a:pPr>
            <a:endParaRPr lang="en-US" dirty="0"/>
          </a:p>
          <a:p>
            <a:pPr marL="0" indent="0">
              <a:buNone/>
            </a:pPr>
            <a:r>
              <a:rPr lang="en-US" dirty="0" smtClean="0"/>
              <a:t>And thank </a:t>
            </a:r>
            <a:r>
              <a:rPr lang="en-US" dirty="0"/>
              <a:t>you to my committee and those in the audience for listening to my presentation</a:t>
            </a:r>
          </a:p>
          <a:p>
            <a:pPr marL="0" indent="0">
              <a:buNone/>
            </a:pPr>
            <a:endParaRPr lang="en-US" dirty="0" smtClean="0"/>
          </a:p>
        </p:txBody>
      </p:sp>
    </p:spTree>
    <p:extLst>
      <p:ext uri="{BB962C8B-B14F-4D97-AF65-F5344CB8AC3E}">
        <p14:creationId xmlns:p14="http://schemas.microsoft.com/office/powerpoint/2010/main" val="1680819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Background</a:t>
            </a:r>
            <a:endParaRPr lang="en-US" dirty="0"/>
          </a:p>
        </p:txBody>
      </p:sp>
      <p:sp>
        <p:nvSpPr>
          <p:cNvPr id="3" name="Content Placeholder 2"/>
          <p:cNvSpPr>
            <a:spLocks noGrp="1"/>
          </p:cNvSpPr>
          <p:nvPr>
            <p:ph idx="1"/>
          </p:nvPr>
        </p:nvSpPr>
        <p:spPr/>
        <p:txBody>
          <a:bodyPr/>
          <a:lstStyle/>
          <a:p>
            <a:r>
              <a:rPr lang="en-US" dirty="0" smtClean="0"/>
              <a:t>Diffusion - reaction</a:t>
            </a:r>
          </a:p>
          <a:p>
            <a:r>
              <a:rPr lang="en-US" dirty="0" err="1" smtClean="0"/>
              <a:t>Integro</a:t>
            </a:r>
            <a:r>
              <a:rPr lang="en-US" dirty="0"/>
              <a:t>-</a:t>
            </a:r>
            <a:r>
              <a:rPr lang="en-US" dirty="0" smtClean="0"/>
              <a:t>differential</a:t>
            </a:r>
          </a:p>
          <a:p>
            <a:r>
              <a:rPr lang="en-US" dirty="0" smtClean="0"/>
              <a:t>Environmental niche models</a:t>
            </a:r>
          </a:p>
          <a:p>
            <a:r>
              <a:rPr lang="en-US" dirty="0" smtClean="0"/>
              <a:t>Network models</a:t>
            </a:r>
          </a:p>
        </p:txBody>
      </p:sp>
      <p:pic>
        <p:nvPicPr>
          <p:cNvPr id="4" name="Shape 214"/>
          <p:cNvPicPr preferRelativeResize="0"/>
          <p:nvPr/>
        </p:nvPicPr>
        <p:blipFill rotWithShape="1">
          <a:blip r:embed="rId3">
            <a:alphaModFix/>
          </a:blip>
          <a:srcRect/>
          <a:stretch/>
        </p:blipFill>
        <p:spPr>
          <a:xfrm>
            <a:off x="5928361" y="1825625"/>
            <a:ext cx="5527039" cy="3884612"/>
          </a:xfrm>
          <a:prstGeom prst="rect">
            <a:avLst/>
          </a:prstGeom>
          <a:noFill/>
          <a:ln>
            <a:noFill/>
          </a:ln>
        </p:spPr>
      </p:pic>
      <p:sp>
        <p:nvSpPr>
          <p:cNvPr id="5" name="Rectangle 4"/>
          <p:cNvSpPr/>
          <p:nvPr/>
        </p:nvSpPr>
        <p:spPr>
          <a:xfrm>
            <a:off x="6172199" y="6087161"/>
            <a:ext cx="5232401" cy="646331"/>
          </a:xfrm>
          <a:prstGeom prst="rect">
            <a:avLst/>
          </a:prstGeom>
        </p:spPr>
        <p:txBody>
          <a:bodyPr wrap="square">
            <a:spAutoFit/>
          </a:bodyPr>
          <a:lstStyle/>
          <a:p>
            <a:pPr algn="r"/>
            <a:r>
              <a:rPr lang="en-US" sz="1200" dirty="0" smtClean="0"/>
              <a:t>[3] https</a:t>
            </a:r>
            <a:r>
              <a:rPr lang="en-US" sz="1200" dirty="0"/>
              <a:t>://upload.wikimedia.org/wikipedia/commons/5/5c/Estimated_Average_Annual_Daily_Truck_Traffic_%281998%29.PNG</a:t>
            </a:r>
          </a:p>
        </p:txBody>
      </p:sp>
    </p:spTree>
    <p:extLst>
      <p:ext uri="{BB962C8B-B14F-4D97-AF65-F5344CB8AC3E}">
        <p14:creationId xmlns:p14="http://schemas.microsoft.com/office/powerpoint/2010/main" val="4065099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3700" y="2022769"/>
            <a:ext cx="5715000" cy="3228975"/>
          </a:xfrm>
          <a:prstGeom prst="rect">
            <a:avLst/>
          </a:prstGeom>
        </p:spPr>
      </p:pic>
      <p:sp>
        <p:nvSpPr>
          <p:cNvPr id="2" name="Title 1"/>
          <p:cNvSpPr>
            <a:spLocks noGrp="1"/>
          </p:cNvSpPr>
          <p:nvPr>
            <p:ph type="title"/>
          </p:nvPr>
        </p:nvSpPr>
        <p:spPr/>
        <p:txBody>
          <a:bodyPr/>
          <a:lstStyle/>
          <a:p>
            <a:r>
              <a:rPr lang="en-US" dirty="0" smtClean="0"/>
              <a:t>Single Patch Model</a:t>
            </a:r>
            <a:endParaRPr lang="en-US" dirty="0"/>
          </a:p>
        </p:txBody>
      </p:sp>
      <p:sp>
        <p:nvSpPr>
          <p:cNvPr id="5" name="Content Placeholder 2"/>
          <p:cNvSpPr txBox="1">
            <a:spLocks/>
          </p:cNvSpPr>
          <p:nvPr/>
        </p:nvSpPr>
        <p:spPr>
          <a:xfrm>
            <a:off x="356937" y="1975782"/>
            <a:ext cx="5447097" cy="574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continuous time logistic function</a:t>
            </a:r>
          </a:p>
          <a:p>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393096" y="2636739"/>
            <a:ext cx="2892972" cy="468758"/>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838200" y="4124697"/>
            <a:ext cx="4022446" cy="594839"/>
          </a:xfrm>
          <a:prstGeom prst="rect">
            <a:avLst/>
          </a:prstGeom>
        </p:spPr>
      </p:pic>
      <p:cxnSp>
        <p:nvCxnSpPr>
          <p:cNvPr id="8" name="Straight Connector 7"/>
          <p:cNvCxnSpPr/>
          <p:nvPr/>
        </p:nvCxnSpPr>
        <p:spPr>
          <a:xfrm>
            <a:off x="6728394" y="2179378"/>
            <a:ext cx="4795345" cy="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32815" y="3569895"/>
            <a:ext cx="5413533" cy="523220"/>
          </a:xfrm>
          <a:prstGeom prst="rect">
            <a:avLst/>
          </a:prstGeom>
        </p:spPr>
        <p:txBody>
          <a:bodyPr wrap="none">
            <a:spAutoFit/>
          </a:bodyPr>
          <a:lstStyle/>
          <a:p>
            <a:r>
              <a:rPr lang="en-US" sz="2800" dirty="0"/>
              <a:t>discrete map of the logistic function</a:t>
            </a:r>
          </a:p>
        </p:txBody>
      </p:sp>
      <p:sp>
        <p:nvSpPr>
          <p:cNvPr id="11" name="Rectangle 10"/>
          <p:cNvSpPr/>
          <p:nvPr/>
        </p:nvSpPr>
        <p:spPr>
          <a:xfrm>
            <a:off x="6222813" y="5583825"/>
            <a:ext cx="5806506" cy="461665"/>
          </a:xfrm>
          <a:prstGeom prst="rect">
            <a:avLst/>
          </a:prstGeom>
        </p:spPr>
        <p:txBody>
          <a:bodyPr wrap="square">
            <a:spAutoFit/>
          </a:bodyPr>
          <a:lstStyle/>
          <a:p>
            <a:r>
              <a:rPr lang="en-US" sz="2400" dirty="0" smtClean="0"/>
              <a:t>Time series of population using discrete map</a:t>
            </a:r>
            <a:endParaRPr lang="en-US" sz="2400" dirty="0"/>
          </a:p>
        </p:txBody>
      </p:sp>
      <p:pic>
        <p:nvPicPr>
          <p:cNvPr id="12" name="Picture 11"/>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8610600" y="1772175"/>
            <a:ext cx="787400" cy="203607"/>
          </a:xfrm>
          <a:prstGeom prst="rect">
            <a:avLst/>
          </a:prstGeom>
        </p:spPr>
      </p:pic>
    </p:spTree>
    <p:extLst>
      <p:ext uri="{BB962C8B-B14F-4D97-AF65-F5344CB8AC3E}">
        <p14:creationId xmlns:p14="http://schemas.microsoft.com/office/powerpoint/2010/main" val="3661698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Patch Stability Analysis</a:t>
            </a:r>
            <a:endParaRPr lang="en-US" dirty="0"/>
          </a:p>
        </p:txBody>
      </p:sp>
      <p:pic>
        <p:nvPicPr>
          <p:cNvPr id="6" name="Picture 5"/>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063573" y="2615544"/>
            <a:ext cx="3327064" cy="252997"/>
          </a:xfrm>
          <a:prstGeom prst="rect">
            <a:avLst/>
          </a:prstGeom>
        </p:spPr>
      </p:pic>
      <p:pic>
        <p:nvPicPr>
          <p:cNvPr id="15" name="Picture 1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838200" y="4158918"/>
            <a:ext cx="3692839" cy="1162872"/>
          </a:xfrm>
          <a:prstGeom prst="rect">
            <a:avLst/>
          </a:prstGeom>
        </p:spPr>
      </p:pic>
      <p:pic>
        <p:nvPicPr>
          <p:cNvPr id="7" name="Picture 6"/>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838200" y="1825625"/>
            <a:ext cx="3796980" cy="587145"/>
          </a:xfrm>
          <a:prstGeom prst="rect">
            <a:avLst/>
          </a:prstGeom>
        </p:spPr>
      </p:pic>
      <p:pic>
        <p:nvPicPr>
          <p:cNvPr id="11" name="Picture 10"/>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970403" y="3352562"/>
            <a:ext cx="3566470" cy="566315"/>
          </a:xfrm>
          <a:prstGeom prst="rect">
            <a:avLst/>
          </a:prstGeom>
        </p:spPr>
      </p:pic>
      <p:pic>
        <p:nvPicPr>
          <p:cNvPr id="5" name="Picture 4"/>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7093943" y="4286465"/>
            <a:ext cx="4004979" cy="952031"/>
          </a:xfrm>
          <a:prstGeom prst="rect">
            <a:avLst/>
          </a:prstGeom>
        </p:spPr>
      </p:pic>
      <p:pic>
        <p:nvPicPr>
          <p:cNvPr id="4" name="Picture 3"/>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7114209" y="2318864"/>
            <a:ext cx="3964446" cy="834927"/>
          </a:xfrm>
          <a:prstGeom prst="rect">
            <a:avLst/>
          </a:prstGeom>
        </p:spPr>
      </p:pic>
      <p:pic>
        <p:nvPicPr>
          <p:cNvPr id="17" name="Picture 16"/>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1839517" y="6057914"/>
            <a:ext cx="1690203" cy="266714"/>
          </a:xfrm>
          <a:prstGeom prst="rect">
            <a:avLst/>
          </a:prstGeom>
        </p:spPr>
      </p:pic>
      <p:pic>
        <p:nvPicPr>
          <p:cNvPr id="19" name="Picture 18"/>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95429" y="5777561"/>
            <a:ext cx="4116417" cy="242239"/>
          </a:xfrm>
          <a:prstGeom prst="rect">
            <a:avLst/>
          </a:prstGeom>
        </p:spPr>
      </p:pic>
    </p:spTree>
    <p:extLst>
      <p:ext uri="{BB962C8B-B14F-4D97-AF65-F5344CB8AC3E}">
        <p14:creationId xmlns:p14="http://schemas.microsoft.com/office/powerpoint/2010/main" val="330218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Model</a:t>
            </a:r>
            <a:endParaRPr lang="en-US" dirty="0"/>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123960" y="3804068"/>
            <a:ext cx="1850231" cy="1821274"/>
          </a:xfrm>
          <a:prstGeom prst="rect">
            <a:avLst/>
          </a:prstGeom>
        </p:spPr>
      </p:pic>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123960" y="2047081"/>
            <a:ext cx="2068533" cy="346495"/>
          </a:xfrm>
          <a:prstGeom prst="rect">
            <a:avLst/>
          </a:prstGeom>
        </p:spPr>
      </p:pic>
      <p:pic>
        <p:nvPicPr>
          <p:cNvPr id="6" name="Picture 5"/>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9021139" y="3804068"/>
            <a:ext cx="1181161" cy="1821274"/>
          </a:xfrm>
          <a:prstGeom prst="rect">
            <a:avLst/>
          </a:prstGeom>
        </p:spPr>
      </p:pic>
      <p:pic>
        <p:nvPicPr>
          <p:cNvPr id="11" name="Picture 1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73697" y="3804068"/>
            <a:ext cx="3561771" cy="1821274"/>
          </a:xfrm>
          <a:prstGeom prst="rect">
            <a:avLst/>
          </a:prstGeom>
        </p:spPr>
      </p:pic>
      <p:sp>
        <p:nvSpPr>
          <p:cNvPr id="13" name="TextBox 12"/>
          <p:cNvSpPr txBox="1"/>
          <p:nvPr/>
        </p:nvSpPr>
        <p:spPr>
          <a:xfrm>
            <a:off x="1631050" y="3124577"/>
            <a:ext cx="2097741" cy="369332"/>
          </a:xfrm>
          <a:prstGeom prst="rect">
            <a:avLst/>
          </a:prstGeom>
          <a:noFill/>
        </p:spPr>
        <p:txBody>
          <a:bodyPr wrap="square" rtlCol="0">
            <a:spAutoFit/>
          </a:bodyPr>
          <a:lstStyle/>
          <a:p>
            <a:r>
              <a:rPr lang="en-US" dirty="0" smtClean="0"/>
              <a:t>Transition Matrix</a:t>
            </a:r>
            <a:endParaRPr lang="en-US" dirty="0"/>
          </a:p>
        </p:txBody>
      </p:sp>
      <p:sp>
        <p:nvSpPr>
          <p:cNvPr id="14" name="TextBox 13"/>
          <p:cNvSpPr txBox="1"/>
          <p:nvPr/>
        </p:nvSpPr>
        <p:spPr>
          <a:xfrm>
            <a:off x="4943508" y="3124577"/>
            <a:ext cx="2429436" cy="369332"/>
          </a:xfrm>
          <a:prstGeom prst="rect">
            <a:avLst/>
          </a:prstGeom>
          <a:noFill/>
        </p:spPr>
        <p:txBody>
          <a:bodyPr wrap="square" rtlCol="0">
            <a:spAutoFit/>
          </a:bodyPr>
          <a:lstStyle/>
          <a:p>
            <a:r>
              <a:rPr lang="en-US" dirty="0" smtClean="0"/>
              <a:t>Vector Growth Function</a:t>
            </a:r>
            <a:endParaRPr lang="en-US" dirty="0"/>
          </a:p>
        </p:txBody>
      </p:sp>
      <p:sp>
        <p:nvSpPr>
          <p:cNvPr id="15" name="TextBox 14"/>
          <p:cNvSpPr txBox="1"/>
          <p:nvPr/>
        </p:nvSpPr>
        <p:spPr>
          <a:xfrm>
            <a:off x="9200433" y="3124577"/>
            <a:ext cx="1864660" cy="369332"/>
          </a:xfrm>
          <a:prstGeom prst="rect">
            <a:avLst/>
          </a:prstGeom>
          <a:noFill/>
        </p:spPr>
        <p:txBody>
          <a:bodyPr wrap="square" rtlCol="0">
            <a:spAutoFit/>
          </a:bodyPr>
          <a:lstStyle/>
          <a:p>
            <a:r>
              <a:rPr lang="en-US" dirty="0" smtClean="0"/>
              <a:t>State Vector</a:t>
            </a:r>
            <a:endParaRPr lang="en-US" dirty="0"/>
          </a:p>
        </p:txBody>
      </p:sp>
      <p:cxnSp>
        <p:nvCxnSpPr>
          <p:cNvPr id="16" name="Curved Connector 15"/>
          <p:cNvCxnSpPr/>
          <p:nvPr/>
        </p:nvCxnSpPr>
        <p:spPr>
          <a:xfrm rot="5400000" flipH="1" flipV="1">
            <a:off x="6052646" y="2597126"/>
            <a:ext cx="640474" cy="414428"/>
          </a:xfrm>
          <a:prstGeom prst="curvedConnector3">
            <a:avLst>
              <a:gd name="adj1" fmla="val 50000"/>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endCxn id="5" idx="2"/>
          </p:cNvCxnSpPr>
          <p:nvPr/>
        </p:nvCxnSpPr>
        <p:spPr>
          <a:xfrm flipV="1">
            <a:off x="3515775" y="2393576"/>
            <a:ext cx="2642452" cy="884873"/>
          </a:xfrm>
          <a:prstGeom prst="curvedConnector2">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1"/>
          </p:cNvCxnSpPr>
          <p:nvPr/>
        </p:nvCxnSpPr>
        <p:spPr>
          <a:xfrm rot="10800000">
            <a:off x="7279341" y="2393577"/>
            <a:ext cx="1921092" cy="915667"/>
          </a:xfrm>
          <a:prstGeom prst="curvedConnector3">
            <a:avLst>
              <a:gd name="adj1" fmla="val 50000"/>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306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Multidimensional Model</a:t>
            </a:r>
            <a:endParaRPr lang="en-US" dirty="0"/>
          </a:p>
        </p:txBody>
      </p:sp>
      <p:sp>
        <p:nvSpPr>
          <p:cNvPr id="15" name="Content Placeholder 2 2"/>
          <p:cNvSpPr txBox="1">
            <a:spLocks/>
          </p:cNvSpPr>
          <p:nvPr/>
        </p:nvSpPr>
        <p:spPr>
          <a:xfrm>
            <a:off x="2417418" y="2230761"/>
            <a:ext cx="2711271" cy="5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Transition matrix </a:t>
            </a:r>
          </a:p>
          <a:p>
            <a:endParaRPr lang="en-US" dirty="0" smtClean="0"/>
          </a:p>
        </p:txBody>
      </p:sp>
      <p:grpSp>
        <p:nvGrpSpPr>
          <p:cNvPr id="16" name="Group 15"/>
          <p:cNvGrpSpPr/>
          <p:nvPr/>
        </p:nvGrpSpPr>
        <p:grpSpPr>
          <a:xfrm>
            <a:off x="1240898" y="2896309"/>
            <a:ext cx="3920901" cy="1821274"/>
            <a:chOff x="1170260" y="2745222"/>
            <a:chExt cx="3920901" cy="1821274"/>
          </a:xfrm>
        </p:grpSpPr>
        <p:pic>
          <p:nvPicPr>
            <p:cNvPr id="17" name="Picture 16"/>
            <p:cNvPicPr>
              <a:picLocks noChangeAspect="1"/>
            </p:cNvPicPr>
            <p:nvPr>
              <p:custDataLst>
                <p:tags r:id="rId11"/>
              </p:custDataLst>
            </p:nvPr>
          </p:nvPicPr>
          <p:blipFill>
            <a:blip r:embed="rId15" cstate="print">
              <a:extLst>
                <a:ext uri="{28A0092B-C50C-407E-A947-70E740481C1C}">
                  <a14:useLocalDpi xmlns:a14="http://schemas.microsoft.com/office/drawing/2010/main" val="0"/>
                </a:ext>
              </a:extLst>
            </a:blip>
            <a:stretch>
              <a:fillRect/>
            </a:stretch>
          </p:blipFill>
          <p:spPr>
            <a:xfrm>
              <a:off x="2140546" y="2745222"/>
              <a:ext cx="2950615" cy="1821274"/>
            </a:xfrm>
            <a:prstGeom prst="rect">
              <a:avLst/>
            </a:prstGeom>
          </p:spPr>
        </p:pic>
        <p:pic>
          <p:nvPicPr>
            <p:cNvPr id="18" name="Picture 17"/>
            <p:cNvPicPr>
              <a:picLocks noChangeAspect="1"/>
            </p:cNvPicPr>
            <p:nvPr>
              <p:custDataLst>
                <p:tags r:id="rId12"/>
              </p:custDataLst>
            </p:nvPr>
          </p:nvPicPr>
          <p:blipFill>
            <a:blip r:embed="rId16" cstate="print">
              <a:extLst>
                <a:ext uri="{28A0092B-C50C-407E-A947-70E740481C1C}">
                  <a14:useLocalDpi xmlns:a14="http://schemas.microsoft.com/office/drawing/2010/main" val="0"/>
                </a:ext>
              </a:extLst>
            </a:blip>
            <a:stretch>
              <a:fillRect/>
            </a:stretch>
          </p:blipFill>
          <p:spPr>
            <a:xfrm>
              <a:off x="1170260" y="3509435"/>
              <a:ext cx="793769" cy="292847"/>
            </a:xfrm>
            <a:prstGeom prst="rect">
              <a:avLst/>
            </a:prstGeom>
          </p:spPr>
        </p:pic>
      </p:grpSp>
      <p:pic>
        <p:nvPicPr>
          <p:cNvPr id="3" name="Picture 2"/>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493836" y="4960008"/>
            <a:ext cx="7154793" cy="765796"/>
          </a:xfrm>
          <a:prstGeom prst="rect">
            <a:avLst/>
          </a:prstGeom>
        </p:spPr>
      </p:pic>
      <p:grpSp>
        <p:nvGrpSpPr>
          <p:cNvPr id="9" name="Group 8"/>
          <p:cNvGrpSpPr/>
          <p:nvPr/>
        </p:nvGrpSpPr>
        <p:grpSpPr>
          <a:xfrm>
            <a:off x="7291277" y="160552"/>
            <a:ext cx="4338736" cy="4988037"/>
            <a:chOff x="7660516" y="423217"/>
            <a:chExt cx="4338736" cy="4988037"/>
          </a:xfrm>
        </p:grpSpPr>
        <p:pic>
          <p:nvPicPr>
            <p:cNvPr id="10" name="Picture 9"/>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9227166" y="3260091"/>
              <a:ext cx="320630" cy="163056"/>
            </a:xfrm>
            <a:prstGeom prst="rect">
              <a:avLst/>
            </a:prstGeom>
          </p:spPr>
        </p:pic>
        <p:pic>
          <p:nvPicPr>
            <p:cNvPr id="11" name="Picture 10"/>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8751106" y="2514011"/>
              <a:ext cx="305719" cy="152567"/>
            </a:xfrm>
            <a:prstGeom prst="rect">
              <a:avLst/>
            </a:prstGeom>
          </p:spPr>
        </p:pic>
        <p:pic>
          <p:nvPicPr>
            <p:cNvPr id="12" name="Picture 11"/>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9672977" y="3865935"/>
              <a:ext cx="307147" cy="152567"/>
            </a:xfrm>
            <a:prstGeom prst="rect">
              <a:avLst/>
            </a:prstGeom>
          </p:spPr>
        </p:pic>
        <p:pic>
          <p:nvPicPr>
            <p:cNvPr id="13" name="Picture 12"/>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9672977" y="4579370"/>
              <a:ext cx="305719" cy="152567"/>
            </a:xfrm>
            <a:prstGeom prst="rect">
              <a:avLst/>
            </a:prstGeom>
          </p:spPr>
        </p:pic>
        <p:pic>
          <p:nvPicPr>
            <p:cNvPr id="14" name="Picture 13"/>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10690185" y="2514011"/>
              <a:ext cx="307147" cy="152567"/>
            </a:xfrm>
            <a:prstGeom prst="rect">
              <a:avLst/>
            </a:prstGeom>
          </p:spPr>
        </p:pic>
        <p:pic>
          <p:nvPicPr>
            <p:cNvPr id="19" name="Picture 18"/>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10199637" y="3270579"/>
              <a:ext cx="300005" cy="152567"/>
            </a:xfrm>
            <a:prstGeom prst="rect">
              <a:avLst/>
            </a:prstGeom>
          </p:spPr>
        </p:pic>
        <p:sp>
          <p:nvSpPr>
            <p:cNvPr id="20" name="Oval 19"/>
            <p:cNvSpPr/>
            <p:nvPr/>
          </p:nvSpPr>
          <p:spPr>
            <a:xfrm>
              <a:off x="9367313" y="1261772"/>
              <a:ext cx="982327" cy="10170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1" name="TextBox 20"/>
            <p:cNvSpPr txBox="1"/>
            <p:nvPr/>
          </p:nvSpPr>
          <p:spPr>
            <a:xfrm>
              <a:off x="9709190" y="1594247"/>
              <a:ext cx="298571" cy="352113"/>
            </a:xfrm>
            <a:prstGeom prst="rect">
              <a:avLst/>
            </a:prstGeom>
            <a:noFill/>
          </p:spPr>
          <p:txBody>
            <a:bodyPr wrap="square" rtlCol="0">
              <a:spAutoFit/>
            </a:bodyPr>
            <a:lstStyle/>
            <a:p>
              <a:r>
                <a:rPr lang="en-US" dirty="0" smtClean="0"/>
                <a:t>1</a:t>
              </a:r>
              <a:endParaRPr lang="en-US" dirty="0"/>
            </a:p>
          </p:txBody>
        </p:sp>
        <p:sp>
          <p:nvSpPr>
            <p:cNvPr id="22" name="Oval 21"/>
            <p:cNvSpPr/>
            <p:nvPr/>
          </p:nvSpPr>
          <p:spPr>
            <a:xfrm>
              <a:off x="10797985" y="3791857"/>
              <a:ext cx="982327" cy="10170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3" name="TextBox 22"/>
            <p:cNvSpPr txBox="1"/>
            <p:nvPr/>
          </p:nvSpPr>
          <p:spPr>
            <a:xfrm>
              <a:off x="11139862" y="4124332"/>
              <a:ext cx="298571" cy="352113"/>
            </a:xfrm>
            <a:prstGeom prst="rect">
              <a:avLst/>
            </a:prstGeom>
            <a:noFill/>
          </p:spPr>
          <p:txBody>
            <a:bodyPr wrap="square" rtlCol="0">
              <a:spAutoFit/>
            </a:bodyPr>
            <a:lstStyle/>
            <a:p>
              <a:r>
                <a:rPr lang="en-US" dirty="0" smtClean="0"/>
                <a:t>3</a:t>
              </a:r>
              <a:endParaRPr lang="en-US" dirty="0"/>
            </a:p>
          </p:txBody>
        </p:sp>
        <p:sp>
          <p:nvSpPr>
            <p:cNvPr id="24" name="Oval 23"/>
            <p:cNvSpPr/>
            <p:nvPr/>
          </p:nvSpPr>
          <p:spPr>
            <a:xfrm>
              <a:off x="7879517" y="3791857"/>
              <a:ext cx="982327" cy="10170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5" name="TextBox 24"/>
            <p:cNvSpPr txBox="1"/>
            <p:nvPr/>
          </p:nvSpPr>
          <p:spPr>
            <a:xfrm>
              <a:off x="8221394" y="4124332"/>
              <a:ext cx="298571" cy="352113"/>
            </a:xfrm>
            <a:prstGeom prst="rect">
              <a:avLst/>
            </a:prstGeom>
            <a:noFill/>
          </p:spPr>
          <p:txBody>
            <a:bodyPr wrap="square" rtlCol="0">
              <a:spAutoFit/>
            </a:bodyPr>
            <a:lstStyle/>
            <a:p>
              <a:r>
                <a:rPr lang="en-US" dirty="0" smtClean="0"/>
                <a:t>2</a:t>
              </a:r>
              <a:endParaRPr lang="en-US" dirty="0"/>
            </a:p>
          </p:txBody>
        </p:sp>
        <p:cxnSp>
          <p:nvCxnSpPr>
            <p:cNvPr id="26" name="Straight Arrow Connector 25"/>
            <p:cNvCxnSpPr/>
            <p:nvPr/>
          </p:nvCxnSpPr>
          <p:spPr>
            <a:xfrm flipH="1">
              <a:off x="8848371" y="2278836"/>
              <a:ext cx="732164" cy="1722334"/>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V="1">
              <a:off x="8649133" y="2120409"/>
              <a:ext cx="748417" cy="1671449"/>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grpSp>
          <p:nvGrpSpPr>
            <p:cNvPr id="28" name="Group 27"/>
            <p:cNvGrpSpPr/>
            <p:nvPr/>
          </p:nvGrpSpPr>
          <p:grpSpPr>
            <a:xfrm flipH="1">
              <a:off x="10156922" y="2135511"/>
              <a:ext cx="910896" cy="1808912"/>
              <a:chOff x="4466272" y="1913467"/>
              <a:chExt cx="993656" cy="1972733"/>
            </a:xfrm>
          </p:grpSpPr>
          <p:cxnSp>
            <p:nvCxnSpPr>
              <p:cNvPr id="37" name="Straight Arrow Connector 36"/>
              <p:cNvCxnSpPr/>
              <p:nvPr/>
            </p:nvCxnSpPr>
            <p:spPr>
              <a:xfrm flipH="1">
                <a:off x="4678827" y="2079641"/>
                <a:ext cx="781101" cy="1806559"/>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4466272" y="1913467"/>
                <a:ext cx="798441" cy="1753185"/>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grpSp>
        <p:cxnSp>
          <p:nvCxnSpPr>
            <p:cNvPr id="29" name="Straight Arrow Connector 28"/>
            <p:cNvCxnSpPr/>
            <p:nvPr/>
          </p:nvCxnSpPr>
          <p:spPr>
            <a:xfrm>
              <a:off x="8922158" y="4409198"/>
              <a:ext cx="1779690" cy="17606"/>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flipH="1" flipV="1">
              <a:off x="8922158" y="4199435"/>
              <a:ext cx="1775380" cy="15418"/>
            </a:xfrm>
            <a:prstGeom prst="straightConnector1">
              <a:avLst/>
            </a:prstGeom>
            <a:ln w="25400">
              <a:tailEnd type="triangle" w="lg" len="lg"/>
            </a:ln>
          </p:spPr>
          <p:style>
            <a:lnRef idx="3">
              <a:schemeClr val="dk1"/>
            </a:lnRef>
            <a:fillRef idx="0">
              <a:schemeClr val="dk1"/>
            </a:fillRef>
            <a:effectRef idx="2">
              <a:schemeClr val="dk1"/>
            </a:effectRef>
            <a:fontRef idx="minor">
              <a:schemeClr val="tx1"/>
            </a:fontRef>
          </p:style>
        </p:cxnSp>
        <p:cxnSp>
          <p:nvCxnSpPr>
            <p:cNvPr id="31" name="Curved Connector 30"/>
            <p:cNvCxnSpPr/>
            <p:nvPr/>
          </p:nvCxnSpPr>
          <p:spPr>
            <a:xfrm rot="5400000" flipH="1" flipV="1">
              <a:off x="9819486" y="909942"/>
              <a:ext cx="12700" cy="694611"/>
            </a:xfrm>
            <a:prstGeom prst="curvedConnector3">
              <a:avLst>
                <a:gd name="adj1" fmla="val 4839472"/>
              </a:avLst>
            </a:prstGeom>
            <a:ln w="254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rot="5400000" flipH="1">
              <a:off x="7804692" y="4410071"/>
              <a:ext cx="508532" cy="491164"/>
            </a:xfrm>
            <a:prstGeom prst="curvedConnector4">
              <a:avLst>
                <a:gd name="adj1" fmla="val -44953"/>
                <a:gd name="adj2" fmla="val 146542"/>
              </a:avLst>
            </a:prstGeom>
            <a:ln w="254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5400000" flipH="1" flipV="1">
              <a:off x="11345116" y="4387887"/>
              <a:ext cx="508532" cy="491163"/>
            </a:xfrm>
            <a:prstGeom prst="curvedConnector4">
              <a:avLst>
                <a:gd name="adj1" fmla="val -44953"/>
                <a:gd name="adj2" fmla="val 146543"/>
              </a:avLst>
            </a:prstGeom>
            <a:ln w="254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7660516" y="5258687"/>
              <a:ext cx="305719" cy="152567"/>
            </a:xfrm>
            <a:prstGeom prst="rect">
              <a:avLst/>
            </a:prstGeom>
          </p:spPr>
        </p:pic>
        <p:pic>
          <p:nvPicPr>
            <p:cNvPr id="35" name="Picture 34"/>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9672976" y="423217"/>
              <a:ext cx="300005" cy="152567"/>
            </a:xfrm>
            <a:prstGeom prst="rect">
              <a:avLst/>
            </a:prstGeom>
          </p:spPr>
        </p:pic>
        <p:pic>
          <p:nvPicPr>
            <p:cNvPr id="36" name="Picture 35"/>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11692104" y="5233746"/>
              <a:ext cx="307148" cy="152567"/>
            </a:xfrm>
            <a:prstGeom prst="rect">
              <a:avLst/>
            </a:prstGeom>
          </p:spPr>
        </p:pic>
      </p:grpSp>
    </p:spTree>
    <p:extLst>
      <p:ext uri="{BB962C8B-B14F-4D97-AF65-F5344CB8AC3E}">
        <p14:creationId xmlns:p14="http://schemas.microsoft.com/office/powerpoint/2010/main" val="991469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Patch Stability Analysis</a:t>
            </a:r>
            <a:endParaRPr lang="en-US" dirty="0"/>
          </a:p>
        </p:txBody>
      </p:sp>
      <p:pic>
        <p:nvPicPr>
          <p:cNvPr id="6" name="Picture 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890588" y="3364427"/>
            <a:ext cx="4680444" cy="487705"/>
          </a:xfrm>
          <a:prstGeom prst="rect">
            <a:avLst/>
          </a:prstGeom>
        </p:spPr>
      </p:pic>
      <p:pic>
        <p:nvPicPr>
          <p:cNvPr id="7" name="Picture 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838200" y="4276562"/>
            <a:ext cx="4680444" cy="487705"/>
          </a:xfrm>
          <a:prstGeom prst="rect">
            <a:avLst/>
          </a:prstGeom>
        </p:spPr>
      </p:pic>
      <p:pic>
        <p:nvPicPr>
          <p:cNvPr id="9" name="Picture 8"/>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655939" y="5382754"/>
            <a:ext cx="847387" cy="240804"/>
          </a:xfrm>
          <a:prstGeom prst="rect">
            <a:avLst/>
          </a:prstGeom>
        </p:spPr>
      </p:pic>
      <p:pic>
        <p:nvPicPr>
          <p:cNvPr id="10" name="Picture 9"/>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7655939" y="5764266"/>
            <a:ext cx="2472055" cy="252997"/>
          </a:xfrm>
          <a:prstGeom prst="rect">
            <a:avLst/>
          </a:prstGeom>
        </p:spPr>
      </p:pic>
      <p:pic>
        <p:nvPicPr>
          <p:cNvPr id="11" name="Picture 10"/>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7900275" y="1846597"/>
            <a:ext cx="2334888" cy="605059"/>
          </a:xfrm>
          <a:prstGeom prst="rect">
            <a:avLst/>
          </a:prstGeom>
        </p:spPr>
      </p:pic>
      <p:sp>
        <p:nvSpPr>
          <p:cNvPr id="12" name="TextBox 11"/>
          <p:cNvSpPr txBox="1"/>
          <p:nvPr/>
        </p:nvSpPr>
        <p:spPr>
          <a:xfrm>
            <a:off x="1079832" y="2665694"/>
            <a:ext cx="4499631" cy="523220"/>
          </a:xfrm>
          <a:prstGeom prst="rect">
            <a:avLst/>
          </a:prstGeom>
          <a:noFill/>
        </p:spPr>
        <p:txBody>
          <a:bodyPr wrap="square" rtlCol="0">
            <a:spAutoFit/>
          </a:bodyPr>
          <a:lstStyle/>
          <a:p>
            <a:r>
              <a:rPr lang="en-US" sz="2800" dirty="0" smtClean="0"/>
              <a:t>General Two-Patch System</a:t>
            </a:r>
            <a:endParaRPr lang="en-US" sz="2800" dirty="0"/>
          </a:p>
        </p:txBody>
      </p:sp>
      <p:pic>
        <p:nvPicPr>
          <p:cNvPr id="14" name="Picture 13"/>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6774355" y="3764189"/>
            <a:ext cx="4334479" cy="252997"/>
          </a:xfrm>
          <a:prstGeom prst="rect">
            <a:avLst/>
          </a:prstGeom>
        </p:spPr>
      </p:pic>
      <p:sp>
        <p:nvSpPr>
          <p:cNvPr id="16" name="TextBox 15"/>
          <p:cNvSpPr txBox="1"/>
          <p:nvPr/>
        </p:nvSpPr>
        <p:spPr>
          <a:xfrm>
            <a:off x="7782063" y="1192092"/>
            <a:ext cx="3476402" cy="523220"/>
          </a:xfrm>
          <a:prstGeom prst="rect">
            <a:avLst/>
          </a:prstGeom>
          <a:noFill/>
        </p:spPr>
        <p:txBody>
          <a:bodyPr wrap="square" rtlCol="0">
            <a:spAutoFit/>
          </a:bodyPr>
          <a:lstStyle/>
          <a:p>
            <a:r>
              <a:rPr lang="en-US" sz="2800" dirty="0" smtClean="0"/>
              <a:t>Jacobian Matrix</a:t>
            </a:r>
            <a:endParaRPr lang="en-US" sz="2800" dirty="0"/>
          </a:p>
        </p:txBody>
      </p:sp>
      <p:sp>
        <p:nvSpPr>
          <p:cNvPr id="17" name="TextBox 16"/>
          <p:cNvSpPr txBox="1"/>
          <p:nvPr/>
        </p:nvSpPr>
        <p:spPr>
          <a:xfrm>
            <a:off x="7298588" y="3085060"/>
            <a:ext cx="3833753" cy="523220"/>
          </a:xfrm>
          <a:prstGeom prst="rect">
            <a:avLst/>
          </a:prstGeom>
          <a:noFill/>
        </p:spPr>
        <p:txBody>
          <a:bodyPr wrap="square" rtlCol="0">
            <a:spAutoFit/>
          </a:bodyPr>
          <a:lstStyle/>
          <a:p>
            <a:r>
              <a:rPr lang="en-US" sz="2800" dirty="0" smtClean="0"/>
              <a:t>Characteristic equation</a:t>
            </a:r>
            <a:endParaRPr lang="en-US" sz="2800" dirty="0"/>
          </a:p>
        </p:txBody>
      </p:sp>
      <p:sp>
        <p:nvSpPr>
          <p:cNvPr id="18" name="TextBox 17"/>
          <p:cNvSpPr txBox="1"/>
          <p:nvPr/>
        </p:nvSpPr>
        <p:spPr>
          <a:xfrm>
            <a:off x="8079632" y="4712238"/>
            <a:ext cx="5063464" cy="523220"/>
          </a:xfrm>
          <a:prstGeom prst="rect">
            <a:avLst/>
          </a:prstGeom>
          <a:noFill/>
        </p:spPr>
        <p:txBody>
          <a:bodyPr wrap="square" rtlCol="0">
            <a:spAutoFit/>
          </a:bodyPr>
          <a:lstStyle/>
          <a:p>
            <a:r>
              <a:rPr lang="en-US" sz="2800" dirty="0" smtClean="0"/>
              <a:t>Eigenvalues</a:t>
            </a:r>
            <a:endParaRPr lang="en-US" sz="2800" dirty="0"/>
          </a:p>
        </p:txBody>
      </p:sp>
      <p:cxnSp>
        <p:nvCxnSpPr>
          <p:cNvPr id="13" name="Straight Arrow Connector 12"/>
          <p:cNvCxnSpPr/>
          <p:nvPr/>
        </p:nvCxnSpPr>
        <p:spPr>
          <a:xfrm>
            <a:off x="9067112" y="2582941"/>
            <a:ext cx="607" cy="474681"/>
          </a:xfrm>
          <a:prstGeom prst="straightConnector1">
            <a:avLst/>
          </a:prstGeom>
          <a:ln w="31750">
            <a:tailEnd type="triangle" w="lg" len="sm"/>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9064397" y="4200074"/>
            <a:ext cx="607" cy="454591"/>
          </a:xfrm>
          <a:prstGeom prst="straightConnector1">
            <a:avLst/>
          </a:prstGeom>
          <a:ln w="31750">
            <a:tailEnd type="triangle" w="lg" len="s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5154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490434" cy="1325563"/>
          </a:xfrm>
        </p:spPr>
        <p:txBody>
          <a:bodyPr/>
          <a:lstStyle/>
          <a:p>
            <a:r>
              <a:rPr lang="en-US" smtClean="0"/>
              <a:t>Numerical Simulations Background</a:t>
            </a:r>
            <a:endParaRPr lang="en-US" dirty="0"/>
          </a:p>
        </p:txBody>
      </p:sp>
      <p:sp>
        <p:nvSpPr>
          <p:cNvPr id="4" name="Content Placeholder 2"/>
          <p:cNvSpPr txBox="1">
            <a:spLocks/>
          </p:cNvSpPr>
          <p:nvPr/>
        </p:nvSpPr>
        <p:spPr>
          <a:xfrm>
            <a:off x="6618891" y="4223932"/>
            <a:ext cx="4741017" cy="2226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r>
              <a:rPr lang="en-US" dirty="0" smtClean="0"/>
              <a:t>Continuous-time Monte Carlo</a:t>
            </a:r>
          </a:p>
          <a:p>
            <a:pPr lvl="1"/>
            <a:r>
              <a:rPr lang="en-US" dirty="0" smtClean="0"/>
              <a:t>Implements Gillespie algorithm</a:t>
            </a:r>
            <a:endParaRPr lang="en-US" dirty="0"/>
          </a:p>
        </p:txBody>
      </p:sp>
      <p:sp>
        <p:nvSpPr>
          <p:cNvPr id="6" name="Content Placeholder 2"/>
          <p:cNvSpPr txBox="1">
            <a:spLocks/>
          </p:cNvSpPr>
          <p:nvPr/>
        </p:nvSpPr>
        <p:spPr>
          <a:xfrm>
            <a:off x="6583417" y="4678634"/>
            <a:ext cx="3899340" cy="753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___________________</a:t>
            </a:r>
            <a:endParaRPr lang="en-US" dirty="0"/>
          </a:p>
        </p:txBody>
      </p:sp>
      <p:grpSp>
        <p:nvGrpSpPr>
          <p:cNvPr id="11" name="Group 10"/>
          <p:cNvGrpSpPr/>
          <p:nvPr/>
        </p:nvGrpSpPr>
        <p:grpSpPr>
          <a:xfrm>
            <a:off x="221334" y="1772827"/>
            <a:ext cx="6505285" cy="4450137"/>
            <a:chOff x="5455486" y="3848285"/>
            <a:chExt cx="6505285" cy="4450137"/>
          </a:xfrm>
        </p:grpSpPr>
        <p:sp>
          <p:nvSpPr>
            <p:cNvPr id="8" name="Rectangle 7"/>
            <p:cNvSpPr/>
            <p:nvPr/>
          </p:nvSpPr>
          <p:spPr>
            <a:xfrm>
              <a:off x="5455486" y="4542737"/>
              <a:ext cx="6505285" cy="2308324"/>
            </a:xfrm>
            <a:prstGeom prst="rect">
              <a:avLst/>
            </a:prstGeom>
          </p:spPr>
          <p:txBody>
            <a:bodyPr wrap="square">
              <a:spAutoFit/>
            </a:bodyPr>
            <a:lstStyle/>
            <a:p>
              <a:pPr marL="914400" lvl="1" indent="-457200">
                <a:buFont typeface="+mj-lt"/>
                <a:buAutoNum type="arabicPeriod"/>
              </a:pPr>
              <a:r>
                <a:rPr lang="en-US" sz="2400" dirty="0"/>
                <a:t>Initialize state </a:t>
              </a:r>
              <a:r>
                <a:rPr lang="en-US" sz="2400" dirty="0" smtClean="0"/>
                <a:t>vector - set </a:t>
              </a:r>
              <a:r>
                <a:rPr lang="en-US" sz="2400" dirty="0"/>
                <a:t>one node to carrying capacity, others to 0</a:t>
              </a:r>
            </a:p>
            <a:p>
              <a:pPr marL="914400" lvl="1" indent="-457200">
                <a:buFont typeface="+mj-lt"/>
                <a:buAutoNum type="arabicPeriod"/>
              </a:pPr>
              <a:r>
                <a:rPr lang="en-US" sz="2400" dirty="0" smtClean="0"/>
                <a:t>Generate network connections (i.e. </a:t>
              </a:r>
              <a:r>
                <a:rPr lang="en-US" sz="2400" dirty="0"/>
                <a:t>transition </a:t>
              </a:r>
              <a:r>
                <a:rPr lang="en-US" sz="2400" dirty="0" smtClean="0"/>
                <a:t>matrix)</a:t>
              </a:r>
              <a:endParaRPr lang="en-US" sz="2400" dirty="0"/>
            </a:p>
            <a:p>
              <a:pPr marL="914400" lvl="1" indent="-457200">
                <a:buFont typeface="+mj-lt"/>
                <a:buAutoNum type="arabicPeriod"/>
              </a:pPr>
              <a:r>
                <a:rPr lang="en-US" sz="2400" dirty="0" smtClean="0"/>
                <a:t>Use specific model to map population </a:t>
              </a:r>
              <a:r>
                <a:rPr lang="en-US" sz="2400" dirty="0"/>
                <a:t>forward and record yearly </a:t>
              </a:r>
              <a:r>
                <a:rPr lang="en-US" sz="2400" dirty="0" smtClean="0"/>
                <a:t>populations</a:t>
              </a:r>
              <a:endParaRPr lang="en-US" sz="2400" dirty="0"/>
            </a:p>
          </p:txBody>
        </p:sp>
        <p:sp>
          <p:nvSpPr>
            <p:cNvPr id="9" name="Content Placeholder 2"/>
            <p:cNvSpPr txBox="1">
              <a:spLocks/>
            </p:cNvSpPr>
            <p:nvPr/>
          </p:nvSpPr>
          <p:spPr>
            <a:xfrm>
              <a:off x="5921189" y="3983223"/>
              <a:ext cx="4827494" cy="43151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___________________</a:t>
              </a:r>
              <a:endParaRPr lang="en-US" dirty="0"/>
            </a:p>
          </p:txBody>
        </p:sp>
        <p:sp>
          <p:nvSpPr>
            <p:cNvPr id="10" name="Content Placeholder 2"/>
            <p:cNvSpPr txBox="1">
              <a:spLocks/>
            </p:cNvSpPr>
            <p:nvPr/>
          </p:nvSpPr>
          <p:spPr>
            <a:xfrm>
              <a:off x="5921189" y="3848285"/>
              <a:ext cx="4827494" cy="43151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General Approach</a:t>
              </a:r>
            </a:p>
          </p:txBody>
        </p:sp>
      </p:grpSp>
      <p:sp>
        <p:nvSpPr>
          <p:cNvPr id="14" name="Content Placeholder 2"/>
          <p:cNvSpPr txBox="1">
            <a:spLocks/>
          </p:cNvSpPr>
          <p:nvPr/>
        </p:nvSpPr>
        <p:spPr>
          <a:xfrm>
            <a:off x="6618891" y="1332239"/>
            <a:ext cx="3986048" cy="15047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___________________</a:t>
            </a:r>
            <a:endParaRPr lang="en-US" dirty="0"/>
          </a:p>
        </p:txBody>
      </p:sp>
      <p:sp>
        <p:nvSpPr>
          <p:cNvPr id="15" name="Rectangle 14"/>
          <p:cNvSpPr/>
          <p:nvPr/>
        </p:nvSpPr>
        <p:spPr>
          <a:xfrm>
            <a:off x="6618891" y="1650997"/>
            <a:ext cx="3300712" cy="523220"/>
          </a:xfrm>
          <a:prstGeom prst="rect">
            <a:avLst/>
          </a:prstGeom>
        </p:spPr>
        <p:txBody>
          <a:bodyPr wrap="none">
            <a:spAutoFit/>
          </a:bodyPr>
          <a:lstStyle/>
          <a:p>
            <a:r>
              <a:rPr lang="en-US" sz="2800" dirty="0"/>
              <a:t>Deterministic Models</a:t>
            </a:r>
          </a:p>
        </p:txBody>
      </p:sp>
      <p:sp>
        <p:nvSpPr>
          <p:cNvPr id="17" name="Content Placeholder 2"/>
          <p:cNvSpPr>
            <a:spLocks noGrp="1"/>
          </p:cNvSpPr>
          <p:nvPr>
            <p:ph idx="1"/>
          </p:nvPr>
        </p:nvSpPr>
        <p:spPr>
          <a:xfrm>
            <a:off x="6726272" y="2343574"/>
            <a:ext cx="4541783" cy="1880358"/>
          </a:xfrm>
        </p:spPr>
        <p:txBody>
          <a:bodyPr>
            <a:normAutofit/>
          </a:bodyPr>
          <a:lstStyle/>
          <a:p>
            <a:r>
              <a:rPr lang="en-US" dirty="0" smtClean="0"/>
              <a:t>Discrete Map</a:t>
            </a:r>
          </a:p>
          <a:p>
            <a:pPr lvl="1"/>
            <a:r>
              <a:rPr lang="en-US" dirty="0" smtClean="0"/>
              <a:t>Directly implemented in R</a:t>
            </a:r>
          </a:p>
          <a:p>
            <a:r>
              <a:rPr lang="en-US" dirty="0"/>
              <a:t>O</a:t>
            </a:r>
            <a:r>
              <a:rPr lang="en-US" dirty="0" smtClean="0"/>
              <a:t>DE integration</a:t>
            </a:r>
          </a:p>
          <a:p>
            <a:pPr lvl="1"/>
            <a:r>
              <a:rPr lang="en-US" dirty="0" smtClean="0"/>
              <a:t>Uses ODE solver package</a:t>
            </a:r>
          </a:p>
          <a:p>
            <a:endParaRPr lang="en-US" dirty="0"/>
          </a:p>
          <a:p>
            <a:endParaRPr lang="en-US" dirty="0" smtClean="0"/>
          </a:p>
          <a:p>
            <a:pPr lvl="1"/>
            <a:endParaRPr lang="en-US" dirty="0" smtClean="0"/>
          </a:p>
          <a:p>
            <a:pPr lvl="1"/>
            <a:endParaRPr lang="en-US" dirty="0" smtClean="0"/>
          </a:p>
        </p:txBody>
      </p:sp>
      <p:sp>
        <p:nvSpPr>
          <p:cNvPr id="18" name="Rectangle 17"/>
          <p:cNvSpPr/>
          <p:nvPr/>
        </p:nvSpPr>
        <p:spPr>
          <a:xfrm>
            <a:off x="6623064" y="4477303"/>
            <a:ext cx="2687402" cy="523220"/>
          </a:xfrm>
          <a:prstGeom prst="rect">
            <a:avLst/>
          </a:prstGeom>
        </p:spPr>
        <p:txBody>
          <a:bodyPr wrap="none">
            <a:spAutoFit/>
          </a:bodyPr>
          <a:lstStyle/>
          <a:p>
            <a:r>
              <a:rPr lang="en-US" sz="2800" dirty="0"/>
              <a:t>Stochastic Model</a:t>
            </a:r>
          </a:p>
        </p:txBody>
      </p:sp>
    </p:spTree>
    <p:extLst>
      <p:ext uri="{BB962C8B-B14F-4D97-AF65-F5344CB8AC3E}">
        <p14:creationId xmlns:p14="http://schemas.microsoft.com/office/powerpoint/2010/main" val="17807775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02.0053"/>
  <p:tag name="ORIGINALWIDTH" val="629.5323"/>
  <p:tag name="OUTPUTDPI" val="1200"/>
  <p:tag name="LATEXADDIN" val="\documentclass{article}&#10;\usepackage{amsmath}&#10;\pagestyle{empty}&#10;\begin{document}&#10;&#10;$\frac{dN}{dt} = rN\left(1 - \frac{N}{K}\right)$&#10;&#10;&#10;\end{document}"/>
  <p:tag name="IGUANATEXSIZE" val="20"/>
  <p:tag name="IGUANATEXCURSOR" val="117"/>
  <p:tag name="TRANSPARENCY" val="True"/>
  <p:tag name="FILENAME" val=""/>
  <p:tag name="INPUTTYPE" val="0"/>
  <p:tag name="LATEXENGINEID" val="1"/>
  <p:tag name="TEMPFOLDER" val="C:\iguana\"/>
</p:tagLst>
</file>

<file path=ppt/tags/tag10.xml><?xml version="1.0" encoding="utf-8"?>
<p:tagLst xmlns:a="http://schemas.openxmlformats.org/drawingml/2006/main" xmlns:r="http://schemas.openxmlformats.org/officeDocument/2006/relationships" xmlns:p="http://schemas.openxmlformats.org/presentationml/2006/main">
  <p:tag name="ORIGINALHEIGHT" val="87.50449"/>
  <p:tag name="ORIGINALWIDTH" val="554.5285"/>
  <p:tag name="OUTPUTDPI" val="1200"/>
  <p:tag name="LATEXADDIN" val="\documentclass{article}&#10;\usepackage{amsmath}&#10;\pagestyle{empty}&#10;\begin{document}&#10;&#10;&#10;$$\epsilon_{t+1} \approx g'(N^*)\epsilon_t$$&#10;&#10;\end{document}"/>
  <p:tag name="IGUANATEXSIZE" val="20"/>
  <p:tag name="IGUANATEXCURSOR" val="82"/>
  <p:tag name="TRANSPARENCY" val="True"/>
  <p:tag name="FILENAME" val=""/>
  <p:tag name="INPUTTYPE" val="0"/>
  <p:tag name="LATEXENGINEID" val="1"/>
  <p:tag name="TEMPFOLDER" val="C:\iguana\"/>
</p:tagLst>
</file>

<file path=ppt/tags/tag11.xml><?xml version="1.0" encoding="utf-8"?>
<p:tagLst xmlns:a="http://schemas.openxmlformats.org/drawingml/2006/main" xmlns:r="http://schemas.openxmlformats.org/officeDocument/2006/relationships" xmlns:p="http://schemas.openxmlformats.org/presentationml/2006/main">
  <p:tag name="ORIGINALHEIGHT" val="74.00378"/>
  <p:tag name="ORIGINALWIDTH" val="1257.565"/>
  <p:tag name="OUTPUTDPI" val="1200"/>
  <p:tag name="LATEXADDIN" val="\documentclass{article}&#10;\usepackage{amsmath}&#10;\pagestyle{empty}&#10;\begin{document}&#10;&#10;\begin{center}&#10;\textbf{&#10;Size of perturbation over time}&#10;\end{center}&#10;&#10;&#10;\end{document}"/>
  <p:tag name="IGUANATEXSIZE" val="20"/>
  <p:tag name="IGUANATEXCURSOR" val="136"/>
  <p:tag name="TRANSPARENCY" val="True"/>
  <p:tag name="FILENAME" val=""/>
  <p:tag name="INPUTTYPE" val="0"/>
  <p:tag name="LATEXENGINEID" val="1"/>
  <p:tag name="TEMPFOLDER" val="C:\iguana\"/>
</p:tagLst>
</file>

<file path=ppt/tags/tag12.xml><?xml version="1.0" encoding="utf-8"?>
<p:tagLst xmlns:a="http://schemas.openxmlformats.org/drawingml/2006/main" xmlns:r="http://schemas.openxmlformats.org/officeDocument/2006/relationships" xmlns:p="http://schemas.openxmlformats.org/presentationml/2006/main">
  <p:tag name="ORIGINALHEIGHT" val="597.5307"/>
  <p:tag name="ORIGINALWIDTH" val="607.0312"/>
  <p:tag name="OUTPUTDPI" val="1200"/>
  <p:tag name="LATEXADDIN" val="\documentclass{article}&#10;\usepackage{amsmath}&#10;\pagestyle{empty}&#10;\begin{document}&#10;&#10;\[&#10;\textbf{g}(\mathbf{s}_{t}) = &#10;\begin{bmatrix}&#10;g(s_{t,1}) \\&#10;\vdots \\ &#10;g(s_{t,i}) \\&#10;\vdots \\ &#10;g(s_{t,n})&#10;\end{bmatrix}&#10;\]&#10;&#10;\end{document}"/>
  <p:tag name="IGUANATEXSIZE" val="20"/>
  <p:tag name="IGUANATEXCURSOR" val="207"/>
  <p:tag name="TRANSPARENCY" val="True"/>
  <p:tag name="FILENAME" val=""/>
  <p:tag name="INPUTTYPE" val="0"/>
  <p:tag name="LATEXENGINEID" val="1"/>
  <p:tag name="TEMPFOLDER" val="C:\iguana\"/>
</p:tagLst>
</file>

<file path=ppt/tags/tag13.xml><?xml version="1.0" encoding="utf-8"?>
<p:tagLst xmlns:a="http://schemas.openxmlformats.org/drawingml/2006/main" xmlns:r="http://schemas.openxmlformats.org/officeDocument/2006/relationships" xmlns:p="http://schemas.openxmlformats.org/presentationml/2006/main">
  <p:tag name="ORIGINALHEIGHT" val="83.00425"/>
  <p:tag name="ORIGINALWIDTH" val="495.5254"/>
  <p:tag name="OUTPUTDPI" val="1200"/>
  <p:tag name="LATEXADDIN" val="\documentclass{article}&#10;\usepackage{amsmath}&#10;\pagestyle{empty}&#10;\begin{document}&#10;&#10;&#10;$\mathbf{s}_{{t+1}} = \textbf{P}\textbf{g}(\mathbf{s}_{t})$&#10;&#10;\end{document}"/>
  <p:tag name="IGUANATEXSIZE" val="20"/>
  <p:tag name="IGUANATEXCURSOR" val="141"/>
  <p:tag name="TRANSPARENCY" val="True"/>
  <p:tag name="FILENAME" val=""/>
  <p:tag name="INPUTTYPE" val="0"/>
  <p:tag name="LATEXENGINEID" val="1"/>
  <p:tag name="TEMPFOLDER" val="C:\iguana\"/>
</p:tagLst>
</file>

<file path=ppt/tags/tag14.xml><?xml version="1.0" encoding="utf-8"?>
<p:tagLst xmlns:a="http://schemas.openxmlformats.org/drawingml/2006/main" xmlns:r="http://schemas.openxmlformats.org/officeDocument/2006/relationships" xmlns:p="http://schemas.openxmlformats.org/presentationml/2006/main">
  <p:tag name="ORIGINALHEIGHT" val="597.5307"/>
  <p:tag name="ORIGINALWIDTH" val="387.5199"/>
  <p:tag name="OUTPUTDPI" val="1200"/>
  <p:tag name="LATEXADDIN" val="\documentclass{article}&#10;\usepackage{amsmath}&#10;\pagestyle{empty}&#10;\begin{document}&#10;&#10;&#10;$\mathbf{s}_{t} = &#10;\begin{bmatrix}&#10;s_{t,1} \\&#10;\vdots \\ &#10;s_{t,i} \\&#10;\vdots \\ &#10;s_{t,n}&#10;\end{bmatrix}$&#10;&#10;\end{document}"/>
  <p:tag name="IGUANATEXSIZE" val="20"/>
  <p:tag name="IGUANATEXCURSOR" val="183"/>
  <p:tag name="TRANSPARENCY" val="True"/>
  <p:tag name="FILENAME" val=""/>
  <p:tag name="INPUTTYPE" val="0"/>
  <p:tag name="LATEXENGINEID" val="1"/>
  <p:tag name="TEMPFOLDER" val="C:\iguana\"/>
</p:tagLst>
</file>

<file path=ppt/tags/tag15.xml><?xml version="1.0" encoding="utf-8"?>
<p:tagLst xmlns:a="http://schemas.openxmlformats.org/drawingml/2006/main" xmlns:r="http://schemas.openxmlformats.org/officeDocument/2006/relationships" xmlns:p="http://schemas.openxmlformats.org/presentationml/2006/main">
  <p:tag name="ORIGINALHEIGHT" val="597.5307"/>
  <p:tag name="ORIGINALWIDTH" val="1168.56"/>
  <p:tag name="OUTPUTDPI" val="1200"/>
  <p:tag name="LATEXADDIN" val="\documentclass{article}&#10;\usepackage{amsmath}&#10;\pagestyle{empty}&#10;\begin{document}&#10;&#10;&#10;\[&#10;\bf{P} =&#10;\begin{bmatrix}&#10;p_{11} &amp; \cdots &amp; p_{1j} &amp; \cdots &amp; p_{1n} \\&#10;\vdots &amp; \ddots &amp; {}     &amp; {}     &amp; \vdots \\&#10;p_{i1} &amp; {}     &amp; p_{ij} &amp; {}     &amp; p_{in} \\&#10;\vdots &amp; {}     &amp; {}     &amp; \ddots &amp; \vdots \\&#10;p_{ni} &amp; \cdots &amp; p_{nj} &amp; \cdots &amp; p_{nn}&#10;\end{bmatrix}\]&#10;\end{document}"/>
  <p:tag name="IGUANATEXSIZE" val="20"/>
  <p:tag name="IGUANATEXCURSOR" val="350"/>
  <p:tag name="TRANSPARENCY" val="True"/>
  <p:tag name="FILENAME" val=""/>
  <p:tag name="INPUTTYPE" val="0"/>
  <p:tag name="LATEXENGINEID" val="1"/>
  <p:tag name="TEMPFOLDER" val="C:\iguana\"/>
</p:tagLst>
</file>

<file path=ppt/tags/tag16.xml><?xml version="1.0" encoding="utf-8"?>
<p:tagLst xmlns:a="http://schemas.openxmlformats.org/drawingml/2006/main" xmlns:r="http://schemas.openxmlformats.org/officeDocument/2006/relationships" xmlns:p="http://schemas.openxmlformats.org/presentationml/2006/main">
  <p:tag name="ORIGINALHEIGHT" val="175.009"/>
  <p:tag name="ORIGINALWIDTH" val="1828.594"/>
  <p:tag name="OUTPUTDPI" val="1200"/>
  <p:tag name="LATEXADDIN" val="\documentclass{article}&#10;\usepackage{amsmath}&#10;\pagestyle{empty}&#10;\begin{document}&#10;&#10;&#10;Each element $p_{ij}$ is the proportion of\\&#10;population in node $j$ moving to node $i$ in one year&#10;&#10;\end{document}"/>
  <p:tag name="IGUANATEXSIZE" val="20"/>
  <p:tag name="IGUANATEXCURSOR" val="138"/>
  <p:tag name="TRANSPARENCY" val="True"/>
  <p:tag name="FILENAME" val=""/>
  <p:tag name="INPUTTYPE" val="0"/>
  <p:tag name="LATEXENGINEID" val="1"/>
  <p:tag name="TEMPFOLDER" val="C:\iguana\"/>
</p:tagLst>
</file>

<file path=ppt/tags/tag17.xml><?xml version="1.0" encoding="utf-8"?>
<p:tagLst xmlns:a="http://schemas.openxmlformats.org/drawingml/2006/main" xmlns:r="http://schemas.openxmlformats.org/officeDocument/2006/relationships" xmlns:p="http://schemas.openxmlformats.org/presentationml/2006/main">
  <p:tag name="ORIGINALHEIGHT" val="52.50268"/>
  <p:tag name="ORIGINALWIDTH" val="105.0054"/>
  <p:tag name="OUTPUTDPI" val="1200"/>
  <p:tag name="LATEXADDIN" val="\documentclass{article}&#10;\usepackage{amsmath}&#10;\pagestyle{empty}&#10;\begin{document}&#10;&#10;&#10;$p_{21}$&#10;&#10;\end{document}"/>
  <p:tag name="IGUANATEXSIZE" val="20"/>
  <p:tag name="IGUANATEXCURSOR" val="88"/>
  <p:tag name="TRANSPARENCY" val="True"/>
  <p:tag name="FILENAME" val=""/>
  <p:tag name="INPUTTYPE" val="0"/>
  <p:tag name="LATEXENGINEID" val="1"/>
  <p:tag name="TEMPFOLDER" val="C:\iguana\"/>
</p:tagLst>
</file>

<file path=ppt/tags/tag18.xml><?xml version="1.0" encoding="utf-8"?>
<p:tagLst xmlns:a="http://schemas.openxmlformats.org/drawingml/2006/main" xmlns:r="http://schemas.openxmlformats.org/officeDocument/2006/relationships" xmlns:p="http://schemas.openxmlformats.org/presentationml/2006/main">
  <p:tag name="ORIGINALHEIGHT" val="52.50268"/>
  <p:tag name="ORIGINALWIDTH" val="107.0055"/>
  <p:tag name="OUTPUTDPI" val="1200"/>
  <p:tag name="LATEXADDIN" val="\documentclass{article}&#10;\usepackage{amsmath}&#10;\pagestyle{empty}&#10;\begin{document}&#10;&#10;$p_{12}$&#10;&#10;&#10;\end{document}"/>
  <p:tag name="IGUANATEXSIZE" val="20"/>
  <p:tag name="IGUANATEXCURSOR" val="89"/>
  <p:tag name="TRANSPARENCY" val="True"/>
  <p:tag name="FILENAME" val=""/>
  <p:tag name="INPUTTYPE" val="0"/>
  <p:tag name="LATEXENGINEID" val="1"/>
  <p:tag name="TEMPFOLDER" val="C:\iguana\"/>
</p:tagLst>
</file>

<file path=ppt/tags/tag19.xml><?xml version="1.0" encoding="utf-8"?>
<p:tagLst xmlns:a="http://schemas.openxmlformats.org/drawingml/2006/main" xmlns:r="http://schemas.openxmlformats.org/officeDocument/2006/relationships" xmlns:p="http://schemas.openxmlformats.org/presentationml/2006/main">
  <p:tag name="ORIGINALHEIGHT" val="52.50268"/>
  <p:tag name="ORIGINALWIDTH" val="107.5055"/>
  <p:tag name="OUTPUTDPI" val="1200"/>
  <p:tag name="LATEXADDIN" val="\documentclass{article}&#10;\usepackage{amsmath}&#10;\pagestyle{empty}&#10;\begin{document}&#10;&#10;&#10;$p_{23}$&#10;&#10;&#10;\end{document}"/>
  <p:tag name="IGUANATEXSIZE" val="20"/>
  <p:tag name="IGUANATEXCURSOR" val="86"/>
  <p:tag name="TRANSPARENCY" val="True"/>
  <p:tag name="FILENAME" val=""/>
  <p:tag name="INPUTTYPE" val="0"/>
  <p:tag name="LATEXENGINEID" val="1"/>
  <p:tag name="TEMPFOLDER" val="C:\iguana\"/>
</p:tagLst>
</file>

<file path=ppt/tags/tag2.xml><?xml version="1.0" encoding="utf-8"?>
<p:tagLst xmlns:a="http://schemas.openxmlformats.org/drawingml/2006/main" xmlns:r="http://schemas.openxmlformats.org/officeDocument/2006/relationships" xmlns:p="http://schemas.openxmlformats.org/presentationml/2006/main">
  <p:tag name="ORIGINALHEIGHT" val="143.0073"/>
  <p:tag name="ORIGINALWIDTH" val="967.0497"/>
  <p:tag name="OUTPUTDPI" val="1200"/>
  <p:tag name="LATEXADDIN" val="\documentclass{article}&#10;\usepackage{amsmath}&#10;\pagestyle{empty}&#10;\begin{document}&#10;&#10;&#10;$N_{t+1} = g(N_t) = \frac{N_te^r}{1+\frac{N_t\left(e^r-1\right)}{K}}$&#10;&#10;\end{document}"/>
  <p:tag name="IGUANATEXSIZE" val="20"/>
  <p:tag name="IGUANATEXCURSOR" val="102"/>
  <p:tag name="TRANSPARENCY" val="True"/>
  <p:tag name="FILENAME" val=""/>
  <p:tag name="INPUTTYPE" val="0"/>
  <p:tag name="LATEXENGINEID" val="1"/>
  <p:tag name="TEMPFOLDER" val="C:\iguana\"/>
</p:tagLst>
</file>

<file path=ppt/tags/tag20.xml><?xml version="1.0" encoding="utf-8"?>
<p:tagLst xmlns:a="http://schemas.openxmlformats.org/drawingml/2006/main" xmlns:r="http://schemas.openxmlformats.org/officeDocument/2006/relationships" xmlns:p="http://schemas.openxmlformats.org/presentationml/2006/main">
  <p:tag name="ORIGINALHEIGHT" val="52.50268"/>
  <p:tag name="ORIGINALWIDTH" val="107.0055"/>
  <p:tag name="OUTPUTDPI" val="1200"/>
  <p:tag name="LATEXADDIN" val="\documentclass{article}&#10;\usepackage{amsmath}&#10;\pagestyle{empty}&#10;\begin{document}&#10;&#10;&#10;$p_{32}$&#10;&#10;&#10;\end{document}"/>
  <p:tag name="IGUANATEXSIZE" val="20"/>
  <p:tag name="IGUANATEXCURSOR" val="91"/>
  <p:tag name="TRANSPARENCY" val="True"/>
  <p:tag name="FILENAME" val=""/>
  <p:tag name="INPUTTYPE" val="0"/>
  <p:tag name="LATEXENGINEID" val="1"/>
  <p:tag name="TEMPFOLDER" val="C:\iguana\"/>
</p:tagLst>
</file>

<file path=ppt/tags/tag21.xml><?xml version="1.0" encoding="utf-8"?>
<p:tagLst xmlns:a="http://schemas.openxmlformats.org/drawingml/2006/main" xmlns:r="http://schemas.openxmlformats.org/officeDocument/2006/relationships" xmlns:p="http://schemas.openxmlformats.org/presentationml/2006/main">
  <p:tag name="ORIGINALHEIGHT" val="52.50268"/>
  <p:tag name="ORIGINALWIDTH" val="107.5055"/>
  <p:tag name="OUTPUTDPI" val="1200"/>
  <p:tag name="LATEXADDIN" val="\documentclass{article}&#10;\usepackage{amsmath}&#10;\pagestyle{empty}&#10;\begin{document}&#10;&#10;&#10;$p_{13}$&#10;&#10;\end{document}"/>
  <p:tag name="IGUANATEXSIZE" val="20"/>
  <p:tag name="IGUANATEXCURSOR" val="90"/>
  <p:tag name="TRANSPARENCY" val="True"/>
  <p:tag name="FILENAME" val=""/>
  <p:tag name="INPUTTYPE" val="0"/>
  <p:tag name="LATEXENGINEID" val="1"/>
  <p:tag name="TEMPFOLDER" val="C:\iguana\"/>
</p:tagLst>
</file>

<file path=ppt/tags/tag22.xml><?xml version="1.0" encoding="utf-8"?>
<p:tagLst xmlns:a="http://schemas.openxmlformats.org/drawingml/2006/main" xmlns:r="http://schemas.openxmlformats.org/officeDocument/2006/relationships" xmlns:p="http://schemas.openxmlformats.org/presentationml/2006/main">
  <p:tag name="ORIGINALHEIGHT" val="52.50268"/>
  <p:tag name="ORIGINALWIDTH" val="105.0054"/>
  <p:tag name="OUTPUTDPI" val="1200"/>
  <p:tag name="LATEXADDIN" val="\documentclass{article}&#10;\usepackage{amsmath}&#10;\pagestyle{empty}&#10;\begin{document}&#10;&#10;&#10;$p_{31}$&#10;&#10;\end{document}"/>
  <p:tag name="IGUANATEXSIZE" val="20"/>
  <p:tag name="IGUANATEXCURSOR" val="90"/>
  <p:tag name="TRANSPARENCY" val="True"/>
  <p:tag name="FILENAME" val=""/>
  <p:tag name="INPUTTYPE" val="0"/>
  <p:tag name="LATEXENGINEID" val="1"/>
  <p:tag name="TEMPFOLDER" val="C:\iguana\"/>
</p:tagLst>
</file>

<file path=ppt/tags/tag23.xml><?xml version="1.0" encoding="utf-8"?>
<p:tagLst xmlns:a="http://schemas.openxmlformats.org/drawingml/2006/main" xmlns:r="http://schemas.openxmlformats.org/officeDocument/2006/relationships" xmlns:p="http://schemas.openxmlformats.org/presentationml/2006/main">
  <p:tag name="ORIGINALHEIGHT" val="52.50268"/>
  <p:tag name="ORIGINALWIDTH" val="107.0055"/>
  <p:tag name="OUTPUTDPI" val="1200"/>
  <p:tag name="LATEXADDIN" val="\documentclass{article}&#10;\usepackage{amsmath}&#10;\pagestyle{empty}&#10;\begin{document}&#10;&#10;&#10;$p_{22}$&#10;&#10;&#10;\end{document}"/>
  <p:tag name="IGUANATEXSIZE" val="20"/>
  <p:tag name="IGUANATEXCURSOR" val="88"/>
  <p:tag name="TRANSPARENCY" val="True"/>
  <p:tag name="FILENAME" val=""/>
  <p:tag name="INPUTTYPE" val="0"/>
  <p:tag name="LATEXENGINEID" val="1"/>
  <p:tag name="TEMPFOLDER" val="C:\iguana\"/>
</p:tagLst>
</file>

<file path=ppt/tags/tag24.xml><?xml version="1.0" encoding="utf-8"?>
<p:tagLst xmlns:a="http://schemas.openxmlformats.org/drawingml/2006/main" xmlns:r="http://schemas.openxmlformats.org/officeDocument/2006/relationships" xmlns:p="http://schemas.openxmlformats.org/presentationml/2006/main">
  <p:tag name="ORIGINALHEIGHT" val="52.50268"/>
  <p:tag name="ORIGINALWIDTH" val="105.0054"/>
  <p:tag name="OUTPUTDPI" val="1200"/>
  <p:tag name="LATEXADDIN" val="\documentclass{article}&#10;\usepackage{amsmath}&#10;\pagestyle{empty}&#10;\begin{document}&#10;&#10;&#10;$p_{11}$&#10;&#10;&#10;\end{document}"/>
  <p:tag name="IGUANATEXSIZE" val="20"/>
  <p:tag name="IGUANATEXCURSOR" val="88"/>
  <p:tag name="TRANSPARENCY" val="True"/>
  <p:tag name="FILENAME" val=""/>
  <p:tag name="INPUTTYPE" val="0"/>
  <p:tag name="LATEXENGINEID" val="1"/>
  <p:tag name="TEMPFOLDER" val="C:\iguana\"/>
</p:tagLst>
</file>

<file path=ppt/tags/tag25.xml><?xml version="1.0" encoding="utf-8"?>
<p:tagLst xmlns:a="http://schemas.openxmlformats.org/drawingml/2006/main" xmlns:r="http://schemas.openxmlformats.org/officeDocument/2006/relationships" xmlns:p="http://schemas.openxmlformats.org/presentationml/2006/main">
  <p:tag name="ORIGINALHEIGHT" val="52.50268"/>
  <p:tag name="ORIGINALWIDTH" val="107.5055"/>
  <p:tag name="OUTPUTDPI" val="1200"/>
  <p:tag name="LATEXADDIN" val="\documentclass{article}&#10;\usepackage{amsmath}&#10;\pagestyle{empty}&#10;\begin{document}&#10;&#10;&#10;$p_{33}$&#10;&#10;&#10;\end{document}"/>
  <p:tag name="IGUANATEXSIZE" val="20"/>
  <p:tag name="IGUANATEXCURSOR" val="88"/>
  <p:tag name="TRANSPARENCY" val="True"/>
  <p:tag name="FILENAME" val=""/>
  <p:tag name="INPUTTYPE" val="0"/>
  <p:tag name="LATEXENGINEID" val="1"/>
  <p:tag name="TEMPFOLDER" val="C:\iguana\"/>
</p:tagLst>
</file>

<file path=ppt/tags/tag26.xml><?xml version="1.0" encoding="utf-8"?>
<p:tagLst xmlns:a="http://schemas.openxmlformats.org/drawingml/2006/main" xmlns:r="http://schemas.openxmlformats.org/officeDocument/2006/relationships" xmlns:p="http://schemas.openxmlformats.org/presentationml/2006/main">
  <p:tag name="ORIGINALHEIGHT" val="597.5307"/>
  <p:tag name="ORIGINALWIDTH" val="968.0497"/>
  <p:tag name="OUTPUTDPI" val="1200"/>
  <p:tag name="LATEXADDIN" val="\documentclass{article}&#10;\usepackage{amsmath}&#10;\pagestyle{empty}&#10;\begin{document}&#10;&#10;&#10;\[&#10;\begin{bmatrix}&#10;p_{11} &amp; \cdots &amp; p_{1j} &amp; \cdots &amp; p_{1n} \\&#10;\vdots &amp; \ddots &amp; {}     &amp; {}     &amp; \vdots \\&#10;p_{i1} &amp; {}     &amp; p_{ij} &amp; {}     &amp; p_{in} \\&#10;\vdots &amp; {}     &amp; {}     &amp; \ddots &amp; \vdots \\&#10;p_{ni} &amp; \cdots &amp; p_{nj} &amp; \cdots &amp; p_{nn}&#10;\end{bmatrix}&#10;\]&#10;\end{document}"/>
  <p:tag name="IGUANATEXSIZE" val="20"/>
  <p:tag name="IGUANATEXCURSOR" val="326"/>
  <p:tag name="TRANSPARENCY" val="True"/>
  <p:tag name="FILENAME" val=""/>
  <p:tag name="INPUTTYPE" val="0"/>
  <p:tag name="LATEXENGINEID" val="1"/>
  <p:tag name="TEMPFOLDER" val="C:\iguana\"/>
</p:tagLst>
</file>

<file path=ppt/tags/tag27.xml><?xml version="1.0" encoding="utf-8"?>
<p:tagLst xmlns:a="http://schemas.openxmlformats.org/drawingml/2006/main" xmlns:r="http://schemas.openxmlformats.org/officeDocument/2006/relationships" xmlns:p="http://schemas.openxmlformats.org/presentationml/2006/main">
  <p:tag name="ORIGINALHEIGHT" val="57.00291"/>
  <p:tag name="ORIGINALWIDTH" val="154.5079"/>
  <p:tag name="OUTPUTDPI" val="1200"/>
  <p:tag name="LATEXADDIN" val="\documentclass{article}&#10;\usepackage{amsmath}&#10;\pagestyle{empty}&#10;\begin{document}&#10;&#10;&#10;\bf{P} $=$&#10;&#10;\end{document}"/>
  <p:tag name="IGUANATEXSIZE" val="20"/>
  <p:tag name="IGUANATEXCURSOR" val="92"/>
  <p:tag name="TRANSPARENCY" val="True"/>
  <p:tag name="FILENAME" val=""/>
  <p:tag name="INPUTTYPE" val="0"/>
  <p:tag name="LATEXENGINEID" val="1"/>
  <p:tag name="TEMPFOLDER" val="C:\iguana\"/>
</p:tagLst>
</file>

<file path=ppt/tags/tag28.xml><?xml version="1.0" encoding="utf-8"?>
<p:tagLst xmlns:a="http://schemas.openxmlformats.org/drawingml/2006/main" xmlns:r="http://schemas.openxmlformats.org/officeDocument/2006/relationships" xmlns:p="http://schemas.openxmlformats.org/presentationml/2006/main">
  <p:tag name="ORIGINALHEIGHT" val="160.0082"/>
  <p:tag name="ORIGINALWIDTH" val="1535.579"/>
  <p:tag name="OUTPUTDPI" val="1200"/>
  <p:tag name="LATEXADDIN" val="\documentclass{article}&#10;\usepackage{amsmath}&#10;\pagestyle{empty}&#10;\begin{document}&#10;$s_{t+1,1} = f_1(\mathbf{s}_{t}) = \frac{p_{11}s_{t,1}e^r}{1+\frac{s_{t,1}(e^r-1)}{K}} +&#10;\frac{p_{12}s_{t,2}e^r}{1+\frac{s_{t,2}(e^r-1)}{K}}$&#10;&#10;&#10;&#10;\end{document}"/>
  <p:tag name="IGUANATEXSIZE" val="20"/>
  <p:tag name="IGUANATEXCURSOR" val="221"/>
  <p:tag name="TRANSPARENCY" val="True"/>
  <p:tag name="FILENAME" val=""/>
  <p:tag name="INPUTTYPE" val="0"/>
  <p:tag name="LATEXENGINEID" val="1"/>
  <p:tag name="TEMPFOLDER" val="C:\iguana\"/>
</p:tagLst>
</file>

<file path=ppt/tags/tag29.xml><?xml version="1.0" encoding="utf-8"?>
<p:tagLst xmlns:a="http://schemas.openxmlformats.org/drawingml/2006/main" xmlns:r="http://schemas.openxmlformats.org/officeDocument/2006/relationships" xmlns:p="http://schemas.openxmlformats.org/presentationml/2006/main">
  <p:tag name="ORIGINALHEIGHT" val="160.0082"/>
  <p:tag name="ORIGINALWIDTH" val="1535.579"/>
  <p:tag name="OUTPUTDPI" val="1200"/>
  <p:tag name="LATEXADDIN" val="\documentclass{article}&#10;\usepackage{amsmath}&#10;\pagestyle{empty}&#10;\begin{document}&#10;&#10;$s_{t+1,2} = f_2(\mathbf{s}_{t}) = \frac{p_{22}s_{t,2}e^r}{1+\frac{s_{t,2}(e^r-1)}{K}} +&#10;\frac{p_{21}s_{t,1}e^r}{1+\frac{s_{t,1}(e^r-1)}{K}}$&#10;&#10;&#10;\end{document}"/>
  <p:tag name="IGUANATEXSIZE" val="20"/>
  <p:tag name="IGUANATEXCURSOR" val="222"/>
  <p:tag name="TRANSPARENCY" val="True"/>
  <p:tag name="FILENAME" val=""/>
  <p:tag name="INPUTTYPE" val="0"/>
  <p:tag name="LATEXENGINEID" val="1"/>
  <p:tag name="TEMPFOLDER" val="C:\iguana\"/>
</p:tagLst>
</file>

<file path=ppt/tags/tag3.xml><?xml version="1.0" encoding="utf-8"?>
<p:tagLst xmlns:a="http://schemas.openxmlformats.org/drawingml/2006/main" xmlns:r="http://schemas.openxmlformats.org/officeDocument/2006/relationships" xmlns:p="http://schemas.openxmlformats.org/presentationml/2006/main">
  <p:tag name="ORIGINALHEIGHT" val="56.50291"/>
  <p:tag name="ORIGINALWIDTH" val="218.5113"/>
  <p:tag name="OUTPUTDPI" val="1200"/>
  <p:tag name="LATEXADDIN" val="\documentclass{article}&#10;\usepackage{amsmath}&#10;\pagestyle{empty}&#10;\begin{document}&#10;&#10;$K = 1$&#10;&#10;&#10;&#10;\end{document}"/>
  <p:tag name="IGUANATEXSIZE" val="20"/>
  <p:tag name="IGUANATEXCURSOR" val="89"/>
  <p:tag name="TRANSPARENCY" val="True"/>
  <p:tag name="FILENAME" val=""/>
  <p:tag name="INPUTTYPE" val="0"/>
  <p:tag name="LATEXENGINEID" val="1"/>
  <p:tag name="TEMPFOLDER" val="C:\iguana\"/>
</p:tagLst>
</file>

<file path=ppt/tags/tag30.xml><?xml version="1.0" encoding="utf-8"?>
<p:tagLst xmlns:a="http://schemas.openxmlformats.org/drawingml/2006/main" xmlns:r="http://schemas.openxmlformats.org/officeDocument/2006/relationships" xmlns:p="http://schemas.openxmlformats.org/presentationml/2006/main">
  <p:tag name="ORIGINALHEIGHT" val="79.0041"/>
  <p:tag name="ORIGINALWIDTH" val="278.0143"/>
  <p:tag name="OUTPUTDPI" val="1200"/>
  <p:tag name="LATEXADDIN" val="\documentclass{article}&#10;\usepackage{amsmath}&#10;\pagestyle{empty}&#10;\begin{document}&#10;&#10;$$\lambda_+ = e^r$$&#10;&#10;&#10;&#10;\end{document}"/>
  <p:tag name="IGUANATEXSIZE" val="20"/>
  <p:tag name="IGUANATEXCURSOR" val="101"/>
  <p:tag name="TRANSPARENCY" val="True"/>
  <p:tag name="FILENAME" val=""/>
  <p:tag name="INPUTTYPE" val="0"/>
  <p:tag name="LATEXENGINEID" val="1"/>
  <p:tag name="TEMPFOLDER" val="C:\iguana\"/>
</p:tagLst>
</file>

<file path=ppt/tags/tag31.xml><?xml version="1.0" encoding="utf-8"?>
<p:tagLst xmlns:a="http://schemas.openxmlformats.org/drawingml/2006/main" xmlns:r="http://schemas.openxmlformats.org/officeDocument/2006/relationships" xmlns:p="http://schemas.openxmlformats.org/presentationml/2006/main">
  <p:tag name="ORIGINALHEIGHT" val="83.00425"/>
  <p:tag name="ORIGINALWIDTH" val="811.0416"/>
  <p:tag name="OUTPUTDPI" val="1200"/>
  <p:tag name="LATEXADDIN" val="\documentclass{article}&#10;\usepackage{amsmath}&#10;\pagestyle{empty}&#10;\begin{document}&#10;&#10;$$\lambda_- = e^r(p_{11}+p_{22} - 1)$$&#10;&#10;&#10;\end{document}"/>
  <p:tag name="IGUANATEXSIZE" val="20"/>
  <p:tag name="IGUANATEXCURSOR" val="119"/>
  <p:tag name="TRANSPARENCY" val="True"/>
  <p:tag name="FILENAME" val=""/>
  <p:tag name="INPUTTYPE" val="0"/>
  <p:tag name="LATEXENGINEID" val="1"/>
  <p:tag name="TEMPFOLDER" val="C:\iguana\"/>
</p:tagLst>
</file>

<file path=ppt/tags/tag32.xml><?xml version="1.0" encoding="utf-8"?>
<p:tagLst xmlns:a="http://schemas.openxmlformats.org/drawingml/2006/main" xmlns:r="http://schemas.openxmlformats.org/officeDocument/2006/relationships" xmlns:p="http://schemas.openxmlformats.org/presentationml/2006/main">
  <p:tag name="ORIGINALHEIGHT" val="198.5102"/>
  <p:tag name="ORIGINALWIDTH" val="766.0394"/>
  <p:tag name="OUTPUTDPI" val="1200"/>
  <p:tag name="LATEXADDIN" val="\documentclass{article}&#10;\usepackage{amsmath}&#10;\pagestyle{empty}&#10;\begin{document}&#10;&#10;&#10;\[&#10;J_{0,0} = &#10;\begin{bmatrix} &#10;p_{11}e^r &amp; p_{12}e^r \\&#10;p_{21}e^r &amp; p_{22}e^r&#10;\end{bmatrix}&#10;\]&#10;&#10;\end{document}"/>
  <p:tag name="IGUANATEXSIZE" val="20"/>
  <p:tag name="IGUANATEXCURSOR" val="176"/>
  <p:tag name="TRANSPARENCY" val="True"/>
  <p:tag name="FILENAME" val=""/>
  <p:tag name="INPUTTYPE" val="0"/>
  <p:tag name="LATEXENGINEID" val="1"/>
  <p:tag name="TEMPFOLDER" val="C:\iguana\"/>
</p:tagLst>
</file>

<file path=ppt/tags/tag33.xml><?xml version="1.0" encoding="utf-8"?>
<p:tagLst xmlns:a="http://schemas.openxmlformats.org/drawingml/2006/main" xmlns:r="http://schemas.openxmlformats.org/officeDocument/2006/relationships" xmlns:p="http://schemas.openxmlformats.org/presentationml/2006/main">
  <p:tag name="ORIGINALHEIGHT" val="83.00425"/>
  <p:tag name="ORIGINALWIDTH" val="1422.073"/>
  <p:tag name="OUTPUTDPI" val="1200"/>
  <p:tag name="LATEXADDIN" val="\documentclass{article}&#10;\usepackage{amsmath}&#10;\pagestyle{empty}&#10;\begin{document}&#10;&#10;$$(p_{11}e^r - \lambda)(p_{22}e^r - \lambda) - p_{21}e^rp_{12}e^r = 0$$&#10;&#10;&#10;\end{document}"/>
  <p:tag name="IGUANATEXSIZE" val="20"/>
  <p:tag name="IGUANATEXCURSOR" val="152"/>
  <p:tag name="TRANSPARENCY" val="True"/>
  <p:tag name="FILENAME" val=""/>
  <p:tag name="INPUTTYPE" val="0"/>
  <p:tag name="LATEXENGINEID" val="1"/>
  <p:tag name="TEMPFOLDER" val="C:\iguana\"/>
</p:tagLst>
</file>

<file path=ppt/tags/tag34.xml><?xml version="1.0" encoding="utf-8"?>
<p:tagLst xmlns:a="http://schemas.openxmlformats.org/drawingml/2006/main" xmlns:r="http://schemas.openxmlformats.org/officeDocument/2006/relationships" xmlns:p="http://schemas.openxmlformats.org/presentationml/2006/main">
  <p:tag name="ORIGINALHEIGHT" val="70.00362"/>
  <p:tag name="ORIGINALWIDTH" val="255.0131"/>
  <p:tag name="OUTPUTDPI" val="1200"/>
  <p:tag name="LATEXADDIN" val="\documentclass{article}&#10;\usepackage{amsmath}&#10;\pagestyle{empty}&#10;\begin{document}&#10;&#10;&#10;$1-k_2v$&#10;&#10;&#10;\end{document}"/>
  <p:tag name="IGUANATEXSIZE" val="20"/>
  <p:tag name="IGUANATEXCURSOR" val="88"/>
  <p:tag name="TRANSPARENCY" val="True"/>
  <p:tag name="FILENAME" val=""/>
  <p:tag name="INPUTTYPE" val="0"/>
  <p:tag name="LATEXENGINEID" val="1"/>
  <p:tag name="TEMPFOLDER" val="C:\iguana\"/>
</p:tagLst>
</file>

<file path=ppt/tags/tag35.xml><?xml version="1.0" encoding="utf-8"?>
<p:tagLst xmlns:a="http://schemas.openxmlformats.org/drawingml/2006/main" xmlns:r="http://schemas.openxmlformats.org/officeDocument/2006/relationships" xmlns:p="http://schemas.openxmlformats.org/presentationml/2006/main">
  <p:tag name="ORIGINALHEIGHT" val="70.00362"/>
  <p:tag name="ORIGINALWIDTH" val="255.0131"/>
  <p:tag name="OUTPUTDPI" val="1200"/>
  <p:tag name="LATEXADDIN" val="\documentclass{article}&#10;\usepackage{amsmath}&#10;\pagestyle{empty}&#10;\begin{document}&#10;&#10;&#10;$1-k_{1}v$&#10;&#10;&#10;\end{document}"/>
  <p:tag name="IGUANATEXSIZE" val="20"/>
  <p:tag name="IGUANATEXCURSOR" val="90"/>
  <p:tag name="TRANSPARENCY" val="True"/>
  <p:tag name="FILENAME" val=""/>
  <p:tag name="INPUTTYPE" val="0"/>
  <p:tag name="LATEXENGINEID" val="1"/>
  <p:tag name="TEMPFOLDER" val="C:\iguana\"/>
</p:tagLst>
</file>

<file path=ppt/tags/tag36.xml><?xml version="1.0" encoding="utf-8"?>
<p:tagLst xmlns:a="http://schemas.openxmlformats.org/drawingml/2006/main" xmlns:r="http://schemas.openxmlformats.org/officeDocument/2006/relationships" xmlns:p="http://schemas.openxmlformats.org/presentationml/2006/main">
  <p:tag name="ORIGINALHEIGHT" val="71.00362"/>
  <p:tag name="ORIGINALWIDTH" val="255.0131"/>
  <p:tag name="OUTPUTDPI" val="1200"/>
  <p:tag name="LATEXADDIN" val="\documentclass{article}&#10;\usepackage{amsmath}&#10;\pagestyle{empty}&#10;\begin{document}&#10;&#10;&#10;$1-k_3v$&#10;&#10;&#10;\end{document}"/>
  <p:tag name="IGUANATEXSIZE" val="20"/>
  <p:tag name="IGUANATEXCURSOR" val="88"/>
  <p:tag name="TRANSPARENCY" val="True"/>
  <p:tag name="FILENAME" val=""/>
  <p:tag name="INPUTTYPE" val="0"/>
  <p:tag name="LATEXENGINEID" val="1"/>
  <p:tag name="TEMPFOLDER" val="C:\iguana\"/>
</p:tagLst>
</file>

<file path=ppt/tags/tag37.xml><?xml version="1.0" encoding="utf-8"?>
<p:tagLst xmlns:a="http://schemas.openxmlformats.org/drawingml/2006/main" xmlns:r="http://schemas.openxmlformats.org/officeDocument/2006/relationships" xmlns:p="http://schemas.openxmlformats.org/presentationml/2006/main">
  <p:tag name="ORIGINALHEIGHT" val="298.5154"/>
  <p:tag name="ORIGINALWIDTH" val="665.5342"/>
  <p:tag name="OUTPUTDPI" val="1200"/>
  <p:tag name="LATEXADDIN" val="\documentclass{article}&#10;\usepackage{amsmath}&#10;\pagestyle{empty}&#10;\begin{document}&#10;&#10;&#10;\[&#10;\begin{bmatrix}&#10;0.98&amp; 0.01 &amp; 0.01 \\&#10;0.01 &amp; 0.98 &amp; 0.01 \\&#10;0.01 &amp; 0.01 &amp; 0.98\\&#10;\end{bmatrix}&#10;\]&#10;\end{document}"/>
  <p:tag name="IGUANATEXSIZE" val="20"/>
  <p:tag name="IGUANATEXCURSOR" val="162"/>
  <p:tag name="TRANSPARENCY" val="True"/>
  <p:tag name="FILENAME" val=""/>
  <p:tag name="INPUTTYPE" val="0"/>
  <p:tag name="LATEXENGINEID" val="1"/>
  <p:tag name="TEMPFOLDER" val="C:\iguana\"/>
</p:tagLst>
</file>

<file path=ppt/tags/tag38.xml><?xml version="1.0" encoding="utf-8"?>
<p:tagLst xmlns:a="http://schemas.openxmlformats.org/drawingml/2006/main" xmlns:r="http://schemas.openxmlformats.org/officeDocument/2006/relationships" xmlns:p="http://schemas.openxmlformats.org/presentationml/2006/main">
  <p:tag name="ORIGINALHEIGHT" val="57.00291"/>
  <p:tag name="ORIGINALWIDTH" val="154.5079"/>
  <p:tag name="OUTPUTDPI" val="1200"/>
  <p:tag name="LATEXADDIN" val="\documentclass{article}&#10;\usepackage{amsmath}&#10;\pagestyle{empty}&#10;\begin{document}&#10;&#10;&#10;\bf{P} $=$&#10;&#10;\end{document}"/>
  <p:tag name="IGUANATEXSIZE" val="20"/>
  <p:tag name="IGUANATEXCURSOR" val="92"/>
  <p:tag name="TRANSPARENCY" val="True"/>
  <p:tag name="FILENAME" val=""/>
  <p:tag name="INPUTTYPE" val="0"/>
  <p:tag name="LATEXENGINEID" val="1"/>
  <p:tag name="TEMPFOLDER" val="C:\iguana\"/>
</p:tagLst>
</file>

<file path=ppt/tags/tag39.xml><?xml version="1.0" encoding="utf-8"?>
<p:tagLst xmlns:a="http://schemas.openxmlformats.org/drawingml/2006/main" xmlns:r="http://schemas.openxmlformats.org/officeDocument/2006/relationships" xmlns:p="http://schemas.openxmlformats.org/presentationml/2006/main">
  <p:tag name="ORIGINALHEIGHT" val="298.5154"/>
  <p:tag name="ORIGINALWIDTH" val="918.5472"/>
  <p:tag name="OUTPUTDPI" val="1200"/>
  <p:tag name="LATEXADDIN" val="\documentclass{article}&#10;\usepackage{amsmath}&#10;\pagestyle{empty}&#10;\begin{document}&#10;&#10;&#10;\[&#10;\begin{bmatrix}&#10;1-kv&amp; v &amp; v \\&#10;v &amp; 1-kv &amp; v \\&#10;v &amp; v &amp; 1-kv\\&#10;\end{bmatrix}&#10;\]&#10;\end{document}"/>
  <p:tag name="IGUANATEXSIZE" val="20"/>
  <p:tag name="IGUANATEXCURSOR" val="146"/>
  <p:tag name="TRANSPARENCY" val="True"/>
  <p:tag name="FILENAME" val=""/>
  <p:tag name="INPUTTYPE" val="0"/>
  <p:tag name="LATEXENGINEID" val="1"/>
  <p:tag name="TEMPFOLDER" val="C:\iguana\"/>
</p:tagLst>
</file>

<file path=ppt/tags/tag4.xml><?xml version="1.0" encoding="utf-8"?>
<p:tagLst xmlns:a="http://schemas.openxmlformats.org/drawingml/2006/main" xmlns:r="http://schemas.openxmlformats.org/officeDocument/2006/relationships" xmlns:p="http://schemas.openxmlformats.org/presentationml/2006/main">
  <p:tag name="ORIGINALHEIGHT" val="83.00425"/>
  <p:tag name="ORIGINALWIDTH" val="1091.556"/>
  <p:tag name="OUTPUTDPI" val="1200"/>
  <p:tag name="LATEXADDIN" val="\documentclass{article}&#10;\usepackage{amsmath}&#10;\pagestyle{empty}&#10;\begin{document}&#10;&#10;$N_t = N^* + \epsilon_t$, where $|\epsilon_t| &lt;&lt; 1$&#10;&#10;\end{document}"/>
  <p:tag name="IGUANATEXSIZE" val="20"/>
  <p:tag name="IGUANATEXCURSOR" val="132"/>
  <p:tag name="TRANSPARENCY" val="True"/>
  <p:tag name="FILENAME" val=""/>
  <p:tag name="INPUTTYPE" val="0"/>
  <p:tag name="LATEXENGINEID" val="1"/>
  <p:tag name="TEMPFOLDER" val="C:\iguana\"/>
</p:tagLst>
</file>

<file path=ppt/tags/tag40.xml><?xml version="1.0" encoding="utf-8"?>
<p:tagLst xmlns:a="http://schemas.openxmlformats.org/drawingml/2006/main" xmlns:r="http://schemas.openxmlformats.org/officeDocument/2006/relationships" xmlns:p="http://schemas.openxmlformats.org/presentationml/2006/main">
  <p:tag name="ORIGINALHEIGHT" val="57.00291"/>
  <p:tag name="ORIGINALWIDTH" val="154.5079"/>
  <p:tag name="OUTPUTDPI" val="1200"/>
  <p:tag name="LATEXADDIN" val="\documentclass{article}&#10;\usepackage{amsmath}&#10;\pagestyle{empty}&#10;\begin{document}&#10;&#10;&#10;\bf{P} $=$&#10;&#10;\end{document}"/>
  <p:tag name="IGUANATEXSIZE" val="20"/>
  <p:tag name="IGUANATEXCURSOR" val="92"/>
  <p:tag name="TRANSPARENCY" val="True"/>
  <p:tag name="FILENAME" val=""/>
  <p:tag name="INPUTTYPE" val="0"/>
  <p:tag name="LATEXENGINEID" val="1"/>
  <p:tag name="TEMPFOLDER" val="C:\iguana\"/>
</p:tagLst>
</file>

<file path=ppt/tags/tag41.xml><?xml version="1.0" encoding="utf-8"?>
<p:tagLst xmlns:a="http://schemas.openxmlformats.org/drawingml/2006/main" xmlns:r="http://schemas.openxmlformats.org/officeDocument/2006/relationships" xmlns:p="http://schemas.openxmlformats.org/presentationml/2006/main">
  <p:tag name="ORIGINALHEIGHT" val="37.50189"/>
  <p:tag name="ORIGINALWIDTH" val="36.50189"/>
  <p:tag name="OUTPUTDPI" val="1200"/>
  <p:tag name="LATEXADDIN" val="\documentclass{article}&#10;\usepackage{amsmath}&#10;\pagestyle{empty}&#10;\begin{document}&#10;&#10;&#10;$v$&#10;&#10;\end{document}"/>
  <p:tag name="IGUANATEXSIZE" val="20"/>
  <p:tag name="IGUANATEXCURSOR" val="84"/>
  <p:tag name="TRANSPARENCY" val="True"/>
  <p:tag name="FILENAME" val=""/>
  <p:tag name="INPUTTYPE" val="0"/>
  <p:tag name="LATEXENGINEID" val="1"/>
  <p:tag name="TEMPFOLDER" val="C:\iguana\"/>
</p:tagLst>
</file>

<file path=ppt/tags/tag42.xml><?xml version="1.0" encoding="utf-8"?>
<p:tagLst xmlns:a="http://schemas.openxmlformats.org/drawingml/2006/main" xmlns:r="http://schemas.openxmlformats.org/officeDocument/2006/relationships" xmlns:p="http://schemas.openxmlformats.org/presentationml/2006/main">
  <p:tag name="ORIGINALHEIGHT" val="37.50189"/>
  <p:tag name="ORIGINALWIDTH" val="36.50189"/>
  <p:tag name="OUTPUTDPI" val="1200"/>
  <p:tag name="LATEXADDIN" val="\documentclass{article}&#10;\usepackage{amsmath}&#10;\pagestyle{empty}&#10;\begin{document}&#10;&#10;$v$&#10;&#10;&#10;\end{document}"/>
  <p:tag name="IGUANATEXSIZE" val="20"/>
  <p:tag name="IGUANATEXCURSOR" val="83"/>
  <p:tag name="TRANSPARENCY" val="True"/>
  <p:tag name="FILENAME" val=""/>
  <p:tag name="INPUTTYPE" val="0"/>
  <p:tag name="LATEXENGINEID" val="1"/>
  <p:tag name="TEMPFOLDER" val="C:\iguana\"/>
</p:tagLst>
</file>

<file path=ppt/tags/tag43.xml><?xml version="1.0" encoding="utf-8"?>
<p:tagLst xmlns:a="http://schemas.openxmlformats.org/drawingml/2006/main" xmlns:r="http://schemas.openxmlformats.org/officeDocument/2006/relationships" xmlns:p="http://schemas.openxmlformats.org/presentationml/2006/main">
  <p:tag name="ORIGINALHEIGHT" val="37.50189"/>
  <p:tag name="ORIGINALWIDTH" val="36.50189"/>
  <p:tag name="OUTPUTDPI" val="1200"/>
  <p:tag name="LATEXADDIN" val="\documentclass{article}&#10;\usepackage{amsmath}&#10;\pagestyle{empty}&#10;\begin{document}&#10;&#10;&#10;$v$&#10;&#10;&#10;\end{document}"/>
  <p:tag name="IGUANATEXSIZE" val="20"/>
  <p:tag name="IGUANATEXCURSOR" val="84"/>
  <p:tag name="TRANSPARENCY" val="True"/>
  <p:tag name="FILENAME" val=""/>
  <p:tag name="INPUTTYPE" val="0"/>
  <p:tag name="LATEXENGINEID" val="1"/>
  <p:tag name="TEMPFOLDER" val="C:\iguana\"/>
</p:tagLst>
</file>

<file path=ppt/tags/tag44.xml><?xml version="1.0" encoding="utf-8"?>
<p:tagLst xmlns:a="http://schemas.openxmlformats.org/drawingml/2006/main" xmlns:r="http://schemas.openxmlformats.org/officeDocument/2006/relationships" xmlns:p="http://schemas.openxmlformats.org/presentationml/2006/main">
  <p:tag name="ORIGINALHEIGHT" val="37.50189"/>
  <p:tag name="ORIGINALWIDTH" val="36.50189"/>
  <p:tag name="OUTPUTDPI" val="1200"/>
  <p:tag name="LATEXADDIN" val="\documentclass{article}&#10;\usepackage{amsmath}&#10;\pagestyle{empty}&#10;\begin{document}&#10;&#10;&#10;$v$&#10;&#10;&#10;\end{document}"/>
  <p:tag name="IGUANATEXSIZE" val="20"/>
  <p:tag name="IGUANATEXCURSOR" val="84"/>
  <p:tag name="TRANSPARENCY" val="True"/>
  <p:tag name="FILENAME" val=""/>
  <p:tag name="INPUTTYPE" val="0"/>
  <p:tag name="LATEXENGINEID" val="1"/>
  <p:tag name="TEMPFOLDER" val="C:\iguana\"/>
</p:tagLst>
</file>

<file path=ppt/tags/tag45.xml><?xml version="1.0" encoding="utf-8"?>
<p:tagLst xmlns:a="http://schemas.openxmlformats.org/drawingml/2006/main" xmlns:r="http://schemas.openxmlformats.org/officeDocument/2006/relationships" xmlns:p="http://schemas.openxmlformats.org/presentationml/2006/main">
  <p:tag name="ORIGINALHEIGHT" val="37.50189"/>
  <p:tag name="ORIGINALWIDTH" val="36.50189"/>
  <p:tag name="OUTPUTDPI" val="1200"/>
  <p:tag name="LATEXADDIN" val="\documentclass{article}&#10;\usepackage{amsmath}&#10;\pagestyle{empty}&#10;\begin{document}&#10;&#10;&#10;$v$&#10;&#10;\end{document}"/>
  <p:tag name="IGUANATEXSIZE" val="20"/>
  <p:tag name="IGUANATEXCURSOR" val="84"/>
  <p:tag name="TRANSPARENCY" val="True"/>
  <p:tag name="FILENAME" val=""/>
  <p:tag name="INPUTTYPE" val="0"/>
  <p:tag name="LATEXENGINEID" val="1"/>
  <p:tag name="TEMPFOLDER" val="C:\iguana\"/>
</p:tagLst>
</file>

<file path=ppt/tags/tag46.xml><?xml version="1.0" encoding="utf-8"?>
<p:tagLst xmlns:a="http://schemas.openxmlformats.org/drawingml/2006/main" xmlns:r="http://schemas.openxmlformats.org/officeDocument/2006/relationships" xmlns:p="http://schemas.openxmlformats.org/presentationml/2006/main">
  <p:tag name="ORIGINALHEIGHT" val="37.50189"/>
  <p:tag name="ORIGINALWIDTH" val="36.50189"/>
  <p:tag name="OUTPUTDPI" val="1200"/>
  <p:tag name="LATEXADDIN" val="\documentclass{article}&#10;\usepackage{amsmath}&#10;\pagestyle{empty}&#10;\begin{document}&#10;&#10;&#10;$v$&#10;&#10;\end{document}"/>
  <p:tag name="IGUANATEXSIZE" val="20"/>
  <p:tag name="IGUANATEXCURSOR" val="84"/>
  <p:tag name="TRANSPARENCY" val="True"/>
  <p:tag name="FILENAME" val=""/>
  <p:tag name="INPUTTYPE" val="0"/>
  <p:tag name="LATEXENGINEID" val="1"/>
  <p:tag name="TEMPFOLDER" val="C:\iguana\"/>
</p:tagLst>
</file>

<file path=ppt/tags/tag47.xml><?xml version="1.0" encoding="utf-8"?>
<p:tagLst xmlns:a="http://schemas.openxmlformats.org/drawingml/2006/main" xmlns:r="http://schemas.openxmlformats.org/officeDocument/2006/relationships" xmlns:p="http://schemas.openxmlformats.org/presentationml/2006/main">
  <p:tag name="ORIGINALHEIGHT" val="228.0117"/>
  <p:tag name="ORIGINALWIDTH" val="996.5512"/>
  <p:tag name="OUTPUTDPI" val="1200"/>
  <p:tag name="LATEXADDIN" val="\documentclass{article}&#10;\usepackage{amsmath}&#10;\pagestyle{empty}&#10;\begin{document}&#10;&#10;&#10;$$R= \sum_{i}^{n}b_i + \sum_{i}^{n}d_i + \sum_{i}^{n}N_i$$ &#10;&#10;\end{document}"/>
  <p:tag name="IGUANATEXSIZE" val="20"/>
  <p:tag name="IGUANATEXCURSOR" val="85"/>
  <p:tag name="TRANSPARENCY" val="True"/>
  <p:tag name="FILENAME" val=""/>
  <p:tag name="INPUTTYPE" val="0"/>
  <p:tag name="LATEXENGINEID" val="1"/>
  <p:tag name="TEMPFOLDER" val="C:\iguana\"/>
</p:tagLst>
</file>

<file path=ppt/tags/tag48.xml><?xml version="1.0" encoding="utf-8"?>
<p:tagLst xmlns:a="http://schemas.openxmlformats.org/drawingml/2006/main" xmlns:r="http://schemas.openxmlformats.org/officeDocument/2006/relationships" xmlns:p="http://schemas.openxmlformats.org/presentationml/2006/main">
  <p:tag name="ORIGINALHEIGHT" val="70.50362"/>
  <p:tag name="ORIGINALWIDTH" val="297.5153"/>
  <p:tag name="OUTPUTDPI" val="1200"/>
  <p:tag name="LATEXADDIN" val="\documentclass{article}&#10;\usepackage{amsmath}&#10;\pagestyle{empty}&#10;\begin{document}&#10;&#10;$b_i = rN_i$&#10;&#10;&#10;\end{document}"/>
  <p:tag name="IGUANATEXSIZE" val="20"/>
  <p:tag name="IGUANATEXCURSOR" val="93"/>
  <p:tag name="TRANSPARENCY" val="True"/>
  <p:tag name="FILENAME" val=""/>
  <p:tag name="INPUTTYPE" val="0"/>
  <p:tag name="LATEXENGINEID" val="1"/>
  <p:tag name="TEMPFOLDER" val="C:\iguana\"/>
</p:tagLst>
</file>

<file path=ppt/tags/tag49.xml><?xml version="1.0" encoding="utf-8"?>
<p:tagLst xmlns:a="http://schemas.openxmlformats.org/drawingml/2006/main" xmlns:r="http://schemas.openxmlformats.org/officeDocument/2006/relationships" xmlns:p="http://schemas.openxmlformats.org/presentationml/2006/main">
  <p:tag name="ORIGINALHEIGHT" val="123.5064"/>
  <p:tag name="ORIGINALWIDTH" val="319.5164"/>
  <p:tag name="OUTPUTDPI" val="1200"/>
  <p:tag name="LATEXADDIN" val="\documentclass{article}&#10;\usepackage{amsmath}&#10;\pagestyle{empty}&#10;\begin{document}&#10;&#10;&#10;$d_i = r\frac{N_i^2}{K}$&#10;&#10;\end{document}"/>
  <p:tag name="IGUANATEXSIZE" val="20"/>
  <p:tag name="IGUANATEXCURSOR" val="106"/>
  <p:tag name="TRANSPARENCY" val="True"/>
  <p:tag name="FILENAME" val=""/>
  <p:tag name="INPUTTYPE" val="0"/>
  <p:tag name="LATEXENGINEID" val="1"/>
  <p:tag name="TEMPFOLDER" val="C:\iguana\"/>
</p:tagLst>
</file>

<file path=ppt/tags/tag5.xml><?xml version="1.0" encoding="utf-8"?>
<p:tagLst xmlns:a="http://schemas.openxmlformats.org/drawingml/2006/main" xmlns:r="http://schemas.openxmlformats.org/officeDocument/2006/relationships" xmlns:p="http://schemas.openxmlformats.org/presentationml/2006/main">
  <p:tag name="ORIGINALHEIGHT" val="381.5196"/>
  <p:tag name="ORIGINALWIDTH" val="1211.562"/>
  <p:tag name="OUTPUTDPI" val="1200"/>
  <p:tag name="LATEXADDIN" val="\documentclass{article}&#10;\usepackage{amsmath}&#10;\pagestyle{empty}&#10;\begin{document}&#10;&#10;$$N_{t+1} = g(N^* + \epsilon_t)$$ &#10;$$N_{t+1} \approx g(N^*) + g'(N^*)\epsilon_t + O(\epsilon_t^2)$$ &#10;$$N_{t+1} \approx N^* + g'(N^*)\epsilon_t$$&#10;&#10;\end{document}"/>
  <p:tag name="IGUANATEXSIZE" val="20"/>
  <p:tag name="IGUANATEXCURSOR" val="225"/>
  <p:tag name="TRANSPARENCY" val="True"/>
  <p:tag name="FILENAME" val=""/>
  <p:tag name="INPUTTYPE" val="0"/>
  <p:tag name="LATEXENGINEID" val="1"/>
  <p:tag name="TEMPFOLDER" val="C:\iguana\"/>
</p:tagLst>
</file>

<file path=ppt/tags/tag50.xml><?xml version="1.0" encoding="utf-8"?>
<p:tagLst xmlns:a="http://schemas.openxmlformats.org/drawingml/2006/main" xmlns:r="http://schemas.openxmlformats.org/officeDocument/2006/relationships" xmlns:p="http://schemas.openxmlformats.org/presentationml/2006/main">
  <p:tag name="ORIGINALHEIGHT" val="74.50386"/>
  <p:tag name="ORIGINALWIDTH" val="58.00299"/>
  <p:tag name="OUTPUTDPI" val="1200"/>
  <p:tag name="LATEXADDIN" val="\documentclass{article}&#10;\usepackage{amsmath}&#10;\pagestyle{empty}&#10;\begin{document}&#10;&#10;$Q$&#10;&#10;&#10;\end{document}"/>
  <p:tag name="IGUANATEXSIZE" val="20"/>
  <p:tag name="IGUANATEXCURSOR" val="84"/>
  <p:tag name="TRANSPARENCY" val="True"/>
  <p:tag name="FILENAME" val=""/>
  <p:tag name="INPUTTYPE" val="0"/>
  <p:tag name="LATEXENGINEID" val="1"/>
  <p:tag name="TEMPFOLDER" val="C:\iguana\"/>
</p:tagLst>
</file>

<file path=ppt/tags/tag51.xml><?xml version="1.0" encoding="utf-8"?>
<p:tagLst xmlns:a="http://schemas.openxmlformats.org/drawingml/2006/main" xmlns:r="http://schemas.openxmlformats.org/officeDocument/2006/relationships" xmlns:p="http://schemas.openxmlformats.org/presentationml/2006/main">
  <p:tag name="ORIGINALHEIGHT" val="74.50386"/>
  <p:tag name="ORIGINALWIDTH" val="58.00299"/>
  <p:tag name="OUTPUTDPI" val="1200"/>
  <p:tag name="LATEXADDIN" val="\documentclass{article}&#10;\usepackage{amsmath}&#10;\pagestyle{empty}&#10;\begin{document}&#10;&#10;$Q$&#10;&#10;&#10;\end{document}"/>
  <p:tag name="IGUANATEXSIZE" val="20"/>
  <p:tag name="IGUANATEXCURSOR" val="84"/>
  <p:tag name="TRANSPARENCY" val="True"/>
  <p:tag name="FILENAME" val=""/>
  <p:tag name="INPUTTYPE" val="0"/>
  <p:tag name="LATEXENGINEID" val="1"/>
  <p:tag name="TEMPFOLDER" val="C:\iguana\"/>
</p:tagLst>
</file>

<file path=ppt/tags/tag52.xml><?xml version="1.0" encoding="utf-8"?>
<p:tagLst xmlns:a="http://schemas.openxmlformats.org/drawingml/2006/main" xmlns:r="http://schemas.openxmlformats.org/officeDocument/2006/relationships" xmlns:p="http://schemas.openxmlformats.org/presentationml/2006/main">
  <p:tag name="ORIGINALHEIGHT" val="597.5307"/>
  <p:tag name="ORIGINALWIDTH" val="1168.56"/>
  <p:tag name="OUTPUTDPI" val="1200"/>
  <p:tag name="LATEXADDIN" val="\documentclass{article}&#10;\usepackage{amsmath}&#10;\pagestyle{empty}&#10;\begin{document}&#10;&#10;&#10;\[&#10;\bf{P} =&#10;\begin{bmatrix}&#10;p_{11} &amp; \cdots &amp; p_{1j} &amp; \cdots &amp; p_{1n} \\&#10;\vdots &amp; \ddots &amp; {}     &amp; {}     &amp; \vdots \\&#10;p_{i1} &amp; {}     &amp; p_{ij} &amp; {}     &amp; p_{in} \\&#10;\vdots &amp; {}     &amp; {}     &amp; \ddots &amp; \vdots \\&#10;p_{ni} &amp; \cdots &amp; p_{nj} &amp; \cdots &amp; p_{nn}&#10;\end{bmatrix}\]&#10;\end{document}"/>
  <p:tag name="IGUANATEXSIZE" val="20"/>
  <p:tag name="IGUANATEXCURSOR" val="350"/>
  <p:tag name="TRANSPARENCY" val="True"/>
  <p:tag name="FILENAME" val=""/>
  <p:tag name="INPUTTYPE" val="0"/>
  <p:tag name="LATEXENGINEID" val="1"/>
  <p:tag name="TEMPFOLDER" val="C:\iguana\"/>
</p:tagLst>
</file>

<file path=ppt/tags/tag53.xml><?xml version="1.0" encoding="utf-8"?>
<p:tagLst xmlns:a="http://schemas.openxmlformats.org/drawingml/2006/main" xmlns:r="http://schemas.openxmlformats.org/officeDocument/2006/relationships" xmlns:p="http://schemas.openxmlformats.org/presentationml/2006/main">
  <p:tag name="ORIGINALHEIGHT" val="83.00425"/>
  <p:tag name="ORIGINALWIDTH" val="495.5254"/>
  <p:tag name="OUTPUTDPI" val="1200"/>
  <p:tag name="LATEXADDIN" val="\documentclass{article}&#10;\usepackage{amsmath}&#10;\pagestyle{empty}&#10;\begin{document}&#10;&#10;&#10;$\mathbf{s}_{{t+1}} = \textbf{P}\textbf{g}(\mathbf{s}_{t})$&#10;&#10;\end{document}"/>
  <p:tag name="IGUANATEXSIZE" val="20"/>
  <p:tag name="IGUANATEXCURSOR" val="141"/>
  <p:tag name="TRANSPARENCY" val="True"/>
  <p:tag name="FILENAME" val=""/>
  <p:tag name="INPUTTYPE" val="0"/>
  <p:tag name="LATEXENGINEID" val="1"/>
  <p:tag name="TEMPFOLDER" val="C:\iguana\"/>
</p:tagLst>
</file>

<file path=ppt/tags/tag6.xml><?xml version="1.0" encoding="utf-8"?>
<p:tagLst xmlns:a="http://schemas.openxmlformats.org/drawingml/2006/main" xmlns:r="http://schemas.openxmlformats.org/officeDocument/2006/relationships" xmlns:p="http://schemas.openxmlformats.org/presentationml/2006/main">
  <p:tag name="ORIGINALHEIGHT" val="173.5089"/>
  <p:tag name="ORIGINALWIDTH" val="1122.058"/>
  <p:tag name="OUTPUTDPI" val="1200"/>
  <p:tag name="LATEXADDIN" val="\documentclass{article}&#10;\usepackage{amsmath}&#10;\pagestyle{empty}&#10;\begin{document}&#10;&#10;&#10;\begin{center}&#10;$N^*$ \textbf{is the fixed point} $0$ or $K$&#10;&#10;$\epsilon_t$ \textbf{is size of perturbation}&#10;\end{center}&#10;&#10;\end{document}"/>
  <p:tag name="IGUANATEXSIZE" val="20"/>
  <p:tag name="IGUANATEXCURSOR" val="154"/>
  <p:tag name="TRANSPARENCY" val="True"/>
  <p:tag name="FILENAME" val=""/>
  <p:tag name="INPUTTYPE" val="0"/>
  <p:tag name="LATEXENGINEID" val="1"/>
  <p:tag name="TEMPFOLDER" val="C:\iguana\"/>
</p:tagLst>
</file>

<file path=ppt/tags/tag7.xml><?xml version="1.0" encoding="utf-8"?>
<p:tagLst xmlns:a="http://schemas.openxmlformats.org/drawingml/2006/main" xmlns:r="http://schemas.openxmlformats.org/officeDocument/2006/relationships" xmlns:p="http://schemas.openxmlformats.org/presentationml/2006/main">
  <p:tag name="ORIGINALHEIGHT" val="173.0089"/>
  <p:tag name="ORIGINALWIDTH" val="1089.556"/>
  <p:tag name="OUTPUTDPI" val="1200"/>
  <p:tag name="LATEXADDIN" val="\documentclass{article}&#10;\usepackage{amsmath}&#10;\pagestyle{empty}&#10;\begin{document}&#10;&#10;\begin{center}&#10;\textbf{&#10;Taylor expansion centered \\&#10;around the fixed point}&#10;\end{center}&#10;&#10;&#10;\end{document}"/>
  <p:tag name="IGUANATEXSIZE" val="20"/>
  <p:tag name="IGUANATEXCURSOR" val="157"/>
  <p:tag name="TRANSPARENCY" val="True"/>
  <p:tag name="FILENAME" val=""/>
  <p:tag name="INPUTTYPE" val="0"/>
  <p:tag name="LATEXENGINEID" val="1"/>
  <p:tag name="TEMPFOLDER" val="C:\iguana\"/>
</p:tagLst>
</file>

<file path=ppt/tags/tag8.xml><?xml version="1.0" encoding="utf-8"?>
<p:tagLst xmlns:a="http://schemas.openxmlformats.org/drawingml/2006/main" xmlns:r="http://schemas.openxmlformats.org/officeDocument/2006/relationships" xmlns:p="http://schemas.openxmlformats.org/presentationml/2006/main">
  <p:tag name="ORIGINALHEIGHT" val="170.5087"/>
  <p:tag name="ORIGINALWIDTH" val="815.0419"/>
  <p:tag name="OUTPUTDPI" val="1200"/>
  <p:tag name="LATEXADDIN" val="\documentclass{article}&#10;\usepackage{amsmath}&#10;\pagestyle{empty}&#10;\begin{document}&#10;&#10;&#10;$g'(N_t) = \frac{e^r}{\left(1+\frac{N_t(e^r-1)}{K}\right)^2}$&#10;&#10;\end{document}"/>
  <p:tag name="IGUANATEXSIZE" val="20"/>
  <p:tag name="IGUANATEXCURSOR" val="143"/>
  <p:tag name="TRANSPARENCY" val="True"/>
  <p:tag name="FILENAME" val=""/>
  <p:tag name="INPUTTYPE" val="0"/>
  <p:tag name="LATEXENGINEID" val="1"/>
  <p:tag name="TEMPFOLDER" val="C:\iguana\"/>
</p:tagLst>
</file>

<file path=ppt/tags/tag9.xml><?xml version="1.0" encoding="utf-8"?>
<p:tagLst xmlns:a="http://schemas.openxmlformats.org/drawingml/2006/main" xmlns:r="http://schemas.openxmlformats.org/officeDocument/2006/relationships" xmlns:p="http://schemas.openxmlformats.org/presentationml/2006/main">
  <p:tag name="ORIGINALHEIGHT" val="143.0073"/>
  <p:tag name="ORIGINALWIDTH" val="679.0349"/>
  <p:tag name="OUTPUTDPI" val="1200"/>
  <p:tag name="LATEXADDIN" val="\documentclass{article}&#10;\usepackage{amsmath}&#10;\pagestyle{empty}&#10;\begin{document}&#10;&#10;&#10;$g(N_t) = \frac{N_te^r}{1+\frac{N_t\left(e^r-1\right)}{K}}$&#10;&#10;\end{document}"/>
  <p:tag name="IGUANATEXSIZE" val="20"/>
  <p:tag name="IGUANATEXCURSOR" val="83"/>
  <p:tag name="TRANSPARENCY" val="True"/>
  <p:tag name="FILENAME" val=""/>
  <p:tag name="INPUTTYPE" val="0"/>
  <p:tag name="LATEXENGINEID" val="1"/>
  <p:tag name="TEMPFOLDER" val="C:\iguan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TotalTime>
  <Words>1845</Words>
  <Application>Microsoft Office PowerPoint</Application>
  <PresentationFormat>Widescreen</PresentationFormat>
  <Paragraphs>208</Paragraphs>
  <Slides>22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CMR12</vt:lpstr>
      <vt:lpstr>CMTI12</vt:lpstr>
      <vt:lpstr>Office Theme</vt:lpstr>
      <vt:lpstr>Species Invasion in a Network Population Model</vt:lpstr>
      <vt:lpstr>PowerPoint Presentation</vt:lpstr>
      <vt:lpstr>Modeling Background</vt:lpstr>
      <vt:lpstr>Single Patch Model</vt:lpstr>
      <vt:lpstr>Single Patch Stability Analysis</vt:lpstr>
      <vt:lpstr>Multidimensional Model</vt:lpstr>
      <vt:lpstr>Multidimensional Model</vt:lpstr>
      <vt:lpstr>Two Patch Stability Analysis</vt:lpstr>
      <vt:lpstr>Numerical Simulations Background</vt:lpstr>
      <vt:lpstr>Choosing Migration Rate</vt:lpstr>
      <vt:lpstr>Continuous-time Monte Carlo (CTMC)</vt:lpstr>
      <vt:lpstr>CTMC Continued</vt:lpstr>
      <vt:lpstr>PowerPoint Presentation</vt:lpstr>
      <vt:lpstr>Small-World Network Background</vt:lpstr>
      <vt:lpstr>Small-world Network Background</vt:lpstr>
      <vt:lpstr>Small-World Simulations Method</vt:lpstr>
      <vt:lpstr>Small-World Simulations Results</vt:lpstr>
      <vt:lpstr>Conclusions</vt:lpstr>
      <vt:lpstr>Future Work</vt:lpstr>
      <vt:lpstr>Future Work</vt:lpstr>
      <vt:lpstr>Questions?</vt:lpstr>
      <vt:lpstr>Acknowledgements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Species Invasion in a Network Population Model</dc:title>
  <dc:creator>Ryan Yan</dc:creator>
  <cp:lastModifiedBy>Ryan Yan</cp:lastModifiedBy>
  <cp:revision>111</cp:revision>
  <dcterms:created xsi:type="dcterms:W3CDTF">2016-04-21T17:14:53Z</dcterms:created>
  <dcterms:modified xsi:type="dcterms:W3CDTF">2016-05-07T05:34:15Z</dcterms:modified>
</cp:coreProperties>
</file>