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MavenPr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slide" Target="slides/slide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2.xml"/><Relationship Id="rId18" Type="http://schemas.openxmlformats.org/officeDocument/2006/relationships/font" Target="fonts/Nuni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a01889060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a01889060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a002dc35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a002dc35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a002dc35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a002dc35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a00a222f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a00a222f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a00a222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a00a222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a002dc3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a002dc3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a01b868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a01b868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a0beb08f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a0beb08f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a0beb08f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a0beb08f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a02cbf5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a02cbf5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a02cbf56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a02cbf56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765525" y="328801"/>
            <a:ext cx="4255500" cy="1680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Nunito"/>
                <a:ea typeface="Nunito"/>
                <a:cs typeface="Nunito"/>
                <a:sym typeface="Nunito"/>
              </a:rPr>
              <a:t>Time Tracking and Task Management 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67825" y="2376175"/>
            <a:ext cx="3252900" cy="246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Project </a:t>
            </a:r>
            <a:r>
              <a:rPr b="1" lang="en-GB"/>
              <a:t>Supervisor</a:t>
            </a:r>
            <a:r>
              <a:rPr b="1" lang="en-GB"/>
              <a:t>: Kevin O’Neil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Members: Karanbir Singh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Mohammad Ali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Agyapal Singh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Ramandeep Kaur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</a:t>
            </a:r>
            <a:r>
              <a:rPr b="1" lang="en-GB"/>
              <a:t>Silver Servers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2"/>
          <p:cNvSpPr txBox="1"/>
          <p:nvPr>
            <p:ph type="ctrTitle"/>
          </p:nvPr>
        </p:nvSpPr>
        <p:spPr>
          <a:xfrm>
            <a:off x="27325" y="124750"/>
            <a:ext cx="8948100" cy="12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Difficulties, Challenges faced during the project</a:t>
            </a:r>
            <a:endParaRPr/>
          </a:p>
        </p:txBody>
      </p:sp>
      <p:sp>
        <p:nvSpPr>
          <p:cNvPr id="365" name="Google Shape;365;p22"/>
          <p:cNvSpPr txBox="1"/>
          <p:nvPr>
            <p:ph idx="1" type="subTitle"/>
          </p:nvPr>
        </p:nvSpPr>
        <p:spPr>
          <a:xfrm>
            <a:off x="120450" y="1512950"/>
            <a:ext cx="7461600" cy="16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Working with a company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/>
              <a:t>AJAX -- was not a </a:t>
            </a:r>
            <a:r>
              <a:rPr lang="en-GB"/>
              <a:t>requirement</a:t>
            </a:r>
            <a:r>
              <a:rPr lang="en-GB"/>
              <a:t> before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/>
              <a:t>Never followed the project description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Char char="○"/>
            </a:pPr>
            <a:r>
              <a:rPr b="1" lang="en-GB">
                <a:solidFill>
                  <a:srgbClr val="0000FF"/>
                </a:solidFill>
              </a:rPr>
              <a:t>Parameterized queries(</a:t>
            </a:r>
            <a:r>
              <a:rPr lang="en-GB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preventing SQL injection attacks</a:t>
            </a:r>
            <a:r>
              <a:rPr b="1" lang="en-GB">
                <a:solidFill>
                  <a:srgbClr val="0000FF"/>
                </a:solidFill>
              </a:rPr>
              <a:t>)</a:t>
            </a:r>
            <a:endParaRPr b="1">
              <a:solidFill>
                <a:srgbClr val="0000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Using external </a:t>
            </a:r>
            <a:r>
              <a:rPr lang="en-GB"/>
              <a:t>libraries → DateTimepicker, Sweet alerts etc.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Designing UI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3"/>
          <p:cNvSpPr txBox="1"/>
          <p:nvPr>
            <p:ph type="ctrTitle"/>
          </p:nvPr>
        </p:nvSpPr>
        <p:spPr>
          <a:xfrm>
            <a:off x="161425" y="0"/>
            <a:ext cx="88893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Questions?</a:t>
            </a:r>
            <a:endParaRPr/>
          </a:p>
        </p:txBody>
      </p:sp>
      <p:pic>
        <p:nvPicPr>
          <p:cNvPr id="371" name="Google Shape;37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8025" y="1420700"/>
            <a:ext cx="5396100" cy="359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34950" y="50325"/>
            <a:ext cx="91089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Languages used:</a:t>
            </a:r>
            <a:endParaRPr/>
          </a:p>
        </p:txBody>
      </p:sp>
      <p:sp>
        <p:nvSpPr>
          <p:cNvPr id="284" name="Google Shape;284;p14"/>
          <p:cNvSpPr txBox="1"/>
          <p:nvPr>
            <p:ph idx="1" type="subTitle"/>
          </p:nvPr>
        </p:nvSpPr>
        <p:spPr>
          <a:xfrm>
            <a:off x="0" y="1278575"/>
            <a:ext cx="7357200" cy="30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PHP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JavaScript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jQuery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Ajax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HTML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CSS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MySql(for database)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ctrTitle"/>
          </p:nvPr>
        </p:nvSpPr>
        <p:spPr>
          <a:xfrm>
            <a:off x="38450" y="42775"/>
            <a:ext cx="91056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it works:</a:t>
            </a:r>
            <a:endParaRPr/>
          </a:p>
        </p:txBody>
      </p:sp>
      <p:sp>
        <p:nvSpPr>
          <p:cNvPr id="290" name="Google Shape;290;p15"/>
          <p:cNvSpPr/>
          <p:nvPr/>
        </p:nvSpPr>
        <p:spPr>
          <a:xfrm>
            <a:off x="410000" y="1317775"/>
            <a:ext cx="1332000" cy="2308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View</a:t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Frontend</a:t>
            </a:r>
            <a:endParaRPr/>
          </a:p>
        </p:txBody>
      </p:sp>
      <p:sp>
        <p:nvSpPr>
          <p:cNvPr id="291" name="Google Shape;291;p15"/>
          <p:cNvSpPr/>
          <p:nvPr/>
        </p:nvSpPr>
        <p:spPr>
          <a:xfrm>
            <a:off x="2428350" y="1317775"/>
            <a:ext cx="1332000" cy="23088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Controller</a:t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5"/>
          <p:cNvSpPr/>
          <p:nvPr/>
        </p:nvSpPr>
        <p:spPr>
          <a:xfrm>
            <a:off x="4380975" y="1317775"/>
            <a:ext cx="1332000" cy="23088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Model</a:t>
            </a:r>
            <a:endParaRPr u="sng"/>
          </a:p>
        </p:txBody>
      </p:sp>
      <p:pic>
        <p:nvPicPr>
          <p:cNvPr id="293" name="Google Shape;2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2375" y="1404625"/>
            <a:ext cx="1979100" cy="197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5"/>
          <p:cNvSpPr txBox="1"/>
          <p:nvPr/>
        </p:nvSpPr>
        <p:spPr>
          <a:xfrm>
            <a:off x="255700" y="3813800"/>
            <a:ext cx="79782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GB">
                <a:solidFill>
                  <a:srgbClr val="FFFFFF"/>
                </a:solidFill>
              </a:rPr>
              <a:t>Frontend Interacts with controller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GB">
                <a:solidFill>
                  <a:srgbClr val="FFFFFF"/>
                </a:solidFill>
              </a:rPr>
              <a:t>Controller→ </a:t>
            </a:r>
            <a:r>
              <a:rPr lang="en-GB">
                <a:solidFill>
                  <a:srgbClr val="FFFFFF"/>
                </a:solidFill>
              </a:rPr>
              <a:t> handles all the requests from user,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GB">
                <a:solidFill>
                  <a:srgbClr val="FFFFFF"/>
                </a:solidFill>
              </a:rPr>
              <a:t>Controller then interacts with model.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GB">
                <a:solidFill>
                  <a:srgbClr val="FFFFFF"/>
                </a:solidFill>
              </a:rPr>
              <a:t>Model responds to all the user requests, as well as interacts with the database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95" name="Google Shape;295;p15"/>
          <p:cNvCxnSpPr>
            <a:stCxn id="290" idx="3"/>
            <a:endCxn id="291" idx="1"/>
          </p:cNvCxnSpPr>
          <p:nvPr/>
        </p:nvCxnSpPr>
        <p:spPr>
          <a:xfrm>
            <a:off x="1742000" y="2472175"/>
            <a:ext cx="68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6" name="Google Shape;296;p15"/>
          <p:cNvCxnSpPr>
            <a:endCxn id="292" idx="1"/>
          </p:cNvCxnSpPr>
          <p:nvPr/>
        </p:nvCxnSpPr>
        <p:spPr>
          <a:xfrm>
            <a:off x="3760275" y="2472175"/>
            <a:ext cx="62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7" name="Google Shape;297;p15"/>
          <p:cNvCxnSpPr>
            <a:stCxn id="292" idx="3"/>
          </p:cNvCxnSpPr>
          <p:nvPr/>
        </p:nvCxnSpPr>
        <p:spPr>
          <a:xfrm flipH="1" rot="10800000">
            <a:off x="5712975" y="1979875"/>
            <a:ext cx="1359300" cy="49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" name="Google Shape;298;p15"/>
          <p:cNvCxnSpPr/>
          <p:nvPr/>
        </p:nvCxnSpPr>
        <p:spPr>
          <a:xfrm flipH="1">
            <a:off x="5713225" y="2418325"/>
            <a:ext cx="1497900" cy="57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9" name="Google Shape;299;p15"/>
          <p:cNvSpPr txBox="1"/>
          <p:nvPr/>
        </p:nvSpPr>
        <p:spPr>
          <a:xfrm>
            <a:off x="7839475" y="3280400"/>
            <a:ext cx="12420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Database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6"/>
          <p:cNvSpPr txBox="1"/>
          <p:nvPr>
            <p:ph type="ctrTitle"/>
          </p:nvPr>
        </p:nvSpPr>
        <p:spPr>
          <a:xfrm>
            <a:off x="184425" y="232225"/>
            <a:ext cx="8681700" cy="86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Structure:</a:t>
            </a:r>
            <a:endParaRPr/>
          </a:p>
        </p:txBody>
      </p:sp>
      <p:sp>
        <p:nvSpPr>
          <p:cNvPr id="305" name="Google Shape;305;p16"/>
          <p:cNvSpPr txBox="1"/>
          <p:nvPr>
            <p:ph idx="1" type="subTitle"/>
          </p:nvPr>
        </p:nvSpPr>
        <p:spPr>
          <a:xfrm>
            <a:off x="154600" y="3914125"/>
            <a:ext cx="4255500" cy="1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Ali → Will talk on employee task list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Agyapal → will talk on create list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Raman→ will talk on Generate report and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	Employee task list</a:t>
            </a:r>
            <a:endParaRPr sz="1200"/>
          </a:p>
        </p:txBody>
      </p:sp>
      <p:sp>
        <p:nvSpPr>
          <p:cNvPr id="306" name="Google Shape;306;p16"/>
          <p:cNvSpPr/>
          <p:nvPr/>
        </p:nvSpPr>
        <p:spPr>
          <a:xfrm>
            <a:off x="588350" y="1943025"/>
            <a:ext cx="935700" cy="6420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USERS</a:t>
            </a:r>
            <a:endParaRPr b="1"/>
          </a:p>
        </p:txBody>
      </p:sp>
      <p:sp>
        <p:nvSpPr>
          <p:cNvPr id="307" name="Google Shape;307;p16"/>
          <p:cNvSpPr/>
          <p:nvPr/>
        </p:nvSpPr>
        <p:spPr>
          <a:xfrm>
            <a:off x="4263352" y="444075"/>
            <a:ext cx="1406100" cy="12294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Individual  Task</a:t>
            </a:r>
            <a:r>
              <a:rPr b="1" lang="en-GB"/>
              <a:t> List</a:t>
            </a:r>
            <a:endParaRPr b="1"/>
          </a:p>
        </p:txBody>
      </p:sp>
      <p:sp>
        <p:nvSpPr>
          <p:cNvPr id="308" name="Google Shape;308;p16"/>
          <p:cNvSpPr/>
          <p:nvPr/>
        </p:nvSpPr>
        <p:spPr>
          <a:xfrm>
            <a:off x="2500700" y="2760050"/>
            <a:ext cx="1161300" cy="9795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Admin</a:t>
            </a:r>
            <a:endParaRPr b="1"/>
          </a:p>
        </p:txBody>
      </p:sp>
      <p:cxnSp>
        <p:nvCxnSpPr>
          <p:cNvPr id="309" name="Google Shape;309;p16"/>
          <p:cNvCxnSpPr>
            <a:endCxn id="307" idx="1"/>
          </p:cNvCxnSpPr>
          <p:nvPr/>
        </p:nvCxnSpPr>
        <p:spPr>
          <a:xfrm flipH="1" rot="10800000">
            <a:off x="3441052" y="1058775"/>
            <a:ext cx="822300" cy="3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0" name="Google Shape;310;p16"/>
          <p:cNvCxnSpPr>
            <a:stCxn id="306" idx="3"/>
            <a:endCxn id="308" idx="1"/>
          </p:cNvCxnSpPr>
          <p:nvPr/>
        </p:nvCxnSpPr>
        <p:spPr>
          <a:xfrm>
            <a:off x="1524050" y="2264025"/>
            <a:ext cx="976800" cy="98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11" name="Google Shape;311;p16"/>
          <p:cNvSpPr/>
          <p:nvPr/>
        </p:nvSpPr>
        <p:spPr>
          <a:xfrm>
            <a:off x="6748250" y="1022800"/>
            <a:ext cx="1161300" cy="9201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 Task</a:t>
            </a:r>
            <a:endParaRPr/>
          </a:p>
        </p:txBody>
      </p:sp>
      <p:cxnSp>
        <p:nvCxnSpPr>
          <p:cNvPr id="312" name="Google Shape;312;p16"/>
          <p:cNvCxnSpPr>
            <a:stCxn id="308" idx="3"/>
            <a:endCxn id="307" idx="2"/>
          </p:cNvCxnSpPr>
          <p:nvPr/>
        </p:nvCxnSpPr>
        <p:spPr>
          <a:xfrm flipH="1" rot="10800000">
            <a:off x="3662000" y="1673600"/>
            <a:ext cx="1304400" cy="157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3" name="Google Shape;313;p16"/>
          <p:cNvCxnSpPr>
            <a:stCxn id="308" idx="3"/>
            <a:endCxn id="311" idx="1"/>
          </p:cNvCxnSpPr>
          <p:nvPr/>
        </p:nvCxnSpPr>
        <p:spPr>
          <a:xfrm flipH="1" rot="10800000">
            <a:off x="3662000" y="1482800"/>
            <a:ext cx="3086400" cy="176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4" name="Google Shape;314;p16"/>
          <p:cNvCxnSpPr>
            <a:stCxn id="307" idx="3"/>
            <a:endCxn id="311" idx="1"/>
          </p:cNvCxnSpPr>
          <p:nvPr/>
        </p:nvCxnSpPr>
        <p:spPr>
          <a:xfrm>
            <a:off x="5669452" y="1058775"/>
            <a:ext cx="1078800" cy="42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15" name="Google Shape;315;p16"/>
          <p:cNvSpPr/>
          <p:nvPr/>
        </p:nvSpPr>
        <p:spPr>
          <a:xfrm>
            <a:off x="6720800" y="2263975"/>
            <a:ext cx="1216200" cy="642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Employee task list</a:t>
            </a:r>
            <a:endParaRPr/>
          </a:p>
        </p:txBody>
      </p:sp>
      <p:cxnSp>
        <p:nvCxnSpPr>
          <p:cNvPr id="316" name="Google Shape;316;p16"/>
          <p:cNvCxnSpPr>
            <a:stCxn id="308" idx="3"/>
            <a:endCxn id="315" idx="1"/>
          </p:cNvCxnSpPr>
          <p:nvPr/>
        </p:nvCxnSpPr>
        <p:spPr>
          <a:xfrm flipH="1" rot="10800000">
            <a:off x="3662000" y="2585000"/>
            <a:ext cx="3058800" cy="6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17" name="Google Shape;317;p16"/>
          <p:cNvSpPr/>
          <p:nvPr/>
        </p:nvSpPr>
        <p:spPr>
          <a:xfrm>
            <a:off x="6748300" y="3177925"/>
            <a:ext cx="1216200" cy="642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Generate Report</a:t>
            </a:r>
            <a:endParaRPr/>
          </a:p>
        </p:txBody>
      </p:sp>
      <p:sp>
        <p:nvSpPr>
          <p:cNvPr id="318" name="Google Shape;318;p16"/>
          <p:cNvSpPr/>
          <p:nvPr/>
        </p:nvSpPr>
        <p:spPr>
          <a:xfrm>
            <a:off x="6748250" y="4240950"/>
            <a:ext cx="1216200" cy="642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Manage Users</a:t>
            </a:r>
            <a:endParaRPr/>
          </a:p>
        </p:txBody>
      </p:sp>
      <p:cxnSp>
        <p:nvCxnSpPr>
          <p:cNvPr id="319" name="Google Shape;319;p16"/>
          <p:cNvCxnSpPr>
            <a:stCxn id="308" idx="3"/>
            <a:endCxn id="317" idx="1"/>
          </p:cNvCxnSpPr>
          <p:nvPr/>
        </p:nvCxnSpPr>
        <p:spPr>
          <a:xfrm>
            <a:off x="3662000" y="3249800"/>
            <a:ext cx="3086400" cy="24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20" name="Google Shape;320;p16"/>
          <p:cNvCxnSpPr>
            <a:stCxn id="308" idx="3"/>
            <a:endCxn id="318" idx="1"/>
          </p:cNvCxnSpPr>
          <p:nvPr/>
        </p:nvCxnSpPr>
        <p:spPr>
          <a:xfrm>
            <a:off x="3662000" y="3249800"/>
            <a:ext cx="3086400" cy="131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21" name="Google Shape;321;p16"/>
          <p:cNvSpPr/>
          <p:nvPr/>
        </p:nvSpPr>
        <p:spPr>
          <a:xfrm>
            <a:off x="2473250" y="880275"/>
            <a:ext cx="1216200" cy="8004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Employee</a:t>
            </a:r>
            <a:endParaRPr/>
          </a:p>
        </p:txBody>
      </p:sp>
      <p:cxnSp>
        <p:nvCxnSpPr>
          <p:cNvPr id="322" name="Google Shape;322;p16"/>
          <p:cNvCxnSpPr>
            <a:stCxn id="306" idx="3"/>
            <a:endCxn id="321" idx="1"/>
          </p:cNvCxnSpPr>
          <p:nvPr/>
        </p:nvCxnSpPr>
        <p:spPr>
          <a:xfrm flipH="1" rot="10800000">
            <a:off x="1524050" y="1280325"/>
            <a:ext cx="949200" cy="98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7"/>
          <p:cNvSpPr txBox="1"/>
          <p:nvPr>
            <p:ph type="ctrTitle"/>
          </p:nvPr>
        </p:nvSpPr>
        <p:spPr>
          <a:xfrm>
            <a:off x="169050" y="253225"/>
            <a:ext cx="4124100" cy="90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Employee phase:</a:t>
            </a:r>
            <a:endParaRPr/>
          </a:p>
        </p:txBody>
      </p:sp>
      <p:pic>
        <p:nvPicPr>
          <p:cNvPr id="328" name="Google Shape;328;p17"/>
          <p:cNvPicPr preferRelativeResize="0"/>
          <p:nvPr/>
        </p:nvPicPr>
        <p:blipFill rotWithShape="1">
          <a:blip r:embed="rId3">
            <a:alphaModFix/>
          </a:blip>
          <a:srcRect b="1562" l="0" r="0" t="31966"/>
          <a:stretch/>
        </p:blipFill>
        <p:spPr>
          <a:xfrm>
            <a:off x="152400" y="2766575"/>
            <a:ext cx="8839199" cy="192987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17"/>
          <p:cNvSpPr txBox="1"/>
          <p:nvPr/>
        </p:nvSpPr>
        <p:spPr>
          <a:xfrm>
            <a:off x="169050" y="1047900"/>
            <a:ext cx="6197100" cy="16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FEFEF"/>
                </a:solidFill>
              </a:rPr>
              <a:t>- </a:t>
            </a:r>
            <a:r>
              <a:rPr lang="en-GB">
                <a:solidFill>
                  <a:srgbClr val="EFEFEF"/>
                </a:solidFill>
              </a:rPr>
              <a:t>Display all task</a:t>
            </a:r>
            <a:r>
              <a:rPr lang="en-GB">
                <a:solidFill>
                  <a:srgbClr val="EFEFEF"/>
                </a:solidFill>
              </a:rPr>
              <a:t>s ” created by employee or admin”.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FEFEF"/>
                </a:solidFill>
              </a:rPr>
              <a:t>- All the values are displayed taken from the database.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FEFEF"/>
                </a:solidFill>
              </a:rPr>
              <a:t>- </a:t>
            </a:r>
            <a:r>
              <a:rPr lang="en-GB">
                <a:solidFill>
                  <a:srgbClr val="EFEFEF"/>
                </a:solidFill>
              </a:rPr>
              <a:t>Play or pause </a:t>
            </a:r>
            <a:r>
              <a:rPr lang="en-GB">
                <a:solidFill>
                  <a:srgbClr val="EFEFEF"/>
                </a:solidFill>
              </a:rPr>
              <a:t>only one task at time “</a:t>
            </a:r>
            <a:r>
              <a:rPr lang="en-GB">
                <a:solidFill>
                  <a:srgbClr val="EFEFEF"/>
                </a:solidFill>
              </a:rPr>
              <a:t> </a:t>
            </a:r>
            <a:r>
              <a:rPr lang="en-GB">
                <a:solidFill>
                  <a:srgbClr val="EFEFEF"/>
                </a:solidFill>
              </a:rPr>
              <a:t>store real time in the database”.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FEFEF"/>
                </a:solidFill>
              </a:rPr>
              <a:t>- Update not</a:t>
            </a:r>
            <a:r>
              <a:rPr lang="en-GB">
                <a:solidFill>
                  <a:srgbClr val="EFEFEF"/>
                </a:solidFill>
              </a:rPr>
              <a:t>e for specific task</a:t>
            </a:r>
            <a:r>
              <a:rPr lang="en-GB">
                <a:solidFill>
                  <a:srgbClr val="EFEFEF"/>
                </a:solidFill>
              </a:rPr>
              <a:t>.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FEFEF"/>
                </a:solidFill>
              </a:rPr>
              <a:t>- </a:t>
            </a:r>
            <a:r>
              <a:rPr lang="en-GB">
                <a:solidFill>
                  <a:srgbClr val="EFEFEF"/>
                </a:solidFill>
              </a:rPr>
              <a:t>Insert note after click Mark Done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FEFEF"/>
                </a:solidFill>
              </a:rPr>
              <a:t>- Any changes to the task</a:t>
            </a:r>
            <a:r>
              <a:rPr lang="en-GB">
                <a:solidFill>
                  <a:srgbClr val="EFEFEF"/>
                </a:solidFill>
              </a:rPr>
              <a:t>s</a:t>
            </a:r>
            <a:r>
              <a:rPr lang="en-GB">
                <a:solidFill>
                  <a:srgbClr val="EFEFEF"/>
                </a:solidFill>
              </a:rPr>
              <a:t> the logs will be updated.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8"/>
          <p:cNvSpPr txBox="1"/>
          <p:nvPr/>
        </p:nvSpPr>
        <p:spPr>
          <a:xfrm>
            <a:off x="84150" y="795433"/>
            <a:ext cx="3435900" cy="12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GB">
                <a:solidFill>
                  <a:srgbClr val="FFFFFF"/>
                </a:solidFill>
              </a:rPr>
              <a:t>Why?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GB">
                <a:solidFill>
                  <a:srgbClr val="FFFFFF"/>
                </a:solidFill>
              </a:rPr>
              <a:t>w</a:t>
            </a:r>
            <a:r>
              <a:rPr lang="en-GB">
                <a:solidFill>
                  <a:srgbClr val="FFFFFF"/>
                </a:solidFill>
              </a:rPr>
              <a:t>hen ?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GB">
                <a:solidFill>
                  <a:srgbClr val="FFFFFF"/>
                </a:solidFill>
              </a:rPr>
              <a:t>Who?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5" name="Google Shape;335;p18"/>
          <p:cNvSpPr txBox="1"/>
          <p:nvPr>
            <p:ph type="ctrTitle"/>
          </p:nvPr>
        </p:nvSpPr>
        <p:spPr>
          <a:xfrm>
            <a:off x="84147" y="34370"/>
            <a:ext cx="4124100" cy="90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 Task</a:t>
            </a:r>
            <a:r>
              <a:rPr lang="en-GB"/>
              <a:t>:</a:t>
            </a:r>
            <a:endParaRPr/>
          </a:p>
        </p:txBody>
      </p:sp>
      <p:pic>
        <p:nvPicPr>
          <p:cNvPr id="336" name="Google Shape;33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200" y="1642300"/>
            <a:ext cx="9034673" cy="33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1752" y="2927095"/>
            <a:ext cx="6462252" cy="212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1750" y="796531"/>
            <a:ext cx="6462249" cy="2122274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19"/>
          <p:cNvSpPr txBox="1"/>
          <p:nvPr/>
        </p:nvSpPr>
        <p:spPr>
          <a:xfrm>
            <a:off x="0" y="796521"/>
            <a:ext cx="2472000" cy="49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b="1" lang="en-GB" sz="1200">
                <a:solidFill>
                  <a:srgbClr val="FFFFFF"/>
                </a:solidFill>
              </a:rPr>
              <a:t>Phase 1 - Filling Fields</a:t>
            </a:r>
            <a:endParaRPr b="1" sz="1200">
              <a:solidFill>
                <a:srgbClr val="FFFFFF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-GB" sz="1200">
                <a:solidFill>
                  <a:srgbClr val="FFFFFF"/>
                </a:solidFill>
              </a:rPr>
              <a:t>Task name</a:t>
            </a:r>
            <a:endParaRPr sz="1200">
              <a:solidFill>
                <a:srgbClr val="FFFFFF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-GB" sz="1200">
                <a:solidFill>
                  <a:srgbClr val="FFFFFF"/>
                </a:solidFill>
              </a:rPr>
              <a:t>Client name</a:t>
            </a:r>
            <a:endParaRPr sz="1200">
              <a:solidFill>
                <a:srgbClr val="FFFFFF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-GB" sz="1200">
                <a:solidFill>
                  <a:srgbClr val="FFFFFF"/>
                </a:solidFill>
              </a:rPr>
              <a:t>Project name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b="1" lang="en-GB" sz="1200">
                <a:solidFill>
                  <a:srgbClr val="FFFFFF"/>
                </a:solidFill>
              </a:rPr>
              <a:t>Phase 2 - Data Extraction</a:t>
            </a:r>
            <a:endParaRPr b="1" sz="1200">
              <a:solidFill>
                <a:srgbClr val="FFFFFF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-GB" sz="1200">
                <a:solidFill>
                  <a:srgbClr val="FFFFFF"/>
                </a:solidFill>
              </a:rPr>
              <a:t>Auto selected from phase 1</a:t>
            </a:r>
            <a:endParaRPr sz="1200">
              <a:solidFill>
                <a:srgbClr val="FFFFFF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-GB" sz="1200">
                <a:solidFill>
                  <a:srgbClr val="FFFFFF"/>
                </a:solidFill>
              </a:rPr>
              <a:t>Fields can be modified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b="1" lang="en-GB" sz="1200">
                <a:solidFill>
                  <a:srgbClr val="FFFFFF"/>
                </a:solidFill>
              </a:rPr>
              <a:t>Phase 3 - Final steps &amp; Save settings</a:t>
            </a:r>
            <a:endParaRPr b="1" sz="1200">
              <a:solidFill>
                <a:srgbClr val="FFFFFF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-GB" sz="1200">
                <a:solidFill>
                  <a:srgbClr val="FFFFFF"/>
                </a:solidFill>
              </a:rPr>
              <a:t>Type</a:t>
            </a:r>
            <a:endParaRPr sz="1200">
              <a:solidFill>
                <a:srgbClr val="FFFFFF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-GB" sz="1200">
                <a:solidFill>
                  <a:srgbClr val="FFFFFF"/>
                </a:solidFill>
              </a:rPr>
              <a:t>Workers</a:t>
            </a:r>
            <a:endParaRPr sz="1200">
              <a:solidFill>
                <a:srgbClr val="FFFFFF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-GB" sz="1200">
                <a:solidFill>
                  <a:srgbClr val="FFFFFF"/>
                </a:solidFill>
              </a:rPr>
              <a:t>Billing </a:t>
            </a:r>
            <a:endParaRPr sz="1200">
              <a:solidFill>
                <a:srgbClr val="FFFFFF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-GB" sz="1200">
                <a:solidFill>
                  <a:srgbClr val="FFFFFF"/>
                </a:solidFill>
              </a:rPr>
              <a:t>Start timer or just Save it.</a:t>
            </a:r>
            <a:endParaRPr sz="1200">
              <a:solidFill>
                <a:srgbClr val="FFFFFF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-GB" sz="1200">
                <a:solidFill>
                  <a:srgbClr val="FFFFFF"/>
                </a:solidFill>
              </a:rPr>
              <a:t>Show more options i.e. notes, date assigned &amp; deadlines. 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344" name="Google Shape;344;p19"/>
          <p:cNvSpPr txBox="1"/>
          <p:nvPr>
            <p:ph type="ctrTitle"/>
          </p:nvPr>
        </p:nvSpPr>
        <p:spPr>
          <a:xfrm>
            <a:off x="84147" y="34370"/>
            <a:ext cx="4124100" cy="90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Create Task:Phases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0"/>
          <p:cNvSpPr txBox="1"/>
          <p:nvPr>
            <p:ph type="ctrTitle"/>
          </p:nvPr>
        </p:nvSpPr>
        <p:spPr>
          <a:xfrm>
            <a:off x="487900" y="357174"/>
            <a:ext cx="4255500" cy="81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Admin Page</a:t>
            </a:r>
            <a:endParaRPr/>
          </a:p>
        </p:txBody>
      </p:sp>
      <p:sp>
        <p:nvSpPr>
          <p:cNvPr id="350" name="Google Shape;350;p20"/>
          <p:cNvSpPr txBox="1"/>
          <p:nvPr>
            <p:ph idx="1" type="subTitle"/>
          </p:nvPr>
        </p:nvSpPr>
        <p:spPr>
          <a:xfrm>
            <a:off x="4805825" y="2617300"/>
            <a:ext cx="4255500" cy="18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1" name="Google Shape;35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25" y="1287334"/>
            <a:ext cx="9026752" cy="3800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1"/>
          <p:cNvSpPr txBox="1"/>
          <p:nvPr>
            <p:ph type="ctrTitle"/>
          </p:nvPr>
        </p:nvSpPr>
        <p:spPr>
          <a:xfrm>
            <a:off x="524450" y="284925"/>
            <a:ext cx="8191800" cy="2308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Generate Report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Three Types of </a:t>
            </a:r>
            <a:r>
              <a:rPr lang="en-GB" sz="1400"/>
              <a:t>Generate Report: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0" lang="en-GB" sz="1400"/>
              <a:t>Client</a:t>
            </a:r>
            <a:endParaRPr b="0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0" lang="en-GB" sz="1400"/>
              <a:t>Client</a:t>
            </a:r>
            <a:r>
              <a:rPr b="0" lang="en-GB" sz="1400"/>
              <a:t> + Project</a:t>
            </a:r>
            <a:endParaRPr b="0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0" lang="en-GB" sz="1400"/>
              <a:t>Client + Project + Task</a:t>
            </a:r>
            <a:endParaRPr b="0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Other features of generate report are: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0" lang="en-GB" sz="1400"/>
              <a:t>You can not generate report without choosing clients.</a:t>
            </a:r>
            <a:endParaRPr b="0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0" lang="en-GB" sz="1400"/>
              <a:t>Dates cannot be null</a:t>
            </a:r>
            <a:endParaRPr b="0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0" lang="en-GB" sz="1400"/>
              <a:t>Invalid dates.</a:t>
            </a:r>
            <a:endParaRPr b="0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7" name="Google Shape;357;p21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8" name="Google Shape;35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750" y="2512550"/>
            <a:ext cx="7711951" cy="227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8600" y="126075"/>
            <a:ext cx="3207649" cy="20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