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71" r:id="rId2"/>
    <p:sldId id="257" r:id="rId3"/>
    <p:sldId id="258" r:id="rId4"/>
    <p:sldId id="277" r:id="rId5"/>
    <p:sldId id="278" r:id="rId6"/>
    <p:sldId id="260" r:id="rId7"/>
    <p:sldId id="261" r:id="rId8"/>
    <p:sldId id="262" r:id="rId9"/>
    <p:sldId id="263" r:id="rId10"/>
    <p:sldId id="273" r:id="rId11"/>
    <p:sldId id="274" r:id="rId12"/>
    <p:sldId id="276" r:id="rId13"/>
    <p:sldId id="275" r:id="rId14"/>
    <p:sldId id="279" r:id="rId15"/>
    <p:sldId id="265" r:id="rId16"/>
    <p:sldId id="266" r:id="rId17"/>
    <p:sldId id="281" r:id="rId18"/>
    <p:sldId id="282" r:id="rId19"/>
    <p:sldId id="283" r:id="rId20"/>
    <p:sldId id="267" r:id="rId21"/>
    <p:sldId id="268" r:id="rId22"/>
    <p:sldId id="280" r:id="rId23"/>
  </p:sldIdLst>
  <p:sldSz cx="18288000" cy="10287000"/>
  <p:notesSz cx="6858000" cy="9144000"/>
  <p:embeddedFontLst>
    <p:embeddedFont>
      <p:font typeface="IBM Plex Sans" panose="020B0503050203000203" pitchFamily="34" charset="0"/>
      <p:regular r:id="rId25"/>
      <p:bold r:id="rId26"/>
      <p:italic r:id="rId27"/>
      <p:boldItalic r:id="rId28"/>
    </p:embeddedFont>
    <p:embeddedFont>
      <p:font typeface="Impact" panose="020B0806030902050204" pitchFamily="3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EA35-D53B-4B34-A87F-4ACFEC1A1EFC}" type="datetimeFigureOut">
              <a:rPr lang="en-IN" smtClean="0"/>
              <a:t>11-03-2024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9A576-E1E4-4792-856D-AC8E2ABCB9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70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9A576-E1E4-4792-856D-AC8E2ABCB9F0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85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9364E-C962-185F-97BB-B660C47DC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77AA0A-1A91-811F-98D7-E6F94F291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F15D19-EDDE-B33C-EFF7-9F4846ECA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A98A1-4B1F-E9FC-B6D6-A4775CBBA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9A576-E1E4-4792-856D-AC8E2ABCB9F0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55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C3C6B-C206-2343-1893-D6B300B5F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238AD-FA32-5D29-49F1-DEE567C29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33D95-08A3-DAE3-BF71-3E7BD1E15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03CE3-2249-B283-7ED1-790A36307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9A576-E1E4-4792-856D-AC8E2ABCB9F0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98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9918FF-F7A9-58FE-EEB7-41CF98EB4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405" y="1181100"/>
            <a:ext cx="16535400" cy="9296400"/>
          </a:xfrm>
        </p:spPr>
        <p:txBody>
          <a:bodyPr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US" sz="3800" b="1" noProof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FitPro</a:t>
            </a:r>
            <a:r>
              <a:rPr lang="en-US" sz="3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 :  Fitness chatbot using OPEN AI </a:t>
            </a:r>
            <a:endParaRPr lang="en-IN" sz="3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IN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IN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Krishna Dongre (22106089)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IN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Tanveer Angane (22106057)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IN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Siddharth Chaurasiya (22106060)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IN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 Gawade (22106109)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-IN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-IN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Sayali Badhan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D68D994F-2EB8-84F8-6591-23142C4482DD}"/>
              </a:ext>
            </a:extLst>
          </p:cNvPr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8F2F64C3-720F-2A52-BB86-BDFF29E0C39C}"/>
                </a:ext>
              </a:extLst>
            </p:cNvPr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6" name="Group 2">
            <a:extLst>
              <a:ext uri="{FF2B5EF4-FFF2-40B4-BE49-F238E27FC236}">
                <a16:creationId xmlns:a16="http://schemas.microsoft.com/office/drawing/2014/main" id="{D23B4202-9D20-49CB-93CA-E4A717069B96}"/>
              </a:ext>
            </a:extLst>
          </p:cNvPr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B65C69F4-1425-0071-F982-05C1B955A24F}"/>
                </a:ext>
              </a:extLst>
            </p:cNvPr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0739BA5B-32E8-CC67-39F6-ECA73DBDF74F}"/>
              </a:ext>
            </a:extLst>
          </p:cNvPr>
          <p:cNvGrpSpPr/>
          <p:nvPr/>
        </p:nvGrpSpPr>
        <p:grpSpPr>
          <a:xfrm>
            <a:off x="9143820" y="9937080"/>
            <a:ext cx="9143810" cy="349920"/>
            <a:chOff x="0" y="0"/>
            <a:chExt cx="11316240" cy="46656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93F66A9-DD2A-DE4C-3127-6A069ED6D8F3}"/>
                </a:ext>
              </a:extLst>
            </p:cNvPr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pic>
        <p:nvPicPr>
          <p:cNvPr id="12" name="Picture 3">
            <a:extLst>
              <a:ext uri="{FF2B5EF4-FFF2-40B4-BE49-F238E27FC236}">
                <a16:creationId xmlns:a16="http://schemas.microsoft.com/office/drawing/2014/main" id="{0E250640-9D01-1D2B-37CB-29E0C6828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71499"/>
            <a:ext cx="12268200" cy="218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2CDED4-5051-EEB3-D4E9-3CA0A437CC43}"/>
              </a:ext>
            </a:extLst>
          </p:cNvPr>
          <p:cNvCxnSpPr>
            <a:cxnSpLocks/>
          </p:cNvCxnSpPr>
          <p:nvPr/>
        </p:nvCxnSpPr>
        <p:spPr>
          <a:xfrm>
            <a:off x="12105" y="3086100"/>
            <a:ext cx="1828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A884E-7F8F-E4D8-D157-ACD8ED7BE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DE93572-A5E6-834F-643A-65A6894C18B4}"/>
              </a:ext>
            </a:extLst>
          </p:cNvPr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564D093-8EA7-0613-DB0F-04C9FF0A2494}"/>
                </a:ext>
              </a:extLst>
            </p:cNvPr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6ED3465-3D47-2E98-CB69-19F6C488E42F}"/>
              </a:ext>
            </a:extLst>
          </p:cNvPr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1CE7F72-EEAA-C3CB-870B-2EF456BE67F8}"/>
                </a:ext>
              </a:extLst>
            </p:cNvPr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AA78FEF-CACA-37C0-F231-0FED5D34AB4D}"/>
              </a:ext>
            </a:extLst>
          </p:cNvPr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CDF2BF6-F1BF-3EAA-896F-3369030E6A32}"/>
                </a:ext>
              </a:extLst>
            </p:cNvPr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2A30573-33A5-D408-5D21-D8D724AB774F}"/>
              </a:ext>
            </a:extLst>
          </p:cNvPr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19AD4CD-77C9-1D6B-32F3-90FBA4007959}"/>
                </a:ext>
              </a:extLst>
            </p:cNvPr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0746B3A-1BC8-FEA0-014A-BFEB12F37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32856"/>
              </p:ext>
            </p:extLst>
          </p:nvPr>
        </p:nvGraphicFramePr>
        <p:xfrm>
          <a:off x="237653" y="1670631"/>
          <a:ext cx="17801934" cy="8100470"/>
        </p:xfrm>
        <a:graphic>
          <a:graphicData uri="http://schemas.openxmlformats.org/drawingml/2006/table">
            <a:tbl>
              <a:tblPr/>
              <a:tblGrid>
                <a:gridCol w="121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2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6806"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664"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>
            <a:extLst>
              <a:ext uri="{FF2B5EF4-FFF2-40B4-BE49-F238E27FC236}">
                <a16:creationId xmlns:a16="http://schemas.microsoft.com/office/drawing/2014/main" id="{6E33136A-9B3F-0991-C0A2-70B6EA864787}"/>
              </a:ext>
            </a:extLst>
          </p:cNvPr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E89EFB4-FAF4-A15A-4657-F0D2B054DD8B}"/>
              </a:ext>
            </a:extLst>
          </p:cNvPr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EDBC711F-7500-1D8A-896D-2D7CB873F847}"/>
              </a:ext>
            </a:extLst>
          </p:cNvPr>
          <p:cNvSpPr txBox="1"/>
          <p:nvPr/>
        </p:nvSpPr>
        <p:spPr>
          <a:xfrm>
            <a:off x="237653" y="2463219"/>
            <a:ext cx="121325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SR. NO.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8F432A6-1DF4-C517-E88D-83BF1264C899}"/>
              </a:ext>
            </a:extLst>
          </p:cNvPr>
          <p:cNvSpPr txBox="1"/>
          <p:nvPr/>
        </p:nvSpPr>
        <p:spPr>
          <a:xfrm>
            <a:off x="1283783" y="2540908"/>
            <a:ext cx="3527360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NAME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F7109DEF-7D63-695A-0957-9A656F06542F}"/>
              </a:ext>
            </a:extLst>
          </p:cNvPr>
          <p:cNvSpPr txBox="1"/>
          <p:nvPr/>
        </p:nvSpPr>
        <p:spPr>
          <a:xfrm>
            <a:off x="8722453" y="2529786"/>
            <a:ext cx="4127448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DD0C0A41-FB97-FB19-26F2-2F2932DBC272}"/>
              </a:ext>
            </a:extLst>
          </p:cNvPr>
          <p:cNvSpPr txBox="1"/>
          <p:nvPr/>
        </p:nvSpPr>
        <p:spPr>
          <a:xfrm>
            <a:off x="13597589" y="2529786"/>
            <a:ext cx="4072889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062E1A8-D1DB-65BE-F1D6-F3C093B05A01}"/>
              </a:ext>
            </a:extLst>
          </p:cNvPr>
          <p:cNvSpPr txBox="1"/>
          <p:nvPr/>
        </p:nvSpPr>
        <p:spPr>
          <a:xfrm>
            <a:off x="411309" y="296340"/>
            <a:ext cx="9418491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7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LITERATIVE SURVEY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563DF850-C971-925B-12A3-6292DD87403C}"/>
              </a:ext>
            </a:extLst>
          </p:cNvPr>
          <p:cNvSpPr txBox="1"/>
          <p:nvPr/>
        </p:nvSpPr>
        <p:spPr>
          <a:xfrm>
            <a:off x="1473034" y="4676413"/>
            <a:ext cx="3200995" cy="3062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Application of Artificial Intelligence in Sports Training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2600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91FC0C5C-B80B-83DC-E9E2-12EA76FD756D}"/>
              </a:ext>
            </a:extLst>
          </p:cNvPr>
          <p:cNvSpPr txBox="1"/>
          <p:nvPr/>
        </p:nvSpPr>
        <p:spPr>
          <a:xfrm>
            <a:off x="4571910" y="2540908"/>
            <a:ext cx="3919852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3500" spc="-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760E9110-E813-E76F-A81F-A327E6DDE672}"/>
              </a:ext>
            </a:extLst>
          </p:cNvPr>
          <p:cNvSpPr txBox="1"/>
          <p:nvPr/>
        </p:nvSpPr>
        <p:spPr>
          <a:xfrm>
            <a:off x="-405639" y="6142945"/>
            <a:ext cx="2231061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3500" spc="-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81B51C49-5655-ED1F-52FE-4C2490DE0BBD}"/>
              </a:ext>
            </a:extLst>
          </p:cNvPr>
          <p:cNvSpPr txBox="1"/>
          <p:nvPr/>
        </p:nvSpPr>
        <p:spPr>
          <a:xfrm>
            <a:off x="13308476" y="3598183"/>
            <a:ext cx="4651114" cy="620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 Cost: The implementation of a comprehensive system involving AI, motion capture, and wearable devices can be expensive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2) Technical Issues: Like any technology, the system may encounter technical glitches, connectivity issues, or bugs that can disrupt the user experience and reliability of the application.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29AE18B7-27B0-FF43-69F9-B1550A5B4428}"/>
              </a:ext>
            </a:extLst>
          </p:cNvPr>
          <p:cNvSpPr txBox="1"/>
          <p:nvPr/>
        </p:nvSpPr>
        <p:spPr>
          <a:xfrm>
            <a:off x="8407891" y="2768737"/>
            <a:ext cx="4815854" cy="683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endParaRPr sz="2600" dirty="0">
              <a:latin typeface="Times New Roman" panose="02020603050405020304" pitchFamily="18" charset="0"/>
            </a:endParaRPr>
          </a:p>
          <a:p>
            <a:pPr>
              <a:lnSpc>
                <a:spcPts val="4899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 Accurate Tracking: The combination of AI, motion capture, and wearable devices can provide precise and real-time tracking of body movements, ensuring accurate monitoring of exercises.</a:t>
            </a: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26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2) Feedback and Guidance: The application can offer instant feedback on form, posture, and exercise execution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70E4E983-9F04-32B7-1028-67930C3A9BAD}"/>
              </a:ext>
            </a:extLst>
          </p:cNvPr>
          <p:cNvSpPr txBox="1"/>
          <p:nvPr/>
        </p:nvSpPr>
        <p:spPr>
          <a:xfrm>
            <a:off x="4674029" y="6030204"/>
            <a:ext cx="3353097" cy="56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IN" sz="2800" b="1" i="0" dirty="0">
                <a:solidFill>
                  <a:srgbClr val="000000"/>
                </a:solidFill>
                <a:effectLst/>
                <a:latin typeface="IBM Plex Sans" panose="020F0502020204030204" pitchFamily="34" charset="0"/>
              </a:rPr>
              <a:t> 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Huihua Chen</a:t>
            </a:r>
            <a:endParaRPr lang="en-US" sz="26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851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F1906-FD18-FF64-C163-412CE620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D62790-A2FA-364D-312F-4F8A8AEA1EBA}"/>
              </a:ext>
            </a:extLst>
          </p:cNvPr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3884D06-2BF3-8514-9BC9-2BF887D1CEDA}"/>
                </a:ext>
              </a:extLst>
            </p:cNvPr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4D1A26FF-0694-66EA-0BCE-0335B4CB4FDB}"/>
              </a:ext>
            </a:extLst>
          </p:cNvPr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1E5E168-8FD7-C3C0-B517-1F9474D3E9BE}"/>
                </a:ext>
              </a:extLst>
            </p:cNvPr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F0B372A-FD37-BACD-2706-7FB48CF2CF47}"/>
              </a:ext>
            </a:extLst>
          </p:cNvPr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7E9A09A-06EB-E2BE-CB6A-C2DB850149DB}"/>
                </a:ext>
              </a:extLst>
            </p:cNvPr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4491422-894C-8375-04B7-E453D5DF9549}"/>
              </a:ext>
            </a:extLst>
          </p:cNvPr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E4CCF35-CEFC-263F-4BC5-FB8548209BD2}"/>
                </a:ext>
              </a:extLst>
            </p:cNvPr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B3FA109-96E2-7B9D-FF8F-29CA4DA5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70212"/>
              </p:ext>
            </p:extLst>
          </p:nvPr>
        </p:nvGraphicFramePr>
        <p:xfrm>
          <a:off x="367403" y="1225768"/>
          <a:ext cx="17552813" cy="8139805"/>
        </p:xfrm>
        <a:graphic>
          <a:graphicData uri="http://schemas.openxmlformats.org/drawingml/2006/table">
            <a:tbl>
              <a:tblPr/>
              <a:tblGrid>
                <a:gridCol w="166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4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882"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923"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89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2">
            <a:extLst>
              <a:ext uri="{FF2B5EF4-FFF2-40B4-BE49-F238E27FC236}">
                <a16:creationId xmlns:a16="http://schemas.microsoft.com/office/drawing/2014/main" id="{0CDE12D4-8494-E733-15CC-643EFBEC0675}"/>
              </a:ext>
            </a:extLst>
          </p:cNvPr>
          <p:cNvSpPr txBox="1"/>
          <p:nvPr/>
        </p:nvSpPr>
        <p:spPr>
          <a:xfrm>
            <a:off x="10151225" y="3269407"/>
            <a:ext cx="11541" cy="49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BA3F1BAF-B5F5-CA77-2152-00BD31D7A5CF}"/>
              </a:ext>
            </a:extLst>
          </p:cNvPr>
          <p:cNvSpPr txBox="1"/>
          <p:nvPr/>
        </p:nvSpPr>
        <p:spPr>
          <a:xfrm>
            <a:off x="10151225" y="2262491"/>
            <a:ext cx="11541" cy="212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06"/>
              </a:lnSpc>
            </a:pPr>
            <a:endParaRPr dirty="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7EBE401-231C-06B1-D240-99A1A93A534E}"/>
              </a:ext>
            </a:extLst>
          </p:cNvPr>
          <p:cNvSpPr txBox="1"/>
          <p:nvPr/>
        </p:nvSpPr>
        <p:spPr>
          <a:xfrm>
            <a:off x="318149" y="1445687"/>
            <a:ext cx="1738709" cy="1217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20"/>
              </a:lnSpc>
            </a:pPr>
            <a:r>
              <a:rPr lang="en-US" sz="3585" dirty="0">
                <a:solidFill>
                  <a:srgbClr val="000000"/>
                </a:solidFill>
                <a:latin typeface="Impact"/>
              </a:rPr>
              <a:t>SR. NUMBER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F88574F-06CE-C42E-1BF7-83B88DD53362}"/>
              </a:ext>
            </a:extLst>
          </p:cNvPr>
          <p:cNvSpPr txBox="1"/>
          <p:nvPr/>
        </p:nvSpPr>
        <p:spPr>
          <a:xfrm>
            <a:off x="3466408" y="1588683"/>
            <a:ext cx="3165672" cy="94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4980" dirty="0">
                <a:solidFill>
                  <a:srgbClr val="000000"/>
                </a:solidFill>
                <a:latin typeface="Impact Bold"/>
              </a:rPr>
              <a:t>PAPER NAME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5CF9E50A-4510-CE1B-D5F6-B6EE40421A56}"/>
              </a:ext>
            </a:extLst>
          </p:cNvPr>
          <p:cNvSpPr txBox="1"/>
          <p:nvPr/>
        </p:nvSpPr>
        <p:spPr>
          <a:xfrm>
            <a:off x="10678246" y="1588683"/>
            <a:ext cx="5454007" cy="94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4980" dirty="0">
                <a:solidFill>
                  <a:srgbClr val="000000"/>
                </a:solidFill>
                <a:latin typeface="Impact"/>
              </a:rPr>
              <a:t>Proposed System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259D342B-1277-9380-7C89-F07001DB35DF}"/>
              </a:ext>
            </a:extLst>
          </p:cNvPr>
          <p:cNvSpPr txBox="1"/>
          <p:nvPr/>
        </p:nvSpPr>
        <p:spPr>
          <a:xfrm>
            <a:off x="1828800" y="4391037"/>
            <a:ext cx="6163662" cy="2335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21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Exploring the Application of Artificial Intelligence in Sports Training</a:t>
            </a:r>
          </a:p>
          <a:p>
            <a:pPr algn="ctr">
              <a:lnSpc>
                <a:spcPts val="6421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4FC122-8AF4-8A66-1F4C-369CE8654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896" y="2891401"/>
            <a:ext cx="4907705" cy="266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B5A2AA-FB58-D887-6EC4-2137B11A7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0" y="5894092"/>
            <a:ext cx="5454006" cy="3072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27523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30F98-035F-049D-0066-EA83D32B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BE921A1-AD49-E657-48EB-19D7B339CB7E}"/>
              </a:ext>
            </a:extLst>
          </p:cNvPr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E43B97-5E3F-9842-5C62-D69D4D36C3D5}"/>
                </a:ext>
              </a:extLst>
            </p:cNvPr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04155D9-175F-05D7-7683-06AE82C09682}"/>
              </a:ext>
            </a:extLst>
          </p:cNvPr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B6079B8-78CB-8424-EF3A-5E3292F16ADB}"/>
                </a:ext>
              </a:extLst>
            </p:cNvPr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8D31842-B115-C78E-A4B1-16087DEC6789}"/>
              </a:ext>
            </a:extLst>
          </p:cNvPr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B9854FF-1146-40C9-FF97-0D8E2B72520A}"/>
                </a:ext>
              </a:extLst>
            </p:cNvPr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7833F74-10B3-0216-89F7-0A8988CFA6C3}"/>
              </a:ext>
            </a:extLst>
          </p:cNvPr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C9E6C73-0184-9260-7F7E-1F51672B7523}"/>
                </a:ext>
              </a:extLst>
            </p:cNvPr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3182029-5DD6-3AF0-67B5-25EC1221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89638"/>
              </p:ext>
            </p:extLst>
          </p:nvPr>
        </p:nvGraphicFramePr>
        <p:xfrm>
          <a:off x="237653" y="1670631"/>
          <a:ext cx="17801934" cy="8100470"/>
        </p:xfrm>
        <a:graphic>
          <a:graphicData uri="http://schemas.openxmlformats.org/drawingml/2006/table">
            <a:tbl>
              <a:tblPr/>
              <a:tblGrid>
                <a:gridCol w="121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2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6806"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664"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Alireza Farrokhi</a:t>
                      </a:r>
                      <a:b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b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Reza Farahbakhsh  </a:t>
                      </a:r>
                      <a:b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b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Javad Rezazadeh  </a:t>
                      </a:r>
                      <a:b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b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kumimoji="0" lang="en-US" sz="2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Roberto Minerva</a:t>
                      </a:r>
                    </a:p>
                    <a:p>
                      <a:pPr algn="just">
                        <a:lnSpc>
                          <a:spcPts val="2429"/>
                        </a:lnSpc>
                        <a:defRPr/>
                      </a:pP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>
            <a:extLst>
              <a:ext uri="{FF2B5EF4-FFF2-40B4-BE49-F238E27FC236}">
                <a16:creationId xmlns:a16="http://schemas.microsoft.com/office/drawing/2014/main" id="{C01505D1-459B-5BA1-6336-7B8305BEBF78}"/>
              </a:ext>
            </a:extLst>
          </p:cNvPr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FA4D1CD-8B3E-4901-BDC3-9A40435A9947}"/>
              </a:ext>
            </a:extLst>
          </p:cNvPr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9D6CB66A-88B8-4ACF-0C0B-0462C9122C9C}"/>
              </a:ext>
            </a:extLst>
          </p:cNvPr>
          <p:cNvSpPr txBox="1"/>
          <p:nvPr/>
        </p:nvSpPr>
        <p:spPr>
          <a:xfrm>
            <a:off x="237653" y="2463219"/>
            <a:ext cx="121325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SR. NO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727B141-EF23-FB1D-D7E0-0935D90FDFD9}"/>
              </a:ext>
            </a:extLst>
          </p:cNvPr>
          <p:cNvSpPr txBox="1"/>
          <p:nvPr/>
        </p:nvSpPr>
        <p:spPr>
          <a:xfrm>
            <a:off x="1283783" y="2540908"/>
            <a:ext cx="3527360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NAME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EAB9885-7989-F259-5A93-D409F7E1A995}"/>
              </a:ext>
            </a:extLst>
          </p:cNvPr>
          <p:cNvSpPr txBox="1"/>
          <p:nvPr/>
        </p:nvSpPr>
        <p:spPr>
          <a:xfrm>
            <a:off x="8722453" y="2529786"/>
            <a:ext cx="4127448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F4218A62-7097-D3AA-AFE5-1AB4CA13152D}"/>
              </a:ext>
            </a:extLst>
          </p:cNvPr>
          <p:cNvSpPr txBox="1"/>
          <p:nvPr/>
        </p:nvSpPr>
        <p:spPr>
          <a:xfrm>
            <a:off x="13597589" y="2529786"/>
            <a:ext cx="4072889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B490B79-8AD5-255C-E4C3-3A5623BC4261}"/>
              </a:ext>
            </a:extLst>
          </p:cNvPr>
          <p:cNvSpPr txBox="1"/>
          <p:nvPr/>
        </p:nvSpPr>
        <p:spPr>
          <a:xfrm>
            <a:off x="411309" y="296340"/>
            <a:ext cx="9418491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LITERATIVE SURVEY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6F8B5983-C7B1-80FE-FF63-BC1EF16B2A4E}"/>
              </a:ext>
            </a:extLst>
          </p:cNvPr>
          <p:cNvSpPr txBox="1"/>
          <p:nvPr/>
        </p:nvSpPr>
        <p:spPr>
          <a:xfrm>
            <a:off x="1504989" y="4967287"/>
            <a:ext cx="3200995" cy="2448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Internet of Things and artificial intelligence for smart fitness</a:t>
            </a:r>
            <a:endParaRPr lang="en-US" sz="26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605C15B0-983E-30D6-4373-13592F22CE92}"/>
              </a:ext>
            </a:extLst>
          </p:cNvPr>
          <p:cNvSpPr txBox="1"/>
          <p:nvPr/>
        </p:nvSpPr>
        <p:spPr>
          <a:xfrm>
            <a:off x="4571910" y="2540908"/>
            <a:ext cx="3919852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3500" spc="-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6792809-3458-1D6B-40CD-8B1667147F16}"/>
              </a:ext>
            </a:extLst>
          </p:cNvPr>
          <p:cNvSpPr txBox="1"/>
          <p:nvPr/>
        </p:nvSpPr>
        <p:spPr>
          <a:xfrm>
            <a:off x="-405639" y="6142945"/>
            <a:ext cx="2231061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3500" spc="-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288FA193-1381-95B6-4457-182D6F09B318}"/>
              </a:ext>
            </a:extLst>
          </p:cNvPr>
          <p:cNvSpPr txBox="1"/>
          <p:nvPr/>
        </p:nvSpPr>
        <p:spPr>
          <a:xfrm>
            <a:off x="13293819" y="4187552"/>
            <a:ext cx="4651114" cy="431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spcBef>
                <a:spcPct val="0"/>
              </a:spcBef>
              <a:buAutoNum type="arabicParenR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Security: Vulnerabilities in the IoT ecosystem may pose security risks.</a:t>
            </a:r>
          </a:p>
          <a:p>
            <a:pPr marL="457200" indent="-457200">
              <a:lnSpc>
                <a:spcPts val="4899"/>
              </a:lnSpc>
              <a:spcBef>
                <a:spcPct val="0"/>
              </a:spcBef>
              <a:buAutoNum type="arabicParenR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Dependency on Connectivity: Relies on a stable internet connection for data transmission..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B15A007E-780C-256B-7D9E-13CE926A6C7D}"/>
              </a:ext>
            </a:extLst>
          </p:cNvPr>
          <p:cNvSpPr txBox="1"/>
          <p:nvPr/>
        </p:nvSpPr>
        <p:spPr>
          <a:xfrm>
            <a:off x="8407891" y="2901608"/>
            <a:ext cx="4815854" cy="620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endParaRPr sz="2600" dirty="0">
              <a:latin typeface="Times New Roman" panose="02020603050405020304" pitchFamily="18" charset="0"/>
            </a:endParaRPr>
          </a:p>
          <a:p>
            <a:pPr>
              <a:lnSpc>
                <a:spcPts val="4899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4899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 Real-time Feedback: Allows for instant monitoring of exercise routines and health metrics. ensuring accurate monitoring of exercises and activities.</a:t>
            </a:r>
          </a:p>
          <a:p>
            <a:pPr>
              <a:lnSpc>
                <a:spcPts val="4899"/>
              </a:lnSpc>
              <a:spcBef>
                <a:spcPct val="0"/>
              </a:spcBef>
            </a:pPr>
            <a:endParaRPr lang="en-US" sz="2600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26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2) Personalization: Gathers individual metrics and preferences.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DBC38FCD-84E4-F484-4F5A-48FFDDAA9EB8}"/>
              </a:ext>
            </a:extLst>
          </p:cNvPr>
          <p:cNvSpPr txBox="1"/>
          <p:nvPr/>
        </p:nvSpPr>
        <p:spPr>
          <a:xfrm>
            <a:off x="4674029" y="6030204"/>
            <a:ext cx="3353097" cy="563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IN" sz="2800" b="1" i="0" dirty="0">
                <a:solidFill>
                  <a:srgbClr val="000000"/>
                </a:solidFill>
                <a:effectLst/>
                <a:latin typeface="IBM Plex Sans" panose="020F0502020204030204" pitchFamily="34" charset="0"/>
              </a:rPr>
              <a:t> </a:t>
            </a:r>
            <a:endParaRPr lang="en-US" sz="2600" spc="-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908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21320-6D54-D7A1-FDBB-67C875E9D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9983647-42C6-7736-7D07-B3DD56E13831}"/>
              </a:ext>
            </a:extLst>
          </p:cNvPr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30AA327-4068-98A4-BD8C-77325C3A14C1}"/>
                </a:ext>
              </a:extLst>
            </p:cNvPr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2DBAA586-F0F7-7247-AB9E-F0A197A01CEA}"/>
              </a:ext>
            </a:extLst>
          </p:cNvPr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1B12302-0324-842B-D087-707834F4A776}"/>
                </a:ext>
              </a:extLst>
            </p:cNvPr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1C974CE-DB99-194F-04CA-C0BCB0819991}"/>
              </a:ext>
            </a:extLst>
          </p:cNvPr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30F4695-F3F0-3A18-56D1-26E65B41E469}"/>
                </a:ext>
              </a:extLst>
            </p:cNvPr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993634B-FA87-BA1A-8C6D-0767AD161F00}"/>
              </a:ext>
            </a:extLst>
          </p:cNvPr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80E60E8-E33F-0DFC-7C34-8AB706416218}"/>
                </a:ext>
              </a:extLst>
            </p:cNvPr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851A756-2954-BDEE-7F22-35CAAB5D7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12666"/>
              </p:ext>
            </p:extLst>
          </p:nvPr>
        </p:nvGraphicFramePr>
        <p:xfrm>
          <a:off x="318149" y="1270895"/>
          <a:ext cx="17552813" cy="8139805"/>
        </p:xfrm>
        <a:graphic>
          <a:graphicData uri="http://schemas.openxmlformats.org/drawingml/2006/table">
            <a:tbl>
              <a:tblPr/>
              <a:tblGrid>
                <a:gridCol w="166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9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882"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923"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89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2">
            <a:extLst>
              <a:ext uri="{FF2B5EF4-FFF2-40B4-BE49-F238E27FC236}">
                <a16:creationId xmlns:a16="http://schemas.microsoft.com/office/drawing/2014/main" id="{EA00D55F-D1CD-F702-6D6E-BF794AA5C78A}"/>
              </a:ext>
            </a:extLst>
          </p:cNvPr>
          <p:cNvSpPr txBox="1"/>
          <p:nvPr/>
        </p:nvSpPr>
        <p:spPr>
          <a:xfrm>
            <a:off x="10151225" y="3269407"/>
            <a:ext cx="11541" cy="49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66FF3CD-E67E-085C-E9DA-2A41DDBFA895}"/>
              </a:ext>
            </a:extLst>
          </p:cNvPr>
          <p:cNvSpPr txBox="1"/>
          <p:nvPr/>
        </p:nvSpPr>
        <p:spPr>
          <a:xfrm>
            <a:off x="10151225" y="2262491"/>
            <a:ext cx="11541" cy="212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06"/>
              </a:lnSpc>
            </a:pPr>
            <a:endParaRPr dirty="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56AEFAC-29A8-D6F1-5F8D-7BAE3666E211}"/>
              </a:ext>
            </a:extLst>
          </p:cNvPr>
          <p:cNvSpPr txBox="1"/>
          <p:nvPr/>
        </p:nvSpPr>
        <p:spPr>
          <a:xfrm>
            <a:off x="318149" y="1781044"/>
            <a:ext cx="1738709" cy="586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2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SR. NO.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6841B1B-DCAD-14E3-8A08-03A1C5A62695}"/>
              </a:ext>
            </a:extLst>
          </p:cNvPr>
          <p:cNvSpPr txBox="1"/>
          <p:nvPr/>
        </p:nvSpPr>
        <p:spPr>
          <a:xfrm>
            <a:off x="3466408" y="1588683"/>
            <a:ext cx="3165672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NAME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E687870F-12C0-3C74-B4E3-8234A47C3B6D}"/>
              </a:ext>
            </a:extLst>
          </p:cNvPr>
          <p:cNvSpPr txBox="1"/>
          <p:nvPr/>
        </p:nvSpPr>
        <p:spPr>
          <a:xfrm>
            <a:off x="10678246" y="1588683"/>
            <a:ext cx="5454007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66CD724A-A9EF-2063-FABD-167A62F43EDC}"/>
              </a:ext>
            </a:extLst>
          </p:cNvPr>
          <p:cNvSpPr txBox="1"/>
          <p:nvPr/>
        </p:nvSpPr>
        <p:spPr>
          <a:xfrm>
            <a:off x="2056858" y="4389959"/>
            <a:ext cx="6163662" cy="1514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21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Application of Internet of Things and artificial intelligence for smart fitness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0981F-02F9-8D1E-4F80-7CD698091183}"/>
              </a:ext>
            </a:extLst>
          </p:cNvPr>
          <p:cNvSpPr/>
          <p:nvPr/>
        </p:nvSpPr>
        <p:spPr>
          <a:xfrm>
            <a:off x="8739157" y="3269406"/>
            <a:ext cx="2167860" cy="1215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0" dirty="0">
                <a:solidFill>
                  <a:srgbClr val="ECECEC"/>
                </a:solidFill>
                <a:effectLst/>
                <a:latin typeface="Söhne"/>
              </a:rPr>
              <a:t>IoT Sensors</a:t>
            </a:r>
            <a:endParaRPr lang="en-IN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9A75E-F63C-7FE1-5969-3ED517E3E6BB}"/>
              </a:ext>
            </a:extLst>
          </p:cNvPr>
          <p:cNvSpPr/>
          <p:nvPr/>
        </p:nvSpPr>
        <p:spPr>
          <a:xfrm>
            <a:off x="11788246" y="3279420"/>
            <a:ext cx="2293334" cy="1206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0" dirty="0">
                <a:solidFill>
                  <a:srgbClr val="ECECEC"/>
                </a:solidFill>
                <a:effectLst/>
                <a:latin typeface="Söhne"/>
              </a:rPr>
              <a:t>Data Transmission</a:t>
            </a:r>
            <a:endParaRPr lang="en-IN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830290-A19C-217E-2E50-3D44E9303E7B}"/>
              </a:ext>
            </a:extLst>
          </p:cNvPr>
          <p:cNvSpPr/>
          <p:nvPr/>
        </p:nvSpPr>
        <p:spPr>
          <a:xfrm>
            <a:off x="14935200" y="3269407"/>
            <a:ext cx="2440146" cy="1206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0" dirty="0">
                <a:solidFill>
                  <a:srgbClr val="ECECEC"/>
                </a:solidFill>
                <a:effectLst/>
                <a:latin typeface="Söhne"/>
              </a:rPr>
              <a:t>Data Transmission</a:t>
            </a:r>
            <a:endParaRPr lang="en-IN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0D4D1C-214E-74A6-CC96-5FF0271D7A95}"/>
              </a:ext>
            </a:extLst>
          </p:cNvPr>
          <p:cNvSpPr/>
          <p:nvPr/>
        </p:nvSpPr>
        <p:spPr>
          <a:xfrm>
            <a:off x="14962810" y="5251947"/>
            <a:ext cx="2440146" cy="1514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0" dirty="0">
                <a:solidFill>
                  <a:srgbClr val="ECECEC"/>
                </a:solidFill>
                <a:effectLst/>
                <a:latin typeface="Söhne"/>
              </a:rPr>
              <a:t>Cloud-based AI Processing:</a:t>
            </a:r>
            <a:endParaRPr lang="en-IN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2B668-1484-CA0F-FA94-DC2F3B3D4C31}"/>
              </a:ext>
            </a:extLst>
          </p:cNvPr>
          <p:cNvSpPr/>
          <p:nvPr/>
        </p:nvSpPr>
        <p:spPr>
          <a:xfrm>
            <a:off x="11765552" y="5349057"/>
            <a:ext cx="2440146" cy="1432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0" dirty="0">
                <a:solidFill>
                  <a:srgbClr val="ECECEC"/>
                </a:solidFill>
                <a:effectLst/>
                <a:latin typeface="Söhne"/>
              </a:rPr>
              <a:t>User Interface</a:t>
            </a:r>
            <a:endParaRPr lang="en-IN" sz="2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79F6A6-6EE5-BCE5-FCAF-41F5BD40370A}"/>
              </a:ext>
            </a:extLst>
          </p:cNvPr>
          <p:cNvSpPr/>
          <p:nvPr/>
        </p:nvSpPr>
        <p:spPr>
          <a:xfrm>
            <a:off x="8739156" y="5405878"/>
            <a:ext cx="2440146" cy="1360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0" dirty="0">
                <a:solidFill>
                  <a:srgbClr val="ECECEC"/>
                </a:solidFill>
                <a:effectLst/>
                <a:latin typeface="Söhne"/>
              </a:rPr>
              <a:t>Wearables Integration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710288-741C-D464-7C12-991D6DC1E4BA}"/>
              </a:ext>
            </a:extLst>
          </p:cNvPr>
          <p:cNvSpPr/>
          <p:nvPr/>
        </p:nvSpPr>
        <p:spPr>
          <a:xfrm>
            <a:off x="8741614" y="7442007"/>
            <a:ext cx="2347144" cy="1343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i="0" dirty="0">
                <a:solidFill>
                  <a:srgbClr val="ECECEC"/>
                </a:solidFill>
                <a:effectLst/>
                <a:latin typeface="Söhne"/>
              </a:rPr>
              <a:t>Feedback Loop</a:t>
            </a:r>
            <a:endParaRPr lang="en-IN" sz="22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21F55FB-FF9B-BE9E-C961-53A4B82482F0}"/>
              </a:ext>
            </a:extLst>
          </p:cNvPr>
          <p:cNvSpPr/>
          <p:nvPr/>
        </p:nvSpPr>
        <p:spPr>
          <a:xfrm>
            <a:off x="10907016" y="3765121"/>
            <a:ext cx="853620" cy="311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28C859B-1A5C-0220-9898-9CEF18C23450}"/>
              </a:ext>
            </a:extLst>
          </p:cNvPr>
          <p:cNvSpPr/>
          <p:nvPr/>
        </p:nvSpPr>
        <p:spPr>
          <a:xfrm>
            <a:off x="14081580" y="3765121"/>
            <a:ext cx="881230" cy="3115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1634DFC-2F8D-1CAA-11C0-0C9EBC40D419}"/>
              </a:ext>
            </a:extLst>
          </p:cNvPr>
          <p:cNvSpPr/>
          <p:nvPr/>
        </p:nvSpPr>
        <p:spPr>
          <a:xfrm>
            <a:off x="15925800" y="4476309"/>
            <a:ext cx="305342" cy="7343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0AB11B36-17CB-A546-F9ED-4BCEE513E186}"/>
              </a:ext>
            </a:extLst>
          </p:cNvPr>
          <p:cNvSpPr/>
          <p:nvPr/>
        </p:nvSpPr>
        <p:spPr>
          <a:xfrm>
            <a:off x="14205698" y="5802098"/>
            <a:ext cx="757112" cy="31157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A92B5D11-20A0-B2ED-69E4-7AC9F2F981EE}"/>
              </a:ext>
            </a:extLst>
          </p:cNvPr>
          <p:cNvSpPr/>
          <p:nvPr/>
        </p:nvSpPr>
        <p:spPr>
          <a:xfrm>
            <a:off x="11179302" y="5904413"/>
            <a:ext cx="608944" cy="30588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ADF6C4D-F6AB-E8EA-6C12-0A41C6C21D7C}"/>
              </a:ext>
            </a:extLst>
          </p:cNvPr>
          <p:cNvSpPr/>
          <p:nvPr/>
        </p:nvSpPr>
        <p:spPr>
          <a:xfrm>
            <a:off x="9677400" y="6766401"/>
            <a:ext cx="304800" cy="6756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0862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79"/>
            <a:ext cx="9144180" cy="399057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645322"/>
            <a:ext cx="8877300" cy="1098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1028700" y="2000020"/>
            <a:ext cx="16192500" cy="6744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8878" lvl="1" indent="-419439">
              <a:lnSpc>
                <a:spcPct val="200000"/>
              </a:lnSpc>
              <a:buFont typeface="Arial"/>
              <a:buChar char="•"/>
            </a:pPr>
            <a:r>
              <a:rPr 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Limited Access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: Many individuals lack access to a nearby gym or   fitness center, inhibiting their ability to engage in regular physical activity.</a:t>
            </a:r>
          </a:p>
          <a:p>
            <a:pPr marL="838878" lvl="1" indent="-419439">
              <a:lnSpc>
                <a:spcPct val="200000"/>
              </a:lnSpc>
              <a:buFont typeface="Arial"/>
              <a:buChar char="•"/>
            </a:pPr>
            <a:r>
              <a:rPr lang="en-US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 Costs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Gym memberships, personal trainers, and fitness classes can be expensive, creating financial barriers</a:t>
            </a:r>
          </a:p>
          <a:p>
            <a:pPr marL="838878" lvl="1" indent="-419439">
              <a:lnSpc>
                <a:spcPct val="200000"/>
              </a:lnSpc>
              <a:buFont typeface="Arial"/>
              <a:buChar char="•"/>
            </a:pPr>
            <a:r>
              <a:rPr lang="en-US" sz="3200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One-Size-Fits-All Approach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Generic workout plans do not cater to individual fitness levels, goals, or preferences, resulting in inefficient and demotivating fitness experiences.</a:t>
            </a:r>
          </a:p>
          <a:p>
            <a:pPr marL="838878" lvl="1" indent="-419439">
              <a:lnSpc>
                <a:spcPct val="200000"/>
              </a:lnSpc>
              <a:buFont typeface="Arial"/>
              <a:buChar char="•"/>
            </a:pPr>
            <a:endParaRPr lang="en-US" sz="3200" spc="-2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860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2819401" y="349920"/>
            <a:ext cx="12725400" cy="9587160"/>
          </a:xfrm>
          <a:custGeom>
            <a:avLst/>
            <a:gdLst/>
            <a:ahLst/>
            <a:cxnLst/>
            <a:rect l="l" t="t" r="r" b="b"/>
            <a:pathLst>
              <a:path w="6663631" h="9587160">
                <a:moveTo>
                  <a:pt x="0" y="0"/>
                </a:moveTo>
                <a:lnTo>
                  <a:pt x="6663631" y="0"/>
                </a:lnTo>
                <a:lnTo>
                  <a:pt x="6663631" y="9587160"/>
                </a:lnTo>
                <a:lnTo>
                  <a:pt x="0" y="958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1028700" y="762000"/>
            <a:ext cx="6288296" cy="1098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  <a:spcBef>
                <a:spcPct val="0"/>
              </a:spcBef>
            </a:pPr>
            <a:r>
              <a:rPr lang="en-US" sz="5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28098"/>
              </p:ext>
            </p:extLst>
          </p:nvPr>
        </p:nvGraphicFramePr>
        <p:xfrm>
          <a:off x="1028700" y="2802526"/>
          <a:ext cx="16421100" cy="6836773"/>
        </p:xfrm>
        <a:graphic>
          <a:graphicData uri="http://schemas.openxmlformats.org/drawingml/2006/table">
            <a:tbl>
              <a:tblPr/>
              <a:tblGrid>
                <a:gridCol w="728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0738">
                <a:tc>
                  <a:txBody>
                    <a:bodyPr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endParaRPr lang="en-US" sz="1100" dirty="0"/>
                    </a:p>
                  </a:txBody>
                  <a:tcPr marL="112881" marR="112881" marT="112881" marB="112881" anchor="ctr">
                    <a:lnL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endParaRPr lang="en-US" sz="1100" dirty="0"/>
                    </a:p>
                  </a:txBody>
                  <a:tcPr marL="112881" marR="112881" marT="112881" marB="112881" anchor="ctr">
                    <a:lnL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738">
                <a:tc>
                  <a:txBody>
                    <a:bodyPr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endParaRPr lang="en-US" sz="1100" dirty="0"/>
                    </a:p>
                  </a:txBody>
                  <a:tcPr marL="112881" marR="112881" marT="112881" marB="112881" anchor="ctr">
                    <a:lnL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endParaRPr lang="en-US" sz="1100" dirty="0"/>
                    </a:p>
                  </a:txBody>
                  <a:tcPr marL="112881" marR="112881" marT="112881" marB="112881" anchor="ctr">
                    <a:lnL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738">
                <a:tc>
                  <a:txBody>
                    <a:bodyPr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r>
                        <a:rPr lang="en-US" sz="1028" dirty="0">
                          <a:solidFill>
                            <a:srgbClr val="FFFFFF"/>
                          </a:solidFill>
                          <a:latin typeface="Impact Bold"/>
                        </a:rPr>
                        <a:t>CLOUD</a:t>
                      </a:r>
                      <a:endParaRPr lang="en-US" sz="1100" dirty="0"/>
                    </a:p>
                  </a:txBody>
                  <a:tcPr marL="112881" marR="112881" marT="112881" marB="112881" anchor="ctr">
                    <a:lnL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endParaRPr lang="en-US" sz="1100" dirty="0"/>
                    </a:p>
                  </a:txBody>
                  <a:tcPr marL="112881" marR="112881" marT="112881" marB="112881" anchor="ctr">
                    <a:lnL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559">
                <a:tc>
                  <a:txBody>
                    <a:bodyPr/>
                    <a:lstStyle/>
                    <a:p>
                      <a:pPr algn="ctr">
                        <a:lnSpc>
                          <a:spcPts val="1439"/>
                        </a:lnSpc>
                        <a:defRPr/>
                      </a:pPr>
                      <a:endParaRPr lang="en-US" sz="1100" dirty="0"/>
                    </a:p>
                  </a:txBody>
                  <a:tcPr marL="112881" marR="112881" marT="112881" marB="112881" anchor="ctr">
                    <a:lnL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8"/>
                        </a:lnSpc>
                        <a:defRPr/>
                      </a:pPr>
                      <a:endParaRPr lang="en-US" sz="1100" dirty="0"/>
                    </a:p>
                  </a:txBody>
                  <a:tcPr marL="112881" marR="112881" marT="112881" marB="112881" anchor="ctr">
                    <a:lnL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57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6046448" y="3779242"/>
            <a:ext cx="5644" cy="24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6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6046448" y="3282647"/>
            <a:ext cx="5644" cy="1045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2"/>
              </a:lnSpc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-1540141" y="828910"/>
            <a:ext cx="10683951" cy="11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6716" y="3063440"/>
            <a:ext cx="7906358" cy="82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60004" y="4706756"/>
            <a:ext cx="3836608" cy="823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49954" y="3155515"/>
            <a:ext cx="4277963" cy="71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4500" spc="-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05908" y="4706756"/>
            <a:ext cx="8566053" cy="82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SCRIPT, PYTHON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24797" y="6220912"/>
            <a:ext cx="2350196" cy="823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489446" y="7799741"/>
            <a:ext cx="1820898" cy="82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972800" y="6311349"/>
            <a:ext cx="3836608" cy="823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22077" y="7943951"/>
            <a:ext cx="6711162" cy="82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 3.5 TURBO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F706-3CB6-31D2-E1FD-D56C7F145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347E5-EC3D-BF76-60E6-1BCDE6311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45A6FB-DDD5-54E0-6B75-F30AFEB3D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8492-929C-A753-068E-8E7B6417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2FE4-C873-0356-7717-8D860A8D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B506B-DB35-9CB3-5A10-7BE64F58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440401" cy="101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8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21E213-1B23-532F-1B64-AA280E4D9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" y="0"/>
            <a:ext cx="18267634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7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435371"/>
            <a:ext cx="5746195" cy="1148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sz="6999" dirty="0">
                <a:solidFill>
                  <a:srgbClr val="000000"/>
                </a:solidFill>
                <a:latin typeface="Impact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1057275" y="1886346"/>
            <a:ext cx="10625044" cy="730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8628" lvl="1" indent="-439314" algn="just">
              <a:lnSpc>
                <a:spcPts val="6429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878628" lvl="1" indent="-439314" algn="just">
              <a:lnSpc>
                <a:spcPts val="6429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LITERATIVE SURVEY OF THE EXISTING SYSTEMS</a:t>
            </a:r>
          </a:p>
          <a:p>
            <a:pPr marL="878628" lvl="1" indent="-439314" algn="just">
              <a:lnSpc>
                <a:spcPts val="6429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EXISTING SYSTEM </a:t>
            </a:r>
          </a:p>
          <a:p>
            <a:pPr marL="878628" lvl="1" indent="-439314" algn="just">
              <a:lnSpc>
                <a:spcPts val="6429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878628" lvl="1" indent="-439314" algn="just">
              <a:lnSpc>
                <a:spcPts val="6429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878628" lvl="1" indent="-439314" algn="just">
              <a:lnSpc>
                <a:spcPts val="647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METHODOLOGIES</a:t>
            </a:r>
          </a:p>
          <a:p>
            <a:pPr marL="878628" lvl="1" indent="-439314" algn="just">
              <a:lnSpc>
                <a:spcPts val="647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IMPLEMENTAION</a:t>
            </a:r>
          </a:p>
          <a:p>
            <a:pPr marL="878628" lvl="1" indent="-439314" algn="just">
              <a:lnSpc>
                <a:spcPts val="647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878628" lvl="1" indent="-439314" algn="just">
              <a:lnSpc>
                <a:spcPts val="647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65"/>
            <a:ext cx="9144090" cy="505831"/>
            <a:chOff x="0" y="0"/>
            <a:chExt cx="12192120" cy="674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105" cy="674479"/>
            </a:xfrm>
            <a:custGeom>
              <a:avLst/>
              <a:gdLst/>
              <a:ahLst/>
              <a:cxnLst/>
              <a:rect l="l" t="t" r="r" b="b"/>
              <a:pathLst>
                <a:path w="12192105" h="674479">
                  <a:moveTo>
                    <a:pt x="0" y="0"/>
                  </a:moveTo>
                  <a:lnTo>
                    <a:pt x="12192105" y="0"/>
                  </a:lnTo>
                  <a:lnTo>
                    <a:pt x="12192105" y="674479"/>
                  </a:lnTo>
                  <a:lnTo>
                    <a:pt x="0" y="674479"/>
                  </a:lnTo>
                  <a:close/>
                </a:path>
              </a:pathLst>
            </a:custGeom>
            <a:solidFill>
              <a:srgbClr val="00349E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192120" cy="722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 lang="en-US" sz="2400" spc="-1" dirty="0">
                <a:solidFill>
                  <a:srgbClr val="FFFFFF"/>
                </a:solidFill>
                <a:latin typeface="Impac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90" y="9897940"/>
            <a:ext cx="9143910" cy="544955"/>
            <a:chOff x="0" y="0"/>
            <a:chExt cx="12191880" cy="7266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1845" cy="726645"/>
            </a:xfrm>
            <a:custGeom>
              <a:avLst/>
              <a:gdLst/>
              <a:ahLst/>
              <a:cxnLst/>
              <a:rect l="l" t="t" r="r" b="b"/>
              <a:pathLst>
                <a:path w="12191845" h="726645">
                  <a:moveTo>
                    <a:pt x="0" y="0"/>
                  </a:moveTo>
                  <a:lnTo>
                    <a:pt x="12191845" y="0"/>
                  </a:lnTo>
                  <a:lnTo>
                    <a:pt x="12191845" y="726645"/>
                  </a:lnTo>
                  <a:lnTo>
                    <a:pt x="0" y="726645"/>
                  </a:lnTo>
                  <a:close/>
                </a:path>
              </a:pathLst>
            </a:custGeom>
            <a:solidFill>
              <a:srgbClr val="2196F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191880" cy="774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 lang="en-US" sz="2400" spc="-1" dirty="0">
                <a:solidFill>
                  <a:srgbClr val="FFFFFF"/>
                </a:solidFill>
                <a:latin typeface="Impac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482536"/>
            <a:chOff x="0" y="0"/>
            <a:chExt cx="24384240" cy="6433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643420"/>
            </a:xfrm>
            <a:custGeom>
              <a:avLst/>
              <a:gdLst/>
              <a:ahLst/>
              <a:cxnLst/>
              <a:rect l="l" t="t" r="r" b="b"/>
              <a:pathLst>
                <a:path w="24384254" h="643420">
                  <a:moveTo>
                    <a:pt x="0" y="0"/>
                  </a:moveTo>
                  <a:lnTo>
                    <a:pt x="24384254" y="0"/>
                  </a:lnTo>
                  <a:lnTo>
                    <a:pt x="24384254" y="643420"/>
                  </a:lnTo>
                  <a:lnTo>
                    <a:pt x="0" y="643420"/>
                  </a:lnTo>
                  <a:close/>
                </a:path>
              </a:pathLst>
            </a:custGeom>
            <a:solidFill>
              <a:srgbClr val="00349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4384240" cy="6910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00"/>
                </a:lnSpc>
              </a:pPr>
              <a:endParaRPr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00562" y="792637"/>
            <a:ext cx="5243038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3802" y="2481134"/>
            <a:ext cx="1711599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33" lvl="1" indent="-291467">
              <a:buFont typeface="Arial"/>
              <a:buChar char="•"/>
            </a:pPr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Ramaditiya, Achmad, et al. "Implementation chatbot whatsapp using python programming for broadcast and reply message automatically." </a:t>
            </a:r>
            <a:r>
              <a:rPr lang="en-IN" sz="3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International Symposium on Electronics and Smart Devices (ISESD)</a:t>
            </a:r>
            <a:r>
              <a:rPr lang="en-IN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IEEE, 2021. [1]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33802" y="4150734"/>
            <a:ext cx="17392238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>
              <a:buFont typeface="Arial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Kolivand, Hoshang, Edward Green, and Shiva Asadianfam. "A Fitness App to Fit Everybody's Schedule." </a:t>
            </a:r>
            <a:r>
              <a:rPr lang="en-US" sz="3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14th International Conference on Developments in eSystems Engineering (DeSE)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IEEE, 2021. [2]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33802" y="5820333"/>
            <a:ext cx="16840695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33" lvl="1" indent="-291467">
              <a:buFont typeface="Arial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Wei, Shiqing, et al. "Exploring the application of artificial intelligence in sports training: a case study approach." </a:t>
            </a:r>
            <a:r>
              <a:rPr lang="en-US" sz="3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2021 (2021): 1-8. [3]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04305" y="7146428"/>
            <a:ext cx="16840695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2933" lvl="1" indent="-291467">
              <a:buFont typeface="Arial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Farrokhi, Alireza, et al. "Application of Internet of Things and artificial intelligence for smart fitness: A survey." </a:t>
            </a:r>
            <a:r>
              <a:rPr lang="en-US" sz="3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189 (2021): 107859. [4]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65"/>
            <a:ext cx="9144090" cy="505831"/>
            <a:chOff x="0" y="0"/>
            <a:chExt cx="12192120" cy="674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105" cy="674479"/>
            </a:xfrm>
            <a:custGeom>
              <a:avLst/>
              <a:gdLst/>
              <a:ahLst/>
              <a:cxnLst/>
              <a:rect l="l" t="t" r="r" b="b"/>
              <a:pathLst>
                <a:path w="12192105" h="674479">
                  <a:moveTo>
                    <a:pt x="0" y="0"/>
                  </a:moveTo>
                  <a:lnTo>
                    <a:pt x="12192105" y="0"/>
                  </a:lnTo>
                  <a:lnTo>
                    <a:pt x="12192105" y="674479"/>
                  </a:lnTo>
                  <a:lnTo>
                    <a:pt x="0" y="674479"/>
                  </a:lnTo>
                  <a:close/>
                </a:path>
              </a:pathLst>
            </a:custGeom>
            <a:solidFill>
              <a:srgbClr val="00349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192120" cy="722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 lang="en-US" sz="2400" spc="-1" dirty="0">
                <a:solidFill>
                  <a:srgbClr val="FFFFFF"/>
                </a:solidFill>
                <a:latin typeface="Impac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90" y="9897940"/>
            <a:ext cx="9143910" cy="544955"/>
            <a:chOff x="0" y="0"/>
            <a:chExt cx="12191880" cy="7266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1845" cy="726645"/>
            </a:xfrm>
            <a:custGeom>
              <a:avLst/>
              <a:gdLst/>
              <a:ahLst/>
              <a:cxnLst/>
              <a:rect l="l" t="t" r="r" b="b"/>
              <a:pathLst>
                <a:path w="12191845" h="726645">
                  <a:moveTo>
                    <a:pt x="0" y="0"/>
                  </a:moveTo>
                  <a:lnTo>
                    <a:pt x="12191845" y="0"/>
                  </a:lnTo>
                  <a:lnTo>
                    <a:pt x="12191845" y="726645"/>
                  </a:lnTo>
                  <a:lnTo>
                    <a:pt x="0" y="726645"/>
                  </a:lnTo>
                  <a:close/>
                </a:path>
              </a:pathLst>
            </a:custGeom>
            <a:solidFill>
              <a:srgbClr val="2196F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191880" cy="774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 lang="en-US" sz="2400" spc="-1" dirty="0">
                <a:solidFill>
                  <a:srgbClr val="FFFFFF"/>
                </a:solidFill>
                <a:latin typeface="Impac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482536"/>
            <a:chOff x="0" y="0"/>
            <a:chExt cx="24384240" cy="6433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643420"/>
            </a:xfrm>
            <a:custGeom>
              <a:avLst/>
              <a:gdLst/>
              <a:ahLst/>
              <a:cxnLst/>
              <a:rect l="l" t="t" r="r" b="b"/>
              <a:pathLst>
                <a:path w="24384254" h="643420">
                  <a:moveTo>
                    <a:pt x="0" y="0"/>
                  </a:moveTo>
                  <a:lnTo>
                    <a:pt x="24384254" y="0"/>
                  </a:lnTo>
                  <a:lnTo>
                    <a:pt x="24384254" y="643420"/>
                  </a:lnTo>
                  <a:lnTo>
                    <a:pt x="0" y="643420"/>
                  </a:lnTo>
                  <a:close/>
                </a:path>
              </a:pathLst>
            </a:custGeom>
            <a:solidFill>
              <a:srgbClr val="00349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4384240" cy="6910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00"/>
                </a:lnSpc>
              </a:pPr>
              <a:endParaRPr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12416" y="968453"/>
            <a:ext cx="6731384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CONCLUSION-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" y="2962354"/>
            <a:ext cx="17145000" cy="1442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28374" lvl="1" indent="-464187">
              <a:lnSpc>
                <a:spcPts val="602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Users can access the AI gym trainer, powered by Streamlit, for personalized workout plans and fitness guidance.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22438" y="4401840"/>
            <a:ext cx="17167439" cy="1442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28374" lvl="1" indent="-464187">
              <a:lnSpc>
                <a:spcPts val="602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An extensive library of workout plans and exercises is available for users to explore, enhancing their fitness journey.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22438" y="5912734"/>
            <a:ext cx="17726040" cy="67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4" lvl="1" indent="-464187">
              <a:lnSpc>
                <a:spcPts val="602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project follows a responsive design, enabling users to access it from various devices.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65"/>
            <a:ext cx="9144090" cy="505831"/>
            <a:chOff x="0" y="0"/>
            <a:chExt cx="12192120" cy="674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105" cy="674479"/>
            </a:xfrm>
            <a:custGeom>
              <a:avLst/>
              <a:gdLst/>
              <a:ahLst/>
              <a:cxnLst/>
              <a:rect l="l" t="t" r="r" b="b"/>
              <a:pathLst>
                <a:path w="12192105" h="674479">
                  <a:moveTo>
                    <a:pt x="0" y="0"/>
                  </a:moveTo>
                  <a:lnTo>
                    <a:pt x="12192105" y="0"/>
                  </a:lnTo>
                  <a:lnTo>
                    <a:pt x="12192105" y="674479"/>
                  </a:lnTo>
                  <a:lnTo>
                    <a:pt x="0" y="674479"/>
                  </a:lnTo>
                  <a:close/>
                </a:path>
              </a:pathLst>
            </a:custGeom>
            <a:solidFill>
              <a:srgbClr val="00349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192120" cy="722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 lang="en-US" sz="2400" spc="-1" dirty="0">
                <a:solidFill>
                  <a:srgbClr val="FFFFFF"/>
                </a:solidFill>
                <a:latin typeface="Impac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90" y="9897940"/>
            <a:ext cx="9143910" cy="544955"/>
            <a:chOff x="0" y="0"/>
            <a:chExt cx="12191880" cy="7266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1845" cy="726645"/>
            </a:xfrm>
            <a:custGeom>
              <a:avLst/>
              <a:gdLst/>
              <a:ahLst/>
              <a:cxnLst/>
              <a:rect l="l" t="t" r="r" b="b"/>
              <a:pathLst>
                <a:path w="12191845" h="726645">
                  <a:moveTo>
                    <a:pt x="0" y="0"/>
                  </a:moveTo>
                  <a:lnTo>
                    <a:pt x="12191845" y="0"/>
                  </a:lnTo>
                  <a:lnTo>
                    <a:pt x="12191845" y="726645"/>
                  </a:lnTo>
                  <a:lnTo>
                    <a:pt x="0" y="726645"/>
                  </a:lnTo>
                  <a:close/>
                </a:path>
              </a:pathLst>
            </a:custGeom>
            <a:solidFill>
              <a:srgbClr val="2196F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191880" cy="774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 lang="en-US" sz="2400" spc="-1" dirty="0">
                <a:solidFill>
                  <a:srgbClr val="FFFFFF"/>
                </a:solidFill>
                <a:latin typeface="Impac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482536"/>
            <a:chOff x="0" y="0"/>
            <a:chExt cx="24384240" cy="6433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643420"/>
            </a:xfrm>
            <a:custGeom>
              <a:avLst/>
              <a:gdLst/>
              <a:ahLst/>
              <a:cxnLst/>
              <a:rect l="l" t="t" r="r" b="b"/>
              <a:pathLst>
                <a:path w="24384254" h="643420">
                  <a:moveTo>
                    <a:pt x="0" y="0"/>
                  </a:moveTo>
                  <a:lnTo>
                    <a:pt x="24384254" y="0"/>
                  </a:lnTo>
                  <a:lnTo>
                    <a:pt x="24384254" y="643420"/>
                  </a:lnTo>
                  <a:lnTo>
                    <a:pt x="0" y="643420"/>
                  </a:lnTo>
                  <a:close/>
                </a:path>
              </a:pathLst>
            </a:custGeom>
            <a:solidFill>
              <a:srgbClr val="00349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4384240" cy="6910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00"/>
                </a:lnSpc>
              </a:pPr>
              <a:endParaRPr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13900" y="3555345"/>
            <a:ext cx="12133620" cy="2202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489"/>
              </a:lnSpc>
            </a:pPr>
            <a:r>
              <a:rPr lang="en-US" sz="14400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14400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 Bold"/>
              </a:rPr>
              <a:t> </a:t>
            </a:r>
            <a:r>
              <a:rPr lang="en-US" sz="14400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You!!!</a:t>
            </a:r>
          </a:p>
        </p:txBody>
      </p:sp>
    </p:spTree>
    <p:extLst>
      <p:ext uri="{BB962C8B-B14F-4D97-AF65-F5344CB8AC3E}">
        <p14:creationId xmlns:p14="http://schemas.microsoft.com/office/powerpoint/2010/main" val="160036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79"/>
            <a:ext cx="9144180" cy="399057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645322"/>
            <a:ext cx="5746195" cy="11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1028700" y="2000020"/>
            <a:ext cx="13925001" cy="709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878" lvl="1" indent="-419439" algn="just">
              <a:lnSpc>
                <a:spcPts val="5633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Imagine having a fitness companion that knows your goals, understands your preferences, and guides you through your workout journey. </a:t>
            </a:r>
          </a:p>
          <a:p>
            <a:pPr marL="838878" lvl="1" indent="-419439" algn="just">
              <a:lnSpc>
                <a:spcPts val="5633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38878" lvl="1" indent="-419439" algn="just">
              <a:lnSpc>
                <a:spcPts val="5633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project will help users to personalize their gym routine based on their physique.</a:t>
            </a:r>
          </a:p>
          <a:p>
            <a:pPr marL="838878" lvl="1" indent="-419439" algn="just">
              <a:lnSpc>
                <a:spcPts val="5633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38878" lvl="1" indent="-419439" algn="just">
              <a:lnSpc>
                <a:spcPts val="5633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We will make this a one stop destination for all your gym related queries.</a:t>
            </a:r>
          </a:p>
          <a:p>
            <a:pPr marL="419439" lvl="1" algn="just">
              <a:lnSpc>
                <a:spcPts val="5633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38878" lvl="1" indent="-419439" algn="just">
              <a:lnSpc>
                <a:spcPts val="5633"/>
              </a:lnSpc>
              <a:buFont typeface="Arial"/>
              <a:buChar char="•"/>
            </a:pPr>
            <a:r>
              <a:rPr lang="en-US" sz="3200" spc="-2" dirty="0">
                <a:solidFill>
                  <a:srgbClr val="000000"/>
                </a:solidFill>
                <a:latin typeface="Times New Roman" panose="02020603050405020304" pitchFamily="18" charset="0"/>
              </a:rPr>
              <a:t>Preselected routine plus video demonstrations for beginners to avoid serious injuries.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79"/>
            <a:ext cx="9144180" cy="399057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645322"/>
            <a:ext cx="5746195" cy="11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1028700" y="2000020"/>
            <a:ext cx="16192500" cy="6744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8878" lvl="1" indent="-419439">
              <a:lnSpc>
                <a:spcPct val="200000"/>
              </a:lnSpc>
              <a:buFont typeface="Arial"/>
              <a:buChar char="•"/>
            </a:pPr>
            <a:r>
              <a:rPr 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Rising Health Awareness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: A growing number of people are prioritizing health and fitness, seeking ways to lead healthier lives.</a:t>
            </a:r>
          </a:p>
          <a:p>
            <a:pPr marL="838878" lvl="1" indent="-419439">
              <a:lnSpc>
                <a:spcPct val="200000"/>
              </a:lnSpc>
              <a:buFont typeface="Arial"/>
              <a:buChar char="•"/>
            </a:pPr>
            <a:r>
              <a:rPr 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Accessibility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: Traditional gym facilities are not always easily accessible or affordable. Our project aims to bring the gym experience to anyone with an internet connection.</a:t>
            </a:r>
          </a:p>
          <a:p>
            <a:pPr marL="838878" lvl="1" indent="-419439">
              <a:lnSpc>
                <a:spcPct val="200000"/>
              </a:lnSpc>
              <a:buFont typeface="Arial"/>
              <a:buChar char="•"/>
            </a:pPr>
            <a:r>
              <a:rPr lang="en-US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AI Advancements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: The advancements in artificial intelligence have opened up new possibilities in the fitness sector. Our motivation stems from harnessing AI to create a virtual gym trainer capable of offering intelligent workout recommendations and guidance.</a:t>
            </a:r>
            <a:endParaRPr lang="en-US" sz="3200" spc="-2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649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79"/>
            <a:ext cx="9144180" cy="399057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645322"/>
            <a:ext cx="5746195" cy="1098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1028700" y="2000020"/>
            <a:ext cx="13925001" cy="6354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9439" lvl="1">
              <a:lnSpc>
                <a:spcPts val="5633"/>
              </a:lnSpc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project aims to address the following key objectives:</a:t>
            </a:r>
          </a:p>
          <a:p>
            <a:pPr marL="838878" lvl="1" indent="-419439">
              <a:lnSpc>
                <a:spcPct val="3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Enhance Accessibility</a:t>
            </a:r>
          </a:p>
          <a:p>
            <a:pPr marL="838878" lvl="1" indent="-419439">
              <a:lnSpc>
                <a:spcPct val="300000"/>
              </a:lnSpc>
              <a:buFont typeface="Arial"/>
              <a:buChar char="•"/>
            </a:pPr>
            <a:r>
              <a:rPr lang="en-US" sz="3200" spc="-2" dirty="0">
                <a:solidFill>
                  <a:srgbClr val="000000"/>
                </a:solidFill>
                <a:latin typeface="Times New Roman" panose="02020603050405020304" pitchFamily="18" charset="0"/>
              </a:rPr>
              <a:t>Real-Time Guidance</a:t>
            </a:r>
          </a:p>
          <a:p>
            <a:pPr marL="838878" lvl="1" indent="-419439">
              <a:lnSpc>
                <a:spcPct val="300000"/>
              </a:lnSpc>
              <a:buFont typeface="Arial"/>
              <a:buChar char="•"/>
            </a:pPr>
            <a:r>
              <a:rPr lang="en-US" sz="3200" spc="-2" dirty="0">
                <a:solidFill>
                  <a:srgbClr val="000000"/>
                </a:solidFill>
                <a:latin typeface="Times New Roman" panose="02020603050405020304" pitchFamily="18" charset="0"/>
              </a:rPr>
              <a:t>Security and Privacy:</a:t>
            </a:r>
          </a:p>
          <a:p>
            <a:pPr marL="838878" lvl="1" indent="-419439">
              <a:lnSpc>
                <a:spcPct val="300000"/>
              </a:lnSpc>
              <a:buFont typeface="Arial"/>
              <a:buChar char="•"/>
            </a:pPr>
            <a:r>
              <a:rPr lang="en-US" sz="3200" spc="-2" dirty="0">
                <a:solidFill>
                  <a:srgbClr val="000000"/>
                </a:solidFill>
                <a:latin typeface="Times New Roman" panose="02020603050405020304" pitchFamily="18" charset="0"/>
              </a:rPr>
              <a:t>Cost-Effective Solution </a:t>
            </a:r>
          </a:p>
        </p:txBody>
      </p:sp>
    </p:spTree>
    <p:extLst>
      <p:ext uri="{BB962C8B-B14F-4D97-AF65-F5344CB8AC3E}">
        <p14:creationId xmlns:p14="http://schemas.microsoft.com/office/powerpoint/2010/main" val="24428491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29036"/>
              </p:ext>
            </p:extLst>
          </p:nvPr>
        </p:nvGraphicFramePr>
        <p:xfrm>
          <a:off x="237653" y="1670631"/>
          <a:ext cx="17801934" cy="8100470"/>
        </p:xfrm>
        <a:graphic>
          <a:graphicData uri="http://schemas.openxmlformats.org/drawingml/2006/table">
            <a:tbl>
              <a:tblPr/>
              <a:tblGrid>
                <a:gridCol w="121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2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6806"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664"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273600" y="2388225"/>
            <a:ext cx="123538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SR. NO.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3783" y="2540908"/>
            <a:ext cx="3527360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NAME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22453" y="2529786"/>
            <a:ext cx="4127448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97589" y="2529786"/>
            <a:ext cx="4072889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1309" y="296340"/>
            <a:ext cx="9418491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LITERATIVE SURVEY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73034" y="4676413"/>
            <a:ext cx="3200995" cy="3691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26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Implementation Chatbot Whatsapp using Python Programming for Broadcast and Reply Message Automatically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71910" y="2540908"/>
            <a:ext cx="3919852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3500" spc="-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405639" y="6142945"/>
            <a:ext cx="2231061" cy="77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3500" spc="-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sz="4999" spc="-2" dirty="0">
              <a:solidFill>
                <a:srgbClr val="000000"/>
              </a:solidFill>
              <a:latin typeface="Impact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308476" y="3598183"/>
            <a:ext cx="4651114" cy="6195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 WhatsApp's Chatbot features are constrained due to integration with its API for business enterprise.</a:t>
            </a:r>
          </a:p>
          <a:p>
            <a:pPr>
              <a:lnSpc>
                <a:spcPts val="4899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2) Chatbot simulations are limited to sending to a maximum of 15 contacts, prioritizing top or recent chats.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378250" y="3528333"/>
            <a:ext cx="4815854" cy="5567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endParaRPr sz="2600" dirty="0">
              <a:latin typeface="Times New Roman" panose="02020603050405020304" pitchFamily="18" charset="0"/>
            </a:endParaRPr>
          </a:p>
          <a:p>
            <a:pPr>
              <a:lnSpc>
                <a:spcPts val="4899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 Whatsapp chatbot makes interactions between man and machines using natural language possible. </a:t>
            </a:r>
          </a:p>
          <a:p>
            <a:pPr>
              <a:lnSpc>
                <a:spcPts val="4899"/>
              </a:lnSpc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4899"/>
              </a:lnSpc>
              <a:spcBef>
                <a:spcPct val="0"/>
              </a:spcBef>
            </a:pPr>
            <a:r>
              <a:rPr lang="en-US" sz="26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2) WhatsApp developers will not detect any robots that are sending messages automatically.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724012" y="4057013"/>
            <a:ext cx="3353097" cy="4310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26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Achmad Ramaditiya, Suci Rahmatia, Aris Munawar, Octarina Nur Samijayani Electrical Engineering Department University of Al Azhar Indonesia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39706"/>
              </p:ext>
            </p:extLst>
          </p:nvPr>
        </p:nvGraphicFramePr>
        <p:xfrm>
          <a:off x="318149" y="1270895"/>
          <a:ext cx="17552813" cy="8139805"/>
        </p:xfrm>
        <a:graphic>
          <a:graphicData uri="http://schemas.openxmlformats.org/drawingml/2006/table">
            <a:tbl>
              <a:tblPr/>
              <a:tblGrid>
                <a:gridCol w="166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9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5882"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3923"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89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Freeform 11"/>
          <p:cNvSpPr/>
          <p:nvPr/>
        </p:nvSpPr>
        <p:spPr>
          <a:xfrm>
            <a:off x="8320186" y="2897962"/>
            <a:ext cx="9451109" cy="6163270"/>
          </a:xfrm>
          <a:custGeom>
            <a:avLst/>
            <a:gdLst/>
            <a:ahLst/>
            <a:cxnLst/>
            <a:rect l="l" t="t" r="r" b="b"/>
            <a:pathLst>
              <a:path w="8427367" h="6134628">
                <a:moveTo>
                  <a:pt x="0" y="0"/>
                </a:moveTo>
                <a:lnTo>
                  <a:pt x="8427367" y="0"/>
                </a:lnTo>
                <a:lnTo>
                  <a:pt x="8427367" y="6134627"/>
                </a:lnTo>
                <a:lnTo>
                  <a:pt x="0" y="6134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151225" y="3269407"/>
            <a:ext cx="11541" cy="49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10151225" y="2262491"/>
            <a:ext cx="11541" cy="212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06"/>
              </a:lnSpc>
            </a:pPr>
            <a:endParaRPr dirty="0"/>
          </a:p>
        </p:txBody>
      </p:sp>
      <p:sp>
        <p:nvSpPr>
          <p:cNvPr id="14" name="TextBox 14"/>
          <p:cNvSpPr txBox="1"/>
          <p:nvPr/>
        </p:nvSpPr>
        <p:spPr>
          <a:xfrm>
            <a:off x="293568" y="2061865"/>
            <a:ext cx="1738709" cy="586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2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SR. NO.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66408" y="1588683"/>
            <a:ext cx="3165672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NAME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78246" y="1588683"/>
            <a:ext cx="5454007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56858" y="4389959"/>
            <a:ext cx="6163662" cy="3146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21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Implementation Chatbot Whatsapp using Python Programming for Broadcast and Reply Message Automatically</a:t>
            </a:r>
          </a:p>
          <a:p>
            <a:pPr algn="ctr">
              <a:lnSpc>
                <a:spcPts val="6421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19033"/>
              </p:ext>
            </p:extLst>
          </p:nvPr>
        </p:nvGraphicFramePr>
        <p:xfrm>
          <a:off x="157657" y="1836611"/>
          <a:ext cx="17801934" cy="8100470"/>
        </p:xfrm>
        <a:graphic>
          <a:graphicData uri="http://schemas.openxmlformats.org/drawingml/2006/table">
            <a:tbl>
              <a:tblPr/>
              <a:tblGrid>
                <a:gridCol w="121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2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3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36806"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3664"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9"/>
                        </a:lnSpc>
                        <a:defRPr/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9139238" y="4914900"/>
            <a:ext cx="952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9139238" y="4093528"/>
            <a:ext cx="9525" cy="1747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0" y="2610793"/>
            <a:ext cx="151874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SR. NO.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2248" y="2610794"/>
            <a:ext cx="3312519" cy="778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NAME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22453" y="2529786"/>
            <a:ext cx="4127448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97589" y="2529786"/>
            <a:ext cx="4072889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892" y="296340"/>
            <a:ext cx="14758708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LITERATIVE SURVEY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70915" y="5306333"/>
            <a:ext cx="3353097" cy="1168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26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A Fitness App to Fit Everybody’s Schedule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71910" y="2540908"/>
            <a:ext cx="3919852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3500" spc="-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405639" y="6142945"/>
            <a:ext cx="2231061" cy="77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3500" spc="-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724012" y="4137933"/>
            <a:ext cx="3353097" cy="431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26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Hoshang Kolivand, Edward Green, Shiva Asadianfam, Department Computer Science Liverpool John Moores University Liverpool, UK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378250" y="3621524"/>
            <a:ext cx="4667440" cy="5868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49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 Tailored Customization: The app allows users to personalize workout plans based on goals and resources, promoting engagement.</a:t>
            </a:r>
          </a:p>
          <a:p>
            <a:pPr>
              <a:lnSpc>
                <a:spcPts val="4249"/>
              </a:lnSpc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4249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2) Versatile Approach: Unlike rivals, the app caters to various workout preferences and objectives, widening its potential audience.</a:t>
            </a:r>
          </a:p>
          <a:p>
            <a:pPr algn="just">
              <a:lnSpc>
                <a:spcPts val="4249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350490" y="3611871"/>
            <a:ext cx="4526571" cy="5695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6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 Differentiation Challenge: Unique features that set the app apart from competitors aren't clearly highlighted.</a:t>
            </a:r>
          </a:p>
          <a:p>
            <a:pPr>
              <a:lnSpc>
                <a:spcPts val="4506"/>
              </a:lnSpc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4506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2) User Feedback Depth: While testing feedback is positive, more specifics on user suggestions and challenges could enhance app refinement.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37080"/>
            <a:ext cx="9143820" cy="349920"/>
            <a:chOff x="0" y="0"/>
            <a:chExt cx="12191760" cy="4665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1746" cy="466598"/>
            </a:xfrm>
            <a:custGeom>
              <a:avLst/>
              <a:gdLst/>
              <a:ahLst/>
              <a:cxnLst/>
              <a:rect l="l" t="t" r="r" b="b"/>
              <a:pathLst>
                <a:path w="12191746" h="466598">
                  <a:moveTo>
                    <a:pt x="0" y="0"/>
                  </a:moveTo>
                  <a:lnTo>
                    <a:pt x="12191746" y="0"/>
                  </a:lnTo>
                  <a:lnTo>
                    <a:pt x="12191746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3820" y="9937080"/>
            <a:ext cx="8487180" cy="349920"/>
            <a:chOff x="0" y="0"/>
            <a:chExt cx="11316240" cy="4665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16208" cy="466598"/>
            </a:xfrm>
            <a:custGeom>
              <a:avLst/>
              <a:gdLst/>
              <a:ahLst/>
              <a:cxnLst/>
              <a:rect l="l" t="t" r="r" b="b"/>
              <a:pathLst>
                <a:path w="11316208" h="466598">
                  <a:moveTo>
                    <a:pt x="0" y="0"/>
                  </a:moveTo>
                  <a:lnTo>
                    <a:pt x="11316208" y="0"/>
                  </a:lnTo>
                  <a:lnTo>
                    <a:pt x="11316208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99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631000" y="9937080"/>
            <a:ext cx="657180" cy="349920"/>
            <a:chOff x="0" y="0"/>
            <a:chExt cx="876240" cy="466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6300" cy="466598"/>
            </a:xfrm>
            <a:custGeom>
              <a:avLst/>
              <a:gdLst/>
              <a:ahLst/>
              <a:cxnLst/>
              <a:rect l="l" t="t" r="r" b="b"/>
              <a:pathLst>
                <a:path w="876300" h="466598">
                  <a:moveTo>
                    <a:pt x="0" y="0"/>
                  </a:moveTo>
                  <a:lnTo>
                    <a:pt x="876300" y="0"/>
                  </a:lnTo>
                  <a:lnTo>
                    <a:pt x="876300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1971B6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180" cy="349920"/>
            <a:chOff x="0" y="0"/>
            <a:chExt cx="24384240" cy="4665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254" cy="466598"/>
            </a:xfrm>
            <a:custGeom>
              <a:avLst/>
              <a:gdLst/>
              <a:ahLst/>
              <a:cxnLst/>
              <a:rect l="l" t="t" r="r" b="b"/>
              <a:pathLst>
                <a:path w="24384254" h="466598">
                  <a:moveTo>
                    <a:pt x="0" y="0"/>
                  </a:moveTo>
                  <a:lnTo>
                    <a:pt x="24384254" y="0"/>
                  </a:lnTo>
                  <a:lnTo>
                    <a:pt x="24384254" y="466598"/>
                  </a:lnTo>
                  <a:lnTo>
                    <a:pt x="0" y="466598"/>
                  </a:lnTo>
                  <a:close/>
                </a:path>
              </a:pathLst>
            </a:custGeom>
            <a:solidFill>
              <a:srgbClr val="00349E"/>
            </a:solidFill>
          </p:spPr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20475"/>
              </p:ext>
            </p:extLst>
          </p:nvPr>
        </p:nvGraphicFramePr>
        <p:xfrm>
          <a:off x="290032" y="1198350"/>
          <a:ext cx="17312827" cy="8292205"/>
        </p:xfrm>
        <a:graphic>
          <a:graphicData uri="http://schemas.openxmlformats.org/drawingml/2006/table">
            <a:tbl>
              <a:tblPr/>
              <a:tblGrid>
                <a:gridCol w="176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4638"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7567"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3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89"/>
                        </a:lnSpc>
                        <a:defRPr/>
                      </a:pPr>
                      <a:endParaRPr lang="en-US" sz="1100" dirty="0"/>
                    </a:p>
                  </a:txBody>
                  <a:tcPr marL="230823" marR="230823" marT="230823" marB="230823" anchor="ctr">
                    <a:lnL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593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Freeform 11"/>
          <p:cNvSpPr/>
          <p:nvPr/>
        </p:nvSpPr>
        <p:spPr>
          <a:xfrm>
            <a:off x="9723567" y="2781300"/>
            <a:ext cx="7879291" cy="6553200"/>
          </a:xfrm>
          <a:custGeom>
            <a:avLst/>
            <a:gdLst/>
            <a:ahLst/>
            <a:cxnLst/>
            <a:rect l="l" t="t" r="r" b="b"/>
            <a:pathLst>
              <a:path w="6993384" h="6229632">
                <a:moveTo>
                  <a:pt x="0" y="0"/>
                </a:moveTo>
                <a:lnTo>
                  <a:pt x="6993384" y="0"/>
                </a:lnTo>
                <a:lnTo>
                  <a:pt x="6993384" y="6229632"/>
                </a:lnTo>
                <a:lnTo>
                  <a:pt x="0" y="6229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151225" y="3269407"/>
            <a:ext cx="11541" cy="49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3" name="TextBox 13"/>
          <p:cNvSpPr txBox="1"/>
          <p:nvPr/>
        </p:nvSpPr>
        <p:spPr>
          <a:xfrm>
            <a:off x="10151225" y="2262491"/>
            <a:ext cx="11541" cy="212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06"/>
              </a:lnSpc>
            </a:pPr>
            <a:endParaRPr dirty="0"/>
          </a:p>
        </p:txBody>
      </p:sp>
      <p:sp>
        <p:nvSpPr>
          <p:cNvPr id="14" name="TextBox 14"/>
          <p:cNvSpPr txBox="1"/>
          <p:nvPr/>
        </p:nvSpPr>
        <p:spPr>
          <a:xfrm>
            <a:off x="314798" y="1393096"/>
            <a:ext cx="1681004" cy="1217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20"/>
              </a:lnSpc>
            </a:pPr>
            <a:r>
              <a:rPr lang="en-US" sz="3585" dirty="0">
                <a:solidFill>
                  <a:srgbClr val="000000"/>
                </a:solidFill>
                <a:latin typeface="Impact"/>
              </a:rPr>
              <a:t>SR. NUMBER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66408" y="1588683"/>
            <a:ext cx="3165672" cy="94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4980" dirty="0">
                <a:solidFill>
                  <a:srgbClr val="000000"/>
                </a:solidFill>
                <a:latin typeface="Impact Bold"/>
              </a:rPr>
              <a:t>PAPER NAME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78246" y="1588683"/>
            <a:ext cx="5454007" cy="94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4980" dirty="0">
                <a:solidFill>
                  <a:srgbClr val="000000"/>
                </a:solidFill>
                <a:latin typeface="Impact"/>
              </a:rPr>
              <a:t>Proposed System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89520" y="4578409"/>
            <a:ext cx="7297637" cy="1532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21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 Fitness App to Fit Everybody’s Schedule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1100</Words>
  <Application>Microsoft Office PowerPoint</Application>
  <PresentationFormat>Custom</PresentationFormat>
  <Paragraphs>154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Impact</vt:lpstr>
      <vt:lpstr>Söhne</vt:lpstr>
      <vt:lpstr>Impact Bold</vt:lpstr>
      <vt:lpstr>Times New Roman</vt:lpstr>
      <vt:lpstr>Arial</vt:lpstr>
      <vt:lpstr>IBM Plex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IMx Krishna</dc:creator>
  <cp:lastModifiedBy>Sarita Angane</cp:lastModifiedBy>
  <cp:revision>16</cp:revision>
  <dcterms:created xsi:type="dcterms:W3CDTF">2006-08-16T00:00:00Z</dcterms:created>
  <dcterms:modified xsi:type="dcterms:W3CDTF">2024-03-11T06:06:33Z</dcterms:modified>
  <dc:identifier>DAFpedFX0BM</dc:identifier>
</cp:coreProperties>
</file>