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RoxboroughCF Bold" pitchFamily="2" charset="77"/>
      <p:regular r:id="rId11"/>
      <p:bold r:id="rId12"/>
    </p:embeddedFont>
    <p:embeddedFont>
      <p:font typeface="Times New Roman Bold" panose="02030802070405020303" pitchFamily="18" charset="77"/>
      <p:regular r:id="rId13"/>
      <p:bold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autoAdjust="0"/>
    <p:restoredTop sz="94572" autoAdjust="0"/>
  </p:normalViewPr>
  <p:slideViewPr>
    <p:cSldViewPr>
      <p:cViewPr varScale="1">
        <p:scale>
          <a:sx n="58" d="100"/>
          <a:sy n="58" d="100"/>
        </p:scale>
        <p:origin x="256" y="63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gif"/></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sp>
        <p:nvSpPr>
          <p:cNvPr id="2" name="Freeform 2"/>
          <p:cNvSpPr/>
          <p:nvPr/>
        </p:nvSpPr>
        <p:spPr>
          <a:xfrm>
            <a:off x="6075427" y="848496"/>
            <a:ext cx="6137145" cy="4078483"/>
          </a:xfrm>
          <a:custGeom>
            <a:avLst/>
            <a:gdLst/>
            <a:ahLst/>
            <a:cxnLst/>
            <a:rect l="l" t="t" r="r" b="b"/>
            <a:pathLst>
              <a:path w="6137145" h="4078483">
                <a:moveTo>
                  <a:pt x="0" y="0"/>
                </a:moveTo>
                <a:lnTo>
                  <a:pt x="6137146" y="0"/>
                </a:lnTo>
                <a:lnTo>
                  <a:pt x="6137146" y="4078483"/>
                </a:lnTo>
                <a:lnTo>
                  <a:pt x="0" y="4078483"/>
                </a:lnTo>
                <a:lnTo>
                  <a:pt x="0" y="0"/>
                </a:lnTo>
                <a:close/>
              </a:path>
            </a:pathLst>
          </a:custGeom>
          <a:blipFill>
            <a:blip r:embed="rId2"/>
            <a:stretch>
              <a:fillRect/>
            </a:stretch>
          </a:blipFill>
        </p:spPr>
      </p:sp>
      <p:sp>
        <p:nvSpPr>
          <p:cNvPr id="3" name="TextBox 3"/>
          <p:cNvSpPr txBox="1"/>
          <p:nvPr/>
        </p:nvSpPr>
        <p:spPr>
          <a:xfrm>
            <a:off x="2646090" y="4812679"/>
            <a:ext cx="12995821" cy="1880236"/>
          </a:xfrm>
          <a:prstGeom prst="rect">
            <a:avLst/>
          </a:prstGeom>
        </p:spPr>
        <p:txBody>
          <a:bodyPr lIns="0" tIns="0" rIns="0" bIns="0" rtlCol="0" anchor="t">
            <a:spAutoFit/>
          </a:bodyPr>
          <a:lstStyle/>
          <a:p>
            <a:pPr algn="ctr">
              <a:lnSpc>
                <a:spcPts val="7139"/>
              </a:lnSpc>
            </a:pPr>
            <a:r>
              <a:rPr lang="en-US" sz="5099" b="1">
                <a:solidFill>
                  <a:srgbClr val="000000"/>
                </a:solidFill>
                <a:latin typeface="Times New Roman Bold"/>
                <a:ea typeface="Times New Roman Bold"/>
                <a:cs typeface="Times New Roman Bold"/>
                <a:sym typeface="Times New Roman Bold"/>
              </a:rPr>
              <a:t>Department of Computer Science &amp; Engineering</a:t>
            </a:r>
          </a:p>
          <a:p>
            <a:pPr algn="ctr">
              <a:lnSpc>
                <a:spcPts val="7139"/>
              </a:lnSpc>
              <a:spcBef>
                <a:spcPct val="0"/>
              </a:spcBef>
            </a:pPr>
            <a:r>
              <a:rPr lang="en-US" sz="5099" b="1">
                <a:solidFill>
                  <a:srgbClr val="000000"/>
                </a:solidFill>
                <a:latin typeface="Times New Roman Bold"/>
                <a:ea typeface="Times New Roman Bold"/>
                <a:cs typeface="Times New Roman Bold"/>
                <a:sym typeface="Times New Roman Bold"/>
              </a:rPr>
              <a:t>Artificial Intelligence &amp; Machine Learning</a:t>
            </a:r>
          </a:p>
        </p:txBody>
      </p:sp>
      <p:sp>
        <p:nvSpPr>
          <p:cNvPr id="4" name="TextBox 4"/>
          <p:cNvSpPr txBox="1"/>
          <p:nvPr/>
        </p:nvSpPr>
        <p:spPr>
          <a:xfrm>
            <a:off x="4432775" y="6633684"/>
            <a:ext cx="9422450" cy="2624616"/>
          </a:xfrm>
          <a:prstGeom prst="rect">
            <a:avLst/>
          </a:prstGeom>
        </p:spPr>
        <p:txBody>
          <a:bodyPr lIns="0" tIns="0" rIns="0" bIns="0" rtlCol="0" anchor="t">
            <a:spAutoFit/>
          </a:bodyPr>
          <a:lstStyle/>
          <a:p>
            <a:pPr algn="ctr">
              <a:lnSpc>
                <a:spcPts val="5131"/>
              </a:lnSpc>
            </a:pPr>
            <a:r>
              <a:rPr lang="en-US" sz="3665" b="1">
                <a:solidFill>
                  <a:srgbClr val="000000"/>
                </a:solidFill>
                <a:latin typeface="Times New Roman Bold"/>
                <a:ea typeface="Times New Roman Bold"/>
                <a:cs typeface="Times New Roman Bold"/>
                <a:sym typeface="Times New Roman Bold"/>
              </a:rPr>
              <a:t>A. P. Shah Institute of Technology</a:t>
            </a:r>
          </a:p>
          <a:p>
            <a:pPr algn="ctr">
              <a:lnSpc>
                <a:spcPts val="5131"/>
              </a:lnSpc>
            </a:pPr>
            <a:r>
              <a:rPr lang="en-US" sz="3665" b="1">
                <a:solidFill>
                  <a:srgbClr val="000000"/>
                </a:solidFill>
                <a:latin typeface="Times New Roman Bold"/>
                <a:ea typeface="Times New Roman Bold"/>
                <a:cs typeface="Times New Roman Bold"/>
                <a:sym typeface="Times New Roman Bold"/>
              </a:rPr>
              <a:t>G. B. Road, Kasarvadavali, Thane (W) - 400 615</a:t>
            </a:r>
          </a:p>
          <a:p>
            <a:pPr algn="ctr">
              <a:lnSpc>
                <a:spcPts val="5131"/>
              </a:lnSpc>
            </a:pPr>
            <a:r>
              <a:rPr lang="en-US" sz="3665" b="1">
                <a:solidFill>
                  <a:srgbClr val="000000"/>
                </a:solidFill>
                <a:latin typeface="Times New Roman Bold"/>
                <a:ea typeface="Times New Roman Bold"/>
                <a:cs typeface="Times New Roman Bold"/>
                <a:sym typeface="Times New Roman Bold"/>
              </a:rPr>
              <a:t>UNIVERSITY OF MUMBAI</a:t>
            </a:r>
          </a:p>
          <a:p>
            <a:pPr algn="ctr">
              <a:lnSpc>
                <a:spcPts val="5131"/>
              </a:lnSpc>
              <a:spcBef>
                <a:spcPct val="0"/>
              </a:spcBef>
            </a:pPr>
            <a:r>
              <a:rPr lang="en-US" sz="3665" b="1">
                <a:solidFill>
                  <a:srgbClr val="000000"/>
                </a:solidFill>
                <a:latin typeface="Times New Roman Bold"/>
                <a:ea typeface="Times New Roman Bold"/>
                <a:cs typeface="Times New Roman Bold"/>
                <a:sym typeface="Times New Roman Bold"/>
              </a:rPr>
              <a:t>Academic Year 2024 - 25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sp>
        <p:nvSpPr>
          <p:cNvPr id="2" name="Freeform 2"/>
          <p:cNvSpPr/>
          <p:nvPr/>
        </p:nvSpPr>
        <p:spPr>
          <a:xfrm>
            <a:off x="1382516" y="2645468"/>
            <a:ext cx="5193879" cy="1038776"/>
          </a:xfrm>
          <a:custGeom>
            <a:avLst/>
            <a:gdLst/>
            <a:ahLst/>
            <a:cxnLst/>
            <a:rect l="l" t="t" r="r" b="b"/>
            <a:pathLst>
              <a:path w="5193879" h="1038776">
                <a:moveTo>
                  <a:pt x="0" y="0"/>
                </a:moveTo>
                <a:lnTo>
                  <a:pt x="5193879" y="0"/>
                </a:lnTo>
                <a:lnTo>
                  <a:pt x="5193879" y="1038776"/>
                </a:lnTo>
                <a:lnTo>
                  <a:pt x="0" y="10387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717338" y="2379342"/>
            <a:ext cx="8744779" cy="1513877"/>
          </a:xfrm>
          <a:prstGeom prst="rect">
            <a:avLst/>
          </a:prstGeom>
        </p:spPr>
        <p:txBody>
          <a:bodyPr lIns="0" tIns="0" rIns="0" bIns="0" rtlCol="0" anchor="t">
            <a:spAutoFit/>
          </a:bodyPr>
          <a:lstStyle/>
          <a:p>
            <a:pPr algn="l">
              <a:lnSpc>
                <a:spcPts val="10185"/>
              </a:lnSpc>
            </a:pPr>
            <a:r>
              <a:rPr lang="en-US" sz="9609" b="1">
                <a:solidFill>
                  <a:srgbClr val="000000"/>
                </a:solidFill>
                <a:latin typeface="Times New Roman Bold"/>
                <a:ea typeface="Times New Roman Bold"/>
                <a:cs typeface="Times New Roman Bold"/>
                <a:sym typeface="Times New Roman Bold"/>
              </a:rPr>
              <a:t>Team</a:t>
            </a:r>
          </a:p>
        </p:txBody>
      </p:sp>
      <p:sp>
        <p:nvSpPr>
          <p:cNvPr id="4" name="TextBox 4"/>
          <p:cNvSpPr txBox="1"/>
          <p:nvPr/>
        </p:nvSpPr>
        <p:spPr>
          <a:xfrm>
            <a:off x="1717338" y="5026781"/>
            <a:ext cx="8291684" cy="1728392"/>
          </a:xfrm>
          <a:prstGeom prst="rect">
            <a:avLst/>
          </a:prstGeom>
        </p:spPr>
        <p:txBody>
          <a:bodyPr lIns="0" tIns="0" rIns="0" bIns="0" rtlCol="0" anchor="t">
            <a:spAutoFit/>
          </a:bodyPr>
          <a:lstStyle/>
          <a:p>
            <a:pPr algn="l">
              <a:lnSpc>
                <a:spcPts val="4484"/>
              </a:lnSpc>
            </a:pPr>
            <a:r>
              <a:rPr lang="en-US" sz="3203">
                <a:solidFill>
                  <a:srgbClr val="000000"/>
                </a:solidFill>
                <a:latin typeface="Times New Roman"/>
                <a:ea typeface="Times New Roman"/>
                <a:cs typeface="Times New Roman"/>
                <a:sym typeface="Times New Roman"/>
              </a:rPr>
              <a:t>Bhushan Khopkar (22106099),</a:t>
            </a:r>
          </a:p>
          <a:p>
            <a:pPr algn="l">
              <a:lnSpc>
                <a:spcPts val="4484"/>
              </a:lnSpc>
            </a:pPr>
            <a:r>
              <a:rPr lang="en-US" sz="3203">
                <a:solidFill>
                  <a:srgbClr val="000000"/>
                </a:solidFill>
                <a:latin typeface="Times New Roman"/>
                <a:ea typeface="Times New Roman"/>
                <a:cs typeface="Times New Roman"/>
                <a:sym typeface="Times New Roman"/>
              </a:rPr>
              <a:t>Saif Khan (22106072) &amp;</a:t>
            </a:r>
          </a:p>
          <a:p>
            <a:pPr algn="l">
              <a:lnSpc>
                <a:spcPts val="4484"/>
              </a:lnSpc>
            </a:pPr>
            <a:r>
              <a:rPr lang="en-US" sz="3203">
                <a:solidFill>
                  <a:srgbClr val="000000"/>
                </a:solidFill>
                <a:latin typeface="Times New Roman"/>
                <a:ea typeface="Times New Roman"/>
                <a:cs typeface="Times New Roman"/>
                <a:sym typeface="Times New Roman"/>
              </a:rPr>
              <a:t>Devansh Mane (22106062)</a:t>
            </a:r>
          </a:p>
        </p:txBody>
      </p:sp>
      <p:pic>
        <p:nvPicPr>
          <p:cNvPr id="5" name="Picture 5"/>
          <p:cNvPicPr>
            <a:picLocks noChangeAspect="1"/>
          </p:cNvPicPr>
          <p:nvPr/>
        </p:nvPicPr>
        <p:blipFill>
          <a:blip r:embed="rId4"/>
          <a:srcRect/>
          <a:stretch>
            <a:fillRect/>
          </a:stretch>
        </p:blipFill>
        <p:spPr>
          <a:xfrm>
            <a:off x="1717338" y="6917944"/>
            <a:ext cx="2678548" cy="295327"/>
          </a:xfrm>
          <a:prstGeom prst="rect">
            <a:avLst/>
          </a:prstGeom>
        </p:spPr>
      </p:pic>
      <p:sp>
        <p:nvSpPr>
          <p:cNvPr id="6" name="TextBox 6"/>
          <p:cNvSpPr txBox="1"/>
          <p:nvPr/>
        </p:nvSpPr>
        <p:spPr>
          <a:xfrm>
            <a:off x="13363510" y="8075440"/>
            <a:ext cx="3166616" cy="1202813"/>
          </a:xfrm>
          <a:prstGeom prst="rect">
            <a:avLst/>
          </a:prstGeom>
        </p:spPr>
        <p:txBody>
          <a:bodyPr lIns="0" tIns="0" rIns="0" bIns="0" rtlCol="0" anchor="t">
            <a:spAutoFit/>
          </a:bodyPr>
          <a:lstStyle/>
          <a:p>
            <a:pPr algn="ctr">
              <a:lnSpc>
                <a:spcPts val="4578"/>
              </a:lnSpc>
            </a:pPr>
            <a:r>
              <a:rPr lang="en-US" sz="3270">
                <a:solidFill>
                  <a:srgbClr val="000000"/>
                </a:solidFill>
                <a:latin typeface="Times New Roman"/>
                <a:ea typeface="Times New Roman"/>
                <a:cs typeface="Times New Roman"/>
                <a:sym typeface="Times New Roman"/>
              </a:rPr>
              <a:t>Guided By- </a:t>
            </a:r>
          </a:p>
          <a:p>
            <a:pPr algn="ctr">
              <a:lnSpc>
                <a:spcPts val="4578"/>
              </a:lnSpc>
              <a:spcBef>
                <a:spcPct val="0"/>
              </a:spcBef>
            </a:pPr>
            <a:r>
              <a:rPr lang="en-US" sz="3270">
                <a:solidFill>
                  <a:srgbClr val="000000"/>
                </a:solidFill>
                <a:latin typeface="Times New Roman"/>
                <a:ea typeface="Times New Roman"/>
                <a:cs typeface="Times New Roman"/>
                <a:sym typeface="Times New Roman"/>
              </a:rPr>
              <a:t>Prof. Viki T. Patil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sp>
        <p:nvSpPr>
          <p:cNvPr id="2" name="Freeform 2"/>
          <p:cNvSpPr/>
          <p:nvPr/>
        </p:nvSpPr>
        <p:spPr>
          <a:xfrm>
            <a:off x="3978706" y="4110441"/>
            <a:ext cx="10330588" cy="2066118"/>
          </a:xfrm>
          <a:custGeom>
            <a:avLst/>
            <a:gdLst/>
            <a:ahLst/>
            <a:cxnLst/>
            <a:rect l="l" t="t" r="r" b="b"/>
            <a:pathLst>
              <a:path w="10330588" h="2066118">
                <a:moveTo>
                  <a:pt x="0" y="0"/>
                </a:moveTo>
                <a:lnTo>
                  <a:pt x="10330588" y="0"/>
                </a:lnTo>
                <a:lnTo>
                  <a:pt x="10330588" y="2066118"/>
                </a:lnTo>
                <a:lnTo>
                  <a:pt x="0" y="206611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0" y="4118245"/>
            <a:ext cx="18288000" cy="1692771"/>
          </a:xfrm>
          <a:prstGeom prst="rect">
            <a:avLst/>
          </a:prstGeom>
        </p:spPr>
        <p:txBody>
          <a:bodyPr lIns="0" tIns="0" rIns="0" bIns="0" rtlCol="0" anchor="t">
            <a:spAutoFit/>
          </a:bodyPr>
          <a:lstStyle/>
          <a:p>
            <a:pPr algn="ctr">
              <a:lnSpc>
                <a:spcPts val="13217"/>
              </a:lnSpc>
            </a:pPr>
            <a:r>
              <a:rPr lang="en-US" sz="12469" dirty="0">
                <a:solidFill>
                  <a:srgbClr val="000000"/>
                </a:solidFill>
                <a:latin typeface="Times New Roman"/>
                <a:ea typeface="Times New Roman"/>
                <a:cs typeface="Times New Roman"/>
                <a:sym typeface="Times New Roman"/>
              </a:rPr>
              <a:t>Static Website</a:t>
            </a:r>
          </a:p>
        </p:txBody>
      </p:sp>
    </p:spTree>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030012"/>
            <a:ext cx="16230600" cy="7228288"/>
            <a:chOff x="0" y="0"/>
            <a:chExt cx="26225716" cy="11679606"/>
          </a:xfrm>
        </p:grpSpPr>
        <p:sp>
          <p:nvSpPr>
            <p:cNvPr id="3" name="Freeform 3"/>
            <p:cNvSpPr/>
            <p:nvPr/>
          </p:nvSpPr>
          <p:spPr>
            <a:xfrm>
              <a:off x="57150" y="58420"/>
              <a:ext cx="26155867" cy="11608486"/>
            </a:xfrm>
            <a:custGeom>
              <a:avLst/>
              <a:gdLst/>
              <a:ahLst/>
              <a:cxnLst/>
              <a:rect l="l" t="t" r="r" b="b"/>
              <a:pathLst>
                <a:path w="26155867" h="11608486">
                  <a:moveTo>
                    <a:pt x="26070775" y="11578006"/>
                  </a:moveTo>
                  <a:lnTo>
                    <a:pt x="0" y="11578006"/>
                  </a:lnTo>
                  <a:cubicBezTo>
                    <a:pt x="5080" y="11595786"/>
                    <a:pt x="21590" y="11608486"/>
                    <a:pt x="40640" y="11608486"/>
                  </a:cubicBezTo>
                  <a:lnTo>
                    <a:pt x="26112685" y="11608486"/>
                  </a:lnTo>
                  <a:cubicBezTo>
                    <a:pt x="26136817" y="11608486"/>
                    <a:pt x="26155867" y="11589436"/>
                    <a:pt x="26155867" y="11565306"/>
                  </a:cubicBezTo>
                  <a:lnTo>
                    <a:pt x="26155867" y="40640"/>
                  </a:lnTo>
                  <a:cubicBezTo>
                    <a:pt x="26155867" y="21590"/>
                    <a:pt x="26143167" y="6350"/>
                    <a:pt x="26126656" y="0"/>
                  </a:cubicBezTo>
                  <a:lnTo>
                    <a:pt x="26126656" y="11522126"/>
                  </a:lnTo>
                  <a:cubicBezTo>
                    <a:pt x="26126656" y="11552606"/>
                    <a:pt x="26101256" y="11578006"/>
                    <a:pt x="26070775" y="11578006"/>
                  </a:cubicBezTo>
                  <a:close/>
                </a:path>
              </a:pathLst>
            </a:custGeom>
            <a:solidFill>
              <a:srgbClr val="000000"/>
            </a:solidFill>
          </p:spPr>
        </p:sp>
        <p:sp>
          <p:nvSpPr>
            <p:cNvPr id="4" name="Freeform 4"/>
            <p:cNvSpPr/>
            <p:nvPr/>
          </p:nvSpPr>
          <p:spPr>
            <a:xfrm>
              <a:off x="12700" y="12700"/>
              <a:ext cx="26158406" cy="11611026"/>
            </a:xfrm>
            <a:custGeom>
              <a:avLst/>
              <a:gdLst/>
              <a:ahLst/>
              <a:cxnLst/>
              <a:rect l="l" t="t" r="r" b="b"/>
              <a:pathLst>
                <a:path w="26158406" h="11611026">
                  <a:moveTo>
                    <a:pt x="43180" y="11611026"/>
                  </a:moveTo>
                  <a:lnTo>
                    <a:pt x="26115225" y="11611026"/>
                  </a:lnTo>
                  <a:cubicBezTo>
                    <a:pt x="26139356" y="11611026"/>
                    <a:pt x="26158406" y="11591976"/>
                    <a:pt x="26158406" y="11567846"/>
                  </a:cubicBezTo>
                  <a:lnTo>
                    <a:pt x="26158406" y="43180"/>
                  </a:lnTo>
                  <a:cubicBezTo>
                    <a:pt x="26158406" y="19050"/>
                    <a:pt x="26139356" y="0"/>
                    <a:pt x="26115225" y="0"/>
                  </a:cubicBezTo>
                  <a:lnTo>
                    <a:pt x="43180" y="0"/>
                  </a:lnTo>
                  <a:cubicBezTo>
                    <a:pt x="19050" y="0"/>
                    <a:pt x="0" y="19050"/>
                    <a:pt x="0" y="43180"/>
                  </a:cubicBezTo>
                  <a:lnTo>
                    <a:pt x="0" y="11567846"/>
                  </a:lnTo>
                  <a:cubicBezTo>
                    <a:pt x="0" y="11591976"/>
                    <a:pt x="19050" y="11611026"/>
                    <a:pt x="43180" y="11611026"/>
                  </a:cubicBezTo>
                  <a:close/>
                </a:path>
              </a:pathLst>
            </a:custGeom>
            <a:solidFill>
              <a:srgbClr val="F8F8F8"/>
            </a:solidFill>
          </p:spPr>
        </p:sp>
        <p:sp>
          <p:nvSpPr>
            <p:cNvPr id="5" name="Freeform 5"/>
            <p:cNvSpPr/>
            <p:nvPr/>
          </p:nvSpPr>
          <p:spPr>
            <a:xfrm>
              <a:off x="0" y="0"/>
              <a:ext cx="26225717" cy="11679606"/>
            </a:xfrm>
            <a:custGeom>
              <a:avLst/>
              <a:gdLst/>
              <a:ahLst/>
              <a:cxnLst/>
              <a:rect l="l" t="t" r="r" b="b"/>
              <a:pathLst>
                <a:path w="26225717" h="11679606">
                  <a:moveTo>
                    <a:pt x="26182535" y="44450"/>
                  </a:moveTo>
                  <a:cubicBezTo>
                    <a:pt x="26177456" y="19050"/>
                    <a:pt x="26154596" y="0"/>
                    <a:pt x="26127925" y="0"/>
                  </a:cubicBezTo>
                  <a:lnTo>
                    <a:pt x="55880" y="0"/>
                  </a:lnTo>
                  <a:cubicBezTo>
                    <a:pt x="25400" y="0"/>
                    <a:pt x="0" y="25400"/>
                    <a:pt x="0" y="55880"/>
                  </a:cubicBezTo>
                  <a:lnTo>
                    <a:pt x="0" y="11580546"/>
                  </a:lnTo>
                  <a:cubicBezTo>
                    <a:pt x="0" y="11607216"/>
                    <a:pt x="17780" y="11628806"/>
                    <a:pt x="43180" y="11635156"/>
                  </a:cubicBezTo>
                  <a:cubicBezTo>
                    <a:pt x="48260" y="11660556"/>
                    <a:pt x="71120" y="11679606"/>
                    <a:pt x="97790" y="11679606"/>
                  </a:cubicBezTo>
                  <a:lnTo>
                    <a:pt x="26169835" y="11679606"/>
                  </a:lnTo>
                  <a:cubicBezTo>
                    <a:pt x="26200317" y="11679606"/>
                    <a:pt x="26225717" y="11654206"/>
                    <a:pt x="26225717" y="11623726"/>
                  </a:cubicBezTo>
                  <a:lnTo>
                    <a:pt x="26225717" y="99060"/>
                  </a:lnTo>
                  <a:cubicBezTo>
                    <a:pt x="26225717" y="72390"/>
                    <a:pt x="26207935" y="50800"/>
                    <a:pt x="26182535" y="44450"/>
                  </a:cubicBezTo>
                  <a:close/>
                  <a:moveTo>
                    <a:pt x="12700" y="11580546"/>
                  </a:moveTo>
                  <a:lnTo>
                    <a:pt x="12700" y="55880"/>
                  </a:lnTo>
                  <a:cubicBezTo>
                    <a:pt x="12700" y="31750"/>
                    <a:pt x="31750" y="12700"/>
                    <a:pt x="55880" y="12700"/>
                  </a:cubicBezTo>
                  <a:lnTo>
                    <a:pt x="26127925" y="12700"/>
                  </a:lnTo>
                  <a:cubicBezTo>
                    <a:pt x="26152056" y="12700"/>
                    <a:pt x="26171106" y="31750"/>
                    <a:pt x="26171106" y="55880"/>
                  </a:cubicBezTo>
                  <a:lnTo>
                    <a:pt x="26171106" y="11580546"/>
                  </a:lnTo>
                  <a:cubicBezTo>
                    <a:pt x="26171106" y="11604676"/>
                    <a:pt x="26152056" y="11623726"/>
                    <a:pt x="26127925" y="11623726"/>
                  </a:cubicBezTo>
                  <a:lnTo>
                    <a:pt x="55880" y="11623726"/>
                  </a:lnTo>
                  <a:cubicBezTo>
                    <a:pt x="31750" y="11623726"/>
                    <a:pt x="12700" y="11604676"/>
                    <a:pt x="12700" y="11580546"/>
                  </a:cubicBezTo>
                  <a:close/>
                  <a:moveTo>
                    <a:pt x="26213017" y="11623726"/>
                  </a:moveTo>
                  <a:cubicBezTo>
                    <a:pt x="26213017" y="11647856"/>
                    <a:pt x="26193967" y="11666906"/>
                    <a:pt x="26169835" y="11666906"/>
                  </a:cubicBezTo>
                  <a:lnTo>
                    <a:pt x="97790" y="11666906"/>
                  </a:lnTo>
                  <a:cubicBezTo>
                    <a:pt x="78740" y="11666906"/>
                    <a:pt x="62230" y="11654206"/>
                    <a:pt x="57150" y="11636426"/>
                  </a:cubicBezTo>
                  <a:lnTo>
                    <a:pt x="26127925" y="11636426"/>
                  </a:lnTo>
                  <a:cubicBezTo>
                    <a:pt x="26158406" y="11636426"/>
                    <a:pt x="26183806" y="11611026"/>
                    <a:pt x="26183806" y="11580546"/>
                  </a:cubicBezTo>
                  <a:lnTo>
                    <a:pt x="26183806" y="58420"/>
                  </a:lnTo>
                  <a:cubicBezTo>
                    <a:pt x="26200317" y="64770"/>
                    <a:pt x="26213017" y="80010"/>
                    <a:pt x="26213017" y="99060"/>
                  </a:cubicBezTo>
                  <a:lnTo>
                    <a:pt x="26213017" y="11623726"/>
                  </a:lnTo>
                  <a:close/>
                </a:path>
              </a:pathLst>
            </a:custGeom>
            <a:solidFill>
              <a:srgbClr val="000000"/>
            </a:solidFill>
          </p:spPr>
        </p:sp>
      </p:grpSp>
      <p:grpSp>
        <p:nvGrpSpPr>
          <p:cNvPr id="6" name="Group 6"/>
          <p:cNvGrpSpPr/>
          <p:nvPr/>
        </p:nvGrpSpPr>
        <p:grpSpPr>
          <a:xfrm>
            <a:off x="1774807" y="3845400"/>
            <a:ext cx="6121938" cy="2600203"/>
            <a:chOff x="0" y="0"/>
            <a:chExt cx="8162585" cy="3466937"/>
          </a:xfrm>
        </p:grpSpPr>
        <p:sp>
          <p:nvSpPr>
            <p:cNvPr id="7" name="Freeform 7"/>
            <p:cNvSpPr/>
            <p:nvPr/>
          </p:nvSpPr>
          <p:spPr>
            <a:xfrm>
              <a:off x="0" y="775442"/>
              <a:ext cx="7438798" cy="1487760"/>
            </a:xfrm>
            <a:custGeom>
              <a:avLst/>
              <a:gdLst/>
              <a:ahLst/>
              <a:cxnLst/>
              <a:rect l="l" t="t" r="r" b="b"/>
              <a:pathLst>
                <a:path w="7438798" h="1487760">
                  <a:moveTo>
                    <a:pt x="0" y="0"/>
                  </a:moveTo>
                  <a:lnTo>
                    <a:pt x="7438798" y="0"/>
                  </a:lnTo>
                  <a:lnTo>
                    <a:pt x="7438798" y="1487759"/>
                  </a:lnTo>
                  <a:lnTo>
                    <a:pt x="0" y="14877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Box 8"/>
            <p:cNvSpPr txBox="1"/>
            <p:nvPr/>
          </p:nvSpPr>
          <p:spPr>
            <a:xfrm>
              <a:off x="236460" y="123825"/>
              <a:ext cx="7926125" cy="3343112"/>
            </a:xfrm>
            <a:prstGeom prst="rect">
              <a:avLst/>
            </a:prstGeom>
          </p:spPr>
          <p:txBody>
            <a:bodyPr lIns="0" tIns="0" rIns="0" bIns="0" rtlCol="0" anchor="t">
              <a:spAutoFit/>
            </a:bodyPr>
            <a:lstStyle/>
            <a:p>
              <a:pPr algn="l">
                <a:lnSpc>
                  <a:spcPts val="9646"/>
                </a:lnSpc>
              </a:pPr>
              <a:r>
                <a:rPr lang="en-US" sz="9100" b="1">
                  <a:solidFill>
                    <a:srgbClr val="000000"/>
                  </a:solidFill>
                  <a:latin typeface="RoxboroughCF Bold"/>
                  <a:ea typeface="RoxboroughCF Bold"/>
                  <a:cs typeface="RoxboroughCF Bold"/>
                  <a:sym typeface="RoxboroughCF Bold"/>
                </a:rPr>
                <a:t>Problem Statement</a:t>
              </a:r>
            </a:p>
          </p:txBody>
        </p:sp>
      </p:grpSp>
      <p:grpSp>
        <p:nvGrpSpPr>
          <p:cNvPr id="9" name="Group 9"/>
          <p:cNvGrpSpPr/>
          <p:nvPr/>
        </p:nvGrpSpPr>
        <p:grpSpPr>
          <a:xfrm>
            <a:off x="1028700" y="1028700"/>
            <a:ext cx="8115300" cy="1001312"/>
            <a:chOff x="0" y="0"/>
            <a:chExt cx="11772975" cy="1452617"/>
          </a:xfrm>
        </p:grpSpPr>
        <p:sp>
          <p:nvSpPr>
            <p:cNvPr id="10" name="Freeform 10"/>
            <p:cNvSpPr/>
            <p:nvPr/>
          </p:nvSpPr>
          <p:spPr>
            <a:xfrm>
              <a:off x="57150" y="58420"/>
              <a:ext cx="11703125" cy="1381497"/>
            </a:xfrm>
            <a:custGeom>
              <a:avLst/>
              <a:gdLst/>
              <a:ahLst/>
              <a:cxnLst/>
              <a:rect l="l" t="t" r="r" b="b"/>
              <a:pathLst>
                <a:path w="11703125" h="1381497">
                  <a:moveTo>
                    <a:pt x="11618035" y="1351017"/>
                  </a:moveTo>
                  <a:lnTo>
                    <a:pt x="0" y="1351017"/>
                  </a:lnTo>
                  <a:cubicBezTo>
                    <a:pt x="5080" y="1368797"/>
                    <a:pt x="21590" y="1381497"/>
                    <a:pt x="40640" y="1381497"/>
                  </a:cubicBezTo>
                  <a:lnTo>
                    <a:pt x="11659945" y="1381497"/>
                  </a:lnTo>
                  <a:cubicBezTo>
                    <a:pt x="11684075" y="1381497"/>
                    <a:pt x="11703125" y="1362447"/>
                    <a:pt x="11703125" y="1338317"/>
                  </a:cubicBezTo>
                  <a:lnTo>
                    <a:pt x="11703125" y="40640"/>
                  </a:lnTo>
                  <a:cubicBezTo>
                    <a:pt x="11703125" y="21590"/>
                    <a:pt x="11690425" y="6350"/>
                    <a:pt x="11673915" y="0"/>
                  </a:cubicBezTo>
                  <a:lnTo>
                    <a:pt x="11673915" y="1295137"/>
                  </a:lnTo>
                  <a:cubicBezTo>
                    <a:pt x="11673915" y="1325617"/>
                    <a:pt x="11648515" y="1351017"/>
                    <a:pt x="11618035" y="1351017"/>
                  </a:cubicBezTo>
                  <a:close/>
                </a:path>
              </a:pathLst>
            </a:custGeom>
            <a:solidFill>
              <a:srgbClr val="000000"/>
            </a:solidFill>
          </p:spPr>
        </p:sp>
        <p:sp>
          <p:nvSpPr>
            <p:cNvPr id="11" name="Freeform 11"/>
            <p:cNvSpPr/>
            <p:nvPr/>
          </p:nvSpPr>
          <p:spPr>
            <a:xfrm>
              <a:off x="12700" y="12700"/>
              <a:ext cx="11705665" cy="1384037"/>
            </a:xfrm>
            <a:custGeom>
              <a:avLst/>
              <a:gdLst/>
              <a:ahLst/>
              <a:cxnLst/>
              <a:rect l="l" t="t" r="r" b="b"/>
              <a:pathLst>
                <a:path w="11705665" h="1384037">
                  <a:moveTo>
                    <a:pt x="43180" y="1384037"/>
                  </a:moveTo>
                  <a:lnTo>
                    <a:pt x="11662485" y="1384037"/>
                  </a:lnTo>
                  <a:cubicBezTo>
                    <a:pt x="11686615" y="1384037"/>
                    <a:pt x="11705665" y="1364987"/>
                    <a:pt x="11705665" y="1340857"/>
                  </a:cubicBezTo>
                  <a:lnTo>
                    <a:pt x="11705665" y="43180"/>
                  </a:lnTo>
                  <a:cubicBezTo>
                    <a:pt x="11705665" y="19050"/>
                    <a:pt x="11686615" y="0"/>
                    <a:pt x="11662485" y="0"/>
                  </a:cubicBezTo>
                  <a:lnTo>
                    <a:pt x="43180" y="0"/>
                  </a:lnTo>
                  <a:cubicBezTo>
                    <a:pt x="19050" y="0"/>
                    <a:pt x="0" y="19050"/>
                    <a:pt x="0" y="43180"/>
                  </a:cubicBezTo>
                  <a:lnTo>
                    <a:pt x="0" y="1340857"/>
                  </a:lnTo>
                  <a:cubicBezTo>
                    <a:pt x="0" y="1364987"/>
                    <a:pt x="19050" y="1384037"/>
                    <a:pt x="43180" y="1384037"/>
                  </a:cubicBezTo>
                  <a:close/>
                </a:path>
              </a:pathLst>
            </a:custGeom>
            <a:solidFill>
              <a:srgbClr val="F8F8F8"/>
            </a:solidFill>
          </p:spPr>
        </p:sp>
        <p:sp>
          <p:nvSpPr>
            <p:cNvPr id="12" name="Freeform 12"/>
            <p:cNvSpPr/>
            <p:nvPr/>
          </p:nvSpPr>
          <p:spPr>
            <a:xfrm>
              <a:off x="0" y="0"/>
              <a:ext cx="11772975" cy="1452617"/>
            </a:xfrm>
            <a:custGeom>
              <a:avLst/>
              <a:gdLst/>
              <a:ahLst/>
              <a:cxnLst/>
              <a:rect l="l" t="t" r="r" b="b"/>
              <a:pathLst>
                <a:path w="11772975" h="1452617">
                  <a:moveTo>
                    <a:pt x="11729795" y="44450"/>
                  </a:moveTo>
                  <a:cubicBezTo>
                    <a:pt x="11724715" y="19050"/>
                    <a:pt x="11701855" y="0"/>
                    <a:pt x="11675184" y="0"/>
                  </a:cubicBezTo>
                  <a:lnTo>
                    <a:pt x="55880" y="0"/>
                  </a:lnTo>
                  <a:cubicBezTo>
                    <a:pt x="25400" y="0"/>
                    <a:pt x="0" y="25400"/>
                    <a:pt x="0" y="55880"/>
                  </a:cubicBezTo>
                  <a:lnTo>
                    <a:pt x="0" y="1353557"/>
                  </a:lnTo>
                  <a:cubicBezTo>
                    <a:pt x="0" y="1380227"/>
                    <a:pt x="17780" y="1401817"/>
                    <a:pt x="43180" y="1408167"/>
                  </a:cubicBezTo>
                  <a:cubicBezTo>
                    <a:pt x="48260" y="1433567"/>
                    <a:pt x="71120" y="1452617"/>
                    <a:pt x="97790" y="1452617"/>
                  </a:cubicBezTo>
                  <a:lnTo>
                    <a:pt x="11717095" y="1452617"/>
                  </a:lnTo>
                  <a:cubicBezTo>
                    <a:pt x="11747575" y="1452617"/>
                    <a:pt x="11772975" y="1427217"/>
                    <a:pt x="11772975" y="1396737"/>
                  </a:cubicBezTo>
                  <a:lnTo>
                    <a:pt x="11772975" y="99060"/>
                  </a:lnTo>
                  <a:cubicBezTo>
                    <a:pt x="11772975" y="72390"/>
                    <a:pt x="11755195" y="50800"/>
                    <a:pt x="11729795" y="44450"/>
                  </a:cubicBezTo>
                  <a:close/>
                  <a:moveTo>
                    <a:pt x="12700" y="1353557"/>
                  </a:moveTo>
                  <a:lnTo>
                    <a:pt x="12700" y="55880"/>
                  </a:lnTo>
                  <a:cubicBezTo>
                    <a:pt x="12700" y="31750"/>
                    <a:pt x="31750" y="12700"/>
                    <a:pt x="55880" y="12700"/>
                  </a:cubicBezTo>
                  <a:lnTo>
                    <a:pt x="11675185" y="12700"/>
                  </a:lnTo>
                  <a:cubicBezTo>
                    <a:pt x="11699315" y="12700"/>
                    <a:pt x="11718365" y="31750"/>
                    <a:pt x="11718365" y="55880"/>
                  </a:cubicBezTo>
                  <a:lnTo>
                    <a:pt x="11718365" y="1353557"/>
                  </a:lnTo>
                  <a:cubicBezTo>
                    <a:pt x="11718365" y="1377687"/>
                    <a:pt x="11699315" y="1396737"/>
                    <a:pt x="11675185" y="1396737"/>
                  </a:cubicBezTo>
                  <a:lnTo>
                    <a:pt x="55880" y="1396737"/>
                  </a:lnTo>
                  <a:cubicBezTo>
                    <a:pt x="31750" y="1396737"/>
                    <a:pt x="12700" y="1377687"/>
                    <a:pt x="12700" y="1353557"/>
                  </a:cubicBezTo>
                  <a:close/>
                  <a:moveTo>
                    <a:pt x="11760275" y="1396737"/>
                  </a:moveTo>
                  <a:cubicBezTo>
                    <a:pt x="11760275" y="1420867"/>
                    <a:pt x="11741225" y="1439917"/>
                    <a:pt x="11717095" y="1439917"/>
                  </a:cubicBezTo>
                  <a:lnTo>
                    <a:pt x="97790" y="1439917"/>
                  </a:lnTo>
                  <a:cubicBezTo>
                    <a:pt x="78740" y="1439917"/>
                    <a:pt x="62230" y="1427217"/>
                    <a:pt x="57150" y="1409437"/>
                  </a:cubicBezTo>
                  <a:lnTo>
                    <a:pt x="11675185" y="1409437"/>
                  </a:lnTo>
                  <a:cubicBezTo>
                    <a:pt x="11705665" y="1409437"/>
                    <a:pt x="11731065" y="1384037"/>
                    <a:pt x="11731065" y="1353557"/>
                  </a:cubicBezTo>
                  <a:lnTo>
                    <a:pt x="11731065" y="58420"/>
                  </a:lnTo>
                  <a:cubicBezTo>
                    <a:pt x="11747575" y="64770"/>
                    <a:pt x="11760275" y="80010"/>
                    <a:pt x="11760275" y="99060"/>
                  </a:cubicBezTo>
                  <a:lnTo>
                    <a:pt x="11760275" y="1396737"/>
                  </a:lnTo>
                  <a:close/>
                </a:path>
              </a:pathLst>
            </a:custGeom>
            <a:solidFill>
              <a:srgbClr val="000000"/>
            </a:solidFill>
          </p:spPr>
        </p:sp>
      </p:grpSp>
      <p:sp>
        <p:nvSpPr>
          <p:cNvPr id="13" name="Freeform 13"/>
          <p:cNvSpPr/>
          <p:nvPr/>
        </p:nvSpPr>
        <p:spPr>
          <a:xfrm>
            <a:off x="1291038" y="1285348"/>
            <a:ext cx="488016" cy="488016"/>
          </a:xfrm>
          <a:custGeom>
            <a:avLst/>
            <a:gdLst/>
            <a:ahLst/>
            <a:cxnLst/>
            <a:rect l="l" t="t" r="r" b="b"/>
            <a:pathLst>
              <a:path w="488016" h="488016">
                <a:moveTo>
                  <a:pt x="0" y="0"/>
                </a:moveTo>
                <a:lnTo>
                  <a:pt x="488016" y="0"/>
                </a:lnTo>
                <a:lnTo>
                  <a:pt x="488016" y="488016"/>
                </a:lnTo>
                <a:lnTo>
                  <a:pt x="0" y="48801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TextBox 14"/>
          <p:cNvSpPr txBox="1"/>
          <p:nvPr/>
        </p:nvSpPr>
        <p:spPr>
          <a:xfrm>
            <a:off x="2122335" y="1190529"/>
            <a:ext cx="7021665" cy="542456"/>
          </a:xfrm>
          <a:prstGeom prst="rect">
            <a:avLst/>
          </a:prstGeom>
        </p:spPr>
        <p:txBody>
          <a:bodyPr lIns="0" tIns="0" rIns="0" bIns="0" rtlCol="0" anchor="t">
            <a:spAutoFit/>
          </a:bodyPr>
          <a:lstStyle/>
          <a:p>
            <a:pPr marL="0" lvl="0" indent="0" algn="just">
              <a:lnSpc>
                <a:spcPts val="4248"/>
              </a:lnSpc>
            </a:pPr>
            <a:r>
              <a:rPr lang="en-US" sz="3600" b="1" dirty="0">
                <a:solidFill>
                  <a:srgbClr val="000000"/>
                </a:solidFill>
                <a:latin typeface="Times New Roman Bold"/>
                <a:ea typeface="Times New Roman Bold"/>
                <a:cs typeface="Times New Roman Bold"/>
                <a:sym typeface="Times New Roman Bold"/>
              </a:rPr>
              <a:t>Static Website using Docker</a:t>
            </a:r>
          </a:p>
        </p:txBody>
      </p:sp>
      <p:sp>
        <p:nvSpPr>
          <p:cNvPr id="15" name="TextBox 15"/>
          <p:cNvSpPr txBox="1"/>
          <p:nvPr/>
        </p:nvSpPr>
        <p:spPr>
          <a:xfrm>
            <a:off x="8990381" y="3797576"/>
            <a:ext cx="7936312" cy="3016210"/>
          </a:xfrm>
          <a:prstGeom prst="rect">
            <a:avLst/>
          </a:prstGeom>
        </p:spPr>
        <p:txBody>
          <a:bodyPr lIns="0" tIns="0" rIns="0" bIns="0" rtlCol="0" anchor="t">
            <a:spAutoFit/>
          </a:bodyPr>
          <a:lstStyle/>
          <a:p>
            <a:r>
              <a:rPr lang="en-US" sz="2800" dirty="0">
                <a:latin typeface="Times New Roman" panose="02020603050405020304" pitchFamily="18" charset="0"/>
                <a:cs typeface="Times New Roman" panose="02020603050405020304" pitchFamily="18" charset="0"/>
              </a:rPr>
              <a:t>Manual deployment of static websites can be time-consuming and inconsistent. This project uses Docker to containerize and serve a static website, ensuring easy setup, consistent performance, and platform independence. The site runs in a lightweight container with Nginx, making deployment simple and repeatable without external dependencies.</a:t>
            </a:r>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sp>
        <p:nvSpPr>
          <p:cNvPr id="2" name="Freeform 2"/>
          <p:cNvSpPr/>
          <p:nvPr/>
        </p:nvSpPr>
        <p:spPr>
          <a:xfrm>
            <a:off x="1028700" y="2811248"/>
            <a:ext cx="3470307" cy="694061"/>
          </a:xfrm>
          <a:custGeom>
            <a:avLst/>
            <a:gdLst/>
            <a:ahLst/>
            <a:cxnLst/>
            <a:rect l="l" t="t" r="r" b="b"/>
            <a:pathLst>
              <a:path w="3470307" h="694061">
                <a:moveTo>
                  <a:pt x="0" y="0"/>
                </a:moveTo>
                <a:lnTo>
                  <a:pt x="3470307" y="0"/>
                </a:lnTo>
                <a:lnTo>
                  <a:pt x="3470307" y="694061"/>
                </a:lnTo>
                <a:lnTo>
                  <a:pt x="0" y="6940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1894168"/>
            <a:ext cx="16230600" cy="6689011"/>
          </a:xfrm>
          <a:prstGeom prst="rect">
            <a:avLst/>
          </a:prstGeom>
        </p:spPr>
        <p:txBody>
          <a:bodyPr lIns="0" tIns="0" rIns="0" bIns="0" rtlCol="0" anchor="t">
            <a:spAutoFit/>
          </a:bodyPr>
          <a:lstStyle/>
          <a:p>
            <a:pPr algn="just">
              <a:lnSpc>
                <a:spcPts val="6288"/>
              </a:lnSpc>
            </a:pPr>
            <a:endParaRPr dirty="0"/>
          </a:p>
          <a:p>
            <a:pPr algn="just">
              <a:lnSpc>
                <a:spcPts val="8884"/>
              </a:lnSpc>
            </a:pPr>
            <a:r>
              <a:rPr lang="en-US" sz="7529" b="1" dirty="0">
                <a:solidFill>
                  <a:srgbClr val="000000"/>
                </a:solidFill>
                <a:latin typeface="Times New Roman Bold"/>
                <a:ea typeface="Times New Roman Bold"/>
                <a:cs typeface="Times New Roman Bold"/>
                <a:sym typeface="Times New Roman Bold"/>
              </a:rPr>
              <a:t>Objective</a:t>
            </a:r>
          </a:p>
          <a:p>
            <a:r>
              <a:rPr lang="en-US" sz="4400" dirty="0">
                <a:latin typeface="Times New Roman" panose="02020603050405020304" pitchFamily="18" charset="0"/>
                <a:cs typeface="Times New Roman" panose="02020603050405020304" pitchFamily="18" charset="0"/>
              </a:rPr>
              <a:t>The objective of this project is to develop and deploy a static website using Docker, enabling consistent performance across various environments. By containerizing the website with Nginx, the project ensures fast, reliable access without backend dependencies. This approach promotes portability, simplifies deployment, and demonstrates efficient use of container technology for hosting lightweight web applications.</a:t>
            </a:r>
          </a:p>
        </p:txBody>
      </p:sp>
    </p:spTree>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sp>
        <p:nvSpPr>
          <p:cNvPr id="2" name="TextBox 2"/>
          <p:cNvSpPr txBox="1"/>
          <p:nvPr/>
        </p:nvSpPr>
        <p:spPr>
          <a:xfrm>
            <a:off x="1133260" y="4578832"/>
            <a:ext cx="8010740" cy="1544688"/>
          </a:xfrm>
          <a:prstGeom prst="rect">
            <a:avLst/>
          </a:prstGeom>
        </p:spPr>
        <p:txBody>
          <a:bodyPr lIns="0" tIns="0" rIns="0" bIns="0" rtlCol="0" anchor="t">
            <a:spAutoFit/>
          </a:bodyPr>
          <a:lstStyle/>
          <a:p>
            <a:pPr algn="l">
              <a:lnSpc>
                <a:spcPts val="10319"/>
              </a:lnSpc>
            </a:pPr>
            <a:r>
              <a:rPr lang="en-US" sz="9735" b="1">
                <a:solidFill>
                  <a:srgbClr val="000000"/>
                </a:solidFill>
                <a:latin typeface="Times New Roman Bold"/>
                <a:ea typeface="Times New Roman Bold"/>
                <a:cs typeface="Times New Roman Bold"/>
                <a:sym typeface="Times New Roman Bold"/>
              </a:rPr>
              <a:t>Tech Stack</a:t>
            </a:r>
          </a:p>
        </p:txBody>
      </p:sp>
      <p:sp>
        <p:nvSpPr>
          <p:cNvPr id="3" name="Freeform 3"/>
          <p:cNvSpPr/>
          <p:nvPr/>
        </p:nvSpPr>
        <p:spPr>
          <a:xfrm rot="1043947">
            <a:off x="4956522" y="4107050"/>
            <a:ext cx="3333611" cy="2072900"/>
          </a:xfrm>
          <a:custGeom>
            <a:avLst/>
            <a:gdLst/>
            <a:ahLst/>
            <a:cxnLst/>
            <a:rect l="l" t="t" r="r" b="b"/>
            <a:pathLst>
              <a:path w="3333611" h="2072900">
                <a:moveTo>
                  <a:pt x="0" y="0"/>
                </a:moveTo>
                <a:lnTo>
                  <a:pt x="3333611" y="0"/>
                </a:lnTo>
                <a:lnTo>
                  <a:pt x="3333611" y="2072900"/>
                </a:lnTo>
                <a:lnTo>
                  <a:pt x="0" y="2072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8679394" y="4118207"/>
            <a:ext cx="8475346" cy="1871538"/>
          </a:xfrm>
          <a:prstGeom prst="rect">
            <a:avLst/>
          </a:prstGeom>
        </p:spPr>
        <p:txBody>
          <a:bodyPr lIns="0" tIns="0" rIns="0" bIns="0" rtlCol="0" anchor="t">
            <a:spAutoFit/>
          </a:bodyPr>
          <a:lstStyle/>
          <a:p>
            <a:pPr marL="777901" lvl="1" indent="-388950" algn="just">
              <a:lnSpc>
                <a:spcPts val="5044"/>
              </a:lnSpc>
              <a:spcBef>
                <a:spcPct val="0"/>
              </a:spcBef>
              <a:buFont typeface="Arial"/>
              <a:buChar char="•"/>
            </a:pPr>
            <a:r>
              <a:rPr lang="en-US" sz="3603" dirty="0">
                <a:solidFill>
                  <a:srgbClr val="000000"/>
                </a:solidFill>
                <a:latin typeface="Times New Roman"/>
                <a:ea typeface="Times New Roman"/>
                <a:cs typeface="Times New Roman"/>
                <a:sym typeface="Times New Roman"/>
              </a:rPr>
              <a:t>Frontend: HTML, CSS, JavaScript</a:t>
            </a:r>
          </a:p>
          <a:p>
            <a:pPr algn="just">
              <a:lnSpc>
                <a:spcPts val="5044"/>
              </a:lnSpc>
              <a:spcBef>
                <a:spcPct val="0"/>
              </a:spcBef>
            </a:pPr>
            <a:endParaRPr lang="en-US" sz="3603" dirty="0">
              <a:solidFill>
                <a:srgbClr val="000000"/>
              </a:solidFill>
              <a:latin typeface="Times New Roman"/>
              <a:ea typeface="Times New Roman"/>
              <a:cs typeface="Times New Roman"/>
              <a:sym typeface="Times New Roman"/>
            </a:endParaRPr>
          </a:p>
          <a:p>
            <a:pPr marL="777901" lvl="1" indent="-388950" algn="just">
              <a:lnSpc>
                <a:spcPts val="5044"/>
              </a:lnSpc>
              <a:spcBef>
                <a:spcPct val="0"/>
              </a:spcBef>
              <a:buFont typeface="Arial"/>
              <a:buChar char="•"/>
            </a:pPr>
            <a:r>
              <a:rPr lang="en-US" sz="3603" dirty="0">
                <a:solidFill>
                  <a:srgbClr val="000000"/>
                </a:solidFill>
                <a:latin typeface="Times New Roman"/>
                <a:ea typeface="Times New Roman"/>
                <a:cs typeface="Times New Roman"/>
                <a:sym typeface="Times New Roman"/>
              </a:rPr>
              <a:t>Hosting and Deployment: Docker</a:t>
            </a: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sp>
        <p:nvSpPr>
          <p:cNvPr id="2" name="Freeform 2"/>
          <p:cNvSpPr/>
          <p:nvPr/>
        </p:nvSpPr>
        <p:spPr>
          <a:xfrm>
            <a:off x="6332288" y="1523375"/>
            <a:ext cx="5623423" cy="1124685"/>
          </a:xfrm>
          <a:custGeom>
            <a:avLst/>
            <a:gdLst/>
            <a:ahLst/>
            <a:cxnLst/>
            <a:rect l="l" t="t" r="r" b="b"/>
            <a:pathLst>
              <a:path w="5623423" h="1124685">
                <a:moveTo>
                  <a:pt x="0" y="0"/>
                </a:moveTo>
                <a:lnTo>
                  <a:pt x="5623424" y="0"/>
                </a:lnTo>
                <a:lnTo>
                  <a:pt x="5623424" y="1124684"/>
                </a:lnTo>
                <a:lnTo>
                  <a:pt x="0" y="11246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5979904" y="640674"/>
            <a:ext cx="6639919" cy="2804362"/>
          </a:xfrm>
          <a:prstGeom prst="rect">
            <a:avLst/>
          </a:prstGeom>
        </p:spPr>
        <p:txBody>
          <a:bodyPr lIns="0" tIns="0" rIns="0" bIns="0" rtlCol="0" anchor="t">
            <a:spAutoFit/>
          </a:bodyPr>
          <a:lstStyle/>
          <a:p>
            <a:pPr algn="just">
              <a:lnSpc>
                <a:spcPts val="6288"/>
              </a:lnSpc>
            </a:pPr>
            <a:endParaRPr/>
          </a:p>
          <a:p>
            <a:pPr algn="just">
              <a:lnSpc>
                <a:spcPts val="8884"/>
              </a:lnSpc>
            </a:pPr>
            <a:r>
              <a:rPr lang="en-US" sz="7529" b="1">
                <a:solidFill>
                  <a:srgbClr val="000000"/>
                </a:solidFill>
                <a:latin typeface="Times New Roman Bold"/>
                <a:ea typeface="Times New Roman Bold"/>
                <a:cs typeface="Times New Roman Bold"/>
                <a:sym typeface="Times New Roman Bold"/>
              </a:rPr>
              <a:t>Block Diagram</a:t>
            </a:r>
          </a:p>
          <a:p>
            <a:pPr marL="0" lvl="0" indent="0" algn="just">
              <a:lnSpc>
                <a:spcPts val="6288"/>
              </a:lnSpc>
            </a:pPr>
            <a:endParaRPr lang="en-US" sz="7529" b="1">
              <a:solidFill>
                <a:srgbClr val="000000"/>
              </a:solidFill>
              <a:latin typeface="Times New Roman Bold"/>
              <a:ea typeface="Times New Roman Bold"/>
              <a:cs typeface="Times New Roman Bold"/>
              <a:sym typeface="Times New Roman Bold"/>
            </a:endParaRPr>
          </a:p>
        </p:txBody>
      </p:sp>
      <p:pic>
        <p:nvPicPr>
          <p:cNvPr id="9" name="Picture 8">
            <a:extLst>
              <a:ext uri="{FF2B5EF4-FFF2-40B4-BE49-F238E27FC236}">
                <a16:creationId xmlns:a16="http://schemas.microsoft.com/office/drawing/2014/main" id="{3BF580AB-4258-E016-AE6E-BB66D04465F7}"/>
              </a:ext>
            </a:extLst>
          </p:cNvPr>
          <p:cNvPicPr>
            <a:picLocks noChangeAspect="1"/>
          </p:cNvPicPr>
          <p:nvPr/>
        </p:nvPicPr>
        <p:blipFill>
          <a:blip r:embed="rId4"/>
          <a:stretch>
            <a:fillRect/>
          </a:stretch>
        </p:blipFill>
        <p:spPr>
          <a:xfrm>
            <a:off x="3429000" y="2846027"/>
            <a:ext cx="11058007" cy="5992023"/>
          </a:xfrm>
          <a:prstGeom prst="rect">
            <a:avLst/>
          </a:prstGeom>
        </p:spPr>
      </p:pic>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sp>
        <p:nvSpPr>
          <p:cNvPr id="2" name="Freeform 2"/>
          <p:cNvSpPr/>
          <p:nvPr/>
        </p:nvSpPr>
        <p:spPr>
          <a:xfrm>
            <a:off x="1028700" y="1876066"/>
            <a:ext cx="3470307" cy="694061"/>
          </a:xfrm>
          <a:custGeom>
            <a:avLst/>
            <a:gdLst/>
            <a:ahLst/>
            <a:cxnLst/>
            <a:rect l="l" t="t" r="r" b="b"/>
            <a:pathLst>
              <a:path w="3470307" h="694061">
                <a:moveTo>
                  <a:pt x="0" y="0"/>
                </a:moveTo>
                <a:lnTo>
                  <a:pt x="3470307" y="0"/>
                </a:lnTo>
                <a:lnTo>
                  <a:pt x="3470307" y="694062"/>
                </a:lnTo>
                <a:lnTo>
                  <a:pt x="0" y="694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794792"/>
            <a:ext cx="16230600" cy="7578998"/>
          </a:xfrm>
          <a:prstGeom prst="rect">
            <a:avLst/>
          </a:prstGeom>
        </p:spPr>
        <p:txBody>
          <a:bodyPr lIns="0" tIns="0" rIns="0" bIns="0" rtlCol="0" anchor="t">
            <a:spAutoFit/>
          </a:bodyPr>
          <a:lstStyle/>
          <a:p>
            <a:pPr algn="just">
              <a:lnSpc>
                <a:spcPts val="6288"/>
              </a:lnSpc>
            </a:pPr>
            <a:endParaRPr dirty="0">
              <a:latin typeface="Times New Roman" panose="02020603050405020304" pitchFamily="18" charset="0"/>
              <a:cs typeface="Times New Roman" panose="02020603050405020304" pitchFamily="18" charset="0"/>
            </a:endParaRPr>
          </a:p>
          <a:p>
            <a:pPr algn="just">
              <a:lnSpc>
                <a:spcPts val="8766"/>
              </a:lnSpc>
            </a:pPr>
            <a:r>
              <a:rPr lang="en-US" sz="7429"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Conclusion</a:t>
            </a:r>
          </a:p>
          <a:p>
            <a:pPr algn="just">
              <a:lnSpc>
                <a:spcPts val="5462"/>
              </a:lnSpc>
            </a:pPr>
            <a:r>
              <a:rPr lang="en-US" sz="4800" dirty="0">
                <a:latin typeface="Times New Roman" panose="02020603050405020304" pitchFamily="18" charset="0"/>
                <a:cs typeface="Times New Roman" panose="02020603050405020304" pitchFamily="18" charset="0"/>
              </a:rPr>
              <a:t>This project offers a lightweight and portable solution for hosting static websites using Docker, ensuring consistent deployment across environments. By combining frontend technologies (HTML, CSS, JavaScript) with a </a:t>
            </a:r>
            <a:r>
              <a:rPr lang="en-US" sz="4800" dirty="0" err="1">
                <a:latin typeface="Times New Roman" panose="02020603050405020304" pitchFamily="18" charset="0"/>
                <a:cs typeface="Times New Roman" panose="02020603050405020304" pitchFamily="18" charset="0"/>
              </a:rPr>
              <a:t>Dockerized</a:t>
            </a:r>
            <a:r>
              <a:rPr lang="en-US" sz="4800" dirty="0">
                <a:latin typeface="Times New Roman" panose="02020603050405020304" pitchFamily="18" charset="0"/>
                <a:cs typeface="Times New Roman" panose="02020603050405020304" pitchFamily="18" charset="0"/>
              </a:rPr>
              <a:t> Nginx server, the website runs efficiently without backend dependencies. The use of containers simplifies setup, enhances portability, and streamlines updates, making it an ideal approach for developers and teams seeking reliable and scalable web hosting solutions.</a:t>
            </a:r>
            <a:endParaRPr lang="en-US" sz="4629"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FEE"/>
        </a:solidFill>
        <a:effectLst/>
      </p:bgPr>
    </p:bg>
    <p:spTree>
      <p:nvGrpSpPr>
        <p:cNvPr id="1" name=""/>
        <p:cNvGrpSpPr/>
        <p:nvPr/>
      </p:nvGrpSpPr>
      <p:grpSpPr>
        <a:xfrm>
          <a:off x="0" y="0"/>
          <a:ext cx="0" cy="0"/>
          <a:chOff x="0" y="0"/>
          <a:chExt cx="0" cy="0"/>
        </a:xfrm>
      </p:grpSpPr>
      <p:grpSp>
        <p:nvGrpSpPr>
          <p:cNvPr id="2" name="Group 2"/>
          <p:cNvGrpSpPr/>
          <p:nvPr/>
        </p:nvGrpSpPr>
        <p:grpSpPr>
          <a:xfrm>
            <a:off x="3905212" y="3334922"/>
            <a:ext cx="10477575" cy="3617156"/>
            <a:chOff x="0" y="0"/>
            <a:chExt cx="16929867" cy="5844670"/>
          </a:xfrm>
        </p:grpSpPr>
        <p:sp>
          <p:nvSpPr>
            <p:cNvPr id="3" name="Freeform 3"/>
            <p:cNvSpPr/>
            <p:nvPr/>
          </p:nvSpPr>
          <p:spPr>
            <a:xfrm>
              <a:off x="57150" y="58420"/>
              <a:ext cx="16860017" cy="5773550"/>
            </a:xfrm>
            <a:custGeom>
              <a:avLst/>
              <a:gdLst/>
              <a:ahLst/>
              <a:cxnLst/>
              <a:rect l="l" t="t" r="r" b="b"/>
              <a:pathLst>
                <a:path w="16860017" h="5773550">
                  <a:moveTo>
                    <a:pt x="16774928" y="5743070"/>
                  </a:moveTo>
                  <a:lnTo>
                    <a:pt x="0" y="5743070"/>
                  </a:lnTo>
                  <a:cubicBezTo>
                    <a:pt x="5080" y="5760850"/>
                    <a:pt x="21590" y="5773550"/>
                    <a:pt x="40640" y="5773550"/>
                  </a:cubicBezTo>
                  <a:lnTo>
                    <a:pt x="16816837" y="5773550"/>
                  </a:lnTo>
                  <a:cubicBezTo>
                    <a:pt x="16840967" y="5773550"/>
                    <a:pt x="16860017" y="5754500"/>
                    <a:pt x="16860017" y="5730370"/>
                  </a:cubicBezTo>
                  <a:lnTo>
                    <a:pt x="16860017" y="40640"/>
                  </a:lnTo>
                  <a:cubicBezTo>
                    <a:pt x="16860017" y="21590"/>
                    <a:pt x="16847317" y="6350"/>
                    <a:pt x="16830807" y="0"/>
                  </a:cubicBezTo>
                  <a:lnTo>
                    <a:pt x="16830807" y="5687190"/>
                  </a:lnTo>
                  <a:cubicBezTo>
                    <a:pt x="16830807" y="5717670"/>
                    <a:pt x="16805407" y="5743070"/>
                    <a:pt x="16774928" y="5743070"/>
                  </a:cubicBezTo>
                  <a:close/>
                </a:path>
              </a:pathLst>
            </a:custGeom>
            <a:solidFill>
              <a:srgbClr val="000000"/>
            </a:solidFill>
          </p:spPr>
        </p:sp>
        <p:sp>
          <p:nvSpPr>
            <p:cNvPr id="4" name="Freeform 4"/>
            <p:cNvSpPr/>
            <p:nvPr/>
          </p:nvSpPr>
          <p:spPr>
            <a:xfrm>
              <a:off x="12700" y="12700"/>
              <a:ext cx="16862557" cy="5776090"/>
            </a:xfrm>
            <a:custGeom>
              <a:avLst/>
              <a:gdLst/>
              <a:ahLst/>
              <a:cxnLst/>
              <a:rect l="l" t="t" r="r" b="b"/>
              <a:pathLst>
                <a:path w="16862557" h="5776090">
                  <a:moveTo>
                    <a:pt x="43180" y="5776090"/>
                  </a:moveTo>
                  <a:lnTo>
                    <a:pt x="16819378" y="5776090"/>
                  </a:lnTo>
                  <a:cubicBezTo>
                    <a:pt x="16843507" y="5776090"/>
                    <a:pt x="16862557" y="5757040"/>
                    <a:pt x="16862557" y="5732910"/>
                  </a:cubicBezTo>
                  <a:lnTo>
                    <a:pt x="16862557" y="43180"/>
                  </a:lnTo>
                  <a:cubicBezTo>
                    <a:pt x="16862557" y="19050"/>
                    <a:pt x="16843507" y="0"/>
                    <a:pt x="16819378" y="0"/>
                  </a:cubicBezTo>
                  <a:lnTo>
                    <a:pt x="43180" y="0"/>
                  </a:lnTo>
                  <a:cubicBezTo>
                    <a:pt x="19050" y="0"/>
                    <a:pt x="0" y="19050"/>
                    <a:pt x="0" y="43180"/>
                  </a:cubicBezTo>
                  <a:lnTo>
                    <a:pt x="0" y="5732910"/>
                  </a:lnTo>
                  <a:cubicBezTo>
                    <a:pt x="0" y="5757040"/>
                    <a:pt x="19050" y="5776090"/>
                    <a:pt x="43180" y="5776090"/>
                  </a:cubicBezTo>
                  <a:close/>
                </a:path>
              </a:pathLst>
            </a:custGeom>
            <a:solidFill>
              <a:srgbClr val="F8F8F8"/>
            </a:solidFill>
          </p:spPr>
        </p:sp>
        <p:sp>
          <p:nvSpPr>
            <p:cNvPr id="5" name="Freeform 5"/>
            <p:cNvSpPr/>
            <p:nvPr/>
          </p:nvSpPr>
          <p:spPr>
            <a:xfrm>
              <a:off x="0" y="0"/>
              <a:ext cx="16929867" cy="5844670"/>
            </a:xfrm>
            <a:custGeom>
              <a:avLst/>
              <a:gdLst/>
              <a:ahLst/>
              <a:cxnLst/>
              <a:rect l="l" t="t" r="r" b="b"/>
              <a:pathLst>
                <a:path w="16929867" h="5844670">
                  <a:moveTo>
                    <a:pt x="16886687" y="44450"/>
                  </a:moveTo>
                  <a:cubicBezTo>
                    <a:pt x="16881607" y="19050"/>
                    <a:pt x="16858748" y="0"/>
                    <a:pt x="16832078" y="0"/>
                  </a:cubicBezTo>
                  <a:lnTo>
                    <a:pt x="55880" y="0"/>
                  </a:lnTo>
                  <a:cubicBezTo>
                    <a:pt x="25400" y="0"/>
                    <a:pt x="0" y="25400"/>
                    <a:pt x="0" y="55880"/>
                  </a:cubicBezTo>
                  <a:lnTo>
                    <a:pt x="0" y="5745610"/>
                  </a:lnTo>
                  <a:cubicBezTo>
                    <a:pt x="0" y="5772280"/>
                    <a:pt x="17780" y="5793870"/>
                    <a:pt x="43180" y="5800220"/>
                  </a:cubicBezTo>
                  <a:cubicBezTo>
                    <a:pt x="48260" y="5825620"/>
                    <a:pt x="71120" y="5844670"/>
                    <a:pt x="97790" y="5844670"/>
                  </a:cubicBezTo>
                  <a:lnTo>
                    <a:pt x="16873987" y="5844670"/>
                  </a:lnTo>
                  <a:cubicBezTo>
                    <a:pt x="16904467" y="5844670"/>
                    <a:pt x="16929867" y="5819270"/>
                    <a:pt x="16929867" y="5788790"/>
                  </a:cubicBezTo>
                  <a:lnTo>
                    <a:pt x="16929867" y="99060"/>
                  </a:lnTo>
                  <a:cubicBezTo>
                    <a:pt x="16929867" y="72390"/>
                    <a:pt x="16912087" y="50800"/>
                    <a:pt x="16886687" y="44450"/>
                  </a:cubicBezTo>
                  <a:close/>
                  <a:moveTo>
                    <a:pt x="12700" y="5745610"/>
                  </a:moveTo>
                  <a:lnTo>
                    <a:pt x="12700" y="55880"/>
                  </a:lnTo>
                  <a:cubicBezTo>
                    <a:pt x="12700" y="31750"/>
                    <a:pt x="31750" y="12700"/>
                    <a:pt x="55880" y="12700"/>
                  </a:cubicBezTo>
                  <a:lnTo>
                    <a:pt x="16832078" y="12700"/>
                  </a:lnTo>
                  <a:cubicBezTo>
                    <a:pt x="16856207" y="12700"/>
                    <a:pt x="16875257" y="31750"/>
                    <a:pt x="16875257" y="55880"/>
                  </a:cubicBezTo>
                  <a:lnTo>
                    <a:pt x="16875257" y="5745610"/>
                  </a:lnTo>
                  <a:cubicBezTo>
                    <a:pt x="16875257" y="5769740"/>
                    <a:pt x="16856207" y="5788790"/>
                    <a:pt x="16832078" y="5788790"/>
                  </a:cubicBezTo>
                  <a:lnTo>
                    <a:pt x="55880" y="5788790"/>
                  </a:lnTo>
                  <a:cubicBezTo>
                    <a:pt x="31750" y="5788790"/>
                    <a:pt x="12700" y="5769740"/>
                    <a:pt x="12700" y="5745610"/>
                  </a:cubicBezTo>
                  <a:close/>
                  <a:moveTo>
                    <a:pt x="16917167" y="5788790"/>
                  </a:moveTo>
                  <a:cubicBezTo>
                    <a:pt x="16917167" y="5812920"/>
                    <a:pt x="16898117" y="5831970"/>
                    <a:pt x="16873987" y="5831970"/>
                  </a:cubicBezTo>
                  <a:lnTo>
                    <a:pt x="97790" y="5831970"/>
                  </a:lnTo>
                  <a:cubicBezTo>
                    <a:pt x="78740" y="5831970"/>
                    <a:pt x="62230" y="5819270"/>
                    <a:pt x="57150" y="5801490"/>
                  </a:cubicBezTo>
                  <a:lnTo>
                    <a:pt x="16832078" y="5801490"/>
                  </a:lnTo>
                  <a:cubicBezTo>
                    <a:pt x="16862557" y="5801490"/>
                    <a:pt x="16887957" y="5776090"/>
                    <a:pt x="16887957" y="5745610"/>
                  </a:cubicBezTo>
                  <a:lnTo>
                    <a:pt x="16887957" y="58420"/>
                  </a:lnTo>
                  <a:cubicBezTo>
                    <a:pt x="16904467" y="64770"/>
                    <a:pt x="16917167" y="80010"/>
                    <a:pt x="16917167" y="99060"/>
                  </a:cubicBezTo>
                  <a:lnTo>
                    <a:pt x="16917167" y="5788790"/>
                  </a:lnTo>
                  <a:close/>
                </a:path>
              </a:pathLst>
            </a:custGeom>
            <a:solidFill>
              <a:srgbClr val="000000"/>
            </a:solidFill>
          </p:spPr>
        </p:sp>
      </p:grpSp>
      <p:sp>
        <p:nvSpPr>
          <p:cNvPr id="6" name="TextBox 6"/>
          <p:cNvSpPr txBox="1"/>
          <p:nvPr/>
        </p:nvSpPr>
        <p:spPr>
          <a:xfrm>
            <a:off x="4076995" y="4118245"/>
            <a:ext cx="10134010" cy="1974309"/>
          </a:xfrm>
          <a:prstGeom prst="rect">
            <a:avLst/>
          </a:prstGeom>
        </p:spPr>
        <p:txBody>
          <a:bodyPr lIns="0" tIns="0" rIns="0" bIns="0" rtlCol="0" anchor="t">
            <a:spAutoFit/>
          </a:bodyPr>
          <a:lstStyle/>
          <a:p>
            <a:pPr algn="ctr">
              <a:lnSpc>
                <a:spcPts val="13217"/>
              </a:lnSpc>
            </a:pPr>
            <a:r>
              <a:rPr lang="en-US" sz="12469" b="1">
                <a:solidFill>
                  <a:srgbClr val="000000"/>
                </a:solidFill>
                <a:latin typeface="Times New Roman Bold"/>
                <a:ea typeface="Times New Roman Bold"/>
                <a:cs typeface="Times New Roman Bold"/>
                <a:sym typeface="Times New Roman Bold"/>
              </a:rPr>
              <a:t>Thank you!</a:t>
            </a:r>
          </a:p>
        </p:txBody>
      </p:sp>
      <p:sp>
        <p:nvSpPr>
          <p:cNvPr id="7" name="Freeform 7"/>
          <p:cNvSpPr/>
          <p:nvPr/>
        </p:nvSpPr>
        <p:spPr>
          <a:xfrm rot="1043947">
            <a:off x="10108581" y="4107050"/>
            <a:ext cx="3333611" cy="2072900"/>
          </a:xfrm>
          <a:custGeom>
            <a:avLst/>
            <a:gdLst/>
            <a:ahLst/>
            <a:cxnLst/>
            <a:rect l="l" t="t" r="r" b="b"/>
            <a:pathLst>
              <a:path w="3333611" h="2072900">
                <a:moveTo>
                  <a:pt x="0" y="0"/>
                </a:moveTo>
                <a:lnTo>
                  <a:pt x="3333611" y="0"/>
                </a:lnTo>
                <a:lnTo>
                  <a:pt x="3333611" y="2072900"/>
                </a:lnTo>
                <a:lnTo>
                  <a:pt x="0" y="2072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8" name="Group 8"/>
          <p:cNvGrpSpPr/>
          <p:nvPr/>
        </p:nvGrpSpPr>
        <p:grpSpPr>
          <a:xfrm rot="280502">
            <a:off x="12254977" y="6235399"/>
            <a:ext cx="1897924" cy="2010179"/>
            <a:chOff x="0" y="0"/>
            <a:chExt cx="2530566" cy="2680239"/>
          </a:xfrm>
        </p:grpSpPr>
        <p:grpSp>
          <p:nvGrpSpPr>
            <p:cNvPr id="9" name="Group 9"/>
            <p:cNvGrpSpPr/>
            <p:nvPr/>
          </p:nvGrpSpPr>
          <p:grpSpPr>
            <a:xfrm>
              <a:off x="0" y="140265"/>
              <a:ext cx="2530566" cy="2539973"/>
              <a:chOff x="0" y="0"/>
              <a:chExt cx="1708150" cy="1714500"/>
            </a:xfrm>
          </p:grpSpPr>
          <p:sp>
            <p:nvSpPr>
              <p:cNvPr id="10" name="Freeform 10"/>
              <p:cNvSpPr/>
              <p:nvPr/>
            </p:nvSpPr>
            <p:spPr>
              <a:xfrm>
                <a:off x="10160" y="16510"/>
                <a:ext cx="1685290" cy="1686560"/>
              </a:xfrm>
              <a:custGeom>
                <a:avLst/>
                <a:gdLst/>
                <a:ahLst/>
                <a:cxnLst/>
                <a:rect l="l" t="t" r="r" b="b"/>
                <a:pathLst>
                  <a:path w="1685290" h="1686560">
                    <a:moveTo>
                      <a:pt x="1685290" y="1686560"/>
                    </a:moveTo>
                    <a:lnTo>
                      <a:pt x="0" y="1678940"/>
                    </a:lnTo>
                    <a:lnTo>
                      <a:pt x="0" y="598170"/>
                    </a:lnTo>
                    <a:lnTo>
                      <a:pt x="17780" y="19050"/>
                    </a:lnTo>
                    <a:lnTo>
                      <a:pt x="838200" y="0"/>
                    </a:lnTo>
                    <a:lnTo>
                      <a:pt x="1666240" y="5080"/>
                    </a:lnTo>
                    <a:close/>
                  </a:path>
                </a:pathLst>
              </a:custGeom>
              <a:solidFill>
                <a:srgbClr val="84EBEB"/>
              </a:solidFill>
            </p:spPr>
          </p:sp>
          <p:sp>
            <p:nvSpPr>
              <p:cNvPr id="11" name="Freeform 11"/>
              <p:cNvSpPr/>
              <p:nvPr/>
            </p:nvSpPr>
            <p:spPr>
              <a:xfrm>
                <a:off x="-3810" y="0"/>
                <a:ext cx="1714500" cy="1713230"/>
              </a:xfrm>
              <a:custGeom>
                <a:avLst/>
                <a:gdLst/>
                <a:ahLst/>
                <a:cxnLst/>
                <a:rect l="l" t="t" r="r" b="b"/>
                <a:pathLst>
                  <a:path w="1714500" h="1713230">
                    <a:moveTo>
                      <a:pt x="1680210" y="21590"/>
                    </a:moveTo>
                    <a:cubicBezTo>
                      <a:pt x="1681480" y="34290"/>
                      <a:pt x="1681480" y="44450"/>
                      <a:pt x="1682750" y="54610"/>
                    </a:cubicBezTo>
                    <a:cubicBezTo>
                      <a:pt x="1685290" y="88900"/>
                      <a:pt x="1686560" y="124460"/>
                      <a:pt x="1689100" y="158750"/>
                    </a:cubicBezTo>
                    <a:cubicBezTo>
                      <a:pt x="1689100" y="208280"/>
                      <a:pt x="1701800" y="1184910"/>
                      <a:pt x="1708150" y="1234440"/>
                    </a:cubicBezTo>
                    <a:cubicBezTo>
                      <a:pt x="1714500" y="1309370"/>
                      <a:pt x="1710690" y="1385570"/>
                      <a:pt x="1710690" y="1460500"/>
                    </a:cubicBezTo>
                    <a:cubicBezTo>
                      <a:pt x="1710690" y="1526540"/>
                      <a:pt x="1711960" y="1587500"/>
                      <a:pt x="1713230" y="1652270"/>
                    </a:cubicBezTo>
                    <a:cubicBezTo>
                      <a:pt x="1713230" y="1673860"/>
                      <a:pt x="1713230" y="1687830"/>
                      <a:pt x="1713230" y="1711960"/>
                    </a:cubicBezTo>
                    <a:cubicBezTo>
                      <a:pt x="1690370" y="1711960"/>
                      <a:pt x="1670050" y="1713230"/>
                      <a:pt x="1649730" y="1711960"/>
                    </a:cubicBezTo>
                    <a:cubicBezTo>
                      <a:pt x="1567180" y="1706880"/>
                      <a:pt x="1483360" y="1713230"/>
                      <a:pt x="1400810" y="1708150"/>
                    </a:cubicBezTo>
                    <a:cubicBezTo>
                      <a:pt x="1351280" y="1704340"/>
                      <a:pt x="1303020" y="1706880"/>
                      <a:pt x="1253490" y="1704340"/>
                    </a:cubicBezTo>
                    <a:cubicBezTo>
                      <a:pt x="1230630" y="1703070"/>
                      <a:pt x="1207770" y="1701800"/>
                      <a:pt x="1184910" y="1700530"/>
                    </a:cubicBezTo>
                    <a:cubicBezTo>
                      <a:pt x="1170940" y="1700530"/>
                      <a:pt x="1158240" y="1701800"/>
                      <a:pt x="1144270" y="1701800"/>
                    </a:cubicBezTo>
                    <a:cubicBezTo>
                      <a:pt x="1108710" y="1700530"/>
                      <a:pt x="1010920" y="1701800"/>
                      <a:pt x="975360" y="1700530"/>
                    </a:cubicBezTo>
                    <a:cubicBezTo>
                      <a:pt x="949960" y="1699260"/>
                      <a:pt x="441960" y="1708150"/>
                      <a:pt x="416560" y="1706880"/>
                    </a:cubicBezTo>
                    <a:cubicBezTo>
                      <a:pt x="410210" y="1706880"/>
                      <a:pt x="402590" y="1708150"/>
                      <a:pt x="396240" y="1708150"/>
                    </a:cubicBezTo>
                    <a:cubicBezTo>
                      <a:pt x="381000" y="1708150"/>
                      <a:pt x="367030" y="1709420"/>
                      <a:pt x="351790" y="1709420"/>
                    </a:cubicBezTo>
                    <a:cubicBezTo>
                      <a:pt x="313690" y="1709420"/>
                      <a:pt x="276860" y="1708150"/>
                      <a:pt x="238760" y="1706880"/>
                    </a:cubicBezTo>
                    <a:cubicBezTo>
                      <a:pt x="215900" y="1705610"/>
                      <a:pt x="193040" y="1704340"/>
                      <a:pt x="171450" y="1703070"/>
                    </a:cubicBezTo>
                    <a:cubicBezTo>
                      <a:pt x="130810" y="1701800"/>
                      <a:pt x="90170" y="1700530"/>
                      <a:pt x="48260" y="1700530"/>
                    </a:cubicBezTo>
                    <a:cubicBezTo>
                      <a:pt x="38100" y="1700530"/>
                      <a:pt x="29210" y="1700530"/>
                      <a:pt x="19050" y="1699260"/>
                    </a:cubicBezTo>
                    <a:cubicBezTo>
                      <a:pt x="10160" y="1697990"/>
                      <a:pt x="5080" y="1691640"/>
                      <a:pt x="7620" y="1682750"/>
                    </a:cubicBezTo>
                    <a:cubicBezTo>
                      <a:pt x="16510" y="1651000"/>
                      <a:pt x="12700" y="1619250"/>
                      <a:pt x="11430" y="1586230"/>
                    </a:cubicBezTo>
                    <a:cubicBezTo>
                      <a:pt x="10160" y="1518920"/>
                      <a:pt x="6350" y="1452880"/>
                      <a:pt x="7620" y="1385570"/>
                    </a:cubicBezTo>
                    <a:cubicBezTo>
                      <a:pt x="5080" y="1301750"/>
                      <a:pt x="0" y="264160"/>
                      <a:pt x="7620" y="179070"/>
                    </a:cubicBezTo>
                    <a:cubicBezTo>
                      <a:pt x="8890" y="162560"/>
                      <a:pt x="7620" y="144780"/>
                      <a:pt x="8890" y="128270"/>
                    </a:cubicBezTo>
                    <a:cubicBezTo>
                      <a:pt x="10160" y="101600"/>
                      <a:pt x="12700" y="72390"/>
                      <a:pt x="13970" y="44450"/>
                    </a:cubicBezTo>
                    <a:cubicBezTo>
                      <a:pt x="13970" y="41910"/>
                      <a:pt x="15240" y="39370"/>
                      <a:pt x="16510" y="38100"/>
                    </a:cubicBezTo>
                    <a:cubicBezTo>
                      <a:pt x="38100" y="35560"/>
                      <a:pt x="58420" y="30480"/>
                      <a:pt x="78740" y="29210"/>
                    </a:cubicBezTo>
                    <a:cubicBezTo>
                      <a:pt x="113030" y="25400"/>
                      <a:pt x="147320" y="22860"/>
                      <a:pt x="182880" y="20320"/>
                    </a:cubicBezTo>
                    <a:cubicBezTo>
                      <a:pt x="207010" y="17780"/>
                      <a:pt x="231140" y="16510"/>
                      <a:pt x="254000" y="13970"/>
                    </a:cubicBezTo>
                    <a:cubicBezTo>
                      <a:pt x="276860" y="11430"/>
                      <a:pt x="300990" y="8890"/>
                      <a:pt x="323850" y="8890"/>
                    </a:cubicBezTo>
                    <a:cubicBezTo>
                      <a:pt x="349250" y="7620"/>
                      <a:pt x="374650" y="10160"/>
                      <a:pt x="400050" y="8890"/>
                    </a:cubicBezTo>
                    <a:cubicBezTo>
                      <a:pt x="431800" y="8890"/>
                      <a:pt x="1007110" y="6350"/>
                      <a:pt x="1038860" y="5080"/>
                    </a:cubicBezTo>
                    <a:cubicBezTo>
                      <a:pt x="1069340" y="3810"/>
                      <a:pt x="1099820" y="2540"/>
                      <a:pt x="1131570" y="2540"/>
                    </a:cubicBezTo>
                    <a:cubicBezTo>
                      <a:pt x="1183640" y="1270"/>
                      <a:pt x="1234440" y="0"/>
                      <a:pt x="1286510" y="0"/>
                    </a:cubicBezTo>
                    <a:cubicBezTo>
                      <a:pt x="1308100" y="0"/>
                      <a:pt x="1330960" y="2540"/>
                      <a:pt x="1352550" y="2540"/>
                    </a:cubicBezTo>
                    <a:cubicBezTo>
                      <a:pt x="1412240" y="3810"/>
                      <a:pt x="1473200" y="5080"/>
                      <a:pt x="1532890" y="7620"/>
                    </a:cubicBezTo>
                    <a:cubicBezTo>
                      <a:pt x="1564640" y="8890"/>
                      <a:pt x="1596390" y="12700"/>
                      <a:pt x="1628140" y="16510"/>
                    </a:cubicBezTo>
                    <a:cubicBezTo>
                      <a:pt x="1635760" y="16510"/>
                      <a:pt x="1643380" y="16510"/>
                      <a:pt x="1649730" y="16510"/>
                    </a:cubicBezTo>
                    <a:cubicBezTo>
                      <a:pt x="1661160" y="17780"/>
                      <a:pt x="1670050" y="20320"/>
                      <a:pt x="1680210" y="21590"/>
                    </a:cubicBezTo>
                    <a:close/>
                    <a:moveTo>
                      <a:pt x="1690370" y="1695450"/>
                    </a:moveTo>
                    <a:cubicBezTo>
                      <a:pt x="1691640" y="1678940"/>
                      <a:pt x="1692910" y="1666240"/>
                      <a:pt x="1692910" y="1653540"/>
                    </a:cubicBezTo>
                    <a:cubicBezTo>
                      <a:pt x="1691640" y="1581150"/>
                      <a:pt x="1690370" y="1513840"/>
                      <a:pt x="1690370" y="1441450"/>
                    </a:cubicBezTo>
                    <a:cubicBezTo>
                      <a:pt x="1690370" y="1408430"/>
                      <a:pt x="1692910" y="1375410"/>
                      <a:pt x="1691640" y="1342390"/>
                    </a:cubicBezTo>
                    <a:cubicBezTo>
                      <a:pt x="1691640" y="1311910"/>
                      <a:pt x="1690370" y="1280160"/>
                      <a:pt x="1689100" y="1249680"/>
                    </a:cubicBezTo>
                    <a:cubicBezTo>
                      <a:pt x="1684020" y="1202690"/>
                      <a:pt x="1672590" y="229870"/>
                      <a:pt x="1672590" y="182880"/>
                    </a:cubicBezTo>
                    <a:cubicBezTo>
                      <a:pt x="1670050" y="143510"/>
                      <a:pt x="1667510" y="102870"/>
                      <a:pt x="1664970" y="63500"/>
                    </a:cubicBezTo>
                    <a:cubicBezTo>
                      <a:pt x="1663700" y="44450"/>
                      <a:pt x="1662430" y="43180"/>
                      <a:pt x="1645920" y="41910"/>
                    </a:cubicBezTo>
                    <a:cubicBezTo>
                      <a:pt x="1642110" y="41910"/>
                      <a:pt x="1639570" y="41910"/>
                      <a:pt x="1635760" y="40640"/>
                    </a:cubicBezTo>
                    <a:cubicBezTo>
                      <a:pt x="1604010" y="36830"/>
                      <a:pt x="1570990" y="31750"/>
                      <a:pt x="1539240" y="30480"/>
                    </a:cubicBezTo>
                    <a:cubicBezTo>
                      <a:pt x="1461770" y="26670"/>
                      <a:pt x="1383030" y="25400"/>
                      <a:pt x="1305560" y="22860"/>
                    </a:cubicBezTo>
                    <a:cubicBezTo>
                      <a:pt x="1294130" y="22860"/>
                      <a:pt x="1281430" y="22860"/>
                      <a:pt x="1270000" y="22860"/>
                    </a:cubicBezTo>
                    <a:cubicBezTo>
                      <a:pt x="1250950" y="22860"/>
                      <a:pt x="1231900" y="22860"/>
                      <a:pt x="1214120" y="22860"/>
                    </a:cubicBezTo>
                    <a:cubicBezTo>
                      <a:pt x="1173480" y="22860"/>
                      <a:pt x="1132840" y="22860"/>
                      <a:pt x="1093470" y="24130"/>
                    </a:cubicBezTo>
                    <a:cubicBezTo>
                      <a:pt x="1059180" y="25400"/>
                      <a:pt x="481330" y="29210"/>
                      <a:pt x="447040" y="29210"/>
                    </a:cubicBezTo>
                    <a:cubicBezTo>
                      <a:pt x="391160" y="29210"/>
                      <a:pt x="335280" y="26670"/>
                      <a:pt x="279400" y="33020"/>
                    </a:cubicBezTo>
                    <a:cubicBezTo>
                      <a:pt x="250190" y="36830"/>
                      <a:pt x="222250" y="36830"/>
                      <a:pt x="194310" y="38100"/>
                    </a:cubicBezTo>
                    <a:cubicBezTo>
                      <a:pt x="146050" y="41910"/>
                      <a:pt x="97790" y="45720"/>
                      <a:pt x="49530" y="50800"/>
                    </a:cubicBezTo>
                    <a:cubicBezTo>
                      <a:pt x="36830" y="50800"/>
                      <a:pt x="34290" y="53340"/>
                      <a:pt x="33020" y="68580"/>
                    </a:cubicBezTo>
                    <a:cubicBezTo>
                      <a:pt x="31750" y="91440"/>
                      <a:pt x="31750" y="114300"/>
                      <a:pt x="30480" y="137160"/>
                    </a:cubicBezTo>
                    <a:cubicBezTo>
                      <a:pt x="29210" y="175260"/>
                      <a:pt x="26670" y="212090"/>
                      <a:pt x="25400" y="250190"/>
                    </a:cubicBezTo>
                    <a:cubicBezTo>
                      <a:pt x="20320" y="290830"/>
                      <a:pt x="26670" y="1283970"/>
                      <a:pt x="29210" y="1324610"/>
                    </a:cubicBezTo>
                    <a:cubicBezTo>
                      <a:pt x="29210" y="1367790"/>
                      <a:pt x="29210" y="1412240"/>
                      <a:pt x="30480" y="1455420"/>
                    </a:cubicBezTo>
                    <a:cubicBezTo>
                      <a:pt x="30480" y="1487170"/>
                      <a:pt x="33020" y="1518920"/>
                      <a:pt x="33020" y="1550670"/>
                    </a:cubicBezTo>
                    <a:cubicBezTo>
                      <a:pt x="33020" y="1584960"/>
                      <a:pt x="33020" y="1619250"/>
                      <a:pt x="31750" y="1653540"/>
                    </a:cubicBezTo>
                    <a:cubicBezTo>
                      <a:pt x="31750" y="1657350"/>
                      <a:pt x="31750" y="1659890"/>
                      <a:pt x="31750" y="1663700"/>
                    </a:cubicBezTo>
                    <a:cubicBezTo>
                      <a:pt x="31750" y="1673860"/>
                      <a:pt x="35560" y="1677670"/>
                      <a:pt x="44450" y="1677670"/>
                    </a:cubicBezTo>
                    <a:cubicBezTo>
                      <a:pt x="60960" y="1677670"/>
                      <a:pt x="78740" y="1678940"/>
                      <a:pt x="95250" y="1678940"/>
                    </a:cubicBezTo>
                    <a:cubicBezTo>
                      <a:pt x="119380" y="1678940"/>
                      <a:pt x="144780" y="1676400"/>
                      <a:pt x="168910" y="1678940"/>
                    </a:cubicBezTo>
                    <a:cubicBezTo>
                      <a:pt x="208280" y="1682750"/>
                      <a:pt x="247650" y="1685290"/>
                      <a:pt x="287020" y="1684020"/>
                    </a:cubicBezTo>
                    <a:cubicBezTo>
                      <a:pt x="312420" y="1682750"/>
                      <a:pt x="336550" y="1685290"/>
                      <a:pt x="361950" y="1685290"/>
                    </a:cubicBezTo>
                    <a:cubicBezTo>
                      <a:pt x="398780" y="1685290"/>
                      <a:pt x="435610" y="1684020"/>
                      <a:pt x="472440" y="1685290"/>
                    </a:cubicBezTo>
                    <a:cubicBezTo>
                      <a:pt x="527050" y="1686560"/>
                      <a:pt x="1126490" y="1676400"/>
                      <a:pt x="1182370" y="1678940"/>
                    </a:cubicBezTo>
                    <a:cubicBezTo>
                      <a:pt x="1206500" y="1680210"/>
                      <a:pt x="1230630" y="1681480"/>
                      <a:pt x="1253490" y="1681480"/>
                    </a:cubicBezTo>
                    <a:cubicBezTo>
                      <a:pt x="1295400" y="1684020"/>
                      <a:pt x="1336040" y="1680210"/>
                      <a:pt x="1377950" y="1684020"/>
                    </a:cubicBezTo>
                    <a:cubicBezTo>
                      <a:pt x="1412240" y="1686560"/>
                      <a:pt x="1446530" y="1686560"/>
                      <a:pt x="1480820" y="1689100"/>
                    </a:cubicBezTo>
                    <a:cubicBezTo>
                      <a:pt x="1531620" y="1692910"/>
                      <a:pt x="1582420" y="1695450"/>
                      <a:pt x="1633220" y="1696720"/>
                    </a:cubicBezTo>
                    <a:cubicBezTo>
                      <a:pt x="1652270" y="1696720"/>
                      <a:pt x="1670050" y="1695450"/>
                      <a:pt x="1690370" y="1695450"/>
                    </a:cubicBezTo>
                    <a:close/>
                  </a:path>
                </a:pathLst>
              </a:custGeom>
              <a:solidFill>
                <a:srgbClr val="000000"/>
              </a:solidFill>
            </p:spPr>
          </p:sp>
        </p:grpSp>
        <p:sp>
          <p:nvSpPr>
            <p:cNvPr id="12" name="TextBox 12"/>
            <p:cNvSpPr txBox="1"/>
            <p:nvPr/>
          </p:nvSpPr>
          <p:spPr>
            <a:xfrm>
              <a:off x="269188" y="630156"/>
              <a:ext cx="2000744" cy="1356868"/>
            </a:xfrm>
            <a:prstGeom prst="rect">
              <a:avLst/>
            </a:prstGeom>
          </p:spPr>
          <p:txBody>
            <a:bodyPr lIns="0" tIns="0" rIns="0" bIns="0" rtlCol="0" anchor="t">
              <a:spAutoFit/>
            </a:bodyPr>
            <a:lstStyle/>
            <a:p>
              <a:pPr algn="ctr">
                <a:lnSpc>
                  <a:spcPts val="2622"/>
                </a:lnSpc>
              </a:pPr>
              <a:r>
                <a:rPr lang="en-US" sz="2300">
                  <a:solidFill>
                    <a:srgbClr val="000000"/>
                  </a:solidFill>
                  <a:latin typeface="Times New Roman"/>
                  <a:ea typeface="Times New Roman"/>
                  <a:cs typeface="Times New Roman"/>
                  <a:sym typeface="Times New Roman"/>
                </a:rPr>
                <a:t>Have</a:t>
              </a:r>
            </a:p>
            <a:p>
              <a:pPr marL="0" lvl="0" indent="0" algn="ctr">
                <a:lnSpc>
                  <a:spcPts val="2622"/>
                </a:lnSpc>
                <a:spcBef>
                  <a:spcPct val="0"/>
                </a:spcBef>
              </a:pPr>
              <a:r>
                <a:rPr lang="en-US" sz="2300">
                  <a:solidFill>
                    <a:srgbClr val="000000"/>
                  </a:solidFill>
                  <a:latin typeface="Times New Roman"/>
                  <a:ea typeface="Times New Roman"/>
                  <a:cs typeface="Times New Roman"/>
                  <a:sym typeface="Times New Roman"/>
                </a:rPr>
                <a:t>a good weekend!</a:t>
              </a:r>
            </a:p>
          </p:txBody>
        </p:sp>
        <p:sp>
          <p:nvSpPr>
            <p:cNvPr id="13" name="AutoShape 13"/>
            <p:cNvSpPr/>
            <p:nvPr/>
          </p:nvSpPr>
          <p:spPr>
            <a:xfrm rot="-201720">
              <a:off x="920712" y="20251"/>
              <a:ext cx="697696" cy="240028"/>
            </a:xfrm>
            <a:prstGeom prst="rect">
              <a:avLst/>
            </a:prstGeom>
            <a:solidFill>
              <a:srgbClr val="000000"/>
            </a:solidFill>
          </p:spPr>
        </p:sp>
      </p:grpSp>
    </p:spTree>
  </p:cSld>
  <p:clrMapOvr>
    <a:masterClrMapping/>
  </p:clrMapOvr>
  <p:transition>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293</Words>
  <Application>Microsoft Macintosh PowerPoint</Application>
  <PresentationFormat>Custom</PresentationFormat>
  <Paragraphs>31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Times New Roman</vt:lpstr>
      <vt:lpstr>RoxboroughCF Bold</vt:lpstr>
      <vt:lpstr>Calibri</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MINI PROJECT</dc:title>
  <cp:lastModifiedBy>Bhushan Khopkar</cp:lastModifiedBy>
  <cp:revision>2</cp:revision>
  <dcterms:created xsi:type="dcterms:W3CDTF">2006-08-16T00:00:00Z</dcterms:created>
  <dcterms:modified xsi:type="dcterms:W3CDTF">2025-04-10T13:07:58Z</dcterms:modified>
  <dc:identifier>DAGgvRJrs-Q</dc:identifier>
</cp:coreProperties>
</file>