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71" r:id="rId12"/>
    <p:sldId id="273" r:id="rId13"/>
    <p:sldId id="266" r:id="rId14"/>
    <p:sldId id="268" r:id="rId15"/>
    <p:sldId id="269" r:id="rId16"/>
    <p:sldId id="270" r:id="rId17"/>
    <p:sldId id="275" r:id="rId18"/>
    <p:sldId id="276" r:id="rId19"/>
    <p:sldId id="277" r:id="rId20"/>
    <p:sldId id="278" r:id="rId21"/>
    <p:sldId id="272" r:id="rId22"/>
    <p:sldId id="27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ACA50A-7F47-4B73-993C-240CC693003B}" v="37" dt="2024-03-12T17:01:59.2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vek dalvi" userId="5da92c34253a19dc" providerId="LiveId" clId="{97ACA50A-7F47-4B73-993C-240CC693003B}"/>
    <pc:docChg chg="custSel addSld modSld">
      <pc:chgData name="vivek dalvi" userId="5da92c34253a19dc" providerId="LiveId" clId="{97ACA50A-7F47-4B73-993C-240CC693003B}" dt="2024-03-12T17:02:17.209" v="111" actId="14100"/>
      <pc:docMkLst>
        <pc:docMk/>
      </pc:docMkLst>
      <pc:sldChg chg="addSp delSp modSp new mod">
        <pc:chgData name="vivek dalvi" userId="5da92c34253a19dc" providerId="LiveId" clId="{97ACA50A-7F47-4B73-993C-240CC693003B}" dt="2024-03-12T16:52:18.220" v="41"/>
        <pc:sldMkLst>
          <pc:docMk/>
          <pc:sldMk cId="2302415962" sldId="273"/>
        </pc:sldMkLst>
        <pc:spChg chg="mod">
          <ac:chgData name="vivek dalvi" userId="5da92c34253a19dc" providerId="LiveId" clId="{97ACA50A-7F47-4B73-993C-240CC693003B}" dt="2024-03-12T16:51:36.367" v="25" actId="120"/>
          <ac:spMkLst>
            <pc:docMk/>
            <pc:sldMk cId="2302415962" sldId="273"/>
            <ac:spMk id="2" creationId="{720DEC04-F9C3-39DE-88D5-94814FFF7ED3}"/>
          </ac:spMkLst>
        </pc:spChg>
        <pc:spChg chg="del mod">
          <ac:chgData name="vivek dalvi" userId="5da92c34253a19dc" providerId="LiveId" clId="{97ACA50A-7F47-4B73-993C-240CC693003B}" dt="2024-03-12T16:51:21.335" v="20" actId="931"/>
          <ac:spMkLst>
            <pc:docMk/>
            <pc:sldMk cId="2302415962" sldId="273"/>
            <ac:spMk id="3" creationId="{A80B8784-C3A0-549C-A406-66E8E84FE886}"/>
          </ac:spMkLst>
        </pc:spChg>
        <pc:picChg chg="add mod">
          <ac:chgData name="vivek dalvi" userId="5da92c34253a19dc" providerId="LiveId" clId="{97ACA50A-7F47-4B73-993C-240CC693003B}" dt="2024-03-12T16:52:18.220" v="41"/>
          <ac:picMkLst>
            <pc:docMk/>
            <pc:sldMk cId="2302415962" sldId="273"/>
            <ac:picMk id="5" creationId="{B0C0D5EE-78DC-51B3-87D1-570FFEE5DEC1}"/>
          </ac:picMkLst>
        </pc:picChg>
      </pc:sldChg>
      <pc:sldChg chg="delSp modSp new mod">
        <pc:chgData name="vivek dalvi" userId="5da92c34253a19dc" providerId="LiveId" clId="{97ACA50A-7F47-4B73-993C-240CC693003B}" dt="2024-03-12T16:53:43.588" v="62" actId="1076"/>
        <pc:sldMkLst>
          <pc:docMk/>
          <pc:sldMk cId="3297215862" sldId="274"/>
        </pc:sldMkLst>
        <pc:spChg chg="mod">
          <ac:chgData name="vivek dalvi" userId="5da92c34253a19dc" providerId="LiveId" clId="{97ACA50A-7F47-4B73-993C-240CC693003B}" dt="2024-03-12T16:53:43.588" v="62" actId="1076"/>
          <ac:spMkLst>
            <pc:docMk/>
            <pc:sldMk cId="3297215862" sldId="274"/>
            <ac:spMk id="2" creationId="{1EDFD8EA-5146-FDB7-10B5-8630F24C3940}"/>
          </ac:spMkLst>
        </pc:spChg>
        <pc:spChg chg="del">
          <ac:chgData name="vivek dalvi" userId="5da92c34253a19dc" providerId="LiveId" clId="{97ACA50A-7F47-4B73-993C-240CC693003B}" dt="2024-03-12T16:53:15.309" v="43" actId="478"/>
          <ac:spMkLst>
            <pc:docMk/>
            <pc:sldMk cId="3297215862" sldId="274"/>
            <ac:spMk id="3" creationId="{8D08EE82-08FF-980E-1EA7-57BE867C1DA1}"/>
          </ac:spMkLst>
        </pc:spChg>
      </pc:sldChg>
      <pc:sldChg chg="addSp delSp modSp new mod">
        <pc:chgData name="vivek dalvi" userId="5da92c34253a19dc" providerId="LiveId" clId="{97ACA50A-7F47-4B73-993C-240CC693003B}" dt="2024-03-12T17:00:23.120" v="87" actId="14100"/>
        <pc:sldMkLst>
          <pc:docMk/>
          <pc:sldMk cId="3706880286" sldId="275"/>
        </pc:sldMkLst>
        <pc:spChg chg="mod">
          <ac:chgData name="vivek dalvi" userId="5da92c34253a19dc" providerId="LiveId" clId="{97ACA50A-7F47-4B73-993C-240CC693003B}" dt="2024-03-12T16:59:49.933" v="81" actId="1076"/>
          <ac:spMkLst>
            <pc:docMk/>
            <pc:sldMk cId="3706880286" sldId="275"/>
            <ac:spMk id="2" creationId="{26A13232-5B16-C585-C8C0-C7EC6C32433B}"/>
          </ac:spMkLst>
        </pc:spChg>
        <pc:spChg chg="del mod">
          <ac:chgData name="vivek dalvi" userId="5da92c34253a19dc" providerId="LiveId" clId="{97ACA50A-7F47-4B73-993C-240CC693003B}" dt="2024-03-12T17:00:12.969" v="84" actId="931"/>
          <ac:spMkLst>
            <pc:docMk/>
            <pc:sldMk cId="3706880286" sldId="275"/>
            <ac:spMk id="3" creationId="{AD786D7E-63FF-7C19-0797-A61BFA147195}"/>
          </ac:spMkLst>
        </pc:spChg>
        <pc:picChg chg="add mod">
          <ac:chgData name="vivek dalvi" userId="5da92c34253a19dc" providerId="LiveId" clId="{97ACA50A-7F47-4B73-993C-240CC693003B}" dt="2024-03-12T17:00:23.120" v="87" actId="14100"/>
          <ac:picMkLst>
            <pc:docMk/>
            <pc:sldMk cId="3706880286" sldId="275"/>
            <ac:picMk id="5" creationId="{342FC960-4961-D515-F233-4FC1B09A706D}"/>
          </ac:picMkLst>
        </pc:picChg>
      </pc:sldChg>
      <pc:sldChg chg="addSp delSp modSp new mod">
        <pc:chgData name="vivek dalvi" userId="5da92c34253a19dc" providerId="LiveId" clId="{97ACA50A-7F47-4B73-993C-240CC693003B}" dt="2024-03-12T17:01:12.245" v="94" actId="1076"/>
        <pc:sldMkLst>
          <pc:docMk/>
          <pc:sldMk cId="3191597694" sldId="276"/>
        </pc:sldMkLst>
        <pc:spChg chg="del">
          <ac:chgData name="vivek dalvi" userId="5da92c34253a19dc" providerId="LiveId" clId="{97ACA50A-7F47-4B73-993C-240CC693003B}" dt="2024-03-12T17:00:48.629" v="89" actId="478"/>
          <ac:spMkLst>
            <pc:docMk/>
            <pc:sldMk cId="3191597694" sldId="276"/>
            <ac:spMk id="2" creationId="{D1B6FBD8-B3E5-640C-17D8-153789D93EAA}"/>
          </ac:spMkLst>
        </pc:spChg>
        <pc:spChg chg="del">
          <ac:chgData name="vivek dalvi" userId="5da92c34253a19dc" providerId="LiveId" clId="{97ACA50A-7F47-4B73-993C-240CC693003B}" dt="2024-03-12T17:00:58.888" v="90" actId="931"/>
          <ac:spMkLst>
            <pc:docMk/>
            <pc:sldMk cId="3191597694" sldId="276"/>
            <ac:spMk id="3" creationId="{F3014D72-EF7D-7363-EF07-F02AE8830FA9}"/>
          </ac:spMkLst>
        </pc:spChg>
        <pc:picChg chg="add mod">
          <ac:chgData name="vivek dalvi" userId="5da92c34253a19dc" providerId="LiveId" clId="{97ACA50A-7F47-4B73-993C-240CC693003B}" dt="2024-03-12T17:01:12.245" v="94" actId="1076"/>
          <ac:picMkLst>
            <pc:docMk/>
            <pc:sldMk cId="3191597694" sldId="276"/>
            <ac:picMk id="5" creationId="{6B5B721D-6D69-C73C-A9BD-6AE69B6F54ED}"/>
          </ac:picMkLst>
        </pc:picChg>
      </pc:sldChg>
      <pc:sldChg chg="addSp delSp modSp new mod">
        <pc:chgData name="vivek dalvi" userId="5da92c34253a19dc" providerId="LiveId" clId="{97ACA50A-7F47-4B73-993C-240CC693003B}" dt="2024-03-12T17:01:47.857" v="103" actId="14100"/>
        <pc:sldMkLst>
          <pc:docMk/>
          <pc:sldMk cId="1716959449" sldId="277"/>
        </pc:sldMkLst>
        <pc:spChg chg="del">
          <ac:chgData name="vivek dalvi" userId="5da92c34253a19dc" providerId="LiveId" clId="{97ACA50A-7F47-4B73-993C-240CC693003B}" dt="2024-03-12T17:01:25.554" v="96" actId="478"/>
          <ac:spMkLst>
            <pc:docMk/>
            <pc:sldMk cId="1716959449" sldId="277"/>
            <ac:spMk id="2" creationId="{44D9562F-3333-C7CD-C7FF-B9EA2C5F4F92}"/>
          </ac:spMkLst>
        </pc:spChg>
        <pc:spChg chg="del">
          <ac:chgData name="vivek dalvi" userId="5da92c34253a19dc" providerId="LiveId" clId="{97ACA50A-7F47-4B73-993C-240CC693003B}" dt="2024-03-12T17:01:34.334" v="97" actId="931"/>
          <ac:spMkLst>
            <pc:docMk/>
            <pc:sldMk cId="1716959449" sldId="277"/>
            <ac:spMk id="3" creationId="{DA2177CB-C50E-ADD3-69DD-7AA954437A9F}"/>
          </ac:spMkLst>
        </pc:spChg>
        <pc:picChg chg="add mod">
          <ac:chgData name="vivek dalvi" userId="5da92c34253a19dc" providerId="LiveId" clId="{97ACA50A-7F47-4B73-993C-240CC693003B}" dt="2024-03-12T17:01:47.857" v="103" actId="14100"/>
          <ac:picMkLst>
            <pc:docMk/>
            <pc:sldMk cId="1716959449" sldId="277"/>
            <ac:picMk id="5" creationId="{D26C8B1F-C6BD-1B39-18AD-D356664EB778}"/>
          </ac:picMkLst>
        </pc:picChg>
      </pc:sldChg>
      <pc:sldChg chg="addSp delSp modSp new mod">
        <pc:chgData name="vivek dalvi" userId="5da92c34253a19dc" providerId="LiveId" clId="{97ACA50A-7F47-4B73-993C-240CC693003B}" dt="2024-03-12T17:02:17.209" v="111" actId="14100"/>
        <pc:sldMkLst>
          <pc:docMk/>
          <pc:sldMk cId="2811599028" sldId="278"/>
        </pc:sldMkLst>
        <pc:spChg chg="del">
          <ac:chgData name="vivek dalvi" userId="5da92c34253a19dc" providerId="LiveId" clId="{97ACA50A-7F47-4B73-993C-240CC693003B}" dt="2024-03-12T17:02:04.003" v="106" actId="478"/>
          <ac:spMkLst>
            <pc:docMk/>
            <pc:sldMk cId="2811599028" sldId="278"/>
            <ac:spMk id="2" creationId="{C1F6FBDD-011C-E7DE-21B1-26A909C842F5}"/>
          </ac:spMkLst>
        </pc:spChg>
        <pc:spChg chg="del">
          <ac:chgData name="vivek dalvi" userId="5da92c34253a19dc" providerId="LiveId" clId="{97ACA50A-7F47-4B73-993C-240CC693003B}" dt="2024-03-12T17:01:59.211" v="105" actId="931"/>
          <ac:spMkLst>
            <pc:docMk/>
            <pc:sldMk cId="2811599028" sldId="278"/>
            <ac:spMk id="3" creationId="{6061A829-C417-80B6-DC91-52D1B2FE77B1}"/>
          </ac:spMkLst>
        </pc:spChg>
        <pc:picChg chg="add mod">
          <ac:chgData name="vivek dalvi" userId="5da92c34253a19dc" providerId="LiveId" clId="{97ACA50A-7F47-4B73-993C-240CC693003B}" dt="2024-03-12T17:02:17.209" v="111" actId="14100"/>
          <ac:picMkLst>
            <pc:docMk/>
            <pc:sldMk cId="2811599028" sldId="278"/>
            <ac:picMk id="5" creationId="{B4E56C53-9860-13A7-6D5F-66859D871F48}"/>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F0F33A7-523D-4272-91BC-EAED20187E11}" type="datetimeFigureOut">
              <a:rPr lang="en-IN" smtClean="0"/>
              <a:t>12-03-2024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59ED379D-8907-4D0E-A209-DB7FE0F25DF8}" type="slidenum">
              <a:rPr lang="en-IN" smtClean="0"/>
              <a:t>‹#›</a:t>
            </a:fld>
            <a:endParaRPr lang="en-IN"/>
          </a:p>
        </p:txBody>
      </p:sp>
    </p:spTree>
    <p:extLst>
      <p:ext uri="{BB962C8B-B14F-4D97-AF65-F5344CB8AC3E}">
        <p14:creationId xmlns:p14="http://schemas.microsoft.com/office/powerpoint/2010/main" val="2221405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0F33A7-523D-4272-91BC-EAED20187E11}" type="datetimeFigureOut">
              <a:rPr lang="en-IN" smtClean="0"/>
              <a:t>12-03-2024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ED379D-8907-4D0E-A209-DB7FE0F25DF8}" type="slidenum">
              <a:rPr lang="en-IN" smtClean="0"/>
              <a:t>‹#›</a:t>
            </a:fld>
            <a:endParaRPr lang="en-IN"/>
          </a:p>
        </p:txBody>
      </p:sp>
    </p:spTree>
    <p:extLst>
      <p:ext uri="{BB962C8B-B14F-4D97-AF65-F5344CB8AC3E}">
        <p14:creationId xmlns:p14="http://schemas.microsoft.com/office/powerpoint/2010/main" val="2874382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0F33A7-523D-4272-91BC-EAED20187E11}" type="datetimeFigureOut">
              <a:rPr lang="en-IN" smtClean="0"/>
              <a:t>12-03-2024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ED379D-8907-4D0E-A209-DB7FE0F25DF8}" type="slidenum">
              <a:rPr lang="en-IN" smtClean="0"/>
              <a:t>‹#›</a:t>
            </a:fld>
            <a:endParaRPr lang="en-IN"/>
          </a:p>
        </p:txBody>
      </p:sp>
    </p:spTree>
    <p:extLst>
      <p:ext uri="{BB962C8B-B14F-4D97-AF65-F5344CB8AC3E}">
        <p14:creationId xmlns:p14="http://schemas.microsoft.com/office/powerpoint/2010/main" val="27450804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0F33A7-523D-4272-91BC-EAED20187E11}" type="datetimeFigureOut">
              <a:rPr lang="en-IN" smtClean="0"/>
              <a:t>12-03-2024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ED379D-8907-4D0E-A209-DB7FE0F25DF8}" type="slidenum">
              <a:rPr lang="en-IN" smtClean="0"/>
              <a:t>‹#›</a:t>
            </a:fld>
            <a:endParaRPr lang="en-IN"/>
          </a:p>
        </p:txBody>
      </p:sp>
    </p:spTree>
    <p:extLst>
      <p:ext uri="{BB962C8B-B14F-4D97-AF65-F5344CB8AC3E}">
        <p14:creationId xmlns:p14="http://schemas.microsoft.com/office/powerpoint/2010/main" val="34388999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0F33A7-523D-4272-91BC-EAED20187E11}" type="datetimeFigureOut">
              <a:rPr lang="en-IN" smtClean="0"/>
              <a:t>12-03-2024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ED379D-8907-4D0E-A209-DB7FE0F25DF8}" type="slidenum">
              <a:rPr lang="en-IN" smtClean="0"/>
              <a:t>‹#›</a:t>
            </a:fld>
            <a:endParaRPr lang="en-IN"/>
          </a:p>
        </p:txBody>
      </p:sp>
    </p:spTree>
    <p:extLst>
      <p:ext uri="{BB962C8B-B14F-4D97-AF65-F5344CB8AC3E}">
        <p14:creationId xmlns:p14="http://schemas.microsoft.com/office/powerpoint/2010/main" val="728961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0F33A7-523D-4272-91BC-EAED20187E11}" type="datetimeFigureOut">
              <a:rPr lang="en-IN" smtClean="0"/>
              <a:t>12-03-2024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ED379D-8907-4D0E-A209-DB7FE0F25DF8}" type="slidenum">
              <a:rPr lang="en-IN" smtClean="0"/>
              <a:t>‹#›</a:t>
            </a:fld>
            <a:endParaRPr lang="en-IN"/>
          </a:p>
        </p:txBody>
      </p:sp>
    </p:spTree>
    <p:extLst>
      <p:ext uri="{BB962C8B-B14F-4D97-AF65-F5344CB8AC3E}">
        <p14:creationId xmlns:p14="http://schemas.microsoft.com/office/powerpoint/2010/main" val="23881243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0F33A7-523D-4272-91BC-EAED20187E11}" type="datetimeFigureOut">
              <a:rPr lang="en-IN" smtClean="0"/>
              <a:t>12-03-2024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ED379D-8907-4D0E-A209-DB7FE0F25DF8}" type="slidenum">
              <a:rPr lang="en-IN" smtClean="0"/>
              <a:t>‹#›</a:t>
            </a:fld>
            <a:endParaRPr lang="en-IN"/>
          </a:p>
        </p:txBody>
      </p:sp>
    </p:spTree>
    <p:extLst>
      <p:ext uri="{BB962C8B-B14F-4D97-AF65-F5344CB8AC3E}">
        <p14:creationId xmlns:p14="http://schemas.microsoft.com/office/powerpoint/2010/main" val="3303326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0F33A7-523D-4272-91BC-EAED20187E11}" type="datetimeFigureOut">
              <a:rPr lang="en-IN" smtClean="0"/>
              <a:t>12-03-2024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ED379D-8907-4D0E-A209-DB7FE0F25DF8}" type="slidenum">
              <a:rPr lang="en-IN" smtClean="0"/>
              <a:t>‹#›</a:t>
            </a:fld>
            <a:endParaRPr lang="en-IN"/>
          </a:p>
        </p:txBody>
      </p:sp>
    </p:spTree>
    <p:extLst>
      <p:ext uri="{BB962C8B-B14F-4D97-AF65-F5344CB8AC3E}">
        <p14:creationId xmlns:p14="http://schemas.microsoft.com/office/powerpoint/2010/main" val="22316053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0F33A7-523D-4272-91BC-EAED20187E11}" type="datetimeFigureOut">
              <a:rPr lang="en-IN" smtClean="0"/>
              <a:t>12-03-2024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ED379D-8907-4D0E-A209-DB7FE0F25DF8}" type="slidenum">
              <a:rPr lang="en-IN" smtClean="0"/>
              <a:t>‹#›</a:t>
            </a:fld>
            <a:endParaRPr lang="en-IN"/>
          </a:p>
        </p:txBody>
      </p:sp>
    </p:spTree>
    <p:extLst>
      <p:ext uri="{BB962C8B-B14F-4D97-AF65-F5344CB8AC3E}">
        <p14:creationId xmlns:p14="http://schemas.microsoft.com/office/powerpoint/2010/main" val="1243188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0F33A7-523D-4272-91BC-EAED20187E11}" type="datetimeFigureOut">
              <a:rPr lang="en-IN" smtClean="0"/>
              <a:t>12-03-2024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59ED379D-8907-4D0E-A209-DB7FE0F25DF8}" type="slidenum">
              <a:rPr lang="en-IN" smtClean="0"/>
              <a:t>‹#›</a:t>
            </a:fld>
            <a:endParaRPr lang="en-IN"/>
          </a:p>
        </p:txBody>
      </p:sp>
    </p:spTree>
    <p:extLst>
      <p:ext uri="{BB962C8B-B14F-4D97-AF65-F5344CB8AC3E}">
        <p14:creationId xmlns:p14="http://schemas.microsoft.com/office/powerpoint/2010/main" val="3407064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0F33A7-523D-4272-91BC-EAED20187E11}" type="datetimeFigureOut">
              <a:rPr lang="en-IN" smtClean="0"/>
              <a:t>12-03-2024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ED379D-8907-4D0E-A209-DB7FE0F25DF8}" type="slidenum">
              <a:rPr lang="en-IN" smtClean="0"/>
              <a:t>‹#›</a:t>
            </a:fld>
            <a:endParaRPr lang="en-IN"/>
          </a:p>
        </p:txBody>
      </p:sp>
    </p:spTree>
    <p:extLst>
      <p:ext uri="{BB962C8B-B14F-4D97-AF65-F5344CB8AC3E}">
        <p14:creationId xmlns:p14="http://schemas.microsoft.com/office/powerpoint/2010/main" val="584679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0F33A7-523D-4272-91BC-EAED20187E11}" type="datetimeFigureOut">
              <a:rPr lang="en-IN" smtClean="0"/>
              <a:t>12-03-2024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ED379D-8907-4D0E-A209-DB7FE0F25DF8}" type="slidenum">
              <a:rPr lang="en-IN" smtClean="0"/>
              <a:t>‹#›</a:t>
            </a:fld>
            <a:endParaRPr lang="en-IN"/>
          </a:p>
        </p:txBody>
      </p:sp>
    </p:spTree>
    <p:extLst>
      <p:ext uri="{BB962C8B-B14F-4D97-AF65-F5344CB8AC3E}">
        <p14:creationId xmlns:p14="http://schemas.microsoft.com/office/powerpoint/2010/main" val="2023659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0F33A7-523D-4272-91BC-EAED20187E11}" type="datetimeFigureOut">
              <a:rPr lang="en-IN" smtClean="0"/>
              <a:t>12-03-2024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9ED379D-8907-4D0E-A209-DB7FE0F25DF8}" type="slidenum">
              <a:rPr lang="en-IN" smtClean="0"/>
              <a:t>‹#›</a:t>
            </a:fld>
            <a:endParaRPr lang="en-IN"/>
          </a:p>
        </p:txBody>
      </p:sp>
    </p:spTree>
    <p:extLst>
      <p:ext uri="{BB962C8B-B14F-4D97-AF65-F5344CB8AC3E}">
        <p14:creationId xmlns:p14="http://schemas.microsoft.com/office/powerpoint/2010/main" val="667984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0F33A7-523D-4272-91BC-EAED20187E11}" type="datetimeFigureOut">
              <a:rPr lang="en-IN" smtClean="0"/>
              <a:t>12-03-2024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9ED379D-8907-4D0E-A209-DB7FE0F25DF8}" type="slidenum">
              <a:rPr lang="en-IN" smtClean="0"/>
              <a:t>‹#›</a:t>
            </a:fld>
            <a:endParaRPr lang="en-IN"/>
          </a:p>
        </p:txBody>
      </p:sp>
    </p:spTree>
    <p:extLst>
      <p:ext uri="{BB962C8B-B14F-4D97-AF65-F5344CB8AC3E}">
        <p14:creationId xmlns:p14="http://schemas.microsoft.com/office/powerpoint/2010/main" val="1434125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0F33A7-523D-4272-91BC-EAED20187E11}" type="datetimeFigureOut">
              <a:rPr lang="en-IN" smtClean="0"/>
              <a:t>12-03-2024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9ED379D-8907-4D0E-A209-DB7FE0F25DF8}" type="slidenum">
              <a:rPr lang="en-IN" smtClean="0"/>
              <a:t>‹#›</a:t>
            </a:fld>
            <a:endParaRPr lang="en-IN"/>
          </a:p>
        </p:txBody>
      </p:sp>
    </p:spTree>
    <p:extLst>
      <p:ext uri="{BB962C8B-B14F-4D97-AF65-F5344CB8AC3E}">
        <p14:creationId xmlns:p14="http://schemas.microsoft.com/office/powerpoint/2010/main" val="1612533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0F33A7-523D-4272-91BC-EAED20187E11}" type="datetimeFigureOut">
              <a:rPr lang="en-IN" smtClean="0"/>
              <a:t>12-03-2024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ED379D-8907-4D0E-A209-DB7FE0F25DF8}" type="slidenum">
              <a:rPr lang="en-IN" smtClean="0"/>
              <a:t>‹#›</a:t>
            </a:fld>
            <a:endParaRPr lang="en-IN"/>
          </a:p>
        </p:txBody>
      </p:sp>
    </p:spTree>
    <p:extLst>
      <p:ext uri="{BB962C8B-B14F-4D97-AF65-F5344CB8AC3E}">
        <p14:creationId xmlns:p14="http://schemas.microsoft.com/office/powerpoint/2010/main" val="3890659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0F33A7-523D-4272-91BC-EAED20187E11}" type="datetimeFigureOut">
              <a:rPr lang="en-IN" smtClean="0"/>
              <a:t>12-03-2024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ED379D-8907-4D0E-A209-DB7FE0F25DF8}" type="slidenum">
              <a:rPr lang="en-IN" smtClean="0"/>
              <a:t>‹#›</a:t>
            </a:fld>
            <a:endParaRPr lang="en-IN"/>
          </a:p>
        </p:txBody>
      </p:sp>
    </p:spTree>
    <p:extLst>
      <p:ext uri="{BB962C8B-B14F-4D97-AF65-F5344CB8AC3E}">
        <p14:creationId xmlns:p14="http://schemas.microsoft.com/office/powerpoint/2010/main" val="3309772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F0F33A7-523D-4272-91BC-EAED20187E11}" type="datetimeFigureOut">
              <a:rPr lang="en-IN" smtClean="0"/>
              <a:t>12-03-2024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9ED379D-8907-4D0E-A209-DB7FE0F25DF8}" type="slidenum">
              <a:rPr lang="en-IN" smtClean="0"/>
              <a:t>‹#›</a:t>
            </a:fld>
            <a:endParaRPr lang="en-IN"/>
          </a:p>
        </p:txBody>
      </p:sp>
    </p:spTree>
    <p:extLst>
      <p:ext uri="{BB962C8B-B14F-4D97-AF65-F5344CB8AC3E}">
        <p14:creationId xmlns:p14="http://schemas.microsoft.com/office/powerpoint/2010/main" val="143557251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84E35-7CC7-C563-C711-3E4FCFF64D32}"/>
              </a:ext>
            </a:extLst>
          </p:cNvPr>
          <p:cNvSpPr>
            <a:spLocks noGrp="1"/>
          </p:cNvSpPr>
          <p:nvPr>
            <p:ph type="ctrTitle"/>
          </p:nvPr>
        </p:nvSpPr>
        <p:spPr>
          <a:xfrm>
            <a:off x="4917232" y="1754155"/>
            <a:ext cx="4898572" cy="1674845"/>
          </a:xfrm>
        </p:spPr>
        <p:txBody>
          <a:bodyPr>
            <a:normAutofit/>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WELCOME</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6762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0F269-4AB6-20E8-5357-755E855C7849}"/>
              </a:ext>
            </a:extLst>
          </p:cNvPr>
          <p:cNvSpPr>
            <a:spLocks noGrp="1"/>
          </p:cNvSpPr>
          <p:nvPr>
            <p:ph type="title"/>
          </p:nvPr>
        </p:nvSpPr>
        <p:spPr>
          <a:xfrm>
            <a:off x="1484310" y="399661"/>
            <a:ext cx="10018713" cy="788437"/>
          </a:xfrm>
        </p:spPr>
        <p:txBody>
          <a:bodyPr/>
          <a:lstStyle/>
          <a:p>
            <a:pPr algn="l"/>
            <a:r>
              <a:rPr lang="en-IN" altLang="en-US" sz="4000" b="1" dirty="0">
                <a:solidFill>
                  <a:srgbClr val="000000"/>
                </a:solidFill>
                <a:effectLst>
                  <a:outerShdw blurRad="38100" dist="38100" dir="2700000" algn="tl">
                    <a:srgbClr val="000000">
                      <a:alpha val="43137"/>
                    </a:srgbClr>
                  </a:outerShdw>
                </a:effectLst>
                <a:latin typeface="Times New Roman" panose="02020603050405020304" pitchFamily="18" charset="0"/>
                <a:cs typeface="+mj-cs"/>
              </a:rPr>
              <a:t>Limitations of Existing Systems</a:t>
            </a:r>
            <a:endParaRPr lang="en-IN" dirty="0"/>
          </a:p>
        </p:txBody>
      </p:sp>
      <p:sp>
        <p:nvSpPr>
          <p:cNvPr id="3" name="Content Placeholder 2">
            <a:extLst>
              <a:ext uri="{FF2B5EF4-FFF2-40B4-BE49-F238E27FC236}">
                <a16:creationId xmlns:a16="http://schemas.microsoft.com/office/drawing/2014/main" id="{3CA88AFB-A2AE-46A3-BB91-54DA8491733B}"/>
              </a:ext>
            </a:extLst>
          </p:cNvPr>
          <p:cNvSpPr>
            <a:spLocks noGrp="1"/>
          </p:cNvSpPr>
          <p:nvPr>
            <p:ph idx="1"/>
          </p:nvPr>
        </p:nvSpPr>
        <p:spPr>
          <a:xfrm>
            <a:off x="1484310" y="1306285"/>
            <a:ext cx="10018713" cy="4982547"/>
          </a:xfrm>
        </p:spPr>
        <p:txBody>
          <a:bodyPr>
            <a:normAutofit/>
          </a:bodyPr>
          <a:lstStyle/>
          <a:p>
            <a:pPr>
              <a:buFont typeface="Wingdings" panose="05000000000000000000" pitchFamily="2" charset="2"/>
              <a:buChar char="§"/>
            </a:pPr>
            <a:endParaRPr lang="en-US" sz="2000" b="1" i="0" dirty="0">
              <a:solidFill>
                <a:srgbClr val="0D0D0D"/>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000" b="1" i="0" dirty="0">
                <a:solidFill>
                  <a:srgbClr val="0D0D0D"/>
                </a:solidFill>
                <a:effectLst/>
                <a:latin typeface="Times New Roman" panose="02020603050405020304" pitchFamily="18" charset="0"/>
                <a:cs typeface="Times New Roman" panose="02020603050405020304" pitchFamily="18" charset="0"/>
              </a:rPr>
              <a:t>Current Resume Creation Process</a:t>
            </a:r>
            <a:r>
              <a:rPr lang="en-US" sz="2000" b="0" i="0" dirty="0">
                <a:solidFill>
                  <a:srgbClr val="0D0D0D"/>
                </a:solidFill>
                <a:effectLst/>
                <a:latin typeface="Times New Roman" panose="02020603050405020304" pitchFamily="18" charset="0"/>
                <a:cs typeface="Times New Roman" panose="02020603050405020304" pitchFamily="18" charset="0"/>
              </a:rPr>
              <a:t>: Understanding the traditional methods and pain points associated with manual resume creation.</a:t>
            </a:r>
          </a:p>
          <a:p>
            <a:pPr>
              <a:buFont typeface="Wingdings" panose="05000000000000000000" pitchFamily="2" charset="2"/>
              <a:buChar char="§"/>
            </a:pPr>
            <a:r>
              <a:rPr lang="en-US" sz="2000" b="1" i="0" dirty="0">
                <a:solidFill>
                  <a:srgbClr val="0D0D0D"/>
                </a:solidFill>
                <a:effectLst/>
                <a:latin typeface="Times New Roman" panose="02020603050405020304" pitchFamily="18" charset="0"/>
                <a:cs typeface="Times New Roman" panose="02020603050405020304" pitchFamily="18" charset="0"/>
              </a:rPr>
              <a:t>Awareness of AI-Powered Solutions</a:t>
            </a:r>
            <a:r>
              <a:rPr lang="en-US" sz="2000" b="0" i="0" dirty="0">
                <a:solidFill>
                  <a:srgbClr val="0D0D0D"/>
                </a:solidFill>
                <a:effectLst/>
                <a:latin typeface="Times New Roman" panose="02020603050405020304" pitchFamily="18" charset="0"/>
                <a:cs typeface="Times New Roman" panose="02020603050405020304" pitchFamily="18" charset="0"/>
              </a:rPr>
              <a:t>: Assessing the level of awareness among job seekers regarding AI-powered resume creation tools.</a:t>
            </a:r>
          </a:p>
          <a:p>
            <a:pPr>
              <a:buFont typeface="Wingdings" panose="05000000000000000000" pitchFamily="2" charset="2"/>
              <a:buChar char="§"/>
            </a:pPr>
            <a:r>
              <a:rPr lang="en-US" sz="2000" b="1" i="0" dirty="0">
                <a:solidFill>
                  <a:srgbClr val="0D0D0D"/>
                </a:solidFill>
                <a:effectLst/>
                <a:latin typeface="Times New Roman" panose="02020603050405020304" pitchFamily="18" charset="0"/>
                <a:cs typeface="Times New Roman" panose="02020603050405020304" pitchFamily="18" charset="0"/>
              </a:rPr>
              <a:t>Perceived Benefits of AI-Powered Solutions</a:t>
            </a:r>
            <a:r>
              <a:rPr lang="en-US" sz="2000" b="0" i="0" dirty="0">
                <a:solidFill>
                  <a:srgbClr val="0D0D0D"/>
                </a:solidFill>
                <a:effectLst/>
                <a:latin typeface="Times New Roman" panose="02020603050405020304" pitchFamily="18" charset="0"/>
                <a:cs typeface="Times New Roman" panose="02020603050405020304" pitchFamily="18" charset="0"/>
              </a:rPr>
              <a:t>: Identifying the perceived advantages such as time efficiency, personalization, and competitive advantage.</a:t>
            </a:r>
          </a:p>
          <a:p>
            <a:pPr>
              <a:buFont typeface="Wingdings" panose="05000000000000000000" pitchFamily="2" charset="2"/>
              <a:buChar char="§"/>
            </a:pPr>
            <a:r>
              <a:rPr lang="en-US" sz="2000" b="1" i="0" dirty="0">
                <a:solidFill>
                  <a:srgbClr val="0D0D0D"/>
                </a:solidFill>
                <a:effectLst/>
                <a:latin typeface="Times New Roman" panose="02020603050405020304" pitchFamily="18" charset="0"/>
                <a:cs typeface="Times New Roman" panose="02020603050405020304" pitchFamily="18" charset="0"/>
              </a:rPr>
              <a:t>Concerns and Limitations</a:t>
            </a:r>
            <a:r>
              <a:rPr lang="en-US" sz="2000" b="0" i="0" dirty="0">
                <a:solidFill>
                  <a:srgbClr val="0D0D0D"/>
                </a:solidFill>
                <a:effectLst/>
                <a:latin typeface="Times New Roman" panose="02020603050405020304" pitchFamily="18" charset="0"/>
                <a:cs typeface="Times New Roman" panose="02020603050405020304" pitchFamily="18" charset="0"/>
              </a:rPr>
              <a:t>: Exploring potential concerns such as accuracy, privacy, and adaptability of AI-generated resumes.</a:t>
            </a:r>
          </a:p>
          <a:p>
            <a:pPr>
              <a:buFont typeface="Wingdings" panose="05000000000000000000" pitchFamily="2" charset="2"/>
              <a:buChar char="§"/>
            </a:pPr>
            <a:r>
              <a:rPr lang="en-US" sz="2000" b="1" i="0" dirty="0">
                <a:solidFill>
                  <a:srgbClr val="0D0D0D"/>
                </a:solidFill>
                <a:effectLst/>
                <a:latin typeface="Times New Roman" panose="02020603050405020304" pitchFamily="18" charset="0"/>
                <a:cs typeface="Times New Roman" panose="02020603050405020304" pitchFamily="18" charset="0"/>
              </a:rPr>
              <a:t>Usage and Satisfaction Levels</a:t>
            </a:r>
            <a:r>
              <a:rPr lang="en-US" sz="2000" b="0" i="0" dirty="0">
                <a:solidFill>
                  <a:srgbClr val="0D0D0D"/>
                </a:solidFill>
                <a:effectLst/>
                <a:latin typeface="Times New Roman" panose="02020603050405020304" pitchFamily="18" charset="0"/>
                <a:cs typeface="Times New Roman" panose="02020603050405020304" pitchFamily="18" charset="0"/>
              </a:rPr>
              <a:t>: Gauging the usage frequency and satisfaction levels of existing AI-powered resume creation tools.</a:t>
            </a:r>
          </a:p>
          <a:p>
            <a:pPr>
              <a:buFont typeface="Wingdings" panose="05000000000000000000" pitchFamily="2" charset="2"/>
              <a:buChar char="§"/>
            </a:pPr>
            <a:r>
              <a:rPr lang="en-US" sz="2000" b="1" i="0" dirty="0">
                <a:solidFill>
                  <a:srgbClr val="0D0D0D"/>
                </a:solidFill>
                <a:effectLst/>
                <a:latin typeface="Times New Roman" panose="02020603050405020304" pitchFamily="18" charset="0"/>
                <a:cs typeface="Times New Roman" panose="02020603050405020304" pitchFamily="18" charset="0"/>
              </a:rPr>
              <a:t>Integration with Job Search Platforms</a:t>
            </a:r>
            <a:r>
              <a:rPr lang="en-US" sz="2000" b="0" i="0" dirty="0">
                <a:solidFill>
                  <a:srgbClr val="0D0D0D"/>
                </a:solidFill>
                <a:effectLst/>
                <a:latin typeface="Times New Roman" panose="02020603050405020304" pitchFamily="18" charset="0"/>
                <a:cs typeface="Times New Roman" panose="02020603050405020304" pitchFamily="18" charset="0"/>
              </a:rPr>
              <a:t>: Evaluating the importance of integration with job search platforms and applicant tracking systems.</a:t>
            </a:r>
          </a:p>
          <a:p>
            <a:pPr>
              <a:buFont typeface="Wingdings" panose="05000000000000000000" pitchFamily="2" charset="2"/>
              <a:buChar char="§"/>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2912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9FAEB-B401-0DDD-3C69-6CB4A5BB15F1}"/>
              </a:ext>
            </a:extLst>
          </p:cNvPr>
          <p:cNvSpPr>
            <a:spLocks noGrp="1"/>
          </p:cNvSpPr>
          <p:nvPr>
            <p:ph type="title"/>
          </p:nvPr>
        </p:nvSpPr>
        <p:spPr>
          <a:xfrm>
            <a:off x="1484310" y="611156"/>
            <a:ext cx="10018713" cy="788437"/>
          </a:xfrm>
        </p:spPr>
        <p:txBody>
          <a:bodyPr/>
          <a:lstStyle/>
          <a:p>
            <a:pPr algn="l"/>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 Statement</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33C1391-53FE-BD90-F6A9-B8713D258CE6}"/>
              </a:ext>
            </a:extLst>
          </p:cNvPr>
          <p:cNvSpPr>
            <a:spLocks noGrp="1"/>
          </p:cNvSpPr>
          <p:nvPr>
            <p:ph idx="1"/>
          </p:nvPr>
        </p:nvSpPr>
        <p:spPr>
          <a:xfrm>
            <a:off x="1484310" y="1399593"/>
            <a:ext cx="10018713" cy="4391608"/>
          </a:xfrm>
        </p:spPr>
        <p:txBody>
          <a:bodyPr>
            <a:normAutofit/>
          </a:bodyPr>
          <a:lstStyle/>
          <a:p>
            <a:pPr algn="l">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Significant strides made by AI-powered solutions in improving efficiency and personalization.</a:t>
            </a:r>
          </a:p>
          <a:p>
            <a:pPr algn="l">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Challenges remain regarding accuracy, adaptability, and user satisfaction.</a:t>
            </a:r>
          </a:p>
          <a:p>
            <a:pPr algn="l">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Manual resume creation still prevalent, highlighting a gap in adoption of AI solutions.</a:t>
            </a:r>
          </a:p>
          <a:p>
            <a:pPr algn="l">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Existing solutions not fully meeting the needs of users.</a:t>
            </a:r>
          </a:p>
          <a:p>
            <a:pPr algn="l">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Continued effort needed to address remaining challenges and bridge the adoption gap.</a:t>
            </a:r>
          </a:p>
          <a:p>
            <a:pPr algn="l">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Opportunity for further innovation and improvement in AI-powered resume creation technologies.</a:t>
            </a:r>
          </a:p>
        </p:txBody>
      </p:sp>
    </p:spTree>
    <p:extLst>
      <p:ext uri="{BB962C8B-B14F-4D97-AF65-F5344CB8AC3E}">
        <p14:creationId xmlns:p14="http://schemas.microsoft.com/office/powerpoint/2010/main" val="439007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DEC04-F9C3-39DE-88D5-94814FFF7ED3}"/>
              </a:ext>
            </a:extLst>
          </p:cNvPr>
          <p:cNvSpPr>
            <a:spLocks noGrp="1"/>
          </p:cNvSpPr>
          <p:nvPr>
            <p:ph type="title"/>
          </p:nvPr>
        </p:nvSpPr>
        <p:spPr>
          <a:xfrm>
            <a:off x="1484310" y="293915"/>
            <a:ext cx="10018713" cy="772885"/>
          </a:xfrm>
        </p:spPr>
        <p:txBody>
          <a:bodyPr/>
          <a:lstStyle/>
          <a:p>
            <a:pPr algn="l"/>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System Design</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B0C0D5EE-78DC-51B3-87D1-570FFEE5DE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54255" y="1404710"/>
            <a:ext cx="5241506" cy="5159375"/>
          </a:xfrm>
        </p:spPr>
      </p:pic>
    </p:spTree>
    <p:extLst>
      <p:ext uri="{BB962C8B-B14F-4D97-AF65-F5344CB8AC3E}">
        <p14:creationId xmlns:p14="http://schemas.microsoft.com/office/powerpoint/2010/main" val="2302415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9EFE5-D5CE-392E-56A4-B15D64076B72}"/>
              </a:ext>
            </a:extLst>
          </p:cNvPr>
          <p:cNvSpPr>
            <a:spLocks noGrp="1"/>
          </p:cNvSpPr>
          <p:nvPr>
            <p:ph type="title"/>
          </p:nvPr>
        </p:nvSpPr>
        <p:spPr>
          <a:xfrm>
            <a:off x="1484311" y="360010"/>
            <a:ext cx="10018713" cy="1095567"/>
          </a:xfrm>
        </p:spPr>
        <p:txBody>
          <a:bodyPr>
            <a:normAutofit fontScale="90000"/>
          </a:bodyPr>
          <a:lstStyle/>
          <a:p>
            <a:pPr algn="l"/>
            <a:br>
              <a:rPr lang="en-IN" b="1" i="0" dirty="0">
                <a:solidFill>
                  <a:srgbClr val="0D0D0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IN" b="1" i="0" dirty="0">
                <a:solidFill>
                  <a:srgbClr val="0D0D0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IN" b="1" i="0" dirty="0">
                <a:solidFill>
                  <a:srgbClr val="0D0D0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Preferred Technologies and Methodologies</a:t>
            </a:r>
            <a:br>
              <a:rPr lang="en-IN" b="0" i="0" dirty="0">
                <a:solidFill>
                  <a:srgbClr val="0D0D0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IN" b="0" i="0" dirty="0">
                <a:solidFill>
                  <a:srgbClr val="0D0D0D"/>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F4CDCAC-9CD0-9DAC-4667-704ECF421A4F}"/>
              </a:ext>
            </a:extLst>
          </p:cNvPr>
          <p:cNvSpPr>
            <a:spLocks noGrp="1"/>
          </p:cNvSpPr>
          <p:nvPr>
            <p:ph idx="1"/>
          </p:nvPr>
        </p:nvSpPr>
        <p:spPr>
          <a:xfrm>
            <a:off x="1568286" y="1562099"/>
            <a:ext cx="10018713" cy="4973215"/>
          </a:xfrm>
        </p:spPr>
        <p:txBody>
          <a:bodyPr>
            <a:normAutofit/>
          </a:bodyPr>
          <a:lstStyle/>
          <a:p>
            <a:pPr algn="l">
              <a:buFont typeface="Wingdings" panose="05000000000000000000" pitchFamily="2" charset="2"/>
              <a:buChar char="q"/>
            </a:pPr>
            <a:r>
              <a:rPr lang="en-US" b="1" i="0" dirty="0">
                <a:solidFill>
                  <a:srgbClr val="0D0D0D"/>
                </a:solidFill>
                <a:effectLst/>
                <a:latin typeface="Times New Roman" panose="02020603050405020304" pitchFamily="18" charset="0"/>
                <a:cs typeface="Times New Roman" panose="02020603050405020304" pitchFamily="18" charset="0"/>
              </a:rPr>
              <a:t>Natural Language Processing (NLP)</a:t>
            </a:r>
            <a:r>
              <a:rPr lang="en-US" b="0" i="0" dirty="0">
                <a:solidFill>
                  <a:srgbClr val="0D0D0D"/>
                </a:solidFill>
                <a:effectLst/>
                <a:latin typeface="Times New Roman" panose="02020603050405020304" pitchFamily="18" charset="0"/>
                <a:cs typeface="Times New Roman" panose="02020603050405020304" pitchFamily="18" charset="0"/>
              </a:rPr>
              <a:t>: </a:t>
            </a:r>
          </a:p>
          <a:p>
            <a:pPr>
              <a:buFont typeface="Wingdings" panose="05000000000000000000" pitchFamily="2" charset="2"/>
              <a:buChar char="§"/>
            </a:pPr>
            <a:r>
              <a:rPr lang="en-US" sz="2000" b="0" i="0" dirty="0">
                <a:solidFill>
                  <a:srgbClr val="0D0D0D"/>
                </a:solidFill>
                <a:effectLst/>
                <a:latin typeface="Times New Roman" panose="02020603050405020304" pitchFamily="18" charset="0"/>
                <a:cs typeface="Times New Roman" panose="02020603050405020304" pitchFamily="18" charset="0"/>
              </a:rPr>
              <a:t>NLP technologies are crucial for understanding and analyzing textual information in resumes and job descriptions.</a:t>
            </a:r>
          </a:p>
          <a:p>
            <a:pPr>
              <a:buFont typeface="Wingdings" panose="05000000000000000000" pitchFamily="2" charset="2"/>
              <a:buChar char="§"/>
            </a:pPr>
            <a:r>
              <a:rPr lang="en-US" sz="2000" b="0" i="0" dirty="0">
                <a:solidFill>
                  <a:srgbClr val="0D0D0D"/>
                </a:solidFill>
                <a:effectLst/>
                <a:latin typeface="Times New Roman" panose="02020603050405020304" pitchFamily="18" charset="0"/>
                <a:cs typeface="Times New Roman" panose="02020603050405020304" pitchFamily="18" charset="0"/>
              </a:rPr>
              <a:t>NLP is a branch of artificial intelligence focused on the interaction between computers and human languages. Techniques such as tokenization, part-of-speech tagging, named entity recognition, and sentiment analysis are commonly used in NLP.</a:t>
            </a:r>
          </a:p>
          <a:p>
            <a:pPr>
              <a:buFont typeface="Wingdings" panose="05000000000000000000" pitchFamily="2" charset="2"/>
              <a:buChar char="§"/>
            </a:pPr>
            <a:r>
              <a:rPr lang="en-US" sz="2000" b="0" i="0" dirty="0">
                <a:solidFill>
                  <a:srgbClr val="0D0D0D"/>
                </a:solidFill>
                <a:effectLst/>
                <a:latin typeface="Times New Roman" panose="02020603050405020304" pitchFamily="18" charset="0"/>
                <a:cs typeface="Times New Roman" panose="02020603050405020304" pitchFamily="18" charset="0"/>
              </a:rPr>
              <a:t>In our solution, we will customize NLP models to accurately parse and understand resume content, extracting key information such as skills, experiences, and achievements. Additionally, we will fine-tune pre-trained language models to better understand domain-specific terminology and job descriptions.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0400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922328-0EDD-3F24-435D-ADA677F988A6}"/>
              </a:ext>
            </a:extLst>
          </p:cNvPr>
          <p:cNvSpPr>
            <a:spLocks noGrp="1"/>
          </p:cNvSpPr>
          <p:nvPr>
            <p:ph idx="1"/>
          </p:nvPr>
        </p:nvSpPr>
        <p:spPr>
          <a:xfrm>
            <a:off x="1428328" y="923731"/>
            <a:ext cx="10018713" cy="5290457"/>
          </a:xfrm>
        </p:spPr>
        <p:txBody>
          <a:bodyPr>
            <a:normAutofit/>
          </a:bodyPr>
          <a:lstStyle/>
          <a:p>
            <a:endParaRPr lang="en-US" sz="2000" b="1" i="0" dirty="0">
              <a:solidFill>
                <a:srgbClr val="0D0D0D"/>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b="1" i="0" dirty="0">
                <a:solidFill>
                  <a:srgbClr val="0D0D0D"/>
                </a:solidFill>
                <a:effectLst/>
                <a:latin typeface="Times New Roman" panose="02020603050405020304" pitchFamily="18" charset="0"/>
                <a:cs typeface="Times New Roman" panose="02020603050405020304" pitchFamily="18" charset="0"/>
              </a:rPr>
              <a:t>Machine Learning</a:t>
            </a:r>
            <a:r>
              <a:rPr lang="en-US" b="0" i="0" dirty="0">
                <a:solidFill>
                  <a:srgbClr val="0D0D0D"/>
                </a:solidFill>
                <a:effectLst/>
                <a:latin typeface="Times New Roman" panose="02020603050405020304" pitchFamily="18" charset="0"/>
                <a:cs typeface="Times New Roman" panose="02020603050405020304" pitchFamily="18" charset="0"/>
              </a:rPr>
              <a:t>:</a:t>
            </a:r>
          </a:p>
          <a:p>
            <a:pPr>
              <a:buFont typeface="Wingdings" panose="05000000000000000000" pitchFamily="2" charset="2"/>
              <a:buChar char="§"/>
            </a:pPr>
            <a:r>
              <a:rPr lang="en-US" sz="2000" b="0" i="0" dirty="0">
                <a:solidFill>
                  <a:srgbClr val="0D0D0D"/>
                </a:solidFill>
                <a:effectLst/>
                <a:latin typeface="Times New Roman" panose="02020603050405020304" pitchFamily="18" charset="0"/>
                <a:cs typeface="Times New Roman" panose="02020603050405020304" pitchFamily="18" charset="0"/>
              </a:rPr>
              <a:t>ML algorithms play a key role in generating personalized and contextually relevant resume content.</a:t>
            </a:r>
          </a:p>
          <a:p>
            <a:pPr>
              <a:buFont typeface="Wingdings" panose="05000000000000000000" pitchFamily="2" charset="2"/>
              <a:buChar char="§"/>
            </a:pPr>
            <a:r>
              <a:rPr lang="en-US" sz="2000" b="0" i="0" dirty="0">
                <a:solidFill>
                  <a:srgbClr val="0D0D0D"/>
                </a:solidFill>
                <a:effectLst/>
                <a:latin typeface="Times New Roman" panose="02020603050405020304" pitchFamily="18" charset="0"/>
                <a:cs typeface="Times New Roman" panose="02020603050405020304" pitchFamily="18" charset="0"/>
              </a:rPr>
              <a:t>Machine learning algorithms enable computers to learn patterns from data and make predictions or decisions without being explicitly programmed. Supervised learning, unsupervised learning, and reinforcement learning are common approaches in ML.</a:t>
            </a:r>
          </a:p>
          <a:p>
            <a:pPr>
              <a:buFont typeface="Wingdings" panose="05000000000000000000" pitchFamily="2" charset="2"/>
              <a:buChar char="§"/>
            </a:pPr>
            <a:r>
              <a:rPr lang="en-US" sz="2000" b="0" i="0" dirty="0">
                <a:solidFill>
                  <a:srgbClr val="0D0D0D"/>
                </a:solidFill>
                <a:effectLst/>
                <a:latin typeface="Times New Roman" panose="02020603050405020304" pitchFamily="18" charset="0"/>
                <a:cs typeface="Times New Roman" panose="02020603050405020304" pitchFamily="18" charset="0"/>
              </a:rPr>
              <a:t>We will utilize supervised learning techniques to train models on large datasets of resumes and job descriptions. By labeling data with relevant attributes (e.g., skills, experiences), we can train models to generate personalized resume content that aligns with specific job requirements. Additionally, we will explore semi-supervised and active learning techniques to improve model performance with limited labeled data.</a:t>
            </a:r>
          </a:p>
          <a:p>
            <a:endParaRPr lang="en-US" sz="2000" b="0" i="0" dirty="0">
              <a:solidFill>
                <a:srgbClr val="0D0D0D"/>
              </a:solidFill>
              <a:effectLst/>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0541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0FDBC9-07AB-0134-454A-D2686B6283C9}"/>
              </a:ext>
            </a:extLst>
          </p:cNvPr>
          <p:cNvSpPr>
            <a:spLocks noGrp="1"/>
          </p:cNvSpPr>
          <p:nvPr>
            <p:ph idx="1"/>
          </p:nvPr>
        </p:nvSpPr>
        <p:spPr>
          <a:xfrm>
            <a:off x="1484310" y="765110"/>
            <a:ext cx="10018713" cy="5449077"/>
          </a:xfrm>
        </p:spPr>
        <p:txBody>
          <a:bodyPr>
            <a:normAutofit/>
          </a:bodyPr>
          <a:lstStyle/>
          <a:p>
            <a:endParaRPr lang="en-US" b="1" i="0" dirty="0">
              <a:solidFill>
                <a:srgbClr val="0D0D0D"/>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b="1" i="0" dirty="0">
                <a:solidFill>
                  <a:srgbClr val="0D0D0D"/>
                </a:solidFill>
                <a:effectLst/>
                <a:latin typeface="Times New Roman" panose="02020603050405020304" pitchFamily="18" charset="0"/>
                <a:cs typeface="Times New Roman" panose="02020603050405020304" pitchFamily="18" charset="0"/>
              </a:rPr>
              <a:t>Data Analytics</a:t>
            </a:r>
            <a:r>
              <a:rPr lang="en-US" b="0" i="0" dirty="0">
                <a:solidFill>
                  <a:srgbClr val="0D0D0D"/>
                </a:solidFill>
                <a:effectLst/>
                <a:latin typeface="Times New Roman" panose="02020603050405020304" pitchFamily="18" charset="0"/>
                <a:cs typeface="Times New Roman" panose="02020603050405020304" pitchFamily="18" charset="0"/>
              </a:rPr>
              <a:t>: </a:t>
            </a:r>
          </a:p>
          <a:p>
            <a:pPr>
              <a:buFont typeface="Wingdings" panose="05000000000000000000" pitchFamily="2" charset="2"/>
              <a:buChar char="§"/>
            </a:pPr>
            <a:r>
              <a:rPr lang="en-US" sz="2000" b="0" i="0" dirty="0">
                <a:solidFill>
                  <a:srgbClr val="0D0D0D"/>
                </a:solidFill>
                <a:effectLst/>
                <a:latin typeface="Times New Roman" panose="02020603050405020304" pitchFamily="18" charset="0"/>
                <a:cs typeface="Times New Roman" panose="02020603050405020304" pitchFamily="18" charset="0"/>
              </a:rPr>
              <a:t>Data analytics techniques help in understanding user preferences and behavior, enabling continuous improvement of the resume creation process.</a:t>
            </a:r>
          </a:p>
          <a:p>
            <a:pPr>
              <a:buFont typeface="Wingdings" panose="05000000000000000000" pitchFamily="2" charset="2"/>
              <a:buChar char="§"/>
            </a:pPr>
            <a:r>
              <a:rPr lang="en-US" sz="2000" b="0" i="0" dirty="0">
                <a:solidFill>
                  <a:srgbClr val="0D0D0D"/>
                </a:solidFill>
                <a:effectLst/>
                <a:latin typeface="Times New Roman" panose="02020603050405020304" pitchFamily="18" charset="0"/>
                <a:cs typeface="Times New Roman" panose="02020603050405020304" pitchFamily="18" charset="0"/>
              </a:rPr>
              <a:t>Data analytics involves analyzing raw data to uncover insights, trends, and patterns that inform decision-making. Techniques such as descriptive analytics, predictive analytics, and prescriptive analytics are employed to extract actionable insights from data.</a:t>
            </a:r>
          </a:p>
          <a:p>
            <a:pPr>
              <a:buFont typeface="Wingdings" panose="05000000000000000000" pitchFamily="2" charset="2"/>
              <a:buChar char="§"/>
            </a:pPr>
            <a:r>
              <a:rPr lang="en-US" sz="2000" b="0" i="0" dirty="0">
                <a:solidFill>
                  <a:srgbClr val="0D0D0D"/>
                </a:solidFill>
                <a:effectLst/>
                <a:latin typeface="Times New Roman" panose="02020603050405020304" pitchFamily="18" charset="0"/>
                <a:cs typeface="Times New Roman" panose="02020603050405020304" pitchFamily="18" charset="0"/>
              </a:rPr>
              <a:t>We will implement descriptive analytics to understand user behavior and preferences within the resume creation platform. By analyzing usage patterns and feedback, we can identify areas for improvement and prioritize feature development. Additionally, predictive analytics techniques will be used to anticipate user needs and provide proactive recommendations during the resume creation process.</a:t>
            </a:r>
          </a:p>
          <a:p>
            <a:pPr>
              <a:buFont typeface="Wingdings" panose="05000000000000000000" pitchFamily="2" charset="2"/>
              <a:buChar char="§"/>
            </a:pPr>
            <a:endParaRPr lang="en-US" b="0" i="0" dirty="0">
              <a:solidFill>
                <a:srgbClr val="0D0D0D"/>
              </a:solidFill>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6410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954B9-3906-73D9-DFDF-458E2A502FB8}"/>
              </a:ext>
            </a:extLst>
          </p:cNvPr>
          <p:cNvSpPr>
            <a:spLocks noGrp="1"/>
          </p:cNvSpPr>
          <p:nvPr>
            <p:ph type="title"/>
          </p:nvPr>
        </p:nvSpPr>
        <p:spPr>
          <a:xfrm>
            <a:off x="1484310" y="670247"/>
            <a:ext cx="10018713" cy="793103"/>
          </a:xfrm>
        </p:spPr>
        <p:txBody>
          <a:bodyPr>
            <a:normAutofit fontScale="90000"/>
          </a:bodyPr>
          <a:lstStyle/>
          <a:p>
            <a:pPr algn="l"/>
            <a:br>
              <a:rPr lang="en-IN" altLang="en-US" sz="40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br>
            <a:r>
              <a:rPr lang="en-IN" altLang="en-US" sz="40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Conclusion </a:t>
            </a:r>
            <a:br>
              <a:rPr lang="en-IN" altLang="en-US" sz="40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br>
            <a:endParaRPr lang="en-IN" dirty="0"/>
          </a:p>
        </p:txBody>
      </p:sp>
      <p:sp>
        <p:nvSpPr>
          <p:cNvPr id="3" name="Content Placeholder 2">
            <a:extLst>
              <a:ext uri="{FF2B5EF4-FFF2-40B4-BE49-F238E27FC236}">
                <a16:creationId xmlns:a16="http://schemas.microsoft.com/office/drawing/2014/main" id="{DA7EE6A8-D154-AF02-0A4E-29E194A89858}"/>
              </a:ext>
            </a:extLst>
          </p:cNvPr>
          <p:cNvSpPr>
            <a:spLocks noGrp="1"/>
          </p:cNvSpPr>
          <p:nvPr>
            <p:ph idx="1"/>
          </p:nvPr>
        </p:nvSpPr>
        <p:spPr>
          <a:xfrm>
            <a:off x="1484310" y="1306287"/>
            <a:ext cx="10018713" cy="4484914"/>
          </a:xfrm>
        </p:spPr>
        <p:txBody>
          <a:bodyPr>
            <a:normAutofit/>
          </a:bodyPr>
          <a:lstStyle/>
          <a:p>
            <a:pPr algn="l">
              <a:buFont typeface="Wingdings" panose="05000000000000000000" pitchFamily="2" charset="2"/>
              <a:buChar char="§"/>
            </a:pPr>
            <a:r>
              <a:rPr lang="en-US" sz="2000" b="0" i="0" dirty="0">
                <a:solidFill>
                  <a:srgbClr val="0D0D0D"/>
                </a:solidFill>
                <a:effectLst/>
                <a:latin typeface="Times New Roman" panose="02020603050405020304" pitchFamily="18" charset="0"/>
                <a:cs typeface="Times New Roman" panose="02020603050405020304" pitchFamily="18" charset="0"/>
              </a:rPr>
              <a:t>Leveraging advanced technologies: NLP, ML, and Data Analytics.</a:t>
            </a:r>
          </a:p>
          <a:p>
            <a:pPr algn="l">
              <a:buFont typeface="Wingdings" panose="05000000000000000000" pitchFamily="2" charset="2"/>
              <a:buChar char="§"/>
            </a:pPr>
            <a:r>
              <a:rPr lang="en-US" sz="2000" b="0" i="0" dirty="0">
                <a:solidFill>
                  <a:srgbClr val="0D0D0D"/>
                </a:solidFill>
                <a:effectLst/>
                <a:latin typeface="Times New Roman" panose="02020603050405020304" pitchFamily="18" charset="0"/>
                <a:cs typeface="Times New Roman" panose="02020603050405020304" pitchFamily="18" charset="0"/>
              </a:rPr>
              <a:t>Customization of NLP models for domain-specific understanding.</a:t>
            </a:r>
          </a:p>
          <a:p>
            <a:pPr algn="l">
              <a:buFont typeface="Wingdings" panose="05000000000000000000" pitchFamily="2" charset="2"/>
              <a:buChar char="§"/>
            </a:pPr>
            <a:r>
              <a:rPr lang="en-US" sz="2000" b="0" i="0" dirty="0">
                <a:solidFill>
                  <a:srgbClr val="0D0D0D"/>
                </a:solidFill>
                <a:effectLst/>
                <a:latin typeface="Times New Roman" panose="02020603050405020304" pitchFamily="18" charset="0"/>
                <a:cs typeface="Times New Roman" panose="02020603050405020304" pitchFamily="18" charset="0"/>
              </a:rPr>
              <a:t>Tailoring ML algorithms for personalized resume generation.</a:t>
            </a:r>
          </a:p>
          <a:p>
            <a:pPr algn="l">
              <a:buFont typeface="Wingdings" panose="05000000000000000000" pitchFamily="2" charset="2"/>
              <a:buChar char="§"/>
            </a:pPr>
            <a:r>
              <a:rPr lang="en-US" sz="2000" b="0" i="0" dirty="0">
                <a:solidFill>
                  <a:srgbClr val="0D0D0D"/>
                </a:solidFill>
                <a:effectLst/>
                <a:latin typeface="Times New Roman" panose="02020603050405020304" pitchFamily="18" charset="0"/>
                <a:cs typeface="Times New Roman" panose="02020603050405020304" pitchFamily="18" charset="0"/>
              </a:rPr>
              <a:t>Implementation of data analytics for user behavior insights.</a:t>
            </a:r>
          </a:p>
          <a:p>
            <a:pPr algn="l">
              <a:buFont typeface="Wingdings" panose="05000000000000000000" pitchFamily="2" charset="2"/>
              <a:buChar char="§"/>
            </a:pPr>
            <a:r>
              <a:rPr lang="en-US" sz="2000" b="0" i="0" dirty="0">
                <a:solidFill>
                  <a:srgbClr val="0D0D0D"/>
                </a:solidFill>
                <a:effectLst/>
                <a:latin typeface="Times New Roman" panose="02020603050405020304" pitchFamily="18" charset="0"/>
                <a:cs typeface="Times New Roman" panose="02020603050405020304" pitchFamily="18" charset="0"/>
              </a:rPr>
              <a:t>Fine-tuning of models to enhance efficiency and accuracy.</a:t>
            </a:r>
          </a:p>
          <a:p>
            <a:pPr algn="l">
              <a:buFont typeface="Wingdings" panose="05000000000000000000" pitchFamily="2" charset="2"/>
              <a:buChar char="§"/>
            </a:pPr>
            <a:r>
              <a:rPr lang="en-US" sz="2000" b="0" i="0" dirty="0">
                <a:solidFill>
                  <a:srgbClr val="0D0D0D"/>
                </a:solidFill>
                <a:effectLst/>
                <a:latin typeface="Times New Roman" panose="02020603050405020304" pitchFamily="18" charset="0"/>
                <a:cs typeface="Times New Roman" panose="02020603050405020304" pitchFamily="18" charset="0"/>
              </a:rPr>
              <a:t>Continuous improvement through iterative refinement.</a:t>
            </a:r>
          </a:p>
          <a:p>
            <a:pPr algn="l">
              <a:buFont typeface="Wingdings" panose="05000000000000000000" pitchFamily="2" charset="2"/>
              <a:buChar char="§"/>
            </a:pPr>
            <a:r>
              <a:rPr lang="en-US" sz="2000" b="0" i="0" dirty="0">
                <a:solidFill>
                  <a:srgbClr val="0D0D0D"/>
                </a:solidFill>
                <a:effectLst/>
                <a:latin typeface="Times New Roman" panose="02020603050405020304" pitchFamily="18" charset="0"/>
                <a:cs typeface="Times New Roman" panose="02020603050405020304" pitchFamily="18" charset="0"/>
              </a:rPr>
              <a:t>Aim to empower job seekers and enhance career opportunities.</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14411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13232-5B16-C585-C8C0-C7EC6C32433B}"/>
              </a:ext>
            </a:extLst>
          </p:cNvPr>
          <p:cNvSpPr>
            <a:spLocks noGrp="1"/>
          </p:cNvSpPr>
          <p:nvPr>
            <p:ph type="title"/>
          </p:nvPr>
        </p:nvSpPr>
        <p:spPr>
          <a:xfrm>
            <a:off x="1484310" y="228600"/>
            <a:ext cx="10018713" cy="760445"/>
          </a:xfrm>
        </p:spPr>
        <p:txBody>
          <a:bodyPr/>
          <a:lstStyle/>
          <a:p>
            <a:r>
              <a:rPr lang="en-US" dirty="0"/>
              <a:t>Implementation</a:t>
            </a:r>
            <a:endParaRPr lang="en-IN" dirty="0"/>
          </a:p>
        </p:txBody>
      </p:sp>
      <p:pic>
        <p:nvPicPr>
          <p:cNvPr id="5" name="Content Placeholder 4">
            <a:extLst>
              <a:ext uri="{FF2B5EF4-FFF2-40B4-BE49-F238E27FC236}">
                <a16:creationId xmlns:a16="http://schemas.microsoft.com/office/drawing/2014/main" id="{342FC960-4961-D515-F233-4FC1B09A70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2147" y="1129639"/>
            <a:ext cx="9470571" cy="4748647"/>
          </a:xfrm>
        </p:spPr>
      </p:pic>
    </p:spTree>
    <p:extLst>
      <p:ext uri="{BB962C8B-B14F-4D97-AF65-F5344CB8AC3E}">
        <p14:creationId xmlns:p14="http://schemas.microsoft.com/office/powerpoint/2010/main" val="37068802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B5B721D-6D69-C73C-A9BD-6AE69B6F54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6041" y="765110"/>
            <a:ext cx="8257591" cy="4690188"/>
          </a:xfrm>
        </p:spPr>
      </p:pic>
    </p:spTree>
    <p:extLst>
      <p:ext uri="{BB962C8B-B14F-4D97-AF65-F5344CB8AC3E}">
        <p14:creationId xmlns:p14="http://schemas.microsoft.com/office/powerpoint/2010/main" val="31915976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26C8B1F-C6BD-1B39-18AD-D356664EB7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58008" y="755779"/>
            <a:ext cx="8192277" cy="4749281"/>
          </a:xfrm>
        </p:spPr>
      </p:pic>
    </p:spTree>
    <p:extLst>
      <p:ext uri="{BB962C8B-B14F-4D97-AF65-F5344CB8AC3E}">
        <p14:creationId xmlns:p14="http://schemas.microsoft.com/office/powerpoint/2010/main" val="1716959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3A992-E1E1-A40C-F30E-1F425A959012}"/>
              </a:ext>
            </a:extLst>
          </p:cNvPr>
          <p:cNvSpPr>
            <a:spLocks noGrp="1"/>
          </p:cNvSpPr>
          <p:nvPr>
            <p:ph type="title"/>
          </p:nvPr>
        </p:nvSpPr>
        <p:spPr>
          <a:xfrm>
            <a:off x="1484311" y="93306"/>
            <a:ext cx="10018713" cy="5663682"/>
          </a:xfrm>
        </p:spPr>
        <p:txBody>
          <a:bodyPr>
            <a:noAutofit/>
          </a:bodyPr>
          <a:lstStyle/>
          <a:p>
            <a:pPr marL="457200" lvl="0" indent="0" algn="ctr" rtl="0">
              <a:lnSpc>
                <a:spcPct val="115000"/>
              </a:lnSpc>
              <a:spcBef>
                <a:spcPts val="0"/>
              </a:spcBef>
              <a:spcAft>
                <a:spcPts val="0"/>
              </a:spcAft>
              <a:buSzPts val="1200"/>
              <a:buNone/>
            </a:pPr>
            <a:br>
              <a:rPr lang="en"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of Computer Science &amp; Engineering Artificial Intelligence &amp; Machine Learning</a:t>
            </a:r>
            <a:br>
              <a:rPr lang="en"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800" b="1" dirty="0">
                <a:effectLst>
                  <a:outerShdw blurRad="38100" dist="38100" dir="2700000" algn="tl">
                    <a:srgbClr val="000000">
                      <a:alpha val="43137"/>
                    </a:srgbClr>
                  </a:outerShdw>
                </a:effectLst>
                <a:latin typeface="Times New Roman"/>
                <a:ea typeface="Times New Roman"/>
                <a:cs typeface="Times New Roman"/>
                <a:sym typeface="Times New Roman"/>
              </a:rPr>
              <a:t>A.P. Shah Institute of Technology, G.B.Road, Kasarvadavli, Thane(W), Mumbai-400615, UNIVERSITY OF MUMBAI, Academic Year 2023-2024 </a:t>
            </a:r>
            <a:br>
              <a:rPr lang="en-US" sz="3600" b="1" dirty="0">
                <a:effectLst>
                  <a:outerShdw blurRad="38100" dist="38100" dir="2700000" algn="tl">
                    <a:srgbClr val="000000">
                      <a:alpha val="43137"/>
                    </a:srgbClr>
                  </a:outerShdw>
                </a:effectLst>
                <a:latin typeface="Times New Roman"/>
                <a:ea typeface="Times New Roman"/>
                <a:cs typeface="Times New Roman"/>
                <a:sym typeface="Times New Roman"/>
              </a:rPr>
            </a:br>
            <a:br>
              <a:rPr lang="en-US" sz="3600" b="1" dirty="0">
                <a:effectLst>
                  <a:outerShdw blurRad="38100" dist="38100" dir="2700000" algn="tl">
                    <a:srgbClr val="000000">
                      <a:alpha val="43137"/>
                    </a:srgbClr>
                  </a:outerShdw>
                </a:effectLst>
                <a:latin typeface="Times"/>
                <a:ea typeface="Times"/>
                <a:cs typeface="Times"/>
                <a:sym typeface="Times"/>
              </a:rPr>
            </a:br>
            <a:endParaRPr lang="en-IN" sz="3600" b="1" dirty="0">
              <a:effectLst>
                <a:outerShdw blurRad="38100" dist="38100" dir="2700000" algn="tl">
                  <a:srgbClr val="000000">
                    <a:alpha val="43137"/>
                  </a:srgbClr>
                </a:outerShdw>
              </a:effectLst>
            </a:endParaRPr>
          </a:p>
        </p:txBody>
      </p:sp>
      <p:pic>
        <p:nvPicPr>
          <p:cNvPr id="4" name="Google Shape;196;p29">
            <a:extLst>
              <a:ext uri="{FF2B5EF4-FFF2-40B4-BE49-F238E27FC236}">
                <a16:creationId xmlns:a16="http://schemas.microsoft.com/office/drawing/2014/main" id="{779B279A-91CF-A40B-7D0B-B26693361CC9}"/>
              </a:ext>
            </a:extLst>
          </p:cNvPr>
          <p:cNvPicPr preferRelativeResize="0"/>
          <p:nvPr/>
        </p:nvPicPr>
        <p:blipFill rotWithShape="1">
          <a:blip r:embed="rId2">
            <a:alphaModFix/>
            <a:extLst>
              <a:ext uri="{BEBA8EAE-BF5A-486C-A8C5-ECC9F3942E4B}">
                <a14:imgProps xmlns:a14="http://schemas.microsoft.com/office/drawing/2010/main">
                  <a14:imgLayer r:embed="rId3">
                    <a14:imgEffect>
                      <a14:backgroundRemoval t="10000" b="90000" l="10000" r="90000"/>
                    </a14:imgEffect>
                  </a14:imgLayer>
                </a14:imgProps>
              </a:ext>
            </a:extLst>
          </a:blip>
          <a:srcRect/>
          <a:stretch/>
        </p:blipFill>
        <p:spPr>
          <a:xfrm>
            <a:off x="5335555" y="93306"/>
            <a:ext cx="1520890" cy="1026367"/>
          </a:xfrm>
          <a:prstGeom prst="rect">
            <a:avLst/>
          </a:prstGeom>
          <a:noFill/>
          <a:ln>
            <a:noFill/>
          </a:ln>
        </p:spPr>
      </p:pic>
    </p:spTree>
    <p:extLst>
      <p:ext uri="{BB962C8B-B14F-4D97-AF65-F5344CB8AC3E}">
        <p14:creationId xmlns:p14="http://schemas.microsoft.com/office/powerpoint/2010/main" val="10458235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4E56C53-9860-13A7-6D5F-66859D871F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83363" y="774441"/>
            <a:ext cx="8229599" cy="5187820"/>
          </a:xfrm>
        </p:spPr>
      </p:pic>
    </p:spTree>
    <p:extLst>
      <p:ext uri="{BB962C8B-B14F-4D97-AF65-F5344CB8AC3E}">
        <p14:creationId xmlns:p14="http://schemas.microsoft.com/office/powerpoint/2010/main" val="28115990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D3CED-BD37-0C38-7CCD-FB8DADB86303}"/>
              </a:ext>
            </a:extLst>
          </p:cNvPr>
          <p:cNvSpPr>
            <a:spLocks noGrp="1"/>
          </p:cNvSpPr>
          <p:nvPr>
            <p:ph type="title"/>
          </p:nvPr>
        </p:nvSpPr>
        <p:spPr>
          <a:xfrm>
            <a:off x="1484311" y="489857"/>
            <a:ext cx="10018713" cy="1073021"/>
          </a:xfrm>
        </p:spPr>
        <p:txBody>
          <a:bodyPr>
            <a:normAutofit fontScale="90000"/>
          </a:bodyPr>
          <a:lstStyle/>
          <a:p>
            <a:pPr algn="l"/>
            <a:br>
              <a:rPr lang="en-IN" altLang="en-US"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br>
            <a:r>
              <a:rPr lang="en-IN" altLang="en-US" sz="40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References</a:t>
            </a:r>
            <a:br>
              <a:rPr lang="en-IN" altLang="en-US" sz="40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br>
            <a:endParaRPr lang="en-IN" dirty="0"/>
          </a:p>
        </p:txBody>
      </p:sp>
      <p:sp>
        <p:nvSpPr>
          <p:cNvPr id="4" name="Text Placeholder 2">
            <a:extLst>
              <a:ext uri="{FF2B5EF4-FFF2-40B4-BE49-F238E27FC236}">
                <a16:creationId xmlns:a16="http://schemas.microsoft.com/office/drawing/2014/main" id="{70A6FE06-FCDB-EFDA-2C40-2463BEEF936F}"/>
              </a:ext>
            </a:extLst>
          </p:cNvPr>
          <p:cNvSpPr>
            <a:spLocks noGrp="1"/>
          </p:cNvSpPr>
          <p:nvPr>
            <p:ph idx="1"/>
          </p:nvPr>
        </p:nvSpPr>
        <p:spPr>
          <a:xfrm>
            <a:off x="1484311" y="1562878"/>
            <a:ext cx="10018712" cy="5589037"/>
          </a:xfrm>
        </p:spPr>
        <p:txBody>
          <a:bodyPr>
            <a:noAutofit/>
          </a:bodyPr>
          <a:lstStyle/>
          <a:p>
            <a:pPr marL="342900" indent="-342900">
              <a:buClr>
                <a:schemeClr val="tx1"/>
              </a:buClr>
              <a:buFont typeface="+mj-lt"/>
              <a:buAutoNum type="arabicPeriod"/>
            </a:pPr>
            <a:r>
              <a:rPr lang="en-US" sz="2000" dirty="0">
                <a:solidFill>
                  <a:schemeClr val="tx1"/>
                </a:solidFill>
                <a:latin typeface="Times New Roman" panose="02020603050405020304" pitchFamily="18" charset="0"/>
                <a:cs typeface="Times New Roman" panose="02020603050405020304" pitchFamily="18" charset="0"/>
              </a:rPr>
              <a:t>E. Forsberg, “Curriculum Vitae – The Course of Life,” Nordic Journal of Studies in Educational Policy, 2016(2-3), 33742, 2016, doi:10.3402/nstep.v2.33742. </a:t>
            </a:r>
          </a:p>
          <a:p>
            <a:pPr marL="342900" indent="-342900">
              <a:buClr>
                <a:schemeClr val="tx1"/>
              </a:buClr>
              <a:buFont typeface="+mj-lt"/>
              <a:buAutoNum type="arabicPeriod"/>
            </a:pPr>
            <a:r>
              <a:rPr lang="en-US" sz="2000" dirty="0">
                <a:solidFill>
                  <a:schemeClr val="tx1"/>
                </a:solidFill>
                <a:latin typeface="Times New Roman" panose="02020603050405020304" pitchFamily="18" charset="0"/>
                <a:cs typeface="Times New Roman" panose="02020603050405020304" pitchFamily="18" charset="0"/>
              </a:rPr>
              <a:t>D. R. Dickson, K. </a:t>
            </a:r>
            <a:r>
              <a:rPr lang="en-US" sz="2000" dirty="0" err="1">
                <a:solidFill>
                  <a:schemeClr val="tx1"/>
                </a:solidFill>
                <a:latin typeface="Times New Roman" panose="02020603050405020304" pitchFamily="18" charset="0"/>
                <a:cs typeface="Times New Roman" panose="02020603050405020304" pitchFamily="18" charset="0"/>
              </a:rPr>
              <a:t>Nusair</a:t>
            </a:r>
            <a:r>
              <a:rPr lang="en-US" sz="2000" dirty="0">
                <a:solidFill>
                  <a:schemeClr val="tx1"/>
                </a:solidFill>
                <a:latin typeface="Times New Roman" panose="02020603050405020304" pitchFamily="18" charset="0"/>
                <a:cs typeface="Times New Roman" panose="02020603050405020304" pitchFamily="18" charset="0"/>
              </a:rPr>
              <a:t>, “An HR perspective: the global hunt for talent in the digital age,” Worldwide Hospitality and Tourism Themes, 2(1), 86–93, 2010, doi:10.1108/17554211011012612.</a:t>
            </a:r>
          </a:p>
          <a:p>
            <a:pPr marL="342900" indent="-342900">
              <a:buClr>
                <a:schemeClr val="tx1"/>
              </a:buClr>
              <a:buFont typeface="+mj-lt"/>
              <a:buAutoNum type="arabicPeriod"/>
            </a:pPr>
            <a:r>
              <a:rPr lang="en-US" sz="2000" dirty="0">
                <a:solidFill>
                  <a:schemeClr val="tx1"/>
                </a:solidFill>
                <a:latin typeface="Times New Roman" panose="02020603050405020304" pitchFamily="18" charset="0"/>
                <a:cs typeface="Times New Roman" panose="02020603050405020304" pitchFamily="18" charset="0"/>
              </a:rPr>
              <a:t>C. </a:t>
            </a:r>
            <a:r>
              <a:rPr lang="en-US" sz="2000" dirty="0" err="1">
                <a:solidFill>
                  <a:schemeClr val="tx1"/>
                </a:solidFill>
                <a:latin typeface="Times New Roman" panose="02020603050405020304" pitchFamily="18" charset="0"/>
                <a:cs typeface="Times New Roman" panose="02020603050405020304" pitchFamily="18" charset="0"/>
              </a:rPr>
              <a:t>Canibano</a:t>
            </a:r>
            <a:r>
              <a:rPr lang="en-US" sz="2000" dirty="0">
                <a:solidFill>
                  <a:schemeClr val="tx1"/>
                </a:solidFill>
                <a:latin typeface="Times New Roman" panose="02020603050405020304" pitchFamily="18" charset="0"/>
                <a:cs typeface="Times New Roman" panose="02020603050405020304" pitchFamily="18" charset="0"/>
              </a:rPr>
              <a:t>, B. Bozeman, “Curriculum vitae method in science policy and ˜ research evaluation: the state-of-the-art,” Research Evaluation, 18(2), 86–94, 2009, doi:10.3152/095820209X441754. </a:t>
            </a:r>
          </a:p>
          <a:p>
            <a:pPr marL="342900" indent="-342900">
              <a:buClr>
                <a:schemeClr val="tx1"/>
              </a:buClr>
              <a:buFont typeface="+mj-lt"/>
              <a:buAutoNum type="arabicPeriod"/>
            </a:pPr>
            <a:r>
              <a:rPr lang="en-US" sz="2000" dirty="0">
                <a:solidFill>
                  <a:schemeClr val="tx1"/>
                </a:solidFill>
                <a:latin typeface="Times New Roman" panose="02020603050405020304" pitchFamily="18" charset="0"/>
                <a:cs typeface="Times New Roman" panose="02020603050405020304" pitchFamily="18" charset="0"/>
              </a:rPr>
              <a:t>R. Woolley, T. Turpin, “CV analysis as a complementary methodological approach: investigating the mobility of Australian scientists,” Research Evaluation, 18(2), 143–151, 2009, doi:10.3152/095820209X441808. </a:t>
            </a:r>
          </a:p>
          <a:p>
            <a:pPr>
              <a:buClr>
                <a:schemeClr val="tx1"/>
              </a:buClr>
            </a:pPr>
            <a:endParaRPr lang="en-IN" sz="2000" dirty="0">
              <a:solidFill>
                <a:srgbClr val="00B0F0"/>
              </a:solidFill>
              <a:latin typeface="Times New Roman" panose="02020603050405020304" pitchFamily="18" charset="0"/>
              <a:cs typeface="Times New Roman" panose="02020603050405020304" pitchFamily="18" charset="0"/>
            </a:endParaRPr>
          </a:p>
          <a:p>
            <a:pPr marL="15240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29180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FD8EA-5146-FDB7-10B5-8630F24C3940}"/>
              </a:ext>
            </a:extLst>
          </p:cNvPr>
          <p:cNvSpPr>
            <a:spLocks noGrp="1"/>
          </p:cNvSpPr>
          <p:nvPr>
            <p:ph type="title"/>
          </p:nvPr>
        </p:nvSpPr>
        <p:spPr>
          <a:xfrm>
            <a:off x="1086643" y="2552700"/>
            <a:ext cx="10018713" cy="1752599"/>
          </a:xfrm>
        </p:spPr>
        <p:txBody>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7215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C9626-0B79-B8C4-D439-B8BB0E7F9828}"/>
              </a:ext>
            </a:extLst>
          </p:cNvPr>
          <p:cNvSpPr>
            <a:spLocks noGrp="1"/>
          </p:cNvSpPr>
          <p:nvPr>
            <p:ph type="title"/>
          </p:nvPr>
        </p:nvSpPr>
        <p:spPr>
          <a:xfrm>
            <a:off x="1484310" y="494521"/>
            <a:ext cx="10018713" cy="942393"/>
          </a:xfrm>
        </p:spPr>
        <p:txBody>
          <a:bodyPr>
            <a:noAutofit/>
          </a:bodyPr>
          <a:lstStyle/>
          <a:p>
            <a:b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AI-Powered Career Catalyst</a:t>
            </a:r>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b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IN"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52105FA6-0F22-3BBC-9AE5-C7EE351D0A9E}"/>
              </a:ext>
            </a:extLst>
          </p:cNvPr>
          <p:cNvSpPr>
            <a:spLocks noGrp="1"/>
          </p:cNvSpPr>
          <p:nvPr>
            <p:ph idx="1"/>
          </p:nvPr>
        </p:nvSpPr>
        <p:spPr>
          <a:xfrm>
            <a:off x="1484309" y="1948542"/>
            <a:ext cx="10018713" cy="4041711"/>
          </a:xfrm>
        </p:spPr>
        <p:txBody>
          <a:bodyPr>
            <a:noAutofit/>
          </a:bodyPr>
          <a:lstStyle/>
          <a:p>
            <a:pPr marL="0" indent="0" algn="ctr">
              <a:spcBef>
                <a:spcPts val="1600"/>
              </a:spcBef>
              <a:buNone/>
            </a:pPr>
            <a:endParaRPr lang="en-IN" sz="2000" dirty="0">
              <a:solidFill>
                <a:schemeClr val="dk1"/>
              </a:solidFill>
              <a:latin typeface="Times New Roman"/>
              <a:ea typeface="Times New Roman"/>
              <a:cs typeface="Times New Roman"/>
              <a:sym typeface="Times New Roman"/>
            </a:endParaRPr>
          </a:p>
          <a:p>
            <a:pPr marL="0" indent="0" algn="ctr">
              <a:spcBef>
                <a:spcPts val="1600"/>
              </a:spcBef>
              <a:buNone/>
            </a:pPr>
            <a:endParaRPr lang="en-IN" sz="2000" dirty="0">
              <a:solidFill>
                <a:schemeClr val="dk1"/>
              </a:solidFill>
              <a:latin typeface="Times New Roman"/>
              <a:ea typeface="Times New Roman"/>
              <a:cs typeface="Times New Roman"/>
              <a:sym typeface="Times New Roman"/>
            </a:endParaRPr>
          </a:p>
          <a:p>
            <a:pPr marL="0" indent="0" algn="ctr">
              <a:spcBef>
                <a:spcPts val="1600"/>
              </a:spcBef>
              <a:buNone/>
            </a:pPr>
            <a:r>
              <a:rPr lang="en-IN" sz="2000" dirty="0">
                <a:solidFill>
                  <a:schemeClr val="dk1"/>
                </a:solidFill>
                <a:latin typeface="Times New Roman"/>
                <a:ea typeface="Times New Roman"/>
                <a:cs typeface="Times New Roman"/>
                <a:sym typeface="Times New Roman"/>
              </a:rPr>
              <a:t>Vaibhav Bura (22106067)</a:t>
            </a:r>
          </a:p>
          <a:p>
            <a:pPr marL="0" lvl="0" indent="0" algn="ctr" rtl="0">
              <a:lnSpc>
                <a:spcPct val="100000"/>
              </a:lnSpc>
              <a:spcBef>
                <a:spcPts val="1600"/>
              </a:spcBef>
              <a:spcAft>
                <a:spcPts val="0"/>
              </a:spcAft>
              <a:buSzPts val="1200"/>
              <a:buNone/>
            </a:pPr>
            <a:r>
              <a:rPr lang="en-IN" sz="2000" dirty="0">
                <a:solidFill>
                  <a:schemeClr val="dk1"/>
                </a:solidFill>
                <a:latin typeface="Times New Roman"/>
                <a:ea typeface="Times New Roman"/>
                <a:cs typeface="Times New Roman"/>
                <a:sym typeface="Times New Roman"/>
              </a:rPr>
              <a:t>Vivek Dalvi (22106108)</a:t>
            </a:r>
          </a:p>
          <a:p>
            <a:pPr marL="0" lvl="0" indent="0" algn="ctr" rtl="0">
              <a:lnSpc>
                <a:spcPct val="100000"/>
              </a:lnSpc>
              <a:spcBef>
                <a:spcPts val="1600"/>
              </a:spcBef>
              <a:spcAft>
                <a:spcPts val="0"/>
              </a:spcAft>
              <a:buSzPts val="1200"/>
              <a:buNone/>
            </a:pPr>
            <a:r>
              <a:rPr lang="en-IN" sz="2000" dirty="0">
                <a:solidFill>
                  <a:schemeClr val="dk1"/>
                </a:solidFill>
                <a:latin typeface="Times New Roman"/>
                <a:ea typeface="Times New Roman"/>
                <a:cs typeface="Times New Roman"/>
                <a:sym typeface="Times New Roman"/>
              </a:rPr>
              <a:t>Yash Desai (22106005)</a:t>
            </a:r>
          </a:p>
          <a:p>
            <a:pPr marL="0" lvl="0" indent="0" algn="ctr" rtl="0">
              <a:lnSpc>
                <a:spcPct val="100000"/>
              </a:lnSpc>
              <a:spcBef>
                <a:spcPts val="1600"/>
              </a:spcBef>
              <a:spcAft>
                <a:spcPts val="0"/>
              </a:spcAft>
              <a:buSzPts val="1200"/>
              <a:buNone/>
            </a:pPr>
            <a:r>
              <a:rPr lang="en-IN" sz="2000" dirty="0">
                <a:solidFill>
                  <a:schemeClr val="dk1"/>
                </a:solidFill>
                <a:latin typeface="Times New Roman"/>
                <a:ea typeface="Times New Roman"/>
                <a:cs typeface="Times New Roman"/>
                <a:sym typeface="Times New Roman"/>
              </a:rPr>
              <a:t>Pratik Dhas (22106063)</a:t>
            </a:r>
          </a:p>
          <a:p>
            <a:pPr marL="0" lvl="0" indent="0" algn="ctr" rtl="0">
              <a:lnSpc>
                <a:spcPct val="100000"/>
              </a:lnSpc>
              <a:spcBef>
                <a:spcPts val="1600"/>
              </a:spcBef>
              <a:spcAft>
                <a:spcPts val="0"/>
              </a:spcAft>
              <a:buSzPts val="1200"/>
              <a:buNone/>
            </a:pPr>
            <a:endParaRPr lang="en-US" sz="2000" b="1" dirty="0">
              <a:solidFill>
                <a:schemeClr val="dk1"/>
              </a:solidFill>
              <a:latin typeface="Times New Roman"/>
              <a:ea typeface="Times New Roman"/>
              <a:cs typeface="Times New Roman"/>
              <a:sym typeface="Times New Roman"/>
            </a:endParaRPr>
          </a:p>
          <a:p>
            <a:pPr marL="0" lvl="0" indent="0" algn="ctr" rtl="0">
              <a:lnSpc>
                <a:spcPct val="100000"/>
              </a:lnSpc>
              <a:spcBef>
                <a:spcPts val="1600"/>
              </a:spcBef>
              <a:spcAft>
                <a:spcPts val="0"/>
              </a:spcAft>
              <a:buSzPts val="1200"/>
              <a:buNone/>
            </a:pPr>
            <a:r>
              <a:rPr lang="en-US" sz="2000" b="1" dirty="0">
                <a:solidFill>
                  <a:schemeClr val="dk1"/>
                </a:solidFill>
                <a:latin typeface="Times New Roman"/>
                <a:ea typeface="Times New Roman"/>
                <a:cs typeface="Times New Roman"/>
                <a:sym typeface="Times New Roman"/>
              </a:rPr>
              <a:t>Under the Guidance of</a:t>
            </a:r>
          </a:p>
          <a:p>
            <a:pPr marL="0" lvl="0" indent="0" algn="ctr" rtl="0">
              <a:lnSpc>
                <a:spcPct val="100000"/>
              </a:lnSpc>
              <a:spcBef>
                <a:spcPts val="1600"/>
              </a:spcBef>
              <a:spcAft>
                <a:spcPts val="1600"/>
              </a:spcAft>
              <a:buSzPts val="1200"/>
              <a:buNone/>
            </a:pPr>
            <a:r>
              <a:rPr lang="en-US" sz="2000" b="1" dirty="0">
                <a:solidFill>
                  <a:schemeClr val="dk1"/>
                </a:solidFill>
                <a:latin typeface="Times New Roman"/>
                <a:ea typeface="Times New Roman"/>
                <a:cs typeface="Times New Roman"/>
                <a:sym typeface="Times New Roman"/>
              </a:rPr>
              <a:t>Prof. Vijesh Nair</a:t>
            </a:r>
          </a:p>
          <a:p>
            <a:pPr marL="0" lvl="0" indent="0" algn="ctr" rtl="0">
              <a:lnSpc>
                <a:spcPct val="100000"/>
              </a:lnSpc>
              <a:spcBef>
                <a:spcPts val="1600"/>
              </a:spcBef>
              <a:spcAft>
                <a:spcPts val="0"/>
              </a:spcAft>
              <a:buSzPts val="1200"/>
              <a:buNone/>
            </a:pPr>
            <a:endParaRPr lang="en-IN" sz="2000" dirty="0">
              <a:solidFill>
                <a:schemeClr val="dk1"/>
              </a:solidFill>
              <a:latin typeface="Times New Roman"/>
              <a:ea typeface="Times New Roman"/>
              <a:cs typeface="Times New Roman"/>
              <a:sym typeface="Times New Roman"/>
            </a:endParaRPr>
          </a:p>
          <a:p>
            <a:endParaRPr lang="en-IN" sz="2000" dirty="0"/>
          </a:p>
        </p:txBody>
      </p:sp>
    </p:spTree>
    <p:extLst>
      <p:ext uri="{BB962C8B-B14F-4D97-AF65-F5344CB8AC3E}">
        <p14:creationId xmlns:p14="http://schemas.microsoft.com/office/powerpoint/2010/main" val="1355708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D9BFD-CFBC-6F3D-0EB8-148440AC2117}"/>
              </a:ext>
            </a:extLst>
          </p:cNvPr>
          <p:cNvSpPr>
            <a:spLocks noGrp="1"/>
          </p:cNvSpPr>
          <p:nvPr>
            <p:ph type="title"/>
          </p:nvPr>
        </p:nvSpPr>
        <p:spPr>
          <a:xfrm>
            <a:off x="1484309" y="256592"/>
            <a:ext cx="10018713" cy="629817"/>
          </a:xfrm>
        </p:spPr>
        <p:txBody>
          <a:bodyPr>
            <a:normAutofit fontScale="90000"/>
          </a:bodyPr>
          <a:lstStyle/>
          <a:p>
            <a:pPr algn="l"/>
            <a:br>
              <a:rPr lang="en-IN" altLang="en-US" sz="40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br>
            <a:r>
              <a:rPr lang="en-IN" altLang="en-US" sz="40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Outline</a:t>
            </a:r>
            <a:br>
              <a:rPr lang="en-IN" altLang="en-US" sz="4000" b="1" dirty="0">
                <a:solidFill>
                  <a:srgbClr val="000000"/>
                </a:solidFill>
                <a:latin typeface="Times New Roman" panose="02020603050405020304" pitchFamily="18" charset="0"/>
                <a:cs typeface="DejaVu Sans" charset="0"/>
              </a:rPr>
            </a:br>
            <a:endParaRPr lang="en-IN" dirty="0"/>
          </a:p>
        </p:txBody>
      </p:sp>
      <p:sp>
        <p:nvSpPr>
          <p:cNvPr id="3" name="Content Placeholder 2">
            <a:extLst>
              <a:ext uri="{FF2B5EF4-FFF2-40B4-BE49-F238E27FC236}">
                <a16:creationId xmlns:a16="http://schemas.microsoft.com/office/drawing/2014/main" id="{B659BD93-5BDB-188A-D138-174A6093F83D}"/>
              </a:ext>
            </a:extLst>
          </p:cNvPr>
          <p:cNvSpPr>
            <a:spLocks noGrp="1"/>
          </p:cNvSpPr>
          <p:nvPr>
            <p:ph idx="1"/>
          </p:nvPr>
        </p:nvSpPr>
        <p:spPr>
          <a:xfrm>
            <a:off x="1484310" y="1063690"/>
            <a:ext cx="10018713" cy="5113175"/>
          </a:xfrm>
        </p:spPr>
        <p:txBody>
          <a:bodyPr>
            <a:normAutofit fontScale="85000" lnSpcReduction="10000"/>
          </a:bodyPr>
          <a:lstStyle/>
          <a:p>
            <a:pPr algn="just">
              <a:lnSpc>
                <a:spcPct val="150000"/>
              </a:lnSpc>
              <a:buFont typeface="Wingdings" panose="05000000000000000000" pitchFamily="2" charset="2"/>
              <a:buChar char="§"/>
            </a:pPr>
            <a:r>
              <a:rPr lang="en-IN" altLang="en-US" sz="2400" dirty="0">
                <a:latin typeface="Times New Roman" panose="02020603050405020304" pitchFamily="18" charset="0"/>
                <a:cs typeface="Times New Roman" panose="02020603050405020304" pitchFamily="18" charset="0"/>
              </a:rPr>
              <a:t>Introduction</a:t>
            </a:r>
          </a:p>
          <a:p>
            <a:pPr algn="just">
              <a:lnSpc>
                <a:spcPct val="150000"/>
              </a:lnSpc>
              <a:buFont typeface="Wingdings" panose="05000000000000000000" pitchFamily="2" charset="2"/>
              <a:buChar char="§"/>
            </a:pPr>
            <a:r>
              <a:rPr lang="en-IN" altLang="en-US" sz="2400" dirty="0">
                <a:latin typeface="Times New Roman" panose="02020603050405020304" pitchFamily="18" charset="0"/>
                <a:cs typeface="Times New Roman" panose="02020603050405020304" pitchFamily="18" charset="0"/>
              </a:rPr>
              <a:t>Literature Survey of the existing systems</a:t>
            </a:r>
          </a:p>
          <a:p>
            <a:pPr algn="just">
              <a:lnSpc>
                <a:spcPct val="150000"/>
              </a:lnSpc>
              <a:buFont typeface="Wingdings" panose="05000000000000000000" pitchFamily="2" charset="2"/>
              <a:buChar char="§"/>
            </a:pPr>
            <a:r>
              <a:rPr lang="en-IN" altLang="en-US" sz="2400" dirty="0">
                <a:latin typeface="Times New Roman" panose="02020603050405020304" pitchFamily="18" charset="0"/>
                <a:cs typeface="Times New Roman" panose="02020603050405020304" pitchFamily="18" charset="0"/>
              </a:rPr>
              <a:t>Limitations of the existing systems</a:t>
            </a:r>
          </a:p>
          <a:p>
            <a:pPr algn="just">
              <a:lnSpc>
                <a:spcPct val="150000"/>
              </a:lnSpc>
              <a:buFont typeface="Wingdings" panose="05000000000000000000" pitchFamily="2" charset="2"/>
              <a:buChar char="§"/>
            </a:pPr>
            <a:r>
              <a:rPr lang="en-IN" altLang="en-US" sz="2400" dirty="0">
                <a:latin typeface="Times New Roman" panose="02020603050405020304" pitchFamily="18" charset="0"/>
                <a:cs typeface="Times New Roman" panose="02020603050405020304" pitchFamily="18" charset="0"/>
              </a:rPr>
              <a:t>Problem statement </a:t>
            </a:r>
          </a:p>
          <a:p>
            <a:pPr algn="just">
              <a:lnSpc>
                <a:spcPct val="150000"/>
              </a:lnSpc>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System Design</a:t>
            </a:r>
          </a:p>
          <a:p>
            <a:pPr algn="just">
              <a:lnSpc>
                <a:spcPct val="150000"/>
              </a:lnSpc>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Technologies and methodologies</a:t>
            </a:r>
          </a:p>
          <a:p>
            <a:pPr algn="just">
              <a:lnSpc>
                <a:spcPct val="150000"/>
              </a:lnSpc>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Implementation</a:t>
            </a:r>
          </a:p>
          <a:p>
            <a:pPr algn="just">
              <a:lnSpc>
                <a:spcPct val="150000"/>
              </a:lnSpc>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Conclusion </a:t>
            </a:r>
          </a:p>
          <a:p>
            <a:pPr algn="just">
              <a:lnSpc>
                <a:spcPct val="150000"/>
              </a:lnSpc>
              <a:buFont typeface="Wingdings" panose="05000000000000000000" pitchFamily="2" charset="2"/>
              <a:buChar char="§"/>
            </a:pPr>
            <a:r>
              <a:rPr lang="en-IN" altLang="en-US" sz="2400" dirty="0">
                <a:latin typeface="Times New Roman" panose="02020603050405020304" pitchFamily="18" charset="0"/>
                <a:cs typeface="Times New Roman" panose="02020603050405020304" pitchFamily="18" charset="0"/>
              </a:rPr>
              <a:t>References</a:t>
            </a:r>
            <a:endParaRPr lang="en-IN" altLang="en-US" sz="2400" dirty="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0064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1B338-98D9-7772-3CB3-D50A8AB43F40}"/>
              </a:ext>
            </a:extLst>
          </p:cNvPr>
          <p:cNvSpPr>
            <a:spLocks noGrp="1"/>
          </p:cNvSpPr>
          <p:nvPr>
            <p:ph type="title"/>
          </p:nvPr>
        </p:nvSpPr>
        <p:spPr>
          <a:xfrm>
            <a:off x="1484310" y="209939"/>
            <a:ext cx="10018713" cy="760445"/>
          </a:xfrm>
        </p:spPr>
        <p:txBody>
          <a:bodyPr/>
          <a:lstStyle/>
          <a:p>
            <a:pPr algn="l"/>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E76CC96-75F7-9755-E93A-D0B3CBA10BD2}"/>
              </a:ext>
            </a:extLst>
          </p:cNvPr>
          <p:cNvSpPr>
            <a:spLocks noGrp="1"/>
          </p:cNvSpPr>
          <p:nvPr>
            <p:ph idx="1"/>
          </p:nvPr>
        </p:nvSpPr>
        <p:spPr>
          <a:xfrm>
            <a:off x="1484310" y="1184989"/>
            <a:ext cx="10018713" cy="4606212"/>
          </a:xfrm>
        </p:spPr>
        <p:txBody>
          <a:bodyPr>
            <a:normAutofit/>
          </a:bodyPr>
          <a:lstStyle/>
          <a:p>
            <a:pPr algn="l">
              <a:buFont typeface="Wingdings" panose="05000000000000000000" pitchFamily="2" charset="2"/>
              <a:buChar char="§"/>
            </a:pPr>
            <a:r>
              <a:rPr lang="en-US" sz="2000" b="0" i="0" dirty="0">
                <a:solidFill>
                  <a:srgbClr val="0D0D0D"/>
                </a:solidFill>
                <a:effectLst/>
                <a:latin typeface="Times New Roman" panose="02020603050405020304" pitchFamily="18" charset="0"/>
                <a:cs typeface="Times New Roman" panose="02020603050405020304" pitchFamily="18" charset="0"/>
              </a:rPr>
              <a:t>Traditional resume creation is time-consuming and may not meet evolving industry demands.</a:t>
            </a:r>
          </a:p>
          <a:p>
            <a:pPr algn="l">
              <a:buFont typeface="Wingdings" panose="05000000000000000000" pitchFamily="2" charset="2"/>
              <a:buChar char="§"/>
            </a:pPr>
            <a:r>
              <a:rPr lang="en-US" sz="2000" b="0" i="0" dirty="0">
                <a:solidFill>
                  <a:srgbClr val="0D0D0D"/>
                </a:solidFill>
                <a:effectLst/>
                <a:latin typeface="Times New Roman" panose="02020603050405020304" pitchFamily="18" charset="0"/>
                <a:cs typeface="Times New Roman" panose="02020603050405020304" pitchFamily="18" charset="0"/>
              </a:rPr>
              <a:t>AI-powered career catalysts offer transformative innovation for crafting resumes.</a:t>
            </a:r>
          </a:p>
          <a:p>
            <a:pPr algn="l">
              <a:buFont typeface="Wingdings" panose="05000000000000000000" pitchFamily="2" charset="2"/>
              <a:buChar char="§"/>
            </a:pPr>
            <a:r>
              <a:rPr lang="en-US" sz="2000" b="0" i="0" dirty="0">
                <a:solidFill>
                  <a:srgbClr val="0D0D0D"/>
                </a:solidFill>
                <a:effectLst/>
                <a:latin typeface="Times New Roman" panose="02020603050405020304" pitchFamily="18" charset="0"/>
                <a:cs typeface="Times New Roman" panose="02020603050405020304" pitchFamily="18" charset="0"/>
              </a:rPr>
              <a:t>They leverage AI to create intelligent, adaptive solutions for optimizing resumes.</a:t>
            </a:r>
          </a:p>
          <a:p>
            <a:pPr algn="l">
              <a:buFont typeface="Wingdings" panose="05000000000000000000" pitchFamily="2" charset="2"/>
              <a:buChar char="§"/>
            </a:pPr>
            <a:r>
              <a:rPr lang="en-US" sz="2000" b="0" i="0" dirty="0">
                <a:solidFill>
                  <a:srgbClr val="0D0D0D"/>
                </a:solidFill>
                <a:effectLst/>
                <a:latin typeface="Times New Roman" panose="02020603050405020304" pitchFamily="18" charset="0"/>
                <a:cs typeface="Times New Roman" panose="02020603050405020304" pitchFamily="18" charset="0"/>
              </a:rPr>
              <a:t>AI-powered resume generators use advanced NLP and machine learning to tailor resumes to specific job requirements.</a:t>
            </a:r>
          </a:p>
          <a:p>
            <a:pPr algn="l">
              <a:buFont typeface="Wingdings" panose="05000000000000000000" pitchFamily="2" charset="2"/>
              <a:buChar char="§"/>
            </a:pPr>
            <a:r>
              <a:rPr lang="en-US" sz="2000" b="0" i="0" dirty="0">
                <a:solidFill>
                  <a:srgbClr val="0D0D0D"/>
                </a:solidFill>
                <a:effectLst/>
                <a:latin typeface="Times New Roman" panose="02020603050405020304" pitchFamily="18" charset="0"/>
                <a:cs typeface="Times New Roman" panose="02020603050405020304" pitchFamily="18" charset="0"/>
              </a:rPr>
              <a:t>In the era of information abundance, these tools help job seekers stand out in competitive landscapes.</a:t>
            </a:r>
          </a:p>
          <a:p>
            <a:pPr algn="l">
              <a:buFont typeface="Wingdings" panose="05000000000000000000" pitchFamily="2" charset="2"/>
              <a:buChar char="§"/>
            </a:pPr>
            <a:r>
              <a:rPr lang="en-US" sz="2000" b="0" i="0" dirty="0">
                <a:solidFill>
                  <a:srgbClr val="0D0D0D"/>
                </a:solidFill>
                <a:effectLst/>
                <a:latin typeface="Times New Roman" panose="02020603050405020304" pitchFamily="18" charset="0"/>
                <a:cs typeface="Times New Roman" panose="02020603050405020304" pitchFamily="18" charset="0"/>
              </a:rPr>
              <a:t>They enhance efficiency, effectiveness, and personalization of the job application process.</a:t>
            </a:r>
          </a:p>
          <a:p>
            <a:pPr algn="l">
              <a:buFont typeface="Wingdings" panose="05000000000000000000" pitchFamily="2" charset="2"/>
              <a:buChar char="§"/>
            </a:pPr>
            <a:r>
              <a:rPr lang="en-US" sz="2000" b="0" i="0" dirty="0">
                <a:solidFill>
                  <a:srgbClr val="0D0D0D"/>
                </a:solidFill>
                <a:effectLst/>
                <a:latin typeface="Times New Roman" panose="02020603050405020304" pitchFamily="18" charset="0"/>
                <a:cs typeface="Times New Roman" panose="02020603050405020304" pitchFamily="18" charset="0"/>
              </a:rPr>
              <a:t>The fusion of AI and resume creation is poised to redefine professional identity showcasing for career opportunities.</a:t>
            </a:r>
          </a:p>
          <a:p>
            <a:pPr>
              <a:buFont typeface="Wingdings" panose="05000000000000000000" pitchFamily="2" charset="2"/>
              <a:buChar char="§"/>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8382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6FE54-F859-E666-4E0D-14BE1F741477}"/>
              </a:ext>
            </a:extLst>
          </p:cNvPr>
          <p:cNvSpPr>
            <a:spLocks noGrp="1"/>
          </p:cNvSpPr>
          <p:nvPr>
            <p:ph type="title"/>
          </p:nvPr>
        </p:nvSpPr>
        <p:spPr>
          <a:xfrm>
            <a:off x="1484310" y="228601"/>
            <a:ext cx="10018713" cy="741784"/>
          </a:xfrm>
        </p:spPr>
        <p:txBody>
          <a:bodyPr/>
          <a:lstStyle/>
          <a:p>
            <a:pPr algn="l"/>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Motivation</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4B4B3B3-CCAC-900B-7CA8-43F1C9AF39C9}"/>
              </a:ext>
            </a:extLst>
          </p:cNvPr>
          <p:cNvSpPr>
            <a:spLocks noGrp="1"/>
          </p:cNvSpPr>
          <p:nvPr>
            <p:ph idx="1"/>
          </p:nvPr>
        </p:nvSpPr>
        <p:spPr>
          <a:xfrm>
            <a:off x="1484309" y="1156995"/>
            <a:ext cx="10018713" cy="5393095"/>
          </a:xfrm>
        </p:spPr>
        <p:txBody>
          <a:bodyPr>
            <a:normAutofit/>
          </a:bodyPr>
          <a:lstStyle/>
          <a:p>
            <a:pPr>
              <a:buFont typeface="Wingdings" panose="05000000000000000000" pitchFamily="2" charset="2"/>
              <a:buChar char="§"/>
            </a:pPr>
            <a:r>
              <a:rPr lang="en-US" sz="2000" b="1" i="0" dirty="0">
                <a:solidFill>
                  <a:srgbClr val="0D0D0D"/>
                </a:solidFill>
                <a:effectLst/>
                <a:latin typeface="Times New Roman" panose="02020603050405020304" pitchFamily="18" charset="0"/>
                <a:cs typeface="Times New Roman" panose="02020603050405020304" pitchFamily="18" charset="0"/>
              </a:rPr>
              <a:t>Industry Demand</a:t>
            </a:r>
            <a:r>
              <a:rPr lang="en-US" sz="2000" b="0" i="0" dirty="0">
                <a:solidFill>
                  <a:srgbClr val="0D0D0D"/>
                </a:solidFill>
                <a:effectLst/>
                <a:latin typeface="Times New Roman" panose="02020603050405020304" pitchFamily="18" charset="0"/>
                <a:cs typeface="Times New Roman" panose="02020603050405020304" pitchFamily="18" charset="0"/>
              </a:rPr>
              <a:t>: Observing the rapid changes in the job market and the increasing reliance on technology for hiring processes likely motivated individuals or organizations to address the need for more efficient and effective resume creation tools.</a:t>
            </a:r>
          </a:p>
          <a:p>
            <a:pPr>
              <a:buFont typeface="Wingdings" panose="05000000000000000000" pitchFamily="2" charset="2"/>
              <a:buChar char="§"/>
            </a:pPr>
            <a:r>
              <a:rPr lang="en-US" sz="2000" b="1" i="0" dirty="0">
                <a:solidFill>
                  <a:srgbClr val="0D0D0D"/>
                </a:solidFill>
                <a:effectLst/>
                <a:latin typeface="Times New Roman" panose="02020603050405020304" pitchFamily="18" charset="0"/>
                <a:cs typeface="Times New Roman" panose="02020603050405020304" pitchFamily="18" charset="0"/>
              </a:rPr>
              <a:t>Challenges of Traditional Methods</a:t>
            </a:r>
            <a:r>
              <a:rPr lang="en-US" sz="2000" b="0" i="0" dirty="0">
                <a:solidFill>
                  <a:srgbClr val="0D0D0D"/>
                </a:solidFill>
                <a:effectLst/>
                <a:latin typeface="Times New Roman" panose="02020603050405020304" pitchFamily="18" charset="0"/>
                <a:cs typeface="Times New Roman" panose="02020603050405020304" pitchFamily="18" charset="0"/>
              </a:rPr>
              <a:t>: Recognizing the limitations and inefficiencies of traditional resume creation methods, such as time-consuming processes and lack of personalization, may have sparked the motivation to innovate in this area.</a:t>
            </a:r>
          </a:p>
          <a:p>
            <a:pPr>
              <a:buFont typeface="Wingdings" panose="05000000000000000000" pitchFamily="2" charset="2"/>
              <a:buChar char="§"/>
            </a:pPr>
            <a:r>
              <a:rPr lang="en-US" sz="2000" b="1" i="0" dirty="0">
                <a:solidFill>
                  <a:srgbClr val="0D0D0D"/>
                </a:solidFill>
                <a:effectLst/>
                <a:latin typeface="Times New Roman" panose="02020603050405020304" pitchFamily="18" charset="0"/>
                <a:cs typeface="Times New Roman" panose="02020603050405020304" pitchFamily="18" charset="0"/>
              </a:rPr>
              <a:t>Advancements in AI Technology</a:t>
            </a:r>
            <a:r>
              <a:rPr lang="en-US" sz="2000" b="0" i="0" dirty="0">
                <a:solidFill>
                  <a:srgbClr val="0D0D0D"/>
                </a:solidFill>
                <a:effectLst/>
                <a:latin typeface="Times New Roman" panose="02020603050405020304" pitchFamily="18" charset="0"/>
                <a:cs typeface="Times New Roman" panose="02020603050405020304" pitchFamily="18" charset="0"/>
              </a:rPr>
              <a:t>: With the advancements in AI technology, particularly in natural language processing and machine learning, there's a growing recognition of the potential to leverage these capabilities to improve resume creation processes.</a:t>
            </a:r>
          </a:p>
          <a:p>
            <a:pPr>
              <a:buFont typeface="Wingdings" panose="05000000000000000000" pitchFamily="2" charset="2"/>
              <a:buChar char="§"/>
            </a:pPr>
            <a:r>
              <a:rPr lang="en-US" sz="2000" b="1" i="0" dirty="0">
                <a:solidFill>
                  <a:srgbClr val="0D0D0D"/>
                </a:solidFill>
                <a:effectLst/>
                <a:latin typeface="Times New Roman" panose="02020603050405020304" pitchFamily="18" charset="0"/>
                <a:cs typeface="Times New Roman" panose="02020603050405020304" pitchFamily="18" charset="0"/>
              </a:rPr>
              <a:t>Desire for Personalization</a:t>
            </a:r>
            <a:r>
              <a:rPr lang="en-US" sz="2000" b="0" i="0" dirty="0">
                <a:solidFill>
                  <a:srgbClr val="0D0D0D"/>
                </a:solidFill>
                <a:effectLst/>
                <a:latin typeface="Times New Roman" panose="02020603050405020304" pitchFamily="18" charset="0"/>
                <a:cs typeface="Times New Roman" panose="02020603050405020304" pitchFamily="18" charset="0"/>
              </a:rPr>
              <a:t>: Recognizing the importance of tailoring resumes to specific job roles and the challenge of doing so manually for each application could have motivated the exploration of AI-powered solutions that offer personalized recommendations and optimizations.</a:t>
            </a:r>
          </a:p>
          <a:p>
            <a:pPr>
              <a:buFont typeface="Wingdings" panose="05000000000000000000" pitchFamily="2" charset="2"/>
              <a:buChar char="§"/>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7398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96A3D-238A-495F-CDA1-857C89259CA0}"/>
              </a:ext>
            </a:extLst>
          </p:cNvPr>
          <p:cNvSpPr>
            <a:spLocks noGrp="1"/>
          </p:cNvSpPr>
          <p:nvPr>
            <p:ph type="title"/>
          </p:nvPr>
        </p:nvSpPr>
        <p:spPr>
          <a:xfrm>
            <a:off x="1484310" y="228599"/>
            <a:ext cx="10018713" cy="788437"/>
          </a:xfrm>
        </p:spPr>
        <p:txBody>
          <a:bodyPr/>
          <a:lstStyle/>
          <a:p>
            <a:pPr algn="l"/>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Objectives</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F3A2C6B-002C-C30A-522D-7BF89F0AD2FD}"/>
              </a:ext>
            </a:extLst>
          </p:cNvPr>
          <p:cNvSpPr>
            <a:spLocks noGrp="1"/>
          </p:cNvSpPr>
          <p:nvPr>
            <p:ph idx="1"/>
          </p:nvPr>
        </p:nvSpPr>
        <p:spPr>
          <a:xfrm>
            <a:off x="1484310" y="1334278"/>
            <a:ext cx="10018713" cy="5141167"/>
          </a:xfrm>
        </p:spPr>
        <p:txBody>
          <a:bodyPr>
            <a:normAutofit/>
          </a:bodyPr>
          <a:lstStyle/>
          <a:p>
            <a:pPr algn="just">
              <a:buFont typeface="Wingdings" panose="05000000000000000000" pitchFamily="2" charset="2"/>
              <a:buChar char="§"/>
            </a:pPr>
            <a:r>
              <a:rPr lang="en-US" sz="2000" b="1" i="0" dirty="0">
                <a:solidFill>
                  <a:srgbClr val="0D0D0D"/>
                </a:solidFill>
                <a:effectLst/>
                <a:latin typeface="Times New Roman" panose="02020603050405020304" pitchFamily="18" charset="0"/>
                <a:cs typeface="Times New Roman" panose="02020603050405020304" pitchFamily="18" charset="0"/>
              </a:rPr>
              <a:t>Efficiency</a:t>
            </a:r>
            <a:r>
              <a:rPr lang="en-US" sz="2000" b="0" i="0" dirty="0">
                <a:solidFill>
                  <a:srgbClr val="0D0D0D"/>
                </a:solidFill>
                <a:effectLst/>
                <a:latin typeface="Times New Roman" panose="02020603050405020304" pitchFamily="18" charset="0"/>
                <a:cs typeface="Times New Roman" panose="02020603050405020304" pitchFamily="18" charset="0"/>
              </a:rPr>
              <a:t>: Streamlining the resume creation process to save time for job seekers and hiring managers alike.</a:t>
            </a:r>
          </a:p>
          <a:p>
            <a:pPr algn="just">
              <a:buFont typeface="Wingdings" panose="05000000000000000000" pitchFamily="2" charset="2"/>
              <a:buChar char="§"/>
            </a:pPr>
            <a:r>
              <a:rPr lang="en-US" sz="2000" b="1" i="0" dirty="0">
                <a:solidFill>
                  <a:srgbClr val="0D0D0D"/>
                </a:solidFill>
                <a:effectLst/>
                <a:latin typeface="Times New Roman" panose="02020603050405020304" pitchFamily="18" charset="0"/>
                <a:cs typeface="Times New Roman" panose="02020603050405020304" pitchFamily="18" charset="0"/>
              </a:rPr>
              <a:t>Effectiveness</a:t>
            </a:r>
            <a:r>
              <a:rPr lang="en-US" sz="2000" b="0" i="0" dirty="0">
                <a:solidFill>
                  <a:srgbClr val="0D0D0D"/>
                </a:solidFill>
                <a:effectLst/>
                <a:latin typeface="Times New Roman" panose="02020603050405020304" pitchFamily="18" charset="0"/>
                <a:cs typeface="Times New Roman" panose="02020603050405020304" pitchFamily="18" charset="0"/>
              </a:rPr>
              <a:t>: Ensuring that resumes accurately represent the skills, experiences, and qualifications of the job seeker, increasing the likelihood of securing interviews and job offers.</a:t>
            </a:r>
          </a:p>
          <a:p>
            <a:pPr algn="just">
              <a:buFont typeface="Wingdings" panose="05000000000000000000" pitchFamily="2" charset="2"/>
              <a:buChar char="§"/>
            </a:pPr>
            <a:r>
              <a:rPr lang="en-US" sz="2000" b="1" i="0" dirty="0">
                <a:solidFill>
                  <a:srgbClr val="0D0D0D"/>
                </a:solidFill>
                <a:effectLst/>
                <a:latin typeface="Times New Roman" panose="02020603050405020304" pitchFamily="18" charset="0"/>
                <a:cs typeface="Times New Roman" panose="02020603050405020304" pitchFamily="18" charset="0"/>
              </a:rPr>
              <a:t>Personalization</a:t>
            </a:r>
            <a:r>
              <a:rPr lang="en-US" sz="2000" b="0" i="0" dirty="0">
                <a:solidFill>
                  <a:srgbClr val="0D0D0D"/>
                </a:solidFill>
                <a:effectLst/>
                <a:latin typeface="Times New Roman" panose="02020603050405020304" pitchFamily="18" charset="0"/>
                <a:cs typeface="Times New Roman" panose="02020603050405020304" pitchFamily="18" charset="0"/>
              </a:rPr>
              <a:t>: Tailoring resumes to specific job roles and industries to better match the requirements and preferences of potential employers.</a:t>
            </a:r>
          </a:p>
          <a:p>
            <a:pPr algn="just">
              <a:buFont typeface="Wingdings" panose="05000000000000000000" pitchFamily="2" charset="2"/>
              <a:buChar char="§"/>
            </a:pPr>
            <a:r>
              <a:rPr lang="en-US" sz="2000" b="1" i="0" dirty="0">
                <a:solidFill>
                  <a:srgbClr val="0D0D0D"/>
                </a:solidFill>
                <a:effectLst/>
                <a:latin typeface="Times New Roman" panose="02020603050405020304" pitchFamily="18" charset="0"/>
                <a:cs typeface="Times New Roman" panose="02020603050405020304" pitchFamily="18" charset="0"/>
              </a:rPr>
              <a:t>Competitive Advantage</a:t>
            </a:r>
            <a:r>
              <a:rPr lang="en-US" sz="2000" b="0" i="0" dirty="0">
                <a:solidFill>
                  <a:srgbClr val="0D0D0D"/>
                </a:solidFill>
                <a:effectLst/>
                <a:latin typeface="Times New Roman" panose="02020603050405020304" pitchFamily="18" charset="0"/>
                <a:cs typeface="Times New Roman" panose="02020603050405020304" pitchFamily="18" charset="0"/>
              </a:rPr>
              <a:t>: Providing job seekers with a tool to stand out in crowded job markets by highlighting their unique strengths and achievements.</a:t>
            </a:r>
          </a:p>
          <a:p>
            <a:pPr algn="just">
              <a:buFont typeface="Wingdings" panose="05000000000000000000" pitchFamily="2" charset="2"/>
              <a:buChar char="§"/>
            </a:pPr>
            <a:r>
              <a:rPr lang="en-US" sz="2000" b="1" i="0" dirty="0">
                <a:solidFill>
                  <a:srgbClr val="0D0D0D"/>
                </a:solidFill>
                <a:effectLst/>
                <a:latin typeface="Times New Roman" panose="02020603050405020304" pitchFamily="18" charset="0"/>
                <a:cs typeface="Times New Roman" panose="02020603050405020304" pitchFamily="18" charset="0"/>
              </a:rPr>
              <a:t>Adaptability</a:t>
            </a:r>
            <a:r>
              <a:rPr lang="en-US" sz="2000" b="0" i="0" dirty="0">
                <a:solidFill>
                  <a:srgbClr val="0D0D0D"/>
                </a:solidFill>
                <a:effectLst/>
                <a:latin typeface="Times New Roman" panose="02020603050405020304" pitchFamily="18" charset="0"/>
                <a:cs typeface="Times New Roman" panose="02020603050405020304" pitchFamily="18" charset="0"/>
              </a:rPr>
              <a:t>: Creating resumes that can adapt to changes in job market trends, industry demands, and hiring preferences.</a:t>
            </a:r>
          </a:p>
          <a:p>
            <a:pPr algn="just">
              <a:buFont typeface="Wingdings" panose="05000000000000000000" pitchFamily="2" charset="2"/>
              <a:buChar char="§"/>
            </a:pPr>
            <a:r>
              <a:rPr lang="en-US" sz="2000" b="1" i="0" dirty="0">
                <a:solidFill>
                  <a:srgbClr val="0D0D0D"/>
                </a:solidFill>
                <a:effectLst/>
                <a:latin typeface="Times New Roman" panose="02020603050405020304" pitchFamily="18" charset="0"/>
                <a:cs typeface="Times New Roman" panose="02020603050405020304" pitchFamily="18" charset="0"/>
              </a:rPr>
              <a:t>Integration</a:t>
            </a:r>
            <a:r>
              <a:rPr lang="en-US" sz="2000" b="0" i="0" dirty="0">
                <a:solidFill>
                  <a:srgbClr val="0D0D0D"/>
                </a:solidFill>
                <a:effectLst/>
                <a:latin typeface="Times New Roman" panose="02020603050405020304" pitchFamily="18" charset="0"/>
                <a:cs typeface="Times New Roman" panose="02020603050405020304" pitchFamily="18" charset="0"/>
              </a:rPr>
              <a:t>: Integrating seamlessly with existing job search platforms and applicant tracking systems to facilitate the application process for both job seekers and employers.</a:t>
            </a:r>
          </a:p>
          <a:p>
            <a:pPr algn="just">
              <a:buFont typeface="Wingdings" panose="05000000000000000000" pitchFamily="2" charset="2"/>
              <a:buChar char="§"/>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3692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06D21A7D-C561-0376-8A43-3B37BCA40971}"/>
              </a:ext>
            </a:extLst>
          </p:cNvPr>
          <p:cNvGraphicFramePr>
            <a:graphicFrameLocks noGrp="1"/>
          </p:cNvGraphicFramePr>
          <p:nvPr>
            <p:extLst>
              <p:ext uri="{D42A27DB-BD31-4B8C-83A1-F6EECF244321}">
                <p14:modId xmlns:p14="http://schemas.microsoft.com/office/powerpoint/2010/main" val="497124122"/>
              </p:ext>
            </p:extLst>
          </p:nvPr>
        </p:nvGraphicFramePr>
        <p:xfrm>
          <a:off x="1484311" y="1726173"/>
          <a:ext cx="9973681" cy="3818600"/>
        </p:xfrm>
        <a:graphic>
          <a:graphicData uri="http://schemas.openxmlformats.org/drawingml/2006/table">
            <a:tbl>
              <a:tblPr bandRow="1"/>
              <a:tblGrid>
                <a:gridCol w="1086435">
                  <a:extLst>
                    <a:ext uri="{9D8B030D-6E8A-4147-A177-3AD203B41FA5}">
                      <a16:colId xmlns:a16="http://schemas.microsoft.com/office/drawing/2014/main" val="521639929"/>
                    </a:ext>
                  </a:extLst>
                </a:gridCol>
                <a:gridCol w="2299044">
                  <a:extLst>
                    <a:ext uri="{9D8B030D-6E8A-4147-A177-3AD203B41FA5}">
                      <a16:colId xmlns:a16="http://schemas.microsoft.com/office/drawing/2014/main" val="1400977548"/>
                    </a:ext>
                  </a:extLst>
                </a:gridCol>
                <a:gridCol w="2388153">
                  <a:extLst>
                    <a:ext uri="{9D8B030D-6E8A-4147-A177-3AD203B41FA5}">
                      <a16:colId xmlns:a16="http://schemas.microsoft.com/office/drawing/2014/main" val="427169905"/>
                    </a:ext>
                  </a:extLst>
                </a:gridCol>
                <a:gridCol w="4200049">
                  <a:extLst>
                    <a:ext uri="{9D8B030D-6E8A-4147-A177-3AD203B41FA5}">
                      <a16:colId xmlns:a16="http://schemas.microsoft.com/office/drawing/2014/main" val="1789114674"/>
                    </a:ext>
                  </a:extLst>
                </a:gridCol>
              </a:tblGrid>
              <a:tr h="894556">
                <a:tc>
                  <a:txBody>
                    <a:bodyPr/>
                    <a:lstStyle/>
                    <a:p>
                      <a:pPr algn="ctr" rtl="0" fontAlgn="base"/>
                      <a:r>
                        <a:rPr lang="en-US" sz="2800" b="1" dirty="0">
                          <a:solidFill>
                            <a:schemeClr val="tx1"/>
                          </a:solidFill>
                          <a:effectLst/>
                          <a:latin typeface="Times New Roman"/>
                        </a:rPr>
                        <a:t>SR.</a:t>
                      </a:r>
                      <a:endParaRPr lang="en-US" dirty="0">
                        <a:solidFill>
                          <a:schemeClr val="tx1"/>
                        </a:solidFill>
                        <a:effectLst/>
                        <a:latin typeface="Times New Roman"/>
                      </a:endParaRPr>
                    </a:p>
                    <a:p>
                      <a:pPr algn="ctr" rtl="0" fontAlgn="base"/>
                      <a:r>
                        <a:rPr lang="en-US" sz="2800" b="1" dirty="0">
                          <a:solidFill>
                            <a:schemeClr val="tx1"/>
                          </a:solidFill>
                          <a:effectLst/>
                          <a:latin typeface="Times New Roman"/>
                        </a:rPr>
                        <a:t>NO.</a:t>
                      </a:r>
                      <a:endParaRPr lang="en-US" dirty="0">
                        <a:solidFill>
                          <a:schemeClr val="tx1"/>
                        </a:solidFill>
                        <a:effectLst/>
                        <a:latin typeface="Times New Roman"/>
                      </a:endParaRPr>
                    </a:p>
                  </a:txBody>
                  <a:tcPr marL="85344" marR="85344" marT="42672" marB="42672">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tc>
                  <a:txBody>
                    <a:bodyPr/>
                    <a:lstStyle/>
                    <a:p>
                      <a:pPr algn="ctr" rtl="0" fontAlgn="base"/>
                      <a:r>
                        <a:rPr lang="en-US" sz="2400" dirty="0">
                          <a:solidFill>
                            <a:schemeClr val="tx1"/>
                          </a:solidFill>
                          <a:effectLst/>
                          <a:latin typeface="Times New Roman"/>
                        </a:rPr>
                        <a:t>     PAPER        NAME  </a:t>
                      </a:r>
                      <a:endParaRPr lang="en-US" dirty="0">
                        <a:solidFill>
                          <a:schemeClr val="tx1"/>
                        </a:solidFill>
                        <a:effectLst/>
                        <a:latin typeface="Times New Roman"/>
                      </a:endParaRPr>
                    </a:p>
                  </a:txBody>
                  <a:tcPr marL="85344" marR="85344" marT="42672" marB="42672">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tc>
                  <a:txBody>
                    <a:bodyPr/>
                    <a:lstStyle/>
                    <a:p>
                      <a:pPr algn="ctr" rtl="0" fontAlgn="base"/>
                      <a:r>
                        <a:rPr lang="en-US" sz="2400" dirty="0">
                          <a:solidFill>
                            <a:schemeClr val="tx1"/>
                          </a:solidFill>
                          <a:effectLst/>
                          <a:latin typeface="Times New Roman"/>
                        </a:rPr>
                        <a:t>AUTHOR</a:t>
                      </a:r>
                      <a:endParaRPr lang="en-US" dirty="0">
                        <a:solidFill>
                          <a:schemeClr val="tx1"/>
                        </a:solidFill>
                        <a:effectLst/>
                        <a:latin typeface="Times New Roman"/>
                      </a:endParaRPr>
                    </a:p>
                  </a:txBody>
                  <a:tcPr marL="85344" marR="85344" marT="42672" marB="42672">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tc>
                  <a:txBody>
                    <a:bodyPr/>
                    <a:lstStyle/>
                    <a:p>
                      <a:pPr algn="ctr" rtl="0" fontAlgn="base"/>
                      <a:r>
                        <a:rPr lang="en-US" sz="2400" dirty="0">
                          <a:solidFill>
                            <a:schemeClr val="tx1"/>
                          </a:solidFill>
                          <a:effectLst/>
                          <a:latin typeface="Times New Roman"/>
                        </a:rPr>
                        <a:t>INFORMATION</a:t>
                      </a:r>
                      <a:endParaRPr lang="en-US" dirty="0">
                        <a:solidFill>
                          <a:schemeClr val="tx1"/>
                        </a:solidFill>
                        <a:effectLst/>
                        <a:latin typeface="Times New Roman"/>
                      </a:endParaRPr>
                    </a:p>
                  </a:txBody>
                  <a:tcPr marL="85344" marR="85344" marT="42672" marB="42672">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extLst>
                  <a:ext uri="{0D108BD9-81ED-4DB2-BD59-A6C34878D82A}">
                    <a16:rowId xmlns:a16="http://schemas.microsoft.com/office/drawing/2014/main" val="1754181784"/>
                  </a:ext>
                </a:extLst>
              </a:tr>
              <a:tr h="2879816">
                <a:tc>
                  <a:txBody>
                    <a:bodyPr/>
                    <a:lstStyle/>
                    <a:p>
                      <a:pPr algn="ctr" rtl="0" fontAlgn="auto"/>
                      <a:endParaRPr lang="en-US" sz="1400" dirty="0">
                        <a:solidFill>
                          <a:schemeClr val="tx1"/>
                        </a:solidFill>
                        <a:effectLst/>
                        <a:latin typeface="Arial" panose="020B0604020202020204" pitchFamily="34" charset="0"/>
                      </a:endParaRPr>
                    </a:p>
                    <a:p>
                      <a:pPr algn="ctr" rtl="0" fontAlgn="base"/>
                      <a:r>
                        <a:rPr lang="en-US" sz="2400" dirty="0">
                          <a:solidFill>
                            <a:schemeClr val="tx1"/>
                          </a:solidFill>
                          <a:effectLst/>
                          <a:latin typeface="Times New Roman"/>
                        </a:rPr>
                        <a:t>1.</a:t>
                      </a:r>
                      <a:endParaRPr lang="en-US" dirty="0">
                        <a:solidFill>
                          <a:schemeClr val="tx1"/>
                        </a:solidFill>
                        <a:effectLst/>
                        <a:latin typeface="Times New Roman"/>
                      </a:endParaRPr>
                    </a:p>
                  </a:txBody>
                  <a:tcPr marL="85344" marR="85344" marT="42672" marB="42672">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tc>
                  <a:txBody>
                    <a:bodyPr/>
                    <a:lstStyle/>
                    <a:p>
                      <a:pPr algn="ctr" rtl="0" fontAlgn="auto"/>
                      <a:endParaRPr lang="en-US" sz="1600" b="1" dirty="0">
                        <a:solidFill>
                          <a:schemeClr val="tx1"/>
                        </a:solidFill>
                        <a:effectLst/>
                        <a:latin typeface="Times New Roman" panose="02020603050405020304" pitchFamily="18" charset="0"/>
                      </a:endParaRPr>
                    </a:p>
                    <a:p>
                      <a:pPr algn="ctr" rtl="0" fontAlgn="base"/>
                      <a:r>
                        <a:rPr lang="en-US" sz="1600" dirty="0">
                          <a:solidFill>
                            <a:schemeClr val="tx1"/>
                          </a:solidFill>
                          <a:effectLst/>
                          <a:latin typeface="Times New Roman"/>
                        </a:rPr>
                        <a:t>Toward a traceable,</a:t>
                      </a:r>
                      <a:endParaRPr lang="en-US" dirty="0">
                        <a:solidFill>
                          <a:schemeClr val="tx1"/>
                        </a:solidFill>
                        <a:effectLst/>
                        <a:latin typeface="Times New Roman"/>
                      </a:endParaRPr>
                    </a:p>
                    <a:p>
                      <a:pPr algn="ctr" rtl="0" fontAlgn="base"/>
                      <a:r>
                        <a:rPr lang="en-US" sz="1600" dirty="0">
                          <a:solidFill>
                            <a:schemeClr val="tx1"/>
                          </a:solidFill>
                          <a:effectLst/>
                          <a:latin typeface="Times New Roman"/>
                        </a:rPr>
                        <a:t>explainable Resume recommendation system</a:t>
                      </a:r>
                      <a:endParaRPr lang="en-US" dirty="0">
                        <a:solidFill>
                          <a:schemeClr val="tx1"/>
                        </a:solidFill>
                        <a:effectLst/>
                        <a:latin typeface="Times New Roman"/>
                      </a:endParaRPr>
                    </a:p>
                  </a:txBody>
                  <a:tcPr marL="85344" marR="85344" marT="42672" marB="42672">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tc>
                  <a:txBody>
                    <a:bodyPr/>
                    <a:lstStyle/>
                    <a:p>
                      <a:pPr algn="ctr" rtl="0" fontAlgn="auto"/>
                      <a:endParaRPr lang="pt-BR" sz="1800" dirty="0">
                        <a:solidFill>
                          <a:schemeClr val="tx1"/>
                        </a:solidFill>
                        <a:effectLst/>
                        <a:latin typeface="Times New Roman" panose="02020603050405020304" pitchFamily="18" charset="0"/>
                      </a:endParaRPr>
                    </a:p>
                    <a:p>
                      <a:pPr algn="ctr" rtl="0" fontAlgn="base"/>
                      <a:r>
                        <a:rPr lang="pt-BR" sz="1600" dirty="0">
                          <a:solidFill>
                            <a:schemeClr val="tx1"/>
                          </a:solidFill>
                          <a:effectLst/>
                          <a:latin typeface="Times New Roman"/>
                        </a:rPr>
                        <a:t>Amine </a:t>
                      </a:r>
                      <a:r>
                        <a:rPr lang="pt-BR" sz="1600" dirty="0" err="1">
                          <a:solidFill>
                            <a:schemeClr val="tx1"/>
                          </a:solidFill>
                          <a:effectLst/>
                          <a:latin typeface="Times New Roman"/>
                        </a:rPr>
                        <a:t>Barrak</a:t>
                      </a:r>
                      <a:r>
                        <a:rPr lang="pt-BR" sz="1600" dirty="0">
                          <a:solidFill>
                            <a:schemeClr val="tx1"/>
                          </a:solidFill>
                          <a:effectLst/>
                          <a:latin typeface="Times New Roman"/>
                        </a:rPr>
                        <a:t>, </a:t>
                      </a:r>
                      <a:endParaRPr lang="pt-BR" dirty="0">
                        <a:solidFill>
                          <a:schemeClr val="tx1"/>
                        </a:solidFill>
                        <a:effectLst/>
                        <a:latin typeface="Times New Roman"/>
                      </a:endParaRPr>
                    </a:p>
                    <a:p>
                      <a:pPr algn="ctr" rtl="0" fontAlgn="base"/>
                      <a:r>
                        <a:rPr lang="pt-BR" sz="1600" dirty="0">
                          <a:solidFill>
                            <a:schemeClr val="tx1"/>
                          </a:solidFill>
                          <a:effectLst/>
                          <a:latin typeface="Times New Roman"/>
                        </a:rPr>
                        <a:t>Bram Adams, </a:t>
                      </a:r>
                      <a:endParaRPr lang="pt-BR" dirty="0">
                        <a:solidFill>
                          <a:schemeClr val="tx1"/>
                        </a:solidFill>
                        <a:effectLst/>
                        <a:latin typeface="Times New Roman"/>
                      </a:endParaRPr>
                    </a:p>
                    <a:p>
                      <a:pPr algn="ctr" rtl="0" fontAlgn="base"/>
                      <a:r>
                        <a:rPr lang="pt-BR" sz="1600" dirty="0">
                          <a:solidFill>
                            <a:schemeClr val="tx1"/>
                          </a:solidFill>
                          <a:effectLst/>
                          <a:latin typeface="Times New Roman"/>
                        </a:rPr>
                        <a:t>Amal </a:t>
                      </a:r>
                      <a:r>
                        <a:rPr lang="pt-BR" sz="1600" dirty="0" err="1">
                          <a:solidFill>
                            <a:schemeClr val="tx1"/>
                          </a:solidFill>
                          <a:effectLst/>
                          <a:latin typeface="Times New Roman"/>
                        </a:rPr>
                        <a:t>Zouaq</a:t>
                      </a:r>
                      <a:endParaRPr lang="pt-BR" dirty="0" err="1">
                        <a:solidFill>
                          <a:schemeClr val="tx1"/>
                        </a:solidFill>
                        <a:effectLst/>
                        <a:latin typeface="Times New Roman"/>
                      </a:endParaRPr>
                    </a:p>
                  </a:txBody>
                  <a:tcPr marL="85344" marR="85344" marT="42672" marB="42672">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tc>
                  <a:txBody>
                    <a:bodyPr/>
                    <a:lstStyle/>
                    <a:p>
                      <a:pPr algn="ctr" rtl="0" fontAlgn="base"/>
                      <a:r>
                        <a:rPr lang="en-US" sz="1600" dirty="0">
                          <a:solidFill>
                            <a:schemeClr val="tx1"/>
                          </a:solidFill>
                          <a:effectLst/>
                          <a:latin typeface="Times New Roman"/>
                        </a:rPr>
                        <a:t>In the last few decades, companies are interested to adopt an online automated recruitment process in an international recruitment environment. Tailoring your resume for every job will </a:t>
                      </a:r>
                      <a:r>
                        <a:rPr lang="en-US" sz="1600" dirty="0" err="1">
                          <a:solidFill>
                            <a:schemeClr val="tx1"/>
                          </a:solidFill>
                          <a:effectLst/>
                          <a:latin typeface="Times New Roman"/>
                        </a:rPr>
                        <a:t>emphasise</a:t>
                      </a:r>
                      <a:r>
                        <a:rPr lang="en-US" sz="1600" dirty="0">
                          <a:solidFill>
                            <a:schemeClr val="tx1"/>
                          </a:solidFill>
                          <a:effectLst/>
                          <a:latin typeface="Times New Roman"/>
                        </a:rPr>
                        <a:t> your strengths as they relate to each job and match your skills and abilities accordingly.  is looking for.</a:t>
                      </a:r>
                      <a:endParaRPr lang="en-US" dirty="0">
                        <a:solidFill>
                          <a:schemeClr val="tx1"/>
                        </a:solidFill>
                        <a:effectLst/>
                        <a:latin typeface="Times New Roman"/>
                      </a:endParaRPr>
                    </a:p>
                  </a:txBody>
                  <a:tcPr marL="85344" marR="85344" marT="42672" marB="42672">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extLst>
                  <a:ext uri="{0D108BD9-81ED-4DB2-BD59-A6C34878D82A}">
                    <a16:rowId xmlns:a16="http://schemas.microsoft.com/office/drawing/2014/main" val="1062714427"/>
                  </a:ext>
                </a:extLst>
              </a:tr>
            </a:tbl>
          </a:graphicData>
        </a:graphic>
      </p:graphicFrame>
      <p:sp>
        <p:nvSpPr>
          <p:cNvPr id="7" name="Title 1">
            <a:extLst>
              <a:ext uri="{FF2B5EF4-FFF2-40B4-BE49-F238E27FC236}">
                <a16:creationId xmlns:a16="http://schemas.microsoft.com/office/drawing/2014/main" id="{1FB26D55-9B90-BFAF-54F0-396C770DC914}"/>
              </a:ext>
            </a:extLst>
          </p:cNvPr>
          <p:cNvSpPr txBox="1">
            <a:spLocks/>
          </p:cNvSpPr>
          <p:nvPr/>
        </p:nvSpPr>
        <p:spPr>
          <a:xfrm>
            <a:off x="1474981" y="166428"/>
            <a:ext cx="8947314" cy="1186512"/>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Literature</a:t>
            </a:r>
            <a:r>
              <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Survey</a:t>
            </a:r>
            <a:endParaRPr lang="en-IN"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3286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64F8E-B27B-59D2-C64B-2E78EB614493}"/>
              </a:ext>
            </a:extLst>
          </p:cNvPr>
          <p:cNvSpPr>
            <a:spLocks noGrp="1"/>
          </p:cNvSpPr>
          <p:nvPr>
            <p:ph type="title"/>
          </p:nvPr>
        </p:nvSpPr>
        <p:spPr>
          <a:xfrm>
            <a:off x="1474980" y="166428"/>
            <a:ext cx="10018713" cy="1186512"/>
          </a:xfrm>
        </p:spPr>
        <p:txBody>
          <a:bodyPr>
            <a:normAutofit/>
          </a:bodyPr>
          <a:lstStyle/>
          <a:p>
            <a:pPr algn="l"/>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Literature</a:t>
            </a:r>
            <a:r>
              <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Survey</a:t>
            </a:r>
            <a:endParaRPr lang="en-IN"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7528DE67-4CF7-B220-71CF-50F254EBB928}"/>
              </a:ext>
            </a:extLst>
          </p:cNvPr>
          <p:cNvGraphicFramePr>
            <a:graphicFrameLocks noGrp="1"/>
          </p:cNvGraphicFramePr>
          <p:nvPr>
            <p:extLst>
              <p:ext uri="{D42A27DB-BD31-4B8C-83A1-F6EECF244321}">
                <p14:modId xmlns:p14="http://schemas.microsoft.com/office/powerpoint/2010/main" val="2796782748"/>
              </p:ext>
            </p:extLst>
          </p:nvPr>
        </p:nvGraphicFramePr>
        <p:xfrm>
          <a:off x="1474981" y="1474232"/>
          <a:ext cx="10018712" cy="3818600"/>
        </p:xfrm>
        <a:graphic>
          <a:graphicData uri="http://schemas.openxmlformats.org/drawingml/2006/table">
            <a:tbl>
              <a:tblPr bandRow="1"/>
              <a:tblGrid>
                <a:gridCol w="1231698">
                  <a:extLst>
                    <a:ext uri="{9D8B030D-6E8A-4147-A177-3AD203B41FA5}">
                      <a16:colId xmlns:a16="http://schemas.microsoft.com/office/drawing/2014/main" val="92812843"/>
                    </a:ext>
                  </a:extLst>
                </a:gridCol>
                <a:gridCol w="2488808">
                  <a:extLst>
                    <a:ext uri="{9D8B030D-6E8A-4147-A177-3AD203B41FA5}">
                      <a16:colId xmlns:a16="http://schemas.microsoft.com/office/drawing/2014/main" val="1228947165"/>
                    </a:ext>
                  </a:extLst>
                </a:gridCol>
                <a:gridCol w="2641182">
                  <a:extLst>
                    <a:ext uri="{9D8B030D-6E8A-4147-A177-3AD203B41FA5}">
                      <a16:colId xmlns:a16="http://schemas.microsoft.com/office/drawing/2014/main" val="1339118522"/>
                    </a:ext>
                  </a:extLst>
                </a:gridCol>
                <a:gridCol w="3657024">
                  <a:extLst>
                    <a:ext uri="{9D8B030D-6E8A-4147-A177-3AD203B41FA5}">
                      <a16:colId xmlns:a16="http://schemas.microsoft.com/office/drawing/2014/main" val="277932744"/>
                    </a:ext>
                  </a:extLst>
                </a:gridCol>
              </a:tblGrid>
              <a:tr h="914273">
                <a:tc>
                  <a:txBody>
                    <a:bodyPr/>
                    <a:lstStyle/>
                    <a:p>
                      <a:pPr algn="ctr" rtl="0" fontAlgn="base"/>
                      <a:r>
                        <a:rPr lang="en-US" sz="2400" b="1" dirty="0">
                          <a:solidFill>
                            <a:schemeClr val="tx1"/>
                          </a:solidFill>
                          <a:effectLst/>
                          <a:latin typeface="Times New Roman"/>
                        </a:rPr>
                        <a:t>SR.</a:t>
                      </a:r>
                      <a:endParaRPr lang="en-US" dirty="0">
                        <a:solidFill>
                          <a:schemeClr val="tx1"/>
                        </a:solidFill>
                        <a:effectLst/>
                        <a:latin typeface="Times New Roman"/>
                      </a:endParaRPr>
                    </a:p>
                    <a:p>
                      <a:pPr algn="ctr" rtl="0" fontAlgn="base"/>
                      <a:r>
                        <a:rPr lang="en-US" sz="2400" b="1" dirty="0">
                          <a:solidFill>
                            <a:schemeClr val="tx1"/>
                          </a:solidFill>
                          <a:effectLst/>
                          <a:latin typeface="Times New Roman"/>
                        </a:rPr>
                        <a:t>NO.</a:t>
                      </a:r>
                      <a:endParaRPr lang="en-US" dirty="0">
                        <a:solidFill>
                          <a:schemeClr val="tx1"/>
                        </a:solidFill>
                        <a:effectLst/>
                        <a:latin typeface="Times New Roman"/>
                      </a:endParaRPr>
                    </a:p>
                  </a:txBody>
                  <a:tcPr marL="85344" marR="85344" marT="42672" marB="42672">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tc>
                  <a:txBody>
                    <a:bodyPr/>
                    <a:lstStyle/>
                    <a:p>
                      <a:pPr algn="ctr" rtl="0" fontAlgn="base"/>
                      <a:r>
                        <a:rPr lang="en-US" sz="2400" dirty="0">
                          <a:solidFill>
                            <a:schemeClr val="tx1"/>
                          </a:solidFill>
                          <a:effectLst/>
                          <a:latin typeface="Times New Roman"/>
                        </a:rPr>
                        <a:t>   PAPER</a:t>
                      </a:r>
                      <a:endParaRPr lang="en-US" dirty="0">
                        <a:solidFill>
                          <a:schemeClr val="tx1"/>
                        </a:solidFill>
                        <a:effectLst/>
                        <a:latin typeface="Times New Roman"/>
                      </a:endParaRPr>
                    </a:p>
                    <a:p>
                      <a:pPr algn="ctr" rtl="0" fontAlgn="base"/>
                      <a:r>
                        <a:rPr lang="en-US" sz="2400" dirty="0">
                          <a:solidFill>
                            <a:schemeClr val="tx1"/>
                          </a:solidFill>
                          <a:effectLst/>
                          <a:latin typeface="Times New Roman"/>
                        </a:rPr>
                        <a:t>   NAME</a:t>
                      </a:r>
                      <a:endParaRPr lang="en-US" dirty="0">
                        <a:solidFill>
                          <a:schemeClr val="tx1"/>
                        </a:solidFill>
                        <a:effectLst/>
                        <a:latin typeface="Times New Roman"/>
                      </a:endParaRPr>
                    </a:p>
                  </a:txBody>
                  <a:tcPr marL="85344" marR="85344" marT="42672" marB="42672">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tc>
                  <a:txBody>
                    <a:bodyPr/>
                    <a:lstStyle/>
                    <a:p>
                      <a:pPr algn="ctr" rtl="0" fontAlgn="base"/>
                      <a:r>
                        <a:rPr lang="en-US" sz="2400" dirty="0">
                          <a:solidFill>
                            <a:schemeClr val="tx1"/>
                          </a:solidFill>
                          <a:effectLst/>
                          <a:latin typeface="Times New Roman"/>
                        </a:rPr>
                        <a:t>    AUTHOR</a:t>
                      </a:r>
                      <a:endParaRPr lang="en-US" dirty="0">
                        <a:solidFill>
                          <a:schemeClr val="tx1"/>
                        </a:solidFill>
                        <a:effectLst/>
                        <a:latin typeface="Times New Roman"/>
                      </a:endParaRPr>
                    </a:p>
                  </a:txBody>
                  <a:tcPr marL="85344" marR="85344" marT="42672" marB="42672">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tc>
                  <a:txBody>
                    <a:bodyPr/>
                    <a:lstStyle/>
                    <a:p>
                      <a:pPr algn="ctr" rtl="0" fontAlgn="base"/>
                      <a:r>
                        <a:rPr lang="en-US" sz="2400" dirty="0">
                          <a:solidFill>
                            <a:schemeClr val="tx1"/>
                          </a:solidFill>
                          <a:effectLst/>
                          <a:latin typeface="Times New Roman"/>
                        </a:rPr>
                        <a:t>IINFORMATION</a:t>
                      </a:r>
                      <a:endParaRPr lang="en-US" dirty="0">
                        <a:solidFill>
                          <a:schemeClr val="tx1"/>
                        </a:solidFill>
                        <a:effectLst/>
                        <a:latin typeface="Times New Roman"/>
                      </a:endParaRPr>
                    </a:p>
                  </a:txBody>
                  <a:tcPr marL="85344" marR="85344" marT="42672" marB="42672">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extLst>
                  <a:ext uri="{0D108BD9-81ED-4DB2-BD59-A6C34878D82A}">
                    <a16:rowId xmlns:a16="http://schemas.microsoft.com/office/drawing/2014/main" val="2232652775"/>
                  </a:ext>
                </a:extLst>
              </a:tr>
              <a:tr h="2904327">
                <a:tc>
                  <a:txBody>
                    <a:bodyPr/>
                    <a:lstStyle/>
                    <a:p>
                      <a:pPr algn="ctr" rtl="0" fontAlgn="auto"/>
                      <a:endParaRPr lang="en-US" sz="2400">
                        <a:solidFill>
                          <a:schemeClr val="tx1"/>
                        </a:solidFill>
                        <a:effectLst/>
                        <a:latin typeface="Times New Roman" panose="02020603050405020304" pitchFamily="18" charset="0"/>
                      </a:endParaRPr>
                    </a:p>
                    <a:p>
                      <a:pPr algn="ctr" rtl="0" fontAlgn="base"/>
                      <a:r>
                        <a:rPr lang="en-US" sz="2400" dirty="0">
                          <a:solidFill>
                            <a:schemeClr val="tx1"/>
                          </a:solidFill>
                          <a:effectLst/>
                          <a:latin typeface="Times New Roman"/>
                        </a:rPr>
                        <a:t> 2.</a:t>
                      </a:r>
                      <a:endParaRPr lang="en-US" dirty="0">
                        <a:solidFill>
                          <a:schemeClr val="tx1"/>
                        </a:solidFill>
                        <a:effectLst/>
                        <a:latin typeface="Times New Roman"/>
                      </a:endParaRPr>
                    </a:p>
                  </a:txBody>
                  <a:tcPr marL="85344" marR="85344" marT="42672" marB="42672">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tc>
                  <a:txBody>
                    <a:bodyPr/>
                    <a:lstStyle/>
                    <a:p>
                      <a:pPr algn="ctr" rtl="0" fontAlgn="auto"/>
                      <a:endParaRPr lang="en-US" sz="1400" b="1" dirty="0">
                        <a:solidFill>
                          <a:schemeClr val="tx1"/>
                        </a:solidFill>
                        <a:effectLst/>
                        <a:latin typeface="Times New Roman" panose="02020603050405020304" pitchFamily="18" charset="0"/>
                      </a:endParaRPr>
                    </a:p>
                    <a:p>
                      <a:pPr algn="ctr" rtl="0" fontAlgn="base"/>
                      <a:r>
                        <a:rPr lang="en-US" sz="1800" dirty="0">
                          <a:solidFill>
                            <a:schemeClr val="tx1"/>
                          </a:solidFill>
                          <a:effectLst/>
                          <a:latin typeface="Times New Roman"/>
                        </a:rPr>
                        <a:t>Career Recommendation Systems using Content based Filtering</a:t>
                      </a:r>
                      <a:endParaRPr lang="en-US" dirty="0">
                        <a:solidFill>
                          <a:schemeClr val="tx1"/>
                        </a:solidFill>
                        <a:effectLst/>
                        <a:latin typeface="Times New Roman"/>
                      </a:endParaRPr>
                    </a:p>
                  </a:txBody>
                  <a:tcPr marL="85344" marR="85344" marT="42672" marB="42672">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tc>
                  <a:txBody>
                    <a:bodyPr/>
                    <a:lstStyle/>
                    <a:p>
                      <a:pPr algn="ctr" rtl="0" fontAlgn="auto"/>
                      <a:r>
                        <a:rPr lang="en-IN" sz="1800" dirty="0">
                          <a:solidFill>
                            <a:schemeClr val="tx1"/>
                          </a:solidFill>
                          <a:effectLst/>
                          <a:latin typeface="Times New Roman"/>
                        </a:rPr>
                        <a:t>Tanya V. </a:t>
                      </a:r>
                      <a:r>
                        <a:rPr lang="en-IN" sz="1800" dirty="0" err="1">
                          <a:solidFill>
                            <a:schemeClr val="tx1"/>
                          </a:solidFill>
                          <a:effectLst/>
                          <a:latin typeface="Times New Roman"/>
                        </a:rPr>
                        <a:t>Yadalam</a:t>
                      </a:r>
                      <a:r>
                        <a:rPr lang="en-IN" sz="1800" dirty="0">
                          <a:solidFill>
                            <a:schemeClr val="tx1"/>
                          </a:solidFill>
                          <a:effectLst/>
                          <a:latin typeface="Times New Roman"/>
                        </a:rPr>
                        <a:t>;</a:t>
                      </a:r>
                      <a:endParaRPr lang="en-IN" dirty="0">
                        <a:solidFill>
                          <a:schemeClr val="tx1"/>
                        </a:solidFill>
                        <a:effectLst/>
                        <a:latin typeface="Times New Roman"/>
                      </a:endParaRPr>
                    </a:p>
                    <a:p>
                      <a:pPr algn="ctr" rtl="0" fontAlgn="base"/>
                      <a:r>
                        <a:rPr lang="en-IN" sz="1800" dirty="0">
                          <a:solidFill>
                            <a:schemeClr val="tx1"/>
                          </a:solidFill>
                          <a:effectLst/>
                          <a:latin typeface="Times New Roman"/>
                        </a:rPr>
                        <a:t>Vaishnavi M. Gowda; </a:t>
                      </a:r>
                      <a:endParaRPr lang="en-IN" dirty="0">
                        <a:solidFill>
                          <a:schemeClr val="tx1"/>
                        </a:solidFill>
                        <a:effectLst/>
                        <a:latin typeface="Times New Roman"/>
                      </a:endParaRPr>
                    </a:p>
                    <a:p>
                      <a:pPr algn="ctr" rtl="0" fontAlgn="base"/>
                      <a:r>
                        <a:rPr lang="en-IN" sz="1800" dirty="0">
                          <a:solidFill>
                            <a:schemeClr val="tx1"/>
                          </a:solidFill>
                          <a:effectLst/>
                          <a:latin typeface="Times New Roman"/>
                        </a:rPr>
                        <a:t>Vanditha Shiva Kumar; </a:t>
                      </a:r>
                      <a:endParaRPr lang="en-IN" dirty="0">
                        <a:solidFill>
                          <a:schemeClr val="tx1"/>
                        </a:solidFill>
                        <a:effectLst/>
                        <a:latin typeface="Times New Roman"/>
                      </a:endParaRPr>
                    </a:p>
                    <a:p>
                      <a:pPr algn="ctr" rtl="0" fontAlgn="base"/>
                      <a:r>
                        <a:rPr lang="en-IN" sz="1800" dirty="0">
                          <a:solidFill>
                            <a:schemeClr val="tx1"/>
                          </a:solidFill>
                          <a:effectLst/>
                          <a:latin typeface="Times New Roman"/>
                        </a:rPr>
                        <a:t>Disha Girish; </a:t>
                      </a:r>
                      <a:endParaRPr lang="en-IN" dirty="0">
                        <a:solidFill>
                          <a:schemeClr val="tx1"/>
                        </a:solidFill>
                        <a:effectLst/>
                        <a:latin typeface="Times New Roman"/>
                      </a:endParaRPr>
                    </a:p>
                    <a:p>
                      <a:pPr algn="ctr" rtl="0" fontAlgn="base"/>
                      <a:r>
                        <a:rPr lang="en-IN" sz="1800" dirty="0">
                          <a:solidFill>
                            <a:schemeClr val="tx1"/>
                          </a:solidFill>
                          <a:effectLst/>
                          <a:latin typeface="Times New Roman"/>
                        </a:rPr>
                        <a:t>Namratha M.</a:t>
                      </a:r>
                      <a:endParaRPr lang="en-IN" dirty="0">
                        <a:solidFill>
                          <a:schemeClr val="tx1"/>
                        </a:solidFill>
                        <a:effectLst/>
                        <a:latin typeface="Times New Roman"/>
                      </a:endParaRPr>
                    </a:p>
                  </a:txBody>
                  <a:tcPr marL="85344" marR="85344" marT="42672" marB="42672">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tc>
                  <a:txBody>
                    <a:bodyPr/>
                    <a:lstStyle/>
                    <a:p>
                      <a:pPr algn="ctr" rtl="0" fontAlgn="auto"/>
                      <a:r>
                        <a:rPr lang="en-US" sz="1800" dirty="0">
                          <a:solidFill>
                            <a:schemeClr val="tx1"/>
                          </a:solidFill>
                          <a:effectLst/>
                          <a:latin typeface="Times New Roman"/>
                        </a:rPr>
                        <a:t>One domain where such recommender systems can play a significant role to help college graduates to fulfil their dreams by recommending a job based on their interest and skillset.</a:t>
                      </a:r>
                      <a:endParaRPr lang="en-US" dirty="0">
                        <a:solidFill>
                          <a:schemeClr val="tx1"/>
                        </a:solidFill>
                        <a:effectLst/>
                        <a:latin typeface="Times New Roman"/>
                      </a:endParaRPr>
                    </a:p>
                  </a:txBody>
                  <a:tcPr marL="85344" marR="85344" marT="42672" marB="42672">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extLst>
                  <a:ext uri="{0D108BD9-81ED-4DB2-BD59-A6C34878D82A}">
                    <a16:rowId xmlns:a16="http://schemas.microsoft.com/office/drawing/2014/main" val="2578831835"/>
                  </a:ext>
                </a:extLst>
              </a:tr>
            </a:tbl>
          </a:graphicData>
        </a:graphic>
      </p:graphicFrame>
    </p:spTree>
    <p:extLst>
      <p:ext uri="{BB962C8B-B14F-4D97-AF65-F5344CB8AC3E}">
        <p14:creationId xmlns:p14="http://schemas.microsoft.com/office/powerpoint/2010/main" val="33913482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77</TotalTime>
  <Words>1426</Words>
  <Application>Microsoft Office PowerPoint</Application>
  <PresentationFormat>Widescreen</PresentationFormat>
  <Paragraphs>121</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Corbel</vt:lpstr>
      <vt:lpstr>Times</vt:lpstr>
      <vt:lpstr>Times New Roman</vt:lpstr>
      <vt:lpstr>Wingdings</vt:lpstr>
      <vt:lpstr>Parallax</vt:lpstr>
      <vt:lpstr>WELCOME</vt:lpstr>
      <vt:lpstr>   Department of Computer Science &amp; Engineering Artificial Intelligence &amp; Machine Learning  A.P. Shah Institute of Technology, G.B.Road, Kasarvadavli, Thane(W), Mumbai-400615, UNIVERSITY OF MUMBAI, Academic Year 2023-2024   </vt:lpstr>
      <vt:lpstr> AI-Powered Career Catalyst  </vt:lpstr>
      <vt:lpstr> Outline </vt:lpstr>
      <vt:lpstr>Introduction</vt:lpstr>
      <vt:lpstr>Motivation</vt:lpstr>
      <vt:lpstr>Objectives</vt:lpstr>
      <vt:lpstr>PowerPoint Presentation</vt:lpstr>
      <vt:lpstr>Literature Survey</vt:lpstr>
      <vt:lpstr>Limitations of Existing Systems</vt:lpstr>
      <vt:lpstr>Problem Statement</vt:lpstr>
      <vt:lpstr>System Design</vt:lpstr>
      <vt:lpstr>  Preferred Technologies and Methodologies  </vt:lpstr>
      <vt:lpstr>PowerPoint Presentation</vt:lpstr>
      <vt:lpstr>PowerPoint Presentation</vt:lpstr>
      <vt:lpstr> Conclusion  </vt:lpstr>
      <vt:lpstr>Implementation</vt:lpstr>
      <vt:lpstr>PowerPoint Presentation</vt:lpstr>
      <vt:lpstr>PowerPoint Presentation</vt:lpstr>
      <vt:lpstr>PowerPoint Presentation</vt:lpstr>
      <vt:lpstr> References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vivek dalvi</dc:creator>
  <cp:lastModifiedBy>vivek dalvi</cp:lastModifiedBy>
  <cp:revision>1</cp:revision>
  <dcterms:created xsi:type="dcterms:W3CDTF">2024-03-12T15:41:07Z</dcterms:created>
  <dcterms:modified xsi:type="dcterms:W3CDTF">2024-03-12T17:02:24Z</dcterms:modified>
</cp:coreProperties>
</file>