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73" r:id="rId7"/>
    <p:sldId id="274" r:id="rId8"/>
    <p:sldId id="266" r:id="rId9"/>
    <p:sldId id="267" r:id="rId10"/>
    <p:sldId id="269" r:id="rId11"/>
    <p:sldId id="268" r:id="rId12"/>
    <p:sldId id="272" r:id="rId13"/>
    <p:sldId id="275"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8FDD"/>
    <a:srgbClr val="F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8E87BC-E177-453D-A535-C90894D7C791}" v="475" dt="2024-03-11T09:17:29.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660"/>
  </p:normalViewPr>
  <p:slideViewPr>
    <p:cSldViewPr snapToGrid="0">
      <p:cViewPr varScale="1">
        <p:scale>
          <a:sx n="83" d="100"/>
          <a:sy n="83" d="100"/>
        </p:scale>
        <p:origin x="240"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A1FA-CE3F-47FB-DA8A-E5210B96A5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30A087-24D5-8FC6-BA23-54A9268A0E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CA453-7AE0-B209-5FAF-75C6165564BF}"/>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5" name="Footer Placeholder 4">
            <a:extLst>
              <a:ext uri="{FF2B5EF4-FFF2-40B4-BE49-F238E27FC236}">
                <a16:creationId xmlns:a16="http://schemas.microsoft.com/office/drawing/2014/main" id="{763BBECE-9345-9A8C-76F9-ACC95AA28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909B7-342B-E70E-B541-F41E3F4C898E}"/>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371459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2338-1E0D-8FBA-6E93-08D51B7C37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1C9048-3568-8366-9333-398C9764C6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EE74F-E284-26F9-498A-C247761F4B4C}"/>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5" name="Footer Placeholder 4">
            <a:extLst>
              <a:ext uri="{FF2B5EF4-FFF2-40B4-BE49-F238E27FC236}">
                <a16:creationId xmlns:a16="http://schemas.microsoft.com/office/drawing/2014/main" id="{E0ED4FD0-1CEC-C8B6-A42E-0CF77D3712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1F9B3-1D73-A55F-986F-4DD0A2FAE231}"/>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4892158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76693-4B3A-7F78-4EB8-450352A60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771680-45E2-D131-1345-0951C52F43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54C83-05D4-721B-CE75-A21A82FF7C75}"/>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5" name="Footer Placeholder 4">
            <a:extLst>
              <a:ext uri="{FF2B5EF4-FFF2-40B4-BE49-F238E27FC236}">
                <a16:creationId xmlns:a16="http://schemas.microsoft.com/office/drawing/2014/main" id="{D8E937E4-1113-BC54-3CBA-E9DBC512D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903D1B-1839-9B0D-DA77-8B21F1E82A4B}"/>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35112503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CF53-891F-D9D8-6BE0-1DA56558E6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A306E5-76B4-CAD3-A54F-000639CC12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754A5-84AF-23DD-270F-0407D846DE0C}"/>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5" name="Footer Placeholder 4">
            <a:extLst>
              <a:ext uri="{FF2B5EF4-FFF2-40B4-BE49-F238E27FC236}">
                <a16:creationId xmlns:a16="http://schemas.microsoft.com/office/drawing/2014/main" id="{CE97A1BB-5263-24BC-58F3-8A18A729B8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72E14-7E2A-3D88-BC48-6E9001EA02F5}"/>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17481457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01F7-882B-48EC-1EEF-FD29CA698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F0369B-A586-91A1-B739-46D130D27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0E74BD-34B6-61A9-7FB0-2404A22A94F5}"/>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5" name="Footer Placeholder 4">
            <a:extLst>
              <a:ext uri="{FF2B5EF4-FFF2-40B4-BE49-F238E27FC236}">
                <a16:creationId xmlns:a16="http://schemas.microsoft.com/office/drawing/2014/main" id="{2AA9A3C5-F8DC-E102-678D-B410850B8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5F263-E4A1-08C4-B688-C8CB11716B75}"/>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16052667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5733-AD79-FF8D-B967-5BB6EEB786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8FB0C-8F63-35B5-6226-462530B2D0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F590C5-2761-5C7F-9F29-C0A992DE6C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9634E1-BEDE-7D06-5E83-69488526C0DE}"/>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6" name="Footer Placeholder 5">
            <a:extLst>
              <a:ext uri="{FF2B5EF4-FFF2-40B4-BE49-F238E27FC236}">
                <a16:creationId xmlns:a16="http://schemas.microsoft.com/office/drawing/2014/main" id="{5E685A4F-6986-A993-945C-C6C1E392E3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6D80C2-68BE-2A3A-5AA3-E7CEDD91C450}"/>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27055894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9458-4962-9AF3-3638-1EE29EBC8B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80B5D4-3BE6-113E-D270-937E3C0233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EDADCA-E83C-3D2C-5F33-7429EF034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A75AD3-D773-A983-9B99-5340643298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9E3A69-BC3D-8108-D91A-EADC9E7F72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FE9554-5C0C-75FF-EAC1-426A95AB059B}"/>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8" name="Footer Placeholder 7">
            <a:extLst>
              <a:ext uri="{FF2B5EF4-FFF2-40B4-BE49-F238E27FC236}">
                <a16:creationId xmlns:a16="http://schemas.microsoft.com/office/drawing/2014/main" id="{0EE61F13-9395-B39A-18ED-E3D667005D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9D3878-D09B-5DBE-E372-B1157044343A}"/>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8167883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BC4F-1966-FC94-E442-18A300B8B2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D5B8FA-CD24-C578-5337-942355B95D5B}"/>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4" name="Footer Placeholder 3">
            <a:extLst>
              <a:ext uri="{FF2B5EF4-FFF2-40B4-BE49-F238E27FC236}">
                <a16:creationId xmlns:a16="http://schemas.microsoft.com/office/drawing/2014/main" id="{F0A2FF52-A604-6041-6D82-661EF42F3B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053C2A-8E0E-7394-F289-5A6EA600626B}"/>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26338942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2731B-61FA-F413-D811-71CBDE25AA85}"/>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3" name="Footer Placeholder 2">
            <a:extLst>
              <a:ext uri="{FF2B5EF4-FFF2-40B4-BE49-F238E27FC236}">
                <a16:creationId xmlns:a16="http://schemas.microsoft.com/office/drawing/2014/main" id="{67536CB9-88DF-CB94-39F8-200B94A170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8006FC-5EF4-555B-2C68-FDC4DF05C759}"/>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40458491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F5EE-0836-3D5C-E3AF-135AE7FF1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D227FF-8234-F477-BCEC-CCCF8518E3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EAA3F0-93F3-DDA7-675C-CEA88D79C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9F818-D815-9B68-0E7A-63DDDA14B18A}"/>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6" name="Footer Placeholder 5">
            <a:extLst>
              <a:ext uri="{FF2B5EF4-FFF2-40B4-BE49-F238E27FC236}">
                <a16:creationId xmlns:a16="http://schemas.microsoft.com/office/drawing/2014/main" id="{B13A8301-65AD-696E-1424-21FABB4EC5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1864C4-1530-D7AB-FDEF-53749A334130}"/>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25254425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0650-9160-5B92-F42C-65A2C7C03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1315EA-9498-431C-91BB-B087AB45C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6817C2-F036-1C88-DBD5-6BB90B402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1646DD-84D1-E590-FFBE-A566A849DA3C}"/>
              </a:ext>
            </a:extLst>
          </p:cNvPr>
          <p:cNvSpPr>
            <a:spLocks noGrp="1"/>
          </p:cNvSpPr>
          <p:nvPr>
            <p:ph type="dt" sz="half" idx="10"/>
          </p:nvPr>
        </p:nvSpPr>
        <p:spPr/>
        <p:txBody>
          <a:bodyPr/>
          <a:lstStyle/>
          <a:p>
            <a:fld id="{E928EB87-ED26-4E4E-8135-F070062C98EB}" type="datetimeFigureOut">
              <a:rPr lang="en-IN" smtClean="0"/>
              <a:t>11-03-2024</a:t>
            </a:fld>
            <a:endParaRPr lang="en-IN"/>
          </a:p>
        </p:txBody>
      </p:sp>
      <p:sp>
        <p:nvSpPr>
          <p:cNvPr id="6" name="Footer Placeholder 5">
            <a:extLst>
              <a:ext uri="{FF2B5EF4-FFF2-40B4-BE49-F238E27FC236}">
                <a16:creationId xmlns:a16="http://schemas.microsoft.com/office/drawing/2014/main" id="{DDC4F194-583B-CF7A-D9F2-E9497EE9C2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B3672-AD0E-54E5-2495-8D860F8EA1DB}"/>
              </a:ext>
            </a:extLst>
          </p:cNvPr>
          <p:cNvSpPr>
            <a:spLocks noGrp="1"/>
          </p:cNvSpPr>
          <p:nvPr>
            <p:ph type="sldNum" sz="quarter" idx="12"/>
          </p:nvPr>
        </p:nvSpPr>
        <p:spPr/>
        <p:txBody>
          <a:bodyPr/>
          <a:lstStyle/>
          <a:p>
            <a:fld id="{7FCA264B-E700-467D-A394-82FDFF31AB95}" type="slidenum">
              <a:rPr lang="en-IN" smtClean="0"/>
              <a:t>‹#›</a:t>
            </a:fld>
            <a:endParaRPr lang="en-IN"/>
          </a:p>
        </p:txBody>
      </p:sp>
    </p:spTree>
    <p:extLst>
      <p:ext uri="{BB962C8B-B14F-4D97-AF65-F5344CB8AC3E}">
        <p14:creationId xmlns:p14="http://schemas.microsoft.com/office/powerpoint/2010/main" val="2861191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BC8FDD"/>
            </a:gs>
            <a:gs pos="66000">
              <a:schemeClr val="accent1">
                <a:lumMod val="45000"/>
                <a:lumOff val="55000"/>
              </a:schemeClr>
            </a:gs>
            <a:gs pos="83000">
              <a:schemeClr val="accent1">
                <a:lumMod val="45000"/>
                <a:lumOff val="55000"/>
              </a:schemeClr>
            </a:gs>
            <a:gs pos="100000">
              <a:schemeClr val="accent1">
                <a:lumMod val="30000"/>
                <a:lumOff val="70000"/>
              </a:schemeClr>
            </a:gs>
          </a:gsLst>
          <a:lin ang="27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58A3E-6AB5-B63A-9D6A-80B5E8396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8C6075-D2A2-B142-A567-6A41E2499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43D39B-1991-9F76-A73B-B0B0A35CE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8EB87-ED26-4E4E-8135-F070062C98EB}" type="datetimeFigureOut">
              <a:rPr lang="en-IN" smtClean="0"/>
              <a:t>11-03-2024</a:t>
            </a:fld>
            <a:endParaRPr lang="en-IN"/>
          </a:p>
        </p:txBody>
      </p:sp>
      <p:sp>
        <p:nvSpPr>
          <p:cNvPr id="5" name="Footer Placeholder 4">
            <a:extLst>
              <a:ext uri="{FF2B5EF4-FFF2-40B4-BE49-F238E27FC236}">
                <a16:creationId xmlns:a16="http://schemas.microsoft.com/office/drawing/2014/main" id="{673BACE6-7DA8-B151-C15A-1D06F649D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E59711-A580-AD3A-BF9B-B991C1547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A264B-E700-467D-A394-82FDFF31AB95}" type="slidenum">
              <a:rPr lang="en-IN" smtClean="0"/>
              <a:t>‹#›</a:t>
            </a:fld>
            <a:endParaRPr lang="en-IN"/>
          </a:p>
        </p:txBody>
      </p:sp>
    </p:spTree>
    <p:extLst>
      <p:ext uri="{BB962C8B-B14F-4D97-AF65-F5344CB8AC3E}">
        <p14:creationId xmlns:p14="http://schemas.microsoft.com/office/powerpoint/2010/main" val="411997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ijariie.com/AdminUploadPdf/A_study_on_online_buying_of_fashion_apparel_brands_by_female_customers_in_Bangalore_city_ijariie6807.pdf" TargetMode="External"/><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hyperlink" Target="https://www.researchgate.net/publication/319473277_Development_model_of_web_design_element_for_clothing_ecommerce_based_on_the_concept_of_mass_customization" TargetMode="External"/><Relationship Id="rId4" Type="http://schemas.openxmlformats.org/officeDocument/2006/relationships/hyperlink" Target="https://www.sciencedirect.com/science/article/pii/S102931321500063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78659" y="-859682"/>
            <a:ext cx="9144000" cy="2387600"/>
          </a:xfrm>
        </p:spPr>
        <p:txBody>
          <a:bodyPr>
            <a:normAutofit/>
          </a:bodyPr>
          <a:lstStyle/>
          <a:p>
            <a:pPr algn="l"/>
            <a:r>
              <a:rPr lang="en-IN" sz="8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78659" y="1354880"/>
            <a:ext cx="9144000" cy="1655762"/>
          </a:xfrm>
        </p:spPr>
        <p:txBody>
          <a:bodyPr>
            <a:normAutofit/>
          </a:bodyPr>
          <a:lstStyle/>
          <a:p>
            <a:pPr algn="l"/>
            <a:r>
              <a:rPr lang="en-IN" sz="8000" dirty="0">
                <a:solidFill>
                  <a:srgbClr val="7030A0"/>
                </a:solidFill>
                <a:latin typeface="Arial Black" panose="020B0A04020102020204" pitchFamily="34" charset="0"/>
              </a:rPr>
              <a:t>SEM IV</a:t>
            </a:r>
          </a:p>
        </p:txBody>
      </p:sp>
      <p:sp>
        <p:nvSpPr>
          <p:cNvPr id="6" name="Parallelogram 5">
            <a:extLst>
              <a:ext uri="{FF2B5EF4-FFF2-40B4-BE49-F238E27FC236}">
                <a16:creationId xmlns:a16="http://schemas.microsoft.com/office/drawing/2014/main" id="{AD172556-AED5-2758-A14C-CA472AD3E6AF}"/>
              </a:ext>
            </a:extLst>
          </p:cNvPr>
          <p:cNvSpPr/>
          <p:nvPr/>
        </p:nvSpPr>
        <p:spPr>
          <a:xfrm rot="1246810">
            <a:off x="7182689" y="-726654"/>
            <a:ext cx="4827641" cy="9376729"/>
          </a:xfrm>
          <a:prstGeom prst="parallelogram">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4259484" y="1909823"/>
            <a:ext cx="3819645"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4865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4736C500-8497-0B9A-5EB5-CCABF07F84D1}"/>
              </a:ext>
            </a:extLst>
          </p:cNvPr>
          <p:cNvSpPr/>
          <p:nvPr/>
        </p:nvSpPr>
        <p:spPr>
          <a:xfrm>
            <a:off x="7653672" y="-112981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A82B266-C9CA-DA59-61D8-45937FE48E2C}"/>
              </a:ext>
            </a:extLst>
          </p:cNvPr>
          <p:cNvSpPr txBox="1"/>
          <p:nvPr/>
        </p:nvSpPr>
        <p:spPr>
          <a:xfrm>
            <a:off x="85766" y="2572844"/>
            <a:ext cx="8359286" cy="1015663"/>
          </a:xfrm>
          <a:prstGeom prst="rect">
            <a:avLst/>
          </a:prstGeom>
          <a:noFill/>
          <a:ln>
            <a:noFill/>
          </a:ln>
        </p:spPr>
        <p:txBody>
          <a:bodyPr wrap="square">
            <a:spAutoFit/>
          </a:bodyPr>
          <a:lstStyle/>
          <a:p>
            <a:r>
              <a:rPr lang="en-IN" sz="6000" dirty="0">
                <a:solidFill>
                  <a:schemeClr val="bg1"/>
                </a:solidFill>
                <a:latin typeface="Arial Black" panose="020B0A04020102020204" pitchFamily="34" charset="0"/>
              </a:rPr>
              <a:t>BLOCK DIAGRAM</a:t>
            </a:r>
            <a:endParaRPr lang="en-IN" sz="6000" dirty="0"/>
          </a:p>
        </p:txBody>
      </p:sp>
      <p:pic>
        <p:nvPicPr>
          <p:cNvPr id="13" name="Picture 12">
            <a:extLst>
              <a:ext uri="{FF2B5EF4-FFF2-40B4-BE49-F238E27FC236}">
                <a16:creationId xmlns:a16="http://schemas.microsoft.com/office/drawing/2014/main" id="{7A41AF15-858C-357B-48AF-6B3A5E29703A}"/>
              </a:ext>
            </a:extLst>
          </p:cNvPr>
          <p:cNvPicPr>
            <a:picLocks noChangeAspect="1"/>
          </p:cNvPicPr>
          <p:nvPr/>
        </p:nvPicPr>
        <p:blipFill>
          <a:blip r:embed="rId2"/>
          <a:stretch>
            <a:fillRect/>
          </a:stretch>
        </p:blipFill>
        <p:spPr>
          <a:xfrm>
            <a:off x="8595057" y="3461429"/>
            <a:ext cx="3048341" cy="3048341"/>
          </a:xfrm>
          <a:prstGeom prst="rect">
            <a:avLst/>
          </a:prstGeom>
          <a:noFill/>
        </p:spPr>
      </p:pic>
    </p:spTree>
    <p:extLst>
      <p:ext uri="{BB962C8B-B14F-4D97-AF65-F5344CB8AC3E}">
        <p14:creationId xmlns:p14="http://schemas.microsoft.com/office/powerpoint/2010/main" val="35779746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arallelogram 96">
            <a:extLst>
              <a:ext uri="{FF2B5EF4-FFF2-40B4-BE49-F238E27FC236}">
                <a16:creationId xmlns:a16="http://schemas.microsoft.com/office/drawing/2014/main" id="{32E1C28C-68E1-13D2-7047-A4623FDC35E7}"/>
              </a:ext>
            </a:extLst>
          </p:cNvPr>
          <p:cNvSpPr/>
          <p:nvPr/>
        </p:nvSpPr>
        <p:spPr>
          <a:xfrm>
            <a:off x="9345312" y="-100789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A57947C-A73B-8CD7-5C4F-76911282171C}"/>
              </a:ext>
            </a:extLst>
          </p:cNvPr>
          <p:cNvSpPr txBox="1"/>
          <p:nvPr/>
        </p:nvSpPr>
        <p:spPr>
          <a:xfrm>
            <a:off x="211427" y="1758955"/>
            <a:ext cx="1474925" cy="830997"/>
          </a:xfrm>
          <a:prstGeom prst="rect">
            <a:avLst/>
          </a:prstGeom>
          <a:noFill/>
        </p:spPr>
        <p:txBody>
          <a:bodyPr wrap="square">
            <a:spAutoFit/>
          </a:bodyPr>
          <a:lstStyle/>
          <a:p>
            <a:endParaRPr lang="en-IN" sz="2400" dirty="0"/>
          </a:p>
          <a:p>
            <a:endParaRPr lang="en-IN" sz="2400" dirty="0"/>
          </a:p>
        </p:txBody>
      </p:sp>
      <p:pic>
        <p:nvPicPr>
          <p:cNvPr id="21" name="Picture 20">
            <a:extLst>
              <a:ext uri="{FF2B5EF4-FFF2-40B4-BE49-F238E27FC236}">
                <a16:creationId xmlns:a16="http://schemas.microsoft.com/office/drawing/2014/main" id="{0A09F71C-0BAE-B688-F2D0-018F57D73A0B}"/>
              </a:ext>
            </a:extLst>
          </p:cNvPr>
          <p:cNvPicPr>
            <a:picLocks noChangeAspect="1"/>
          </p:cNvPicPr>
          <p:nvPr/>
        </p:nvPicPr>
        <p:blipFill>
          <a:blip r:embed="rId2"/>
          <a:stretch>
            <a:fillRect/>
          </a:stretch>
        </p:blipFill>
        <p:spPr>
          <a:xfrm>
            <a:off x="4937038" y="5447515"/>
            <a:ext cx="833743" cy="833743"/>
          </a:xfrm>
          <a:prstGeom prst="rect">
            <a:avLst/>
          </a:prstGeom>
        </p:spPr>
      </p:pic>
      <p:sp>
        <p:nvSpPr>
          <p:cNvPr id="23" name="TextBox 22">
            <a:extLst>
              <a:ext uri="{FF2B5EF4-FFF2-40B4-BE49-F238E27FC236}">
                <a16:creationId xmlns:a16="http://schemas.microsoft.com/office/drawing/2014/main" id="{E0DCF7E3-3639-F0C6-288B-BCEF24B5EB77}"/>
              </a:ext>
            </a:extLst>
          </p:cNvPr>
          <p:cNvSpPr txBox="1"/>
          <p:nvPr/>
        </p:nvSpPr>
        <p:spPr>
          <a:xfrm>
            <a:off x="129342" y="843292"/>
            <a:ext cx="2149228" cy="400110"/>
          </a:xfrm>
          <a:prstGeom prst="rect">
            <a:avLst/>
          </a:prstGeom>
          <a:noFill/>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CUSTOMER</a:t>
            </a:r>
            <a:endParaRPr lang="en-IN" dirty="0"/>
          </a:p>
        </p:txBody>
      </p:sp>
      <p:pic>
        <p:nvPicPr>
          <p:cNvPr id="24" name="Picture 23">
            <a:extLst>
              <a:ext uri="{FF2B5EF4-FFF2-40B4-BE49-F238E27FC236}">
                <a16:creationId xmlns:a16="http://schemas.microsoft.com/office/drawing/2014/main" id="{B199079F-FC32-71CF-FCD0-2B7744749665}"/>
              </a:ext>
            </a:extLst>
          </p:cNvPr>
          <p:cNvPicPr>
            <a:picLocks noChangeAspect="1"/>
          </p:cNvPicPr>
          <p:nvPr/>
        </p:nvPicPr>
        <p:blipFill>
          <a:blip r:embed="rId3"/>
          <a:stretch>
            <a:fillRect/>
          </a:stretch>
        </p:blipFill>
        <p:spPr>
          <a:xfrm>
            <a:off x="714891" y="1223519"/>
            <a:ext cx="621079" cy="621079"/>
          </a:xfrm>
          <a:prstGeom prst="rect">
            <a:avLst/>
          </a:prstGeom>
        </p:spPr>
      </p:pic>
      <p:sp>
        <p:nvSpPr>
          <p:cNvPr id="25" name="TextBox 24">
            <a:extLst>
              <a:ext uri="{FF2B5EF4-FFF2-40B4-BE49-F238E27FC236}">
                <a16:creationId xmlns:a16="http://schemas.microsoft.com/office/drawing/2014/main" id="{8920F079-F7E2-75F6-CCB6-1DE4F466EB8D}"/>
              </a:ext>
            </a:extLst>
          </p:cNvPr>
          <p:cNvSpPr txBox="1"/>
          <p:nvPr/>
        </p:nvSpPr>
        <p:spPr>
          <a:xfrm>
            <a:off x="3017879" y="870415"/>
            <a:ext cx="1056086" cy="400110"/>
          </a:xfrm>
          <a:prstGeom prst="rect">
            <a:avLst/>
          </a:prstGeom>
          <a:noFill/>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LOGIN</a:t>
            </a:r>
            <a:endParaRPr lang="en-IN" sz="2000" dirty="0"/>
          </a:p>
        </p:txBody>
      </p:sp>
      <p:pic>
        <p:nvPicPr>
          <p:cNvPr id="26" name="Picture 25">
            <a:extLst>
              <a:ext uri="{FF2B5EF4-FFF2-40B4-BE49-F238E27FC236}">
                <a16:creationId xmlns:a16="http://schemas.microsoft.com/office/drawing/2014/main" id="{63474639-77A4-15C6-DB6D-34E1B962FC40}"/>
              </a:ext>
            </a:extLst>
          </p:cNvPr>
          <p:cNvPicPr>
            <a:picLocks noChangeAspect="1"/>
          </p:cNvPicPr>
          <p:nvPr/>
        </p:nvPicPr>
        <p:blipFill>
          <a:blip r:embed="rId4"/>
          <a:stretch>
            <a:fillRect/>
          </a:stretch>
        </p:blipFill>
        <p:spPr>
          <a:xfrm>
            <a:off x="3260671" y="1309273"/>
            <a:ext cx="559632" cy="559632"/>
          </a:xfrm>
          <a:prstGeom prst="rect">
            <a:avLst/>
          </a:prstGeom>
        </p:spPr>
      </p:pic>
      <p:cxnSp>
        <p:nvCxnSpPr>
          <p:cNvPr id="27" name="Straight Arrow Connector 26">
            <a:extLst>
              <a:ext uri="{FF2B5EF4-FFF2-40B4-BE49-F238E27FC236}">
                <a16:creationId xmlns:a16="http://schemas.microsoft.com/office/drawing/2014/main" id="{631E3A80-4696-93E8-986B-921B36C29B06}"/>
              </a:ext>
            </a:extLst>
          </p:cNvPr>
          <p:cNvCxnSpPr>
            <a:cxnSpLocks/>
          </p:cNvCxnSpPr>
          <p:nvPr/>
        </p:nvCxnSpPr>
        <p:spPr>
          <a:xfrm>
            <a:off x="2161982" y="1061724"/>
            <a:ext cx="6540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D13FF96-7958-9B95-E335-353126BD4C37}"/>
              </a:ext>
            </a:extLst>
          </p:cNvPr>
          <p:cNvSpPr txBox="1"/>
          <p:nvPr/>
        </p:nvSpPr>
        <p:spPr>
          <a:xfrm>
            <a:off x="4717935" y="5034834"/>
            <a:ext cx="1844269" cy="400110"/>
          </a:xfrm>
          <a:prstGeom prst="rect">
            <a:avLst/>
          </a:prstGeom>
          <a:noFill/>
        </p:spPr>
        <p:txBody>
          <a:bodyPr wrap="square">
            <a:spAutoFit/>
          </a:bodyPr>
          <a:lstStyle/>
          <a:p>
            <a:pPr algn="ctr"/>
            <a:r>
              <a:rPr lang="en-US" sz="2000" dirty="0">
                <a:solidFill>
                  <a:prstClr val="white"/>
                </a:solidFill>
                <a:cs typeface="Arial" panose="020B0604020202020204" pitchFamily="34" charset="0"/>
              </a:rPr>
              <a:t>DATABASE</a:t>
            </a:r>
            <a:endParaRPr lang="en-IN" sz="2000" dirty="0"/>
          </a:p>
        </p:txBody>
      </p:sp>
      <p:pic>
        <p:nvPicPr>
          <p:cNvPr id="30" name="Picture 29">
            <a:extLst>
              <a:ext uri="{FF2B5EF4-FFF2-40B4-BE49-F238E27FC236}">
                <a16:creationId xmlns:a16="http://schemas.microsoft.com/office/drawing/2014/main" id="{01EA264A-65C2-28D7-CF92-1BEF7DB2467A}"/>
              </a:ext>
            </a:extLst>
          </p:cNvPr>
          <p:cNvPicPr>
            <a:picLocks noChangeAspect="1"/>
          </p:cNvPicPr>
          <p:nvPr/>
        </p:nvPicPr>
        <p:blipFill>
          <a:blip r:embed="rId5"/>
          <a:stretch>
            <a:fillRect/>
          </a:stretch>
        </p:blipFill>
        <p:spPr>
          <a:xfrm>
            <a:off x="5802601" y="5568390"/>
            <a:ext cx="632687" cy="632687"/>
          </a:xfrm>
          <a:prstGeom prst="rect">
            <a:avLst/>
          </a:prstGeom>
        </p:spPr>
      </p:pic>
      <p:sp>
        <p:nvSpPr>
          <p:cNvPr id="31" name="TextBox 30">
            <a:extLst>
              <a:ext uri="{FF2B5EF4-FFF2-40B4-BE49-F238E27FC236}">
                <a16:creationId xmlns:a16="http://schemas.microsoft.com/office/drawing/2014/main" id="{16AB3589-C2A7-8ECF-DF7D-02FE481396EC}"/>
              </a:ext>
            </a:extLst>
          </p:cNvPr>
          <p:cNvSpPr txBox="1"/>
          <p:nvPr/>
        </p:nvSpPr>
        <p:spPr>
          <a:xfrm>
            <a:off x="4823042" y="6334225"/>
            <a:ext cx="1638146" cy="276999"/>
          </a:xfrm>
          <a:prstGeom prst="rect">
            <a:avLst/>
          </a:prstGeom>
          <a:noFill/>
        </p:spPr>
        <p:txBody>
          <a:bodyPr wrap="square">
            <a:spAutoFit/>
          </a:bodyPr>
          <a:lstStyle/>
          <a:p>
            <a:pPr algn="ctr"/>
            <a:r>
              <a:rPr lang="en-US" sz="1200" dirty="0">
                <a:solidFill>
                  <a:prstClr val="white"/>
                </a:solidFill>
                <a:latin typeface="Arial" panose="020B0604020202020204" pitchFamily="34" charset="0"/>
                <a:cs typeface="Arial" panose="020B0604020202020204" pitchFamily="34" charset="0"/>
              </a:rPr>
              <a:t>MONGO DB</a:t>
            </a:r>
            <a:endParaRPr lang="en-IN" sz="1200" dirty="0"/>
          </a:p>
        </p:txBody>
      </p:sp>
      <p:cxnSp>
        <p:nvCxnSpPr>
          <p:cNvPr id="33" name="Straight Arrow Connector 32">
            <a:extLst>
              <a:ext uri="{FF2B5EF4-FFF2-40B4-BE49-F238E27FC236}">
                <a16:creationId xmlns:a16="http://schemas.microsoft.com/office/drawing/2014/main" id="{20E9F01C-B4E5-4C99-2B5B-0E2F43B02F5A}"/>
              </a:ext>
            </a:extLst>
          </p:cNvPr>
          <p:cNvCxnSpPr>
            <a:cxnSpLocks/>
          </p:cNvCxnSpPr>
          <p:nvPr/>
        </p:nvCxnSpPr>
        <p:spPr>
          <a:xfrm>
            <a:off x="4073965" y="1061724"/>
            <a:ext cx="6183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2E90BDF-F093-E626-F76E-15A16ECC34F8}"/>
              </a:ext>
            </a:extLst>
          </p:cNvPr>
          <p:cNvSpPr txBox="1"/>
          <p:nvPr/>
        </p:nvSpPr>
        <p:spPr>
          <a:xfrm>
            <a:off x="3977866" y="851926"/>
            <a:ext cx="2836984" cy="400110"/>
          </a:xfrm>
          <a:prstGeom prst="rect">
            <a:avLst/>
          </a:prstGeom>
          <a:noFill/>
        </p:spPr>
        <p:txBody>
          <a:bodyPr wrap="square">
            <a:spAutoFit/>
          </a:bodyPr>
          <a:lstStyle/>
          <a:p>
            <a:pPr algn="ctr"/>
            <a:r>
              <a:rPr lang="en-US" sz="2000" dirty="0">
                <a:solidFill>
                  <a:schemeClr val="bg1"/>
                </a:solidFill>
                <a:latin typeface="Arial" panose="020B0604020202020204" pitchFamily="34" charset="0"/>
                <a:cs typeface="Arial" panose="020B0604020202020204" pitchFamily="34" charset="0"/>
              </a:rPr>
              <a:t>HOME</a:t>
            </a:r>
            <a:endParaRPr lang="en-IN" sz="2000" dirty="0"/>
          </a:p>
        </p:txBody>
      </p:sp>
      <p:pic>
        <p:nvPicPr>
          <p:cNvPr id="35" name="Picture 34">
            <a:extLst>
              <a:ext uri="{FF2B5EF4-FFF2-40B4-BE49-F238E27FC236}">
                <a16:creationId xmlns:a16="http://schemas.microsoft.com/office/drawing/2014/main" id="{DBB8BD96-ACC7-8D2D-C0B8-D698BC33490A}"/>
              </a:ext>
            </a:extLst>
          </p:cNvPr>
          <p:cNvPicPr>
            <a:picLocks noChangeAspect="1"/>
          </p:cNvPicPr>
          <p:nvPr/>
        </p:nvPicPr>
        <p:blipFill>
          <a:blip r:embed="rId6"/>
          <a:stretch>
            <a:fillRect/>
          </a:stretch>
        </p:blipFill>
        <p:spPr>
          <a:xfrm>
            <a:off x="5015358" y="1184107"/>
            <a:ext cx="762000" cy="762000"/>
          </a:xfrm>
          <a:prstGeom prst="rect">
            <a:avLst/>
          </a:prstGeom>
        </p:spPr>
      </p:pic>
      <p:cxnSp>
        <p:nvCxnSpPr>
          <p:cNvPr id="36" name="Straight Arrow Connector 35">
            <a:extLst>
              <a:ext uri="{FF2B5EF4-FFF2-40B4-BE49-F238E27FC236}">
                <a16:creationId xmlns:a16="http://schemas.microsoft.com/office/drawing/2014/main" id="{FA4342DC-51E9-ECDB-86A0-E9D393ACE202}"/>
              </a:ext>
            </a:extLst>
          </p:cNvPr>
          <p:cNvCxnSpPr>
            <a:cxnSpLocks/>
          </p:cNvCxnSpPr>
          <p:nvPr/>
        </p:nvCxnSpPr>
        <p:spPr>
          <a:xfrm>
            <a:off x="5320877" y="1926636"/>
            <a:ext cx="664427" cy="318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F5F8C91-28F1-1914-2221-A2C1DBF54199}"/>
              </a:ext>
            </a:extLst>
          </p:cNvPr>
          <p:cNvSpPr txBox="1"/>
          <p:nvPr/>
        </p:nvSpPr>
        <p:spPr>
          <a:xfrm>
            <a:off x="5418052" y="2301567"/>
            <a:ext cx="1742829" cy="369332"/>
          </a:xfrm>
          <a:prstGeom prst="rect">
            <a:avLst/>
          </a:prstGeom>
          <a:noFill/>
        </p:spPr>
        <p:txBody>
          <a:bodyPr wrap="square">
            <a:spAutoFit/>
          </a:bodyPr>
          <a:lstStyle/>
          <a:p>
            <a:r>
              <a:rPr lang="en-US" dirty="0">
                <a:solidFill>
                  <a:prstClr val="white"/>
                </a:solidFill>
                <a:latin typeface="Arial" panose="020B0604020202020204" pitchFamily="34" charset="0"/>
                <a:cs typeface="Arial" panose="020B0604020202020204" pitchFamily="34" charset="0"/>
              </a:rPr>
              <a:t>CATEGORIES</a:t>
            </a:r>
            <a:endParaRPr lang="en-IN" dirty="0"/>
          </a:p>
        </p:txBody>
      </p:sp>
      <p:pic>
        <p:nvPicPr>
          <p:cNvPr id="41" name="Picture 40">
            <a:extLst>
              <a:ext uri="{FF2B5EF4-FFF2-40B4-BE49-F238E27FC236}">
                <a16:creationId xmlns:a16="http://schemas.microsoft.com/office/drawing/2014/main" id="{E6202352-B630-C283-4779-753D48E5C7E5}"/>
              </a:ext>
            </a:extLst>
          </p:cNvPr>
          <p:cNvPicPr>
            <a:picLocks noChangeAspect="1"/>
          </p:cNvPicPr>
          <p:nvPr/>
        </p:nvPicPr>
        <p:blipFill>
          <a:blip r:embed="rId7"/>
          <a:stretch>
            <a:fillRect/>
          </a:stretch>
        </p:blipFill>
        <p:spPr>
          <a:xfrm>
            <a:off x="211427" y="5599798"/>
            <a:ext cx="712618" cy="712618"/>
          </a:xfrm>
          <a:prstGeom prst="rect">
            <a:avLst/>
          </a:prstGeom>
        </p:spPr>
      </p:pic>
      <p:sp>
        <p:nvSpPr>
          <p:cNvPr id="42" name="TextBox 41">
            <a:extLst>
              <a:ext uri="{FF2B5EF4-FFF2-40B4-BE49-F238E27FC236}">
                <a16:creationId xmlns:a16="http://schemas.microsoft.com/office/drawing/2014/main" id="{A296D589-A438-882A-8552-431A6CA40E52}"/>
              </a:ext>
            </a:extLst>
          </p:cNvPr>
          <p:cNvSpPr txBox="1"/>
          <p:nvPr/>
        </p:nvSpPr>
        <p:spPr>
          <a:xfrm>
            <a:off x="93047" y="5221969"/>
            <a:ext cx="949377" cy="400110"/>
          </a:xfrm>
          <a:prstGeom prst="rect">
            <a:avLst/>
          </a:prstGeom>
          <a:noFill/>
        </p:spPr>
        <p:txBody>
          <a:bodyPr wrap="square">
            <a:spAutoFit/>
          </a:bodyPr>
          <a:lstStyle/>
          <a:p>
            <a:pPr algn="ctr"/>
            <a:r>
              <a:rPr lang="en-IN" sz="2000" dirty="0">
                <a:solidFill>
                  <a:schemeClr val="bg1"/>
                </a:solidFill>
              </a:rPr>
              <a:t>ADMIN</a:t>
            </a:r>
          </a:p>
        </p:txBody>
      </p:sp>
      <p:sp>
        <p:nvSpPr>
          <p:cNvPr id="43" name="Title 1">
            <a:extLst>
              <a:ext uri="{FF2B5EF4-FFF2-40B4-BE49-F238E27FC236}">
                <a16:creationId xmlns:a16="http://schemas.microsoft.com/office/drawing/2014/main" id="{C2103DC1-A88D-0E5E-14B4-13DF99CC1469}"/>
              </a:ext>
            </a:extLst>
          </p:cNvPr>
          <p:cNvSpPr txBox="1">
            <a:spLocks/>
          </p:cNvSpPr>
          <p:nvPr/>
        </p:nvSpPr>
        <p:spPr>
          <a:xfrm flipH="1">
            <a:off x="2308859" y="6535024"/>
            <a:ext cx="257203" cy="2103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endParaRPr lang="en-IN" sz="2400" dirty="0">
              <a:solidFill>
                <a:schemeClr val="accent1">
                  <a:lumMod val="50000"/>
                </a:schemeClr>
              </a:solidFill>
              <a:latin typeface="Arial Black" panose="020B0A04020102020204" pitchFamily="34" charset="0"/>
            </a:endParaRPr>
          </a:p>
        </p:txBody>
      </p:sp>
      <p:sp>
        <p:nvSpPr>
          <p:cNvPr id="45" name="TextBox 44">
            <a:extLst>
              <a:ext uri="{FF2B5EF4-FFF2-40B4-BE49-F238E27FC236}">
                <a16:creationId xmlns:a16="http://schemas.microsoft.com/office/drawing/2014/main" id="{9B0D0171-22DA-DAF4-E254-7A40684DAEE0}"/>
              </a:ext>
            </a:extLst>
          </p:cNvPr>
          <p:cNvSpPr txBox="1"/>
          <p:nvPr/>
        </p:nvSpPr>
        <p:spPr>
          <a:xfrm>
            <a:off x="1550467" y="5199688"/>
            <a:ext cx="3010682" cy="400110"/>
          </a:xfrm>
          <a:prstGeom prst="rect">
            <a:avLst/>
          </a:prstGeom>
          <a:noFill/>
        </p:spPr>
        <p:txBody>
          <a:bodyPr wrap="square">
            <a:spAutoFit/>
          </a:bodyPr>
          <a:lstStyle/>
          <a:p>
            <a:r>
              <a:rPr lang="en-IN" sz="2000" dirty="0">
                <a:solidFill>
                  <a:schemeClr val="bg1"/>
                </a:solidFill>
              </a:rPr>
              <a:t>CLOTHES &amp; ACCESSORIES</a:t>
            </a:r>
          </a:p>
        </p:txBody>
      </p:sp>
      <p:cxnSp>
        <p:nvCxnSpPr>
          <p:cNvPr id="46" name="Straight Arrow Connector 45">
            <a:extLst>
              <a:ext uri="{FF2B5EF4-FFF2-40B4-BE49-F238E27FC236}">
                <a16:creationId xmlns:a16="http://schemas.microsoft.com/office/drawing/2014/main" id="{E8FF5F90-0615-2775-7784-0ED535227F43}"/>
              </a:ext>
            </a:extLst>
          </p:cNvPr>
          <p:cNvCxnSpPr>
            <a:cxnSpLocks/>
          </p:cNvCxnSpPr>
          <p:nvPr/>
        </p:nvCxnSpPr>
        <p:spPr>
          <a:xfrm>
            <a:off x="1192676" y="5784384"/>
            <a:ext cx="7346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B631C0B-041F-80C6-8333-502B8A8D90AB}"/>
              </a:ext>
            </a:extLst>
          </p:cNvPr>
          <p:cNvCxnSpPr>
            <a:cxnSpLocks/>
          </p:cNvCxnSpPr>
          <p:nvPr/>
        </p:nvCxnSpPr>
        <p:spPr>
          <a:xfrm>
            <a:off x="3669323" y="5746574"/>
            <a:ext cx="7777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B817DDB-3CF0-A06D-EF22-9FDAA370FBF3}"/>
              </a:ext>
            </a:extLst>
          </p:cNvPr>
          <p:cNvCxnSpPr>
            <a:cxnSpLocks/>
          </p:cNvCxnSpPr>
          <p:nvPr/>
        </p:nvCxnSpPr>
        <p:spPr>
          <a:xfrm flipH="1">
            <a:off x="3017879" y="3611506"/>
            <a:ext cx="1268076" cy="1289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A054080-0F69-79D9-C4BC-E79760DE5476}"/>
              </a:ext>
            </a:extLst>
          </p:cNvPr>
          <p:cNvCxnSpPr>
            <a:cxnSpLocks/>
          </p:cNvCxnSpPr>
          <p:nvPr/>
        </p:nvCxnSpPr>
        <p:spPr>
          <a:xfrm>
            <a:off x="5997836" y="1056283"/>
            <a:ext cx="1777001" cy="2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D1C96080-0D77-C7C4-129F-F58AD6685357}"/>
              </a:ext>
            </a:extLst>
          </p:cNvPr>
          <p:cNvPicPr>
            <a:picLocks noChangeAspect="1"/>
          </p:cNvPicPr>
          <p:nvPr/>
        </p:nvPicPr>
        <p:blipFill>
          <a:blip r:embed="rId8"/>
          <a:stretch>
            <a:fillRect/>
          </a:stretch>
        </p:blipFill>
        <p:spPr>
          <a:xfrm>
            <a:off x="8215132" y="5418147"/>
            <a:ext cx="656853" cy="656853"/>
          </a:xfrm>
          <a:prstGeom prst="rect">
            <a:avLst/>
          </a:prstGeom>
        </p:spPr>
      </p:pic>
      <p:cxnSp>
        <p:nvCxnSpPr>
          <p:cNvPr id="51" name="Straight Arrow Connector 50">
            <a:extLst>
              <a:ext uri="{FF2B5EF4-FFF2-40B4-BE49-F238E27FC236}">
                <a16:creationId xmlns:a16="http://schemas.microsoft.com/office/drawing/2014/main" id="{E7257400-E178-7E4F-D7AB-0B511C1B2171}"/>
              </a:ext>
            </a:extLst>
          </p:cNvPr>
          <p:cNvCxnSpPr>
            <a:cxnSpLocks/>
          </p:cNvCxnSpPr>
          <p:nvPr/>
        </p:nvCxnSpPr>
        <p:spPr>
          <a:xfrm flipH="1">
            <a:off x="6349622" y="3849308"/>
            <a:ext cx="1485089" cy="1185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FDBB8D6-53AB-1BC2-9E2B-FA4CC151FE35}"/>
              </a:ext>
            </a:extLst>
          </p:cNvPr>
          <p:cNvSpPr txBox="1"/>
          <p:nvPr/>
        </p:nvSpPr>
        <p:spPr>
          <a:xfrm>
            <a:off x="8154540" y="4944771"/>
            <a:ext cx="806594" cy="400110"/>
          </a:xfrm>
          <a:prstGeom prst="rect">
            <a:avLst/>
          </a:prstGeom>
          <a:noFill/>
        </p:spPr>
        <p:txBody>
          <a:bodyPr wrap="square">
            <a:spAutoFit/>
          </a:bodyPr>
          <a:lstStyle/>
          <a:p>
            <a:r>
              <a:rPr lang="en-IN" sz="2000" dirty="0">
                <a:solidFill>
                  <a:schemeClr val="bg1"/>
                </a:solidFill>
              </a:rPr>
              <a:t>CART</a:t>
            </a:r>
          </a:p>
        </p:txBody>
      </p:sp>
      <p:pic>
        <p:nvPicPr>
          <p:cNvPr id="56" name="Picture 55">
            <a:extLst>
              <a:ext uri="{FF2B5EF4-FFF2-40B4-BE49-F238E27FC236}">
                <a16:creationId xmlns:a16="http://schemas.microsoft.com/office/drawing/2014/main" id="{D75CB8D6-BA17-00FD-1A55-D0AD77D34FCF}"/>
              </a:ext>
            </a:extLst>
          </p:cNvPr>
          <p:cNvPicPr>
            <a:picLocks noChangeAspect="1"/>
          </p:cNvPicPr>
          <p:nvPr/>
        </p:nvPicPr>
        <p:blipFill>
          <a:blip r:embed="rId9"/>
          <a:stretch>
            <a:fillRect/>
          </a:stretch>
        </p:blipFill>
        <p:spPr>
          <a:xfrm>
            <a:off x="2288580" y="5535466"/>
            <a:ext cx="860703" cy="860703"/>
          </a:xfrm>
          <a:prstGeom prst="rect">
            <a:avLst/>
          </a:prstGeom>
          <a:noFill/>
        </p:spPr>
      </p:pic>
      <p:sp>
        <p:nvSpPr>
          <p:cNvPr id="57" name="Title 1">
            <a:extLst>
              <a:ext uri="{FF2B5EF4-FFF2-40B4-BE49-F238E27FC236}">
                <a16:creationId xmlns:a16="http://schemas.microsoft.com/office/drawing/2014/main" id="{2EE573AC-33C8-D636-F4D2-B75BA6D45127}"/>
              </a:ext>
            </a:extLst>
          </p:cNvPr>
          <p:cNvSpPr txBox="1">
            <a:spLocks/>
          </p:cNvSpPr>
          <p:nvPr/>
        </p:nvSpPr>
        <p:spPr>
          <a:xfrm flipH="1">
            <a:off x="6332587" y="7343641"/>
            <a:ext cx="257203" cy="2103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endParaRPr lang="en-IN" sz="2400" dirty="0">
              <a:solidFill>
                <a:schemeClr val="accent1">
                  <a:lumMod val="50000"/>
                </a:schemeClr>
              </a:solidFill>
              <a:latin typeface="Arial Black" panose="020B0A04020102020204" pitchFamily="34" charset="0"/>
            </a:endParaRPr>
          </a:p>
        </p:txBody>
      </p:sp>
      <p:sp>
        <p:nvSpPr>
          <p:cNvPr id="58" name="TextBox 57">
            <a:extLst>
              <a:ext uri="{FF2B5EF4-FFF2-40B4-BE49-F238E27FC236}">
                <a16:creationId xmlns:a16="http://schemas.microsoft.com/office/drawing/2014/main" id="{F3F249D0-4822-F162-DD16-9C24097CF8AA}"/>
              </a:ext>
            </a:extLst>
          </p:cNvPr>
          <p:cNvSpPr txBox="1"/>
          <p:nvPr/>
        </p:nvSpPr>
        <p:spPr>
          <a:xfrm>
            <a:off x="7122302" y="2518215"/>
            <a:ext cx="2836984" cy="707886"/>
          </a:xfrm>
          <a:prstGeom prst="rect">
            <a:avLst/>
          </a:prstGeom>
          <a:noFill/>
        </p:spPr>
        <p:txBody>
          <a:bodyPr wrap="square">
            <a:spAutoFit/>
          </a:bodyPr>
          <a:lstStyle/>
          <a:p>
            <a:pPr algn="ctr"/>
            <a:r>
              <a:rPr lang="en-IN" sz="2000" dirty="0">
                <a:solidFill>
                  <a:schemeClr val="bg1"/>
                </a:solidFill>
              </a:rPr>
              <a:t>RECOMMENDED CLOTHES &amp; ACCESSORIES</a:t>
            </a:r>
          </a:p>
        </p:txBody>
      </p:sp>
      <p:pic>
        <p:nvPicPr>
          <p:cNvPr id="59" name="Picture 58">
            <a:extLst>
              <a:ext uri="{FF2B5EF4-FFF2-40B4-BE49-F238E27FC236}">
                <a16:creationId xmlns:a16="http://schemas.microsoft.com/office/drawing/2014/main" id="{D051B4AF-72BD-0F4B-920C-0579AABD3563}"/>
              </a:ext>
            </a:extLst>
          </p:cNvPr>
          <p:cNvPicPr>
            <a:picLocks noChangeAspect="1"/>
          </p:cNvPicPr>
          <p:nvPr/>
        </p:nvPicPr>
        <p:blipFill>
          <a:blip r:embed="rId9"/>
          <a:stretch>
            <a:fillRect/>
          </a:stretch>
        </p:blipFill>
        <p:spPr>
          <a:xfrm>
            <a:off x="8051344" y="3077115"/>
            <a:ext cx="860703" cy="860703"/>
          </a:xfrm>
          <a:prstGeom prst="rect">
            <a:avLst/>
          </a:prstGeom>
          <a:noFill/>
        </p:spPr>
      </p:pic>
      <p:sp>
        <p:nvSpPr>
          <p:cNvPr id="62" name="TextBox 61">
            <a:extLst>
              <a:ext uri="{FF2B5EF4-FFF2-40B4-BE49-F238E27FC236}">
                <a16:creationId xmlns:a16="http://schemas.microsoft.com/office/drawing/2014/main" id="{7573D0EB-D1F5-6E03-34ED-5A7DA23FCE7A}"/>
              </a:ext>
            </a:extLst>
          </p:cNvPr>
          <p:cNvSpPr txBox="1"/>
          <p:nvPr/>
        </p:nvSpPr>
        <p:spPr>
          <a:xfrm>
            <a:off x="3668867" y="2336103"/>
            <a:ext cx="1270412" cy="400110"/>
          </a:xfrm>
          <a:prstGeom prst="rect">
            <a:avLst/>
          </a:prstGeom>
          <a:noFill/>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SEARCH</a:t>
            </a:r>
            <a:endParaRPr lang="en-IN" sz="2000" dirty="0"/>
          </a:p>
        </p:txBody>
      </p:sp>
      <p:cxnSp>
        <p:nvCxnSpPr>
          <p:cNvPr id="63" name="Straight Arrow Connector 62">
            <a:extLst>
              <a:ext uri="{FF2B5EF4-FFF2-40B4-BE49-F238E27FC236}">
                <a16:creationId xmlns:a16="http://schemas.microsoft.com/office/drawing/2014/main" id="{84EC7518-2435-77BC-99D2-0611984FD5B4}"/>
              </a:ext>
            </a:extLst>
          </p:cNvPr>
          <p:cNvCxnSpPr>
            <a:cxnSpLocks/>
          </p:cNvCxnSpPr>
          <p:nvPr/>
        </p:nvCxnSpPr>
        <p:spPr>
          <a:xfrm flipH="1">
            <a:off x="4596086" y="1930576"/>
            <a:ext cx="727773" cy="347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7BAB091-BB73-8AB8-A549-A58A38376CC6}"/>
              </a:ext>
            </a:extLst>
          </p:cNvPr>
          <p:cNvCxnSpPr>
            <a:cxnSpLocks/>
          </p:cNvCxnSpPr>
          <p:nvPr/>
        </p:nvCxnSpPr>
        <p:spPr>
          <a:xfrm>
            <a:off x="8539843" y="3944153"/>
            <a:ext cx="0" cy="758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FBCD401-9351-29EC-79A7-45CC89A5A9A1}"/>
              </a:ext>
            </a:extLst>
          </p:cNvPr>
          <p:cNvPicPr>
            <a:picLocks noChangeAspect="1"/>
          </p:cNvPicPr>
          <p:nvPr/>
        </p:nvPicPr>
        <p:blipFill>
          <a:blip r:embed="rId10"/>
          <a:stretch>
            <a:fillRect/>
          </a:stretch>
        </p:blipFill>
        <p:spPr>
          <a:xfrm>
            <a:off x="6005457" y="2662346"/>
            <a:ext cx="635993" cy="635993"/>
          </a:xfrm>
          <a:prstGeom prst="rect">
            <a:avLst/>
          </a:prstGeom>
        </p:spPr>
      </p:pic>
      <p:pic>
        <p:nvPicPr>
          <p:cNvPr id="15" name="Picture 14">
            <a:extLst>
              <a:ext uri="{FF2B5EF4-FFF2-40B4-BE49-F238E27FC236}">
                <a16:creationId xmlns:a16="http://schemas.microsoft.com/office/drawing/2014/main" id="{7081BC75-08DD-91AD-A84C-BD40FE8FCB98}"/>
              </a:ext>
            </a:extLst>
          </p:cNvPr>
          <p:cNvPicPr>
            <a:picLocks noChangeAspect="1"/>
          </p:cNvPicPr>
          <p:nvPr/>
        </p:nvPicPr>
        <p:blipFill>
          <a:blip r:embed="rId11"/>
          <a:stretch>
            <a:fillRect/>
          </a:stretch>
        </p:blipFill>
        <p:spPr>
          <a:xfrm>
            <a:off x="4016165" y="2728986"/>
            <a:ext cx="539580" cy="539580"/>
          </a:xfrm>
          <a:prstGeom prst="rect">
            <a:avLst/>
          </a:prstGeom>
        </p:spPr>
      </p:pic>
      <p:cxnSp>
        <p:nvCxnSpPr>
          <p:cNvPr id="28" name="Straight Arrow Connector 27">
            <a:extLst>
              <a:ext uri="{FF2B5EF4-FFF2-40B4-BE49-F238E27FC236}">
                <a16:creationId xmlns:a16="http://schemas.microsoft.com/office/drawing/2014/main" id="{729F721E-9945-834B-DFE4-17BF0AE3F7FD}"/>
              </a:ext>
            </a:extLst>
          </p:cNvPr>
          <p:cNvCxnSpPr>
            <a:cxnSpLocks/>
          </p:cNvCxnSpPr>
          <p:nvPr/>
        </p:nvCxnSpPr>
        <p:spPr>
          <a:xfrm flipH="1">
            <a:off x="4379495" y="3559662"/>
            <a:ext cx="1575362" cy="147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F9EEE4E-52E1-1DE3-9458-AB338D2304FF}"/>
              </a:ext>
            </a:extLst>
          </p:cNvPr>
          <p:cNvCxnSpPr>
            <a:cxnSpLocks/>
          </p:cNvCxnSpPr>
          <p:nvPr/>
        </p:nvCxnSpPr>
        <p:spPr>
          <a:xfrm flipH="1">
            <a:off x="1868601" y="1765076"/>
            <a:ext cx="2798176" cy="14017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999946D-AA6A-CF5D-C511-2C8E39C975F3}"/>
              </a:ext>
            </a:extLst>
          </p:cNvPr>
          <p:cNvSpPr txBox="1"/>
          <p:nvPr/>
        </p:nvSpPr>
        <p:spPr>
          <a:xfrm>
            <a:off x="501188" y="3344203"/>
            <a:ext cx="1268076" cy="400110"/>
          </a:xfrm>
          <a:prstGeom prst="rect">
            <a:avLst/>
          </a:prstGeom>
          <a:noFill/>
        </p:spPr>
        <p:txBody>
          <a:bodyPr wrap="square">
            <a:spAutoFit/>
          </a:bodyPr>
          <a:lstStyle/>
          <a:p>
            <a:pPr algn="ctr"/>
            <a:r>
              <a:rPr lang="en-IN" sz="2000" dirty="0">
                <a:solidFill>
                  <a:schemeClr val="bg1"/>
                </a:solidFill>
              </a:rPr>
              <a:t>ABOUT US</a:t>
            </a:r>
          </a:p>
        </p:txBody>
      </p:sp>
      <p:pic>
        <p:nvPicPr>
          <p:cNvPr id="68" name="Picture 67">
            <a:extLst>
              <a:ext uri="{FF2B5EF4-FFF2-40B4-BE49-F238E27FC236}">
                <a16:creationId xmlns:a16="http://schemas.microsoft.com/office/drawing/2014/main" id="{8C04F9DC-D438-83CD-5CCC-6E97092C12E4}"/>
              </a:ext>
            </a:extLst>
          </p:cNvPr>
          <p:cNvPicPr>
            <a:picLocks noChangeAspect="1"/>
          </p:cNvPicPr>
          <p:nvPr/>
        </p:nvPicPr>
        <p:blipFill>
          <a:blip r:embed="rId12"/>
          <a:stretch>
            <a:fillRect/>
          </a:stretch>
        </p:blipFill>
        <p:spPr>
          <a:xfrm>
            <a:off x="714891" y="3741487"/>
            <a:ext cx="673015" cy="673015"/>
          </a:xfrm>
          <a:prstGeom prst="rect">
            <a:avLst/>
          </a:prstGeom>
        </p:spPr>
      </p:pic>
      <p:pic>
        <p:nvPicPr>
          <p:cNvPr id="82" name="Picture 81">
            <a:extLst>
              <a:ext uri="{FF2B5EF4-FFF2-40B4-BE49-F238E27FC236}">
                <a16:creationId xmlns:a16="http://schemas.microsoft.com/office/drawing/2014/main" id="{02889D43-E948-A2D6-2326-28E181887B70}"/>
              </a:ext>
            </a:extLst>
          </p:cNvPr>
          <p:cNvPicPr>
            <a:picLocks noChangeAspect="1"/>
          </p:cNvPicPr>
          <p:nvPr/>
        </p:nvPicPr>
        <p:blipFill>
          <a:blip r:embed="rId8"/>
          <a:stretch>
            <a:fillRect/>
          </a:stretch>
        </p:blipFill>
        <p:spPr>
          <a:xfrm>
            <a:off x="8337199" y="1184107"/>
            <a:ext cx="574848" cy="574848"/>
          </a:xfrm>
          <a:prstGeom prst="rect">
            <a:avLst/>
          </a:prstGeom>
        </p:spPr>
      </p:pic>
      <p:sp>
        <p:nvSpPr>
          <p:cNvPr id="83" name="TextBox 82">
            <a:extLst>
              <a:ext uri="{FF2B5EF4-FFF2-40B4-BE49-F238E27FC236}">
                <a16:creationId xmlns:a16="http://schemas.microsoft.com/office/drawing/2014/main" id="{B3DC0EE0-D69A-6150-778B-72E9C9B1D12B}"/>
              </a:ext>
            </a:extLst>
          </p:cNvPr>
          <p:cNvSpPr txBox="1"/>
          <p:nvPr/>
        </p:nvSpPr>
        <p:spPr>
          <a:xfrm>
            <a:off x="8187105" y="787761"/>
            <a:ext cx="893252" cy="400110"/>
          </a:xfrm>
          <a:prstGeom prst="rect">
            <a:avLst/>
          </a:prstGeom>
          <a:noFill/>
        </p:spPr>
        <p:txBody>
          <a:bodyPr wrap="square">
            <a:spAutoFit/>
          </a:bodyPr>
          <a:lstStyle/>
          <a:p>
            <a:r>
              <a:rPr lang="en-IN" sz="2000" dirty="0">
                <a:solidFill>
                  <a:schemeClr val="bg1"/>
                </a:solidFill>
              </a:rPr>
              <a:t>BLOGS</a:t>
            </a:r>
          </a:p>
        </p:txBody>
      </p:sp>
      <p:cxnSp>
        <p:nvCxnSpPr>
          <p:cNvPr id="84" name="Straight Arrow Connector 83">
            <a:extLst>
              <a:ext uri="{FF2B5EF4-FFF2-40B4-BE49-F238E27FC236}">
                <a16:creationId xmlns:a16="http://schemas.microsoft.com/office/drawing/2014/main" id="{489688B9-4D25-3F95-FD9F-D5E051BCB03E}"/>
              </a:ext>
            </a:extLst>
          </p:cNvPr>
          <p:cNvCxnSpPr>
            <a:cxnSpLocks/>
          </p:cNvCxnSpPr>
          <p:nvPr/>
        </p:nvCxnSpPr>
        <p:spPr>
          <a:xfrm>
            <a:off x="6005457" y="1588168"/>
            <a:ext cx="1598501" cy="7570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A43EF4F-F707-5891-4D3D-B1C946B12555}"/>
              </a:ext>
            </a:extLst>
          </p:cNvPr>
          <p:cNvCxnSpPr>
            <a:cxnSpLocks/>
          </p:cNvCxnSpPr>
          <p:nvPr/>
        </p:nvCxnSpPr>
        <p:spPr>
          <a:xfrm>
            <a:off x="8652138" y="1903585"/>
            <a:ext cx="0" cy="6146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70AF5ACA-10B3-DD39-E35E-6B34EF1ED961}"/>
              </a:ext>
            </a:extLst>
          </p:cNvPr>
          <p:cNvSpPr txBox="1"/>
          <p:nvPr/>
        </p:nvSpPr>
        <p:spPr>
          <a:xfrm>
            <a:off x="10165199" y="4984112"/>
            <a:ext cx="1387370" cy="400110"/>
          </a:xfrm>
          <a:prstGeom prst="rect">
            <a:avLst/>
          </a:prstGeom>
          <a:noFill/>
        </p:spPr>
        <p:txBody>
          <a:bodyPr wrap="square">
            <a:spAutoFit/>
          </a:bodyPr>
          <a:lstStyle/>
          <a:p>
            <a:r>
              <a:rPr lang="en-IN" sz="2000" dirty="0">
                <a:solidFill>
                  <a:schemeClr val="bg1"/>
                </a:solidFill>
              </a:rPr>
              <a:t>CHECKOUT</a:t>
            </a:r>
          </a:p>
        </p:txBody>
      </p:sp>
      <p:pic>
        <p:nvPicPr>
          <p:cNvPr id="95" name="Picture 94">
            <a:extLst>
              <a:ext uri="{FF2B5EF4-FFF2-40B4-BE49-F238E27FC236}">
                <a16:creationId xmlns:a16="http://schemas.microsoft.com/office/drawing/2014/main" id="{4522B05F-8835-569E-99EB-310C82F9F0E6}"/>
              </a:ext>
            </a:extLst>
          </p:cNvPr>
          <p:cNvPicPr>
            <a:picLocks noChangeAspect="1"/>
          </p:cNvPicPr>
          <p:nvPr/>
        </p:nvPicPr>
        <p:blipFill>
          <a:blip r:embed="rId13"/>
          <a:stretch>
            <a:fillRect/>
          </a:stretch>
        </p:blipFill>
        <p:spPr>
          <a:xfrm>
            <a:off x="10501340" y="5434944"/>
            <a:ext cx="715087" cy="715087"/>
          </a:xfrm>
          <a:prstGeom prst="rect">
            <a:avLst/>
          </a:prstGeom>
        </p:spPr>
      </p:pic>
      <p:cxnSp>
        <p:nvCxnSpPr>
          <p:cNvPr id="96" name="Straight Arrow Connector 95">
            <a:extLst>
              <a:ext uri="{FF2B5EF4-FFF2-40B4-BE49-F238E27FC236}">
                <a16:creationId xmlns:a16="http://schemas.microsoft.com/office/drawing/2014/main" id="{DCEE969A-749F-2E9D-37AC-60332BBBC851}"/>
              </a:ext>
            </a:extLst>
          </p:cNvPr>
          <p:cNvCxnSpPr>
            <a:cxnSpLocks/>
          </p:cNvCxnSpPr>
          <p:nvPr/>
        </p:nvCxnSpPr>
        <p:spPr>
          <a:xfrm>
            <a:off x="9305266" y="5649139"/>
            <a:ext cx="6540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4CA1798-699D-3C9C-C282-FCB163A914DB}"/>
              </a:ext>
            </a:extLst>
          </p:cNvPr>
          <p:cNvCxnSpPr>
            <a:cxnSpLocks/>
          </p:cNvCxnSpPr>
          <p:nvPr/>
        </p:nvCxnSpPr>
        <p:spPr>
          <a:xfrm>
            <a:off x="6765156" y="5709413"/>
            <a:ext cx="90297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8721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676A02C1-2986-6D68-B538-6B5CFA20C8FA}"/>
              </a:ext>
            </a:extLst>
          </p:cNvPr>
          <p:cNvSpPr/>
          <p:nvPr/>
        </p:nvSpPr>
        <p:spPr>
          <a:xfrm>
            <a:off x="7653672" y="-112981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A82B266-C9CA-DA59-61D8-45937FE48E2C}"/>
              </a:ext>
            </a:extLst>
          </p:cNvPr>
          <p:cNvSpPr txBox="1"/>
          <p:nvPr/>
        </p:nvSpPr>
        <p:spPr>
          <a:xfrm>
            <a:off x="0" y="763768"/>
            <a:ext cx="6569242" cy="1015663"/>
          </a:xfrm>
          <a:prstGeom prst="rect">
            <a:avLst/>
          </a:prstGeom>
          <a:noFill/>
          <a:ln>
            <a:noFill/>
          </a:ln>
        </p:spPr>
        <p:txBody>
          <a:bodyPr wrap="square">
            <a:spAutoFit/>
          </a:bodyPr>
          <a:lstStyle/>
          <a:p>
            <a:r>
              <a:rPr lang="en-IN" sz="6000" dirty="0">
                <a:solidFill>
                  <a:schemeClr val="bg1"/>
                </a:solidFill>
                <a:latin typeface="Arial Black" panose="020B0A04020102020204" pitchFamily="34" charset="0"/>
              </a:rPr>
              <a:t>CONCLUSION</a:t>
            </a:r>
          </a:p>
        </p:txBody>
      </p:sp>
      <p:pic>
        <p:nvPicPr>
          <p:cNvPr id="13" name="Picture 12">
            <a:extLst>
              <a:ext uri="{FF2B5EF4-FFF2-40B4-BE49-F238E27FC236}">
                <a16:creationId xmlns:a16="http://schemas.microsoft.com/office/drawing/2014/main" id="{7A41AF15-858C-357B-48AF-6B3A5E29703A}"/>
              </a:ext>
            </a:extLst>
          </p:cNvPr>
          <p:cNvPicPr>
            <a:picLocks noChangeAspect="1"/>
          </p:cNvPicPr>
          <p:nvPr/>
        </p:nvPicPr>
        <p:blipFill>
          <a:blip r:embed="rId2"/>
          <a:stretch>
            <a:fillRect/>
          </a:stretch>
        </p:blipFill>
        <p:spPr>
          <a:xfrm>
            <a:off x="8595057" y="3461429"/>
            <a:ext cx="3048341" cy="3048341"/>
          </a:xfrm>
          <a:prstGeom prst="rect">
            <a:avLst/>
          </a:prstGeom>
          <a:noFill/>
        </p:spPr>
      </p:pic>
      <p:sp>
        <p:nvSpPr>
          <p:cNvPr id="7" name="TextBox 6">
            <a:extLst>
              <a:ext uri="{FF2B5EF4-FFF2-40B4-BE49-F238E27FC236}">
                <a16:creationId xmlns:a16="http://schemas.microsoft.com/office/drawing/2014/main" id="{05BA70B5-D5A1-FD87-6E88-87B085D29FF5}"/>
              </a:ext>
            </a:extLst>
          </p:cNvPr>
          <p:cNvSpPr txBox="1"/>
          <p:nvPr/>
        </p:nvSpPr>
        <p:spPr>
          <a:xfrm>
            <a:off x="32795" y="1645341"/>
            <a:ext cx="8658624" cy="4647426"/>
          </a:xfrm>
          <a:prstGeom prst="rect">
            <a:avLst/>
          </a:prstGeom>
          <a:noFill/>
        </p:spPr>
        <p:txBody>
          <a:bodyPr wrap="square">
            <a:spAutoFit/>
          </a:bodyPr>
          <a:lstStyle/>
          <a:p>
            <a:r>
              <a:rPr lang="en-GB" sz="2400" b="0" i="0" dirty="0">
                <a:solidFill>
                  <a:srgbClr val="0D0D0D"/>
                </a:solidFill>
                <a:effectLst/>
              </a:rPr>
              <a:t>To conclude, venturing into the realm of web-based apparel stores holds significant promise and potential for success. The online platform offers unparalleled opportunities to reach a global audience, minimize operational costs, and provide a personalized shopping experience. As we've explored, key factors for success include a well-designed and user-friendly website, streamlined logistics, and effective digital marketing strategies</a:t>
            </a:r>
            <a:r>
              <a:rPr lang="en-GB" sz="2800" b="0" i="0" dirty="0">
                <a:solidFill>
                  <a:srgbClr val="0D0D0D"/>
                </a:solidFill>
                <a:effectLst/>
                <a:latin typeface="Söhne"/>
              </a:rPr>
              <a:t>.</a:t>
            </a:r>
          </a:p>
          <a:p>
            <a:endParaRPr lang="en-GB" sz="2800" b="0" i="0" dirty="0">
              <a:solidFill>
                <a:srgbClr val="0D0D0D"/>
              </a:solidFill>
              <a:effectLst/>
              <a:latin typeface="Söhne"/>
            </a:endParaRPr>
          </a:p>
          <a:p>
            <a:r>
              <a:rPr lang="en-GB" sz="2400" b="0" i="0" dirty="0">
                <a:solidFill>
                  <a:srgbClr val="0D0D0D"/>
                </a:solidFill>
                <a:effectLst/>
              </a:rPr>
              <a:t>Emphasizing customer satisfaction and engagement will be crucial in establishing brand loyalty. Staying attuned to industry trends, leveraging data analytics, and adopting innovative technologies can set a web-based apparel store apart from the competition</a:t>
            </a:r>
            <a:endParaRPr lang="en-IN" sz="2400" dirty="0"/>
          </a:p>
        </p:txBody>
      </p:sp>
    </p:spTree>
    <p:extLst>
      <p:ext uri="{BB962C8B-B14F-4D97-AF65-F5344CB8AC3E}">
        <p14:creationId xmlns:p14="http://schemas.microsoft.com/office/powerpoint/2010/main" val="1834442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D49B2-A403-8429-133B-97ED4109FE7D}"/>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DFB73F2F-D2CD-EC21-3AEE-A66E248E4004}"/>
              </a:ext>
            </a:extLst>
          </p:cNvPr>
          <p:cNvSpPr/>
          <p:nvPr/>
        </p:nvSpPr>
        <p:spPr>
          <a:xfrm>
            <a:off x="7653672" y="-112981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492CB5DE-01A9-AFCA-0E7B-5EC2697B31CD}"/>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85A63EE5-9BA4-BFF1-AE55-D6C461FE93F1}"/>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AD8168A7-3F39-6EF7-B773-D68A0548EB6F}"/>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E1770EB-0C30-8CDE-BDDF-0CF87195715C}"/>
              </a:ext>
            </a:extLst>
          </p:cNvPr>
          <p:cNvSpPr txBox="1"/>
          <p:nvPr/>
        </p:nvSpPr>
        <p:spPr>
          <a:xfrm>
            <a:off x="0" y="763768"/>
            <a:ext cx="5878154" cy="1015663"/>
          </a:xfrm>
          <a:prstGeom prst="rect">
            <a:avLst/>
          </a:prstGeom>
          <a:noFill/>
          <a:ln>
            <a:noFill/>
          </a:ln>
        </p:spPr>
        <p:txBody>
          <a:bodyPr wrap="square">
            <a:spAutoFit/>
          </a:bodyPr>
          <a:lstStyle/>
          <a:p>
            <a:r>
              <a:rPr lang="en-IN" sz="6000" dirty="0">
                <a:solidFill>
                  <a:schemeClr val="bg1"/>
                </a:solidFill>
                <a:latin typeface="Arial Black" panose="020B0A04020102020204" pitchFamily="34" charset="0"/>
              </a:rPr>
              <a:t>REFERENCES</a:t>
            </a:r>
          </a:p>
        </p:txBody>
      </p:sp>
      <p:pic>
        <p:nvPicPr>
          <p:cNvPr id="13" name="Picture 12">
            <a:extLst>
              <a:ext uri="{FF2B5EF4-FFF2-40B4-BE49-F238E27FC236}">
                <a16:creationId xmlns:a16="http://schemas.microsoft.com/office/drawing/2014/main" id="{7EE36DB6-568E-1C49-28C9-7D2D65EFABC7}"/>
              </a:ext>
            </a:extLst>
          </p:cNvPr>
          <p:cNvPicPr>
            <a:picLocks noChangeAspect="1"/>
          </p:cNvPicPr>
          <p:nvPr/>
        </p:nvPicPr>
        <p:blipFill>
          <a:blip r:embed="rId2"/>
          <a:stretch>
            <a:fillRect/>
          </a:stretch>
        </p:blipFill>
        <p:spPr>
          <a:xfrm>
            <a:off x="8595057" y="3461429"/>
            <a:ext cx="3048341" cy="3048341"/>
          </a:xfrm>
          <a:prstGeom prst="rect">
            <a:avLst/>
          </a:prstGeom>
          <a:noFill/>
        </p:spPr>
      </p:pic>
      <p:sp>
        <p:nvSpPr>
          <p:cNvPr id="7" name="TextBox 6">
            <a:extLst>
              <a:ext uri="{FF2B5EF4-FFF2-40B4-BE49-F238E27FC236}">
                <a16:creationId xmlns:a16="http://schemas.microsoft.com/office/drawing/2014/main" id="{A08E40F7-DCD4-098F-E3BF-651824DB3A58}"/>
              </a:ext>
            </a:extLst>
          </p:cNvPr>
          <p:cNvSpPr txBox="1"/>
          <p:nvPr/>
        </p:nvSpPr>
        <p:spPr>
          <a:xfrm>
            <a:off x="32794" y="1645342"/>
            <a:ext cx="8049024" cy="4339650"/>
          </a:xfrm>
          <a:prstGeom prst="rect">
            <a:avLst/>
          </a:prstGeom>
          <a:noFill/>
        </p:spPr>
        <p:txBody>
          <a:bodyPr wrap="square">
            <a:spAutoFit/>
          </a:bodyPr>
          <a:lstStyle/>
          <a:p>
            <a:r>
              <a:rPr lang="en-US" sz="2400" dirty="0">
                <a:hlinkClick r:id="rId3"/>
              </a:rPr>
              <a:t>http://ijariie.com/AdminUploadPdf/A_study_on_ </a:t>
            </a:r>
            <a:r>
              <a:rPr lang="en-US" sz="2400" dirty="0" err="1">
                <a:hlinkClick r:id="rId3"/>
              </a:rPr>
              <a:t>online_buying_of_fashion_apparel_brands_by</a:t>
            </a:r>
            <a:r>
              <a:rPr lang="en-US" sz="2400" dirty="0">
                <a:hlinkClick r:id="rId3"/>
              </a:rPr>
              <a:t>_ female_customers_in_Bangalore_city_ijariie6807.pdf</a:t>
            </a:r>
            <a:endParaRPr lang="en-US" sz="2400" dirty="0"/>
          </a:p>
          <a:p>
            <a:endParaRPr lang="en-US" sz="2800" dirty="0"/>
          </a:p>
          <a:p>
            <a:r>
              <a:rPr lang="en-US" sz="2400" dirty="0">
                <a:hlinkClick r:id="rId4"/>
              </a:rPr>
              <a:t>https://www.sciencedirect.com/science/article/pii/S1029313215000639</a:t>
            </a:r>
            <a:endParaRPr lang="en-US" sz="2400" dirty="0"/>
          </a:p>
          <a:p>
            <a:endParaRPr lang="en-US" sz="2800" dirty="0"/>
          </a:p>
          <a:p>
            <a:r>
              <a:rPr lang="en-US" sz="2400" dirty="0">
                <a:hlinkClick r:id="rId5"/>
              </a:rPr>
              <a:t>https://www.researchgate.net/publication/319473277_Development_model_of_web_design_element_forclothing_ecommerce_based_on_the_concept_of_ mass customization</a:t>
            </a:r>
            <a:endParaRPr lang="en-US" sz="2400" dirty="0"/>
          </a:p>
          <a:p>
            <a:endParaRPr lang="en-US" sz="2800" dirty="0"/>
          </a:p>
        </p:txBody>
      </p:sp>
    </p:spTree>
    <p:extLst>
      <p:ext uri="{BB962C8B-B14F-4D97-AF65-F5344CB8AC3E}">
        <p14:creationId xmlns:p14="http://schemas.microsoft.com/office/powerpoint/2010/main" val="12226638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109139" y="-1448962"/>
            <a:ext cx="9144000" cy="2387600"/>
          </a:xfrm>
        </p:spPr>
        <p:txBody>
          <a:bodyPr>
            <a:normAutofit/>
          </a:bodyPr>
          <a:lstStyle/>
          <a:p>
            <a:pPr algn="l"/>
            <a:r>
              <a:rPr lang="en-IN" sz="48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109139" y="765600"/>
            <a:ext cx="9144000" cy="1655762"/>
          </a:xfrm>
        </p:spPr>
        <p:txBody>
          <a:bodyPr>
            <a:normAutofit/>
          </a:bodyPr>
          <a:lstStyle/>
          <a:p>
            <a:pPr algn="l"/>
            <a:r>
              <a:rPr lang="en-IN" sz="4800" dirty="0">
                <a:solidFill>
                  <a:srgbClr val="7030A0"/>
                </a:solidFill>
                <a:latin typeface="Arial Black" panose="020B0A04020102020204" pitchFamily="34" charset="0"/>
              </a:rPr>
              <a:t>SEM IV</a:t>
            </a:r>
          </a:p>
        </p:txBody>
      </p:sp>
      <p:sp>
        <p:nvSpPr>
          <p:cNvPr id="6" name="Parallelogram 5">
            <a:extLst>
              <a:ext uri="{FF2B5EF4-FFF2-40B4-BE49-F238E27FC236}">
                <a16:creationId xmlns:a16="http://schemas.microsoft.com/office/drawing/2014/main" id="{AD172556-AED5-2758-A14C-CA472AD3E6AF}"/>
              </a:ext>
            </a:extLst>
          </p:cNvPr>
          <p:cNvSpPr/>
          <p:nvPr/>
        </p:nvSpPr>
        <p:spPr>
          <a:xfrm rot="1246810">
            <a:off x="7182689" y="-726654"/>
            <a:ext cx="4827641" cy="9376729"/>
          </a:xfrm>
          <a:prstGeom prst="parallelogram">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2725324" y="1127503"/>
            <a:ext cx="2273396"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D9C42BD-1879-9F89-72C2-A20CF094A7CD}"/>
              </a:ext>
            </a:extLst>
          </p:cNvPr>
          <p:cNvSpPr txBox="1"/>
          <p:nvPr/>
        </p:nvSpPr>
        <p:spPr>
          <a:xfrm>
            <a:off x="109139" y="2279134"/>
            <a:ext cx="4471718" cy="2554545"/>
          </a:xfrm>
          <a:prstGeom prst="rect">
            <a:avLst/>
          </a:prstGeom>
          <a:noFill/>
        </p:spPr>
        <p:txBody>
          <a:bodyPr wrap="square">
            <a:spAutoFit/>
          </a:bodyPr>
          <a:lstStyle/>
          <a:p>
            <a:r>
              <a:rPr lang="en-IN" sz="8000" b="1" dirty="0">
                <a:latin typeface="Arial Black" panose="020B0A04020102020204" pitchFamily="34" charset="0"/>
              </a:rPr>
              <a:t>THANK </a:t>
            </a:r>
          </a:p>
          <a:p>
            <a:r>
              <a:rPr lang="en-IN" sz="8000" b="1" dirty="0">
                <a:solidFill>
                  <a:srgbClr val="7030A0"/>
                </a:solidFill>
                <a:latin typeface="Arial Black" panose="020B0A04020102020204" pitchFamily="34" charset="0"/>
              </a:rPr>
              <a:t>YOU</a:t>
            </a:r>
            <a:endParaRPr lang="en-IN" sz="8000" dirty="0">
              <a:solidFill>
                <a:srgbClr val="7030A0"/>
              </a:solidFill>
            </a:endParaRPr>
          </a:p>
        </p:txBody>
      </p:sp>
      <p:cxnSp>
        <p:nvCxnSpPr>
          <p:cNvPr id="11" name="Straight Connector 10">
            <a:extLst>
              <a:ext uri="{FF2B5EF4-FFF2-40B4-BE49-F238E27FC236}">
                <a16:creationId xmlns:a16="http://schemas.microsoft.com/office/drawing/2014/main" id="{6D12ABE4-4359-957C-F3A7-680835195F90}"/>
              </a:ext>
            </a:extLst>
          </p:cNvPr>
          <p:cNvCxnSpPr>
            <a:cxnSpLocks/>
          </p:cNvCxnSpPr>
          <p:nvPr/>
        </p:nvCxnSpPr>
        <p:spPr>
          <a:xfrm>
            <a:off x="2847244" y="4104383"/>
            <a:ext cx="1389476"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8252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E78CB5A3-AF7E-1DC6-8C26-04356513D42F}"/>
              </a:ext>
            </a:extLst>
          </p:cNvPr>
          <p:cNvSpPr/>
          <p:nvPr/>
        </p:nvSpPr>
        <p:spPr>
          <a:xfrm>
            <a:off x="7653672" y="-112981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101808" y="-1278053"/>
            <a:ext cx="9319984" cy="2202237"/>
          </a:xfrm>
        </p:spPr>
        <p:txBody>
          <a:bodyPr>
            <a:normAutofit/>
          </a:bodyPr>
          <a:lstStyle/>
          <a:p>
            <a:pPr algn="l"/>
            <a:r>
              <a:rPr lang="en-IN" sz="4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101808" y="797612"/>
            <a:ext cx="6131844" cy="891875"/>
          </a:xfrm>
        </p:spPr>
        <p:txBody>
          <a:bodyPr>
            <a:normAutofit/>
          </a:bodyPr>
          <a:lstStyle/>
          <a:p>
            <a:pPr algn="l"/>
            <a:r>
              <a:rPr lang="en-IN" sz="4000" dirty="0">
                <a:solidFill>
                  <a:srgbClr val="7030A0"/>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2330369" y="1097913"/>
            <a:ext cx="1882816"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A82B266-C9CA-DA59-61D8-45937FE48E2C}"/>
              </a:ext>
            </a:extLst>
          </p:cNvPr>
          <p:cNvSpPr txBox="1"/>
          <p:nvPr/>
        </p:nvSpPr>
        <p:spPr>
          <a:xfrm>
            <a:off x="101808" y="1863217"/>
            <a:ext cx="10467870" cy="1446550"/>
          </a:xfrm>
          <a:prstGeom prst="rect">
            <a:avLst/>
          </a:prstGeom>
          <a:noFill/>
        </p:spPr>
        <p:txBody>
          <a:bodyPr wrap="square">
            <a:spAutoFit/>
          </a:bodyPr>
          <a:lstStyle/>
          <a:p>
            <a:r>
              <a:rPr lang="en-IN" sz="4400" dirty="0">
                <a:latin typeface="Arial Black" panose="020B0A04020102020204" pitchFamily="34" charset="0"/>
              </a:rPr>
              <a:t>A.P. SHAH INSTITUTE OF TECHNOLOGY</a:t>
            </a:r>
          </a:p>
        </p:txBody>
      </p:sp>
      <p:pic>
        <p:nvPicPr>
          <p:cNvPr id="4" name="Picture 3">
            <a:extLst>
              <a:ext uri="{FF2B5EF4-FFF2-40B4-BE49-F238E27FC236}">
                <a16:creationId xmlns:a16="http://schemas.microsoft.com/office/drawing/2014/main" id="{B5BAFF2E-42DF-D912-3F3B-ABAC7416C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137" y="3483497"/>
            <a:ext cx="3282064" cy="2620724"/>
          </a:xfrm>
          <a:prstGeom prst="rect">
            <a:avLst/>
          </a:prstGeom>
        </p:spPr>
      </p:pic>
      <p:sp>
        <p:nvSpPr>
          <p:cNvPr id="7" name="TextBox 6">
            <a:extLst>
              <a:ext uri="{FF2B5EF4-FFF2-40B4-BE49-F238E27FC236}">
                <a16:creationId xmlns:a16="http://schemas.microsoft.com/office/drawing/2014/main" id="{13C11E1E-7266-8729-1086-EC50031B8954}"/>
              </a:ext>
            </a:extLst>
          </p:cNvPr>
          <p:cNvSpPr txBox="1"/>
          <p:nvPr/>
        </p:nvSpPr>
        <p:spPr>
          <a:xfrm>
            <a:off x="138608" y="3929889"/>
            <a:ext cx="7757652" cy="830997"/>
          </a:xfrm>
          <a:prstGeom prst="rect">
            <a:avLst/>
          </a:prstGeom>
          <a:noFill/>
        </p:spPr>
        <p:txBody>
          <a:bodyPr wrap="square">
            <a:spAutoFit/>
          </a:bodyPr>
          <a:lstStyle/>
          <a:p>
            <a:r>
              <a:rPr lang="en-IN" sz="2400" dirty="0">
                <a:latin typeface="Arial Black" panose="020B0A04020102020204" pitchFamily="34" charset="0"/>
              </a:rPr>
              <a:t>DEPARTMENT OF COMPUTER SCIENCE AND ENGINEERING (AI&amp;ML)</a:t>
            </a:r>
          </a:p>
        </p:txBody>
      </p:sp>
      <p:sp>
        <p:nvSpPr>
          <p:cNvPr id="14" name="TextBox 13">
            <a:extLst>
              <a:ext uri="{FF2B5EF4-FFF2-40B4-BE49-F238E27FC236}">
                <a16:creationId xmlns:a16="http://schemas.microsoft.com/office/drawing/2014/main" id="{B4E5C71A-3FAE-E2FE-AEA0-74C87F0DC197}"/>
              </a:ext>
            </a:extLst>
          </p:cNvPr>
          <p:cNvSpPr txBox="1"/>
          <p:nvPr/>
        </p:nvSpPr>
        <p:spPr>
          <a:xfrm>
            <a:off x="138608" y="5317514"/>
            <a:ext cx="8180438" cy="298543"/>
          </a:xfrm>
          <a:prstGeom prst="rect">
            <a:avLst/>
          </a:prstGeom>
          <a:noFill/>
        </p:spPr>
        <p:txBody>
          <a:bodyPr wrap="square">
            <a:spAutoFit/>
          </a:bodyPr>
          <a:lstStyle/>
          <a:p>
            <a:pPr>
              <a:lnSpc>
                <a:spcPct val="70000"/>
              </a:lnSpc>
            </a:pPr>
            <a:r>
              <a:rPr lang="en-IN" sz="1800" b="1" dirty="0">
                <a:latin typeface="Arial Black" panose="020B0A04020102020204" pitchFamily="34" charset="0"/>
                <a:cs typeface="Arial" panose="020B0604020202020204" pitchFamily="34" charset="0"/>
              </a:rPr>
              <a:t>ACADEMIC YEAR 2023-2024</a:t>
            </a:r>
          </a:p>
        </p:txBody>
      </p:sp>
      <p:sp>
        <p:nvSpPr>
          <p:cNvPr id="16" name="TextBox 15">
            <a:extLst>
              <a:ext uri="{FF2B5EF4-FFF2-40B4-BE49-F238E27FC236}">
                <a16:creationId xmlns:a16="http://schemas.microsoft.com/office/drawing/2014/main" id="{EF31D5CF-D4F4-FA5C-32FF-52982C92BB2C}"/>
              </a:ext>
            </a:extLst>
          </p:cNvPr>
          <p:cNvSpPr txBox="1"/>
          <p:nvPr/>
        </p:nvSpPr>
        <p:spPr>
          <a:xfrm>
            <a:off x="138608" y="3466609"/>
            <a:ext cx="8195186" cy="298543"/>
          </a:xfrm>
          <a:prstGeom prst="rect">
            <a:avLst/>
          </a:prstGeom>
          <a:noFill/>
        </p:spPr>
        <p:txBody>
          <a:bodyPr wrap="square">
            <a:spAutoFit/>
          </a:bodyPr>
          <a:lstStyle/>
          <a:p>
            <a:pPr>
              <a:lnSpc>
                <a:spcPct val="70000"/>
              </a:lnSpc>
            </a:pPr>
            <a:r>
              <a:rPr lang="en-IN" dirty="0">
                <a:solidFill>
                  <a:schemeClr val="bg1"/>
                </a:solidFill>
                <a:latin typeface="Arial Black" panose="020B0A04020102020204" pitchFamily="34" charset="0"/>
                <a:cs typeface="Arial" panose="020B0604020202020204" pitchFamily="34" charset="0"/>
              </a:rPr>
              <a:t>G.B. ROAD, KASARVADAVLI, THANE(W)</a:t>
            </a:r>
          </a:p>
        </p:txBody>
      </p:sp>
      <p:sp>
        <p:nvSpPr>
          <p:cNvPr id="18" name="TextBox 17">
            <a:extLst>
              <a:ext uri="{FF2B5EF4-FFF2-40B4-BE49-F238E27FC236}">
                <a16:creationId xmlns:a16="http://schemas.microsoft.com/office/drawing/2014/main" id="{D766F3CC-5950-15DE-BF61-051B2DE0C49C}"/>
              </a:ext>
            </a:extLst>
          </p:cNvPr>
          <p:cNvSpPr txBox="1"/>
          <p:nvPr/>
        </p:nvSpPr>
        <p:spPr>
          <a:xfrm>
            <a:off x="138608" y="4887307"/>
            <a:ext cx="8195186" cy="298543"/>
          </a:xfrm>
          <a:prstGeom prst="rect">
            <a:avLst/>
          </a:prstGeom>
          <a:noFill/>
        </p:spPr>
        <p:txBody>
          <a:bodyPr wrap="square">
            <a:spAutoFit/>
          </a:bodyPr>
          <a:lstStyle/>
          <a:p>
            <a:pPr>
              <a:lnSpc>
                <a:spcPct val="70000"/>
              </a:lnSpc>
            </a:pPr>
            <a:r>
              <a:rPr lang="en-IN" sz="1800" dirty="0">
                <a:solidFill>
                  <a:schemeClr val="bg1"/>
                </a:solidFill>
                <a:latin typeface="Arial Black" panose="020B0A04020102020204" pitchFamily="34" charset="0"/>
                <a:cs typeface="Arial" panose="020B0604020202020204" pitchFamily="34" charset="0"/>
              </a:rPr>
              <a:t>UNIVERSITY OF MUMBAI</a:t>
            </a:r>
          </a:p>
        </p:txBody>
      </p:sp>
    </p:spTree>
    <p:extLst>
      <p:ext uri="{BB962C8B-B14F-4D97-AF65-F5344CB8AC3E}">
        <p14:creationId xmlns:p14="http://schemas.microsoft.com/office/powerpoint/2010/main" val="23314301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A82B266-C9CA-DA59-61D8-45937FE48E2C}"/>
              </a:ext>
            </a:extLst>
          </p:cNvPr>
          <p:cNvSpPr txBox="1"/>
          <p:nvPr/>
        </p:nvSpPr>
        <p:spPr>
          <a:xfrm>
            <a:off x="-43469" y="884583"/>
            <a:ext cx="8359286" cy="830997"/>
          </a:xfrm>
          <a:prstGeom prst="rect">
            <a:avLst/>
          </a:prstGeom>
          <a:noFill/>
        </p:spPr>
        <p:txBody>
          <a:bodyPr wrap="square">
            <a:spAutoFit/>
          </a:bodyPr>
          <a:lstStyle/>
          <a:p>
            <a:r>
              <a:rPr lang="en-IN" sz="4800" dirty="0">
                <a:latin typeface="Arial Black" panose="020B0A04020102020204" pitchFamily="34" charset="0"/>
              </a:rPr>
              <a:t>GROUP MEMBERS</a:t>
            </a:r>
          </a:p>
        </p:txBody>
      </p:sp>
      <p:sp>
        <p:nvSpPr>
          <p:cNvPr id="12" name="TextBox 11">
            <a:extLst>
              <a:ext uri="{FF2B5EF4-FFF2-40B4-BE49-F238E27FC236}">
                <a16:creationId xmlns:a16="http://schemas.microsoft.com/office/drawing/2014/main" id="{45FBA39A-4A8F-B2EB-0434-CC2057A7D1B8}"/>
              </a:ext>
            </a:extLst>
          </p:cNvPr>
          <p:cNvSpPr txBox="1"/>
          <p:nvPr/>
        </p:nvSpPr>
        <p:spPr>
          <a:xfrm>
            <a:off x="33142" y="1967061"/>
            <a:ext cx="7843532" cy="2923877"/>
          </a:xfrm>
          <a:prstGeom prst="rect">
            <a:avLst/>
          </a:prstGeom>
          <a:noFill/>
        </p:spPr>
        <p:txBody>
          <a:bodyPr wrap="square">
            <a:spAutoFit/>
          </a:bodyPr>
          <a:lstStyle/>
          <a:p>
            <a:pPr algn="l"/>
            <a:r>
              <a:rPr lang="en-IN" sz="2400" dirty="0">
                <a:solidFill>
                  <a:schemeClr val="bg1"/>
                </a:solidFill>
                <a:latin typeface="Arial Black" panose="020B0A04020102020204" pitchFamily="34" charset="0"/>
              </a:rPr>
              <a:t>SARANG BAHIKAR             ARYAN SHAILESH</a:t>
            </a:r>
          </a:p>
          <a:p>
            <a:pPr algn="l"/>
            <a:r>
              <a:rPr lang="en-IN" sz="1600" dirty="0">
                <a:solidFill>
                  <a:schemeClr val="bg1"/>
                </a:solidFill>
                <a:latin typeface="Arial Black" panose="020B0A04020102020204" pitchFamily="34" charset="0"/>
              </a:rPr>
              <a:t>(22106129)                                               (22106123)</a:t>
            </a:r>
          </a:p>
          <a:p>
            <a:pPr algn="l"/>
            <a:r>
              <a:rPr lang="en-IN" sz="2400" dirty="0">
                <a:solidFill>
                  <a:schemeClr val="bg1"/>
                </a:solidFill>
                <a:latin typeface="Arial Black" panose="020B0A04020102020204" pitchFamily="34" charset="0"/>
              </a:rPr>
              <a:t>   </a:t>
            </a:r>
            <a:endParaRPr lang="en-IN" sz="1600" dirty="0">
              <a:solidFill>
                <a:schemeClr val="bg1"/>
              </a:solidFill>
              <a:latin typeface="Arial Black" panose="020B0A04020102020204" pitchFamily="34" charset="0"/>
            </a:endParaRPr>
          </a:p>
          <a:p>
            <a:pPr algn="l"/>
            <a:endParaRPr lang="en-IN" sz="1600" dirty="0">
              <a:solidFill>
                <a:schemeClr val="bg1"/>
              </a:solidFill>
              <a:latin typeface="Arial Black" panose="020B0A04020102020204" pitchFamily="34" charset="0"/>
            </a:endParaRPr>
          </a:p>
          <a:p>
            <a:r>
              <a:rPr lang="en-IN" sz="2400" dirty="0">
                <a:solidFill>
                  <a:schemeClr val="bg1"/>
                </a:solidFill>
                <a:latin typeface="Arial Black" panose="020B0A04020102020204" pitchFamily="34" charset="0"/>
              </a:rPr>
              <a:t>GAURAV DALVI                  KRISHIT DOSHI</a:t>
            </a:r>
          </a:p>
          <a:p>
            <a:r>
              <a:rPr lang="en-IN" sz="1600" dirty="0">
                <a:solidFill>
                  <a:schemeClr val="bg1"/>
                </a:solidFill>
                <a:latin typeface="Arial Black" panose="020B0A04020102020204" pitchFamily="34" charset="0"/>
              </a:rPr>
              <a:t>(22106137)                                              (22106001)</a:t>
            </a:r>
          </a:p>
          <a:p>
            <a:endParaRPr lang="en-IN" sz="1600" dirty="0">
              <a:solidFill>
                <a:schemeClr val="bg1"/>
              </a:solidFill>
              <a:latin typeface="Arial Black" panose="020B0A04020102020204" pitchFamily="34" charset="0"/>
            </a:endParaRPr>
          </a:p>
          <a:p>
            <a:pPr algn="l"/>
            <a:endParaRPr lang="en-IN" sz="2400" dirty="0">
              <a:solidFill>
                <a:schemeClr val="bg1"/>
              </a:solidFill>
              <a:latin typeface="Arial Black" panose="020B0A04020102020204" pitchFamily="34" charset="0"/>
            </a:endParaRPr>
          </a:p>
          <a:p>
            <a:pPr algn="l"/>
            <a:endParaRPr lang="en-IN" sz="2400" dirty="0">
              <a:solidFill>
                <a:schemeClr val="bg1"/>
              </a:solidFill>
              <a:latin typeface="Arial Black" panose="020B0A04020102020204" pitchFamily="34" charset="0"/>
            </a:endParaRPr>
          </a:p>
        </p:txBody>
      </p:sp>
      <p:sp>
        <p:nvSpPr>
          <p:cNvPr id="4" name="Title 1">
            <a:extLst>
              <a:ext uri="{FF2B5EF4-FFF2-40B4-BE49-F238E27FC236}">
                <a16:creationId xmlns:a16="http://schemas.microsoft.com/office/drawing/2014/main" id="{A09B959A-5183-42A0-9FFD-6856B61796F3}"/>
              </a:ext>
            </a:extLst>
          </p:cNvPr>
          <p:cNvSpPr txBox="1">
            <a:spLocks/>
          </p:cNvSpPr>
          <p:nvPr/>
        </p:nvSpPr>
        <p:spPr>
          <a:xfrm>
            <a:off x="0" y="-18924"/>
            <a:ext cx="2488992" cy="4397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000" b="1">
                <a:latin typeface="Arial Black" panose="020B0A04020102020204" pitchFamily="34" charset="0"/>
              </a:rPr>
              <a:t>MINI PROJECT</a:t>
            </a:r>
            <a:endParaRPr lang="en-IN" sz="2000" b="1" dirty="0">
              <a:latin typeface="Arial Black" panose="020B0A04020102020204" pitchFamily="34" charset="0"/>
            </a:endParaRPr>
          </a:p>
        </p:txBody>
      </p:sp>
      <p:sp>
        <p:nvSpPr>
          <p:cNvPr id="5" name="Subtitle 2">
            <a:extLst>
              <a:ext uri="{FF2B5EF4-FFF2-40B4-BE49-F238E27FC236}">
                <a16:creationId xmlns:a16="http://schemas.microsoft.com/office/drawing/2014/main" id="{D78372B5-C0F0-769D-780C-09592207B708}"/>
              </a:ext>
            </a:extLst>
          </p:cNvPr>
          <p:cNvSpPr txBox="1">
            <a:spLocks/>
          </p:cNvSpPr>
          <p:nvPr/>
        </p:nvSpPr>
        <p:spPr>
          <a:xfrm>
            <a:off x="0" y="310530"/>
            <a:ext cx="1686352" cy="300299"/>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a:solidFill>
                  <a:schemeClr val="bg1"/>
                </a:solidFill>
                <a:latin typeface="Arial Black" panose="020B0A04020102020204" pitchFamily="34" charset="0"/>
              </a:rPr>
              <a:t>SEM IV</a:t>
            </a:r>
            <a:endParaRPr lang="en-IN" sz="2000" dirty="0">
              <a:solidFill>
                <a:schemeClr val="bg1"/>
              </a:solidFill>
              <a:latin typeface="Arial Black" panose="020B0A04020102020204" pitchFamily="34" charset="0"/>
            </a:endParaRPr>
          </a:p>
        </p:txBody>
      </p:sp>
      <p:cxnSp>
        <p:nvCxnSpPr>
          <p:cNvPr id="7" name="Straight Connector 6">
            <a:extLst>
              <a:ext uri="{FF2B5EF4-FFF2-40B4-BE49-F238E27FC236}">
                <a16:creationId xmlns:a16="http://schemas.microsoft.com/office/drawing/2014/main" id="{3F01EAF5-B217-D6F9-2429-622E1B3AB659}"/>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D50D223-2536-67DD-0F00-467078A9C035}"/>
              </a:ext>
            </a:extLst>
          </p:cNvPr>
          <p:cNvSpPr txBox="1"/>
          <p:nvPr/>
        </p:nvSpPr>
        <p:spPr>
          <a:xfrm>
            <a:off x="0" y="4551811"/>
            <a:ext cx="11415528" cy="830997"/>
          </a:xfrm>
          <a:prstGeom prst="rect">
            <a:avLst/>
          </a:prstGeom>
          <a:noFill/>
        </p:spPr>
        <p:txBody>
          <a:bodyPr wrap="square">
            <a:spAutoFit/>
          </a:bodyPr>
          <a:lstStyle/>
          <a:p>
            <a:r>
              <a:rPr lang="en-IN" sz="4800" dirty="0">
                <a:latin typeface="Arial Black" panose="020B0A04020102020204" pitchFamily="34" charset="0"/>
              </a:rPr>
              <a:t>UNDER THE GUIDANCE OF</a:t>
            </a:r>
          </a:p>
        </p:txBody>
      </p:sp>
      <p:sp>
        <p:nvSpPr>
          <p:cNvPr id="14" name="TextBox 13">
            <a:extLst>
              <a:ext uri="{FF2B5EF4-FFF2-40B4-BE49-F238E27FC236}">
                <a16:creationId xmlns:a16="http://schemas.microsoft.com/office/drawing/2014/main" id="{D60A614A-ADD5-62D7-D9AE-A1E207398156}"/>
              </a:ext>
            </a:extLst>
          </p:cNvPr>
          <p:cNvSpPr txBox="1"/>
          <p:nvPr/>
        </p:nvSpPr>
        <p:spPr>
          <a:xfrm>
            <a:off x="33142" y="5423728"/>
            <a:ext cx="8281736" cy="461665"/>
          </a:xfrm>
          <a:prstGeom prst="rect">
            <a:avLst/>
          </a:prstGeom>
          <a:noFill/>
        </p:spPr>
        <p:txBody>
          <a:bodyPr wrap="square">
            <a:spAutoFit/>
          </a:bodyPr>
          <a:lstStyle/>
          <a:p>
            <a:r>
              <a:rPr lang="en-IN" sz="2400" dirty="0">
                <a:solidFill>
                  <a:schemeClr val="bg1"/>
                </a:solidFill>
                <a:latin typeface="Arial Black" panose="020B0A04020102020204" pitchFamily="34" charset="0"/>
              </a:rPr>
              <a:t>PROF. TARUNA SHARMA</a:t>
            </a:r>
            <a:endParaRPr lang="en-IN" sz="2400" dirty="0"/>
          </a:p>
        </p:txBody>
      </p:sp>
      <p:sp>
        <p:nvSpPr>
          <p:cNvPr id="16" name="Parallelogram 15">
            <a:extLst>
              <a:ext uri="{FF2B5EF4-FFF2-40B4-BE49-F238E27FC236}">
                <a16:creationId xmlns:a16="http://schemas.microsoft.com/office/drawing/2014/main" id="{C8FE7117-671B-7223-DAD6-F0715F44BC00}"/>
              </a:ext>
            </a:extLst>
          </p:cNvPr>
          <p:cNvSpPr/>
          <p:nvPr/>
        </p:nvSpPr>
        <p:spPr>
          <a:xfrm>
            <a:off x="8446152" y="-77929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9" name="Picture 18">
            <a:extLst>
              <a:ext uri="{FF2B5EF4-FFF2-40B4-BE49-F238E27FC236}">
                <a16:creationId xmlns:a16="http://schemas.microsoft.com/office/drawing/2014/main" id="{EAED6EC9-3E92-80D9-B7E6-4E30997C698B}"/>
              </a:ext>
            </a:extLst>
          </p:cNvPr>
          <p:cNvPicPr>
            <a:picLocks noChangeAspect="1"/>
          </p:cNvPicPr>
          <p:nvPr/>
        </p:nvPicPr>
        <p:blipFill>
          <a:blip r:embed="rId2"/>
          <a:stretch>
            <a:fillRect/>
          </a:stretch>
        </p:blipFill>
        <p:spPr>
          <a:xfrm>
            <a:off x="9690115" y="4503531"/>
            <a:ext cx="1758555" cy="1758555"/>
          </a:xfrm>
          <a:prstGeom prst="rect">
            <a:avLst/>
          </a:prstGeom>
        </p:spPr>
      </p:pic>
    </p:spTree>
    <p:extLst>
      <p:ext uri="{BB962C8B-B14F-4D97-AF65-F5344CB8AC3E}">
        <p14:creationId xmlns:p14="http://schemas.microsoft.com/office/powerpoint/2010/main" val="26695670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1E88618B-4815-3DF6-3BC4-C33D628BBEAC}"/>
              </a:ext>
            </a:extLst>
          </p:cNvPr>
          <p:cNvSpPr/>
          <p:nvPr/>
        </p:nvSpPr>
        <p:spPr>
          <a:xfrm>
            <a:off x="8446152" y="-77929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A82B266-C9CA-DA59-61D8-45937FE48E2C}"/>
              </a:ext>
            </a:extLst>
          </p:cNvPr>
          <p:cNvSpPr txBox="1"/>
          <p:nvPr/>
        </p:nvSpPr>
        <p:spPr>
          <a:xfrm>
            <a:off x="101807" y="2099602"/>
            <a:ext cx="9523455" cy="1938992"/>
          </a:xfrm>
          <a:prstGeom prst="rect">
            <a:avLst/>
          </a:prstGeom>
          <a:noFill/>
          <a:ln>
            <a:noFill/>
          </a:ln>
        </p:spPr>
        <p:txBody>
          <a:bodyPr wrap="square">
            <a:spAutoFit/>
          </a:bodyPr>
          <a:lstStyle/>
          <a:p>
            <a:pPr defTabSz="0">
              <a:tabLst>
                <a:tab pos="0" algn="l"/>
              </a:tabLst>
            </a:pPr>
            <a:r>
              <a:rPr lang="en-IN" sz="6000" dirty="0">
                <a:solidFill>
                  <a:schemeClr val="bg1"/>
                </a:solidFill>
                <a:latin typeface="Arial Black" panose="020B0A04020102020204" pitchFamily="34" charset="0"/>
              </a:rPr>
              <a:t>WEB-BASED APPAREL STORE</a:t>
            </a:r>
          </a:p>
        </p:txBody>
      </p:sp>
      <p:cxnSp>
        <p:nvCxnSpPr>
          <p:cNvPr id="7" name="Straight Connector 6">
            <a:extLst>
              <a:ext uri="{FF2B5EF4-FFF2-40B4-BE49-F238E27FC236}">
                <a16:creationId xmlns:a16="http://schemas.microsoft.com/office/drawing/2014/main" id="{85E6389B-C260-7F68-8CB9-09B84DC25AAF}"/>
              </a:ext>
            </a:extLst>
          </p:cNvPr>
          <p:cNvCxnSpPr>
            <a:cxnSpLocks/>
          </p:cNvCxnSpPr>
          <p:nvPr/>
        </p:nvCxnSpPr>
        <p:spPr>
          <a:xfrm flipV="1">
            <a:off x="3284112" y="3429000"/>
            <a:ext cx="5956141" cy="3242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8E370EA-2F8B-2B52-B015-62535A3861C8}"/>
              </a:ext>
            </a:extLst>
          </p:cNvPr>
          <p:cNvPicPr>
            <a:picLocks noChangeAspect="1"/>
          </p:cNvPicPr>
          <p:nvPr/>
        </p:nvPicPr>
        <p:blipFill>
          <a:blip r:embed="rId2"/>
          <a:stretch>
            <a:fillRect/>
          </a:stretch>
        </p:blipFill>
        <p:spPr>
          <a:xfrm>
            <a:off x="9436510" y="4749652"/>
            <a:ext cx="1935480" cy="1935480"/>
          </a:xfrm>
          <a:prstGeom prst="rect">
            <a:avLst/>
          </a:prstGeom>
        </p:spPr>
      </p:pic>
    </p:spTree>
    <p:extLst>
      <p:ext uri="{BB962C8B-B14F-4D97-AF65-F5344CB8AC3E}">
        <p14:creationId xmlns:p14="http://schemas.microsoft.com/office/powerpoint/2010/main" val="37938740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sp>
        <p:nvSpPr>
          <p:cNvPr id="6" name="Parallelogram 5">
            <a:extLst>
              <a:ext uri="{FF2B5EF4-FFF2-40B4-BE49-F238E27FC236}">
                <a16:creationId xmlns:a16="http://schemas.microsoft.com/office/drawing/2014/main" id="{AD172556-AED5-2758-A14C-CA472AD3E6AF}"/>
              </a:ext>
            </a:extLst>
          </p:cNvPr>
          <p:cNvSpPr/>
          <p:nvPr/>
        </p:nvSpPr>
        <p:spPr>
          <a:xfrm>
            <a:off x="7653672" y="-112981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D600E7A-A90C-BA18-374C-5B414328A0AB}"/>
              </a:ext>
            </a:extLst>
          </p:cNvPr>
          <p:cNvSpPr txBox="1"/>
          <p:nvPr/>
        </p:nvSpPr>
        <p:spPr>
          <a:xfrm>
            <a:off x="77731" y="1596475"/>
            <a:ext cx="7881003" cy="3924151"/>
          </a:xfrm>
          <a:prstGeom prst="rect">
            <a:avLst/>
          </a:prstGeom>
          <a:noFill/>
        </p:spPr>
        <p:txBody>
          <a:bodyPr wrap="square">
            <a:spAutoFit/>
          </a:bodyPr>
          <a:lstStyle/>
          <a:p>
            <a:pPr marL="285750" indent="-285750" algn="just">
              <a:spcBef>
                <a:spcPts val="1500"/>
              </a:spcBef>
              <a:spcAft>
                <a:spcPts val="1500"/>
              </a:spcAft>
              <a:buFont typeface="Arial" panose="020B0604020202020204" pitchFamily="34" charset="0"/>
              <a:buChar char="•"/>
            </a:pPr>
            <a:r>
              <a:rPr lang="en-IN" sz="2800" dirty="0">
                <a:solidFill>
                  <a:srgbClr val="0D0D0D"/>
                </a:solidFill>
                <a:effectLst/>
                <a:ea typeface="Times New Roman" panose="02020603050405020304" pitchFamily="18" charset="0"/>
              </a:rPr>
              <a:t>Online clothing stores have redefined the traditional shopping experience by transcending geographical constraints and temporal boundaries.</a:t>
            </a:r>
          </a:p>
          <a:p>
            <a:pPr marL="285750" indent="-285750" algn="just">
              <a:spcBef>
                <a:spcPts val="1500"/>
              </a:spcBef>
              <a:spcAft>
                <a:spcPts val="1500"/>
              </a:spcAft>
              <a:buFont typeface="Arial" panose="020B0604020202020204" pitchFamily="34" charset="0"/>
              <a:buChar char="•"/>
            </a:pPr>
            <a:r>
              <a:rPr lang="en-IN" sz="2800" dirty="0">
                <a:solidFill>
                  <a:srgbClr val="0D0D0D"/>
                </a:solidFill>
                <a:effectLst/>
                <a:ea typeface="Times New Roman" panose="02020603050405020304" pitchFamily="18" charset="0"/>
              </a:rPr>
              <a:t>Through intuitive user interfaces, personalized recommendations, and seamless transactions, these platforms offer unparalleled convenience to consumers, fostering a culture of instant gratification and choice proliferation.</a:t>
            </a:r>
            <a:endParaRPr lang="en-IN" sz="2800" dirty="0">
              <a:effectLst/>
              <a:ea typeface="Times New Roman" panose="02020603050405020304" pitchFamily="18" charset="0"/>
            </a:endParaRPr>
          </a:p>
        </p:txBody>
      </p:sp>
      <p:sp>
        <p:nvSpPr>
          <p:cNvPr id="17" name="TextBox 16">
            <a:extLst>
              <a:ext uri="{FF2B5EF4-FFF2-40B4-BE49-F238E27FC236}">
                <a16:creationId xmlns:a16="http://schemas.microsoft.com/office/drawing/2014/main" id="{9435BCC6-EA45-AD3B-48CA-327FAE3D2E2F}"/>
              </a:ext>
            </a:extLst>
          </p:cNvPr>
          <p:cNvSpPr txBox="1"/>
          <p:nvPr/>
        </p:nvSpPr>
        <p:spPr>
          <a:xfrm>
            <a:off x="304800" y="750257"/>
            <a:ext cx="5064514" cy="769441"/>
          </a:xfrm>
          <a:prstGeom prst="rect">
            <a:avLst/>
          </a:prstGeom>
          <a:noFill/>
        </p:spPr>
        <p:txBody>
          <a:bodyPr wrap="square">
            <a:spAutoFit/>
          </a:bodyPr>
          <a:lstStyle/>
          <a:p>
            <a:pPr algn="l"/>
            <a:r>
              <a:rPr lang="en-IN" sz="4400" dirty="0">
                <a:solidFill>
                  <a:schemeClr val="bg1"/>
                </a:solidFill>
                <a:latin typeface="Arial Black" panose="020B0A04020102020204" pitchFamily="34" charset="0"/>
              </a:rPr>
              <a:t>INTRODUCTION</a:t>
            </a:r>
          </a:p>
        </p:txBody>
      </p:sp>
      <p:pic>
        <p:nvPicPr>
          <p:cNvPr id="10" name="Picture 9">
            <a:extLst>
              <a:ext uri="{FF2B5EF4-FFF2-40B4-BE49-F238E27FC236}">
                <a16:creationId xmlns:a16="http://schemas.microsoft.com/office/drawing/2014/main" id="{82DD1BFD-0D9F-EB16-85FF-F791303F3CDF}"/>
              </a:ext>
            </a:extLst>
          </p:cNvPr>
          <p:cNvPicPr>
            <a:picLocks noChangeAspect="1"/>
          </p:cNvPicPr>
          <p:nvPr/>
        </p:nvPicPr>
        <p:blipFill>
          <a:blip r:embed="rId2"/>
          <a:stretch>
            <a:fillRect/>
          </a:stretch>
        </p:blipFill>
        <p:spPr>
          <a:xfrm>
            <a:off x="9665110" y="1826598"/>
            <a:ext cx="1935480" cy="1935480"/>
          </a:xfrm>
          <a:prstGeom prst="rect">
            <a:avLst/>
          </a:prstGeom>
        </p:spPr>
      </p:pic>
      <p:pic>
        <p:nvPicPr>
          <p:cNvPr id="14" name="Picture 13">
            <a:extLst>
              <a:ext uri="{FF2B5EF4-FFF2-40B4-BE49-F238E27FC236}">
                <a16:creationId xmlns:a16="http://schemas.microsoft.com/office/drawing/2014/main" id="{CF569030-DAF3-509F-F000-9875204F8C4F}"/>
              </a:ext>
            </a:extLst>
          </p:cNvPr>
          <p:cNvPicPr>
            <a:picLocks noChangeAspect="1"/>
          </p:cNvPicPr>
          <p:nvPr/>
        </p:nvPicPr>
        <p:blipFill>
          <a:blip r:embed="rId3"/>
          <a:stretch>
            <a:fillRect/>
          </a:stretch>
        </p:blipFill>
        <p:spPr>
          <a:xfrm>
            <a:off x="9665110" y="4462971"/>
            <a:ext cx="1935480" cy="1935480"/>
          </a:xfrm>
          <a:prstGeom prst="rect">
            <a:avLst/>
          </a:prstGeom>
        </p:spPr>
      </p:pic>
    </p:spTree>
    <p:extLst>
      <p:ext uri="{BB962C8B-B14F-4D97-AF65-F5344CB8AC3E}">
        <p14:creationId xmlns:p14="http://schemas.microsoft.com/office/powerpoint/2010/main" val="9671938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74E88-4B47-8EC0-03BA-12453318BEED}"/>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CD106917-B720-D159-0FB5-615484FA24DD}"/>
              </a:ext>
            </a:extLst>
          </p:cNvPr>
          <p:cNvSpPr/>
          <p:nvPr/>
        </p:nvSpPr>
        <p:spPr>
          <a:xfrm>
            <a:off x="7653672" y="-112981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8CD4D13A-350F-6253-6367-419F516BD309}"/>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BECC8A5F-432F-C6FF-BAE1-03793D8C7E8E}"/>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6F2497AD-E9D5-CCD0-31A2-B5D0F1A92075}"/>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D2A970A-3D3A-A58B-1FE1-AFDE58AF190F}"/>
              </a:ext>
            </a:extLst>
          </p:cNvPr>
          <p:cNvSpPr txBox="1"/>
          <p:nvPr/>
        </p:nvSpPr>
        <p:spPr>
          <a:xfrm>
            <a:off x="77731" y="1596475"/>
            <a:ext cx="7881003" cy="5601533"/>
          </a:xfrm>
          <a:prstGeom prst="rect">
            <a:avLst/>
          </a:prstGeom>
          <a:noFill/>
        </p:spPr>
        <p:txBody>
          <a:bodyPr wrap="square">
            <a:spAutoFit/>
          </a:bodyPr>
          <a:lstStyle/>
          <a:p>
            <a:pPr marL="285750" indent="-285750" algn="just">
              <a:spcBef>
                <a:spcPts val="1500"/>
              </a:spcBef>
              <a:spcAft>
                <a:spcPts val="1500"/>
              </a:spcAft>
              <a:buFont typeface="Arial" panose="020B0604020202020204" pitchFamily="34" charset="0"/>
              <a:buChar char="•"/>
            </a:pPr>
            <a:r>
              <a:rPr lang="en-US" sz="2800" dirty="0">
                <a:solidFill>
                  <a:srgbClr val="0D0D0D"/>
                </a:solidFill>
                <a:effectLst/>
                <a:ea typeface="Times New Roman" panose="02020603050405020304" pitchFamily="18" charset="0"/>
              </a:rPr>
              <a:t>Furthermore, the rise of online clothing stores has democratized fashion, empowering independent designers and niche brands to reach global audiences without the need for extensive physical infrastructure.</a:t>
            </a:r>
          </a:p>
          <a:p>
            <a:pPr marL="285750" indent="-285750" algn="just">
              <a:spcBef>
                <a:spcPts val="1500"/>
              </a:spcBef>
              <a:spcAft>
                <a:spcPts val="1500"/>
              </a:spcAft>
              <a:buFont typeface="Arial" panose="020B0604020202020204" pitchFamily="34" charset="0"/>
              <a:buChar char="•"/>
            </a:pPr>
            <a:r>
              <a:rPr lang="en-IN" sz="2800" dirty="0">
                <a:solidFill>
                  <a:srgbClr val="0D0D0D"/>
                </a:solidFill>
                <a:effectLst/>
                <a:latin typeface="Times New Roman" panose="02020603050405020304" pitchFamily="18" charset="0"/>
                <a:ea typeface="Times New Roman" panose="02020603050405020304" pitchFamily="18" charset="0"/>
              </a:rPr>
              <a:t>Web-based apparel stores offer customers the convenience of browsing through a vast array of clothing options, making purchases from the comfort of their homes, and enjoying doorstep delivery.</a:t>
            </a:r>
            <a:endParaRPr lang="en-IN" sz="2800" dirty="0">
              <a:effectLst/>
              <a:latin typeface="Times New Roman" panose="02020603050405020304" pitchFamily="18" charset="0"/>
              <a:ea typeface="Times New Roman" panose="02020603050405020304" pitchFamily="18" charset="0"/>
            </a:endParaRPr>
          </a:p>
          <a:p>
            <a:pPr marL="285750" indent="-285750" algn="just">
              <a:spcBef>
                <a:spcPts val="1500"/>
              </a:spcBef>
              <a:spcAft>
                <a:spcPts val="1500"/>
              </a:spcAft>
              <a:buFont typeface="Arial" panose="020B0604020202020204" pitchFamily="34" charset="0"/>
              <a:buChar char="•"/>
            </a:pPr>
            <a:endParaRPr lang="en-US" sz="2800" dirty="0">
              <a:solidFill>
                <a:srgbClr val="0D0D0D"/>
              </a:solidFill>
              <a:effectLst/>
              <a:ea typeface="Times New Roman" panose="02020603050405020304" pitchFamily="18" charset="0"/>
            </a:endParaRPr>
          </a:p>
        </p:txBody>
      </p:sp>
      <p:sp>
        <p:nvSpPr>
          <p:cNvPr id="17" name="TextBox 16">
            <a:extLst>
              <a:ext uri="{FF2B5EF4-FFF2-40B4-BE49-F238E27FC236}">
                <a16:creationId xmlns:a16="http://schemas.microsoft.com/office/drawing/2014/main" id="{AFAE300C-421C-B445-9E03-06F8EF2002F4}"/>
              </a:ext>
            </a:extLst>
          </p:cNvPr>
          <p:cNvSpPr txBox="1"/>
          <p:nvPr/>
        </p:nvSpPr>
        <p:spPr>
          <a:xfrm>
            <a:off x="304800" y="750257"/>
            <a:ext cx="5064514" cy="769441"/>
          </a:xfrm>
          <a:prstGeom prst="rect">
            <a:avLst/>
          </a:prstGeom>
          <a:noFill/>
        </p:spPr>
        <p:txBody>
          <a:bodyPr wrap="square">
            <a:spAutoFit/>
          </a:bodyPr>
          <a:lstStyle/>
          <a:p>
            <a:pPr algn="l"/>
            <a:r>
              <a:rPr lang="en-IN" sz="4400" dirty="0">
                <a:solidFill>
                  <a:schemeClr val="bg1"/>
                </a:solidFill>
                <a:latin typeface="Arial Black" panose="020B0A04020102020204" pitchFamily="34" charset="0"/>
              </a:rPr>
              <a:t>INTRODUCTION</a:t>
            </a:r>
          </a:p>
        </p:txBody>
      </p:sp>
      <p:pic>
        <p:nvPicPr>
          <p:cNvPr id="9" name="Picture 8">
            <a:extLst>
              <a:ext uri="{FF2B5EF4-FFF2-40B4-BE49-F238E27FC236}">
                <a16:creationId xmlns:a16="http://schemas.microsoft.com/office/drawing/2014/main" id="{3E6B29B8-B2EB-1033-3D11-8F9098D8A4FC}"/>
              </a:ext>
            </a:extLst>
          </p:cNvPr>
          <p:cNvPicPr>
            <a:picLocks noChangeAspect="1"/>
          </p:cNvPicPr>
          <p:nvPr/>
        </p:nvPicPr>
        <p:blipFill>
          <a:blip r:embed="rId2"/>
          <a:stretch>
            <a:fillRect/>
          </a:stretch>
        </p:blipFill>
        <p:spPr>
          <a:xfrm>
            <a:off x="9665110" y="1826598"/>
            <a:ext cx="1935480" cy="1935480"/>
          </a:xfrm>
          <a:prstGeom prst="rect">
            <a:avLst/>
          </a:prstGeom>
        </p:spPr>
      </p:pic>
      <p:pic>
        <p:nvPicPr>
          <p:cNvPr id="12" name="Picture 11">
            <a:extLst>
              <a:ext uri="{FF2B5EF4-FFF2-40B4-BE49-F238E27FC236}">
                <a16:creationId xmlns:a16="http://schemas.microsoft.com/office/drawing/2014/main" id="{EFB4EEC2-4627-B27B-C554-A5DA5B27FFC3}"/>
              </a:ext>
            </a:extLst>
          </p:cNvPr>
          <p:cNvPicPr>
            <a:picLocks noChangeAspect="1"/>
          </p:cNvPicPr>
          <p:nvPr/>
        </p:nvPicPr>
        <p:blipFill>
          <a:blip r:embed="rId3"/>
          <a:stretch>
            <a:fillRect/>
          </a:stretch>
        </p:blipFill>
        <p:spPr>
          <a:xfrm>
            <a:off x="9665110" y="4462971"/>
            <a:ext cx="1935480" cy="1935480"/>
          </a:xfrm>
          <a:prstGeom prst="rect">
            <a:avLst/>
          </a:prstGeom>
        </p:spPr>
      </p:pic>
    </p:spTree>
    <p:extLst>
      <p:ext uri="{BB962C8B-B14F-4D97-AF65-F5344CB8AC3E}">
        <p14:creationId xmlns:p14="http://schemas.microsoft.com/office/powerpoint/2010/main" val="25719280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5D14A-40FA-90CF-76A7-5995E6BE4EBD}"/>
            </a:ext>
          </a:extLst>
        </p:cNvPr>
        <p:cNvGrpSpPr/>
        <p:nvPr/>
      </p:nvGrpSpPr>
      <p:grpSpPr>
        <a:xfrm>
          <a:off x="0" y="0"/>
          <a:ext cx="0" cy="0"/>
          <a:chOff x="0" y="0"/>
          <a:chExt cx="0" cy="0"/>
        </a:xfrm>
      </p:grpSpPr>
      <p:sp>
        <p:nvSpPr>
          <p:cNvPr id="4" name="Parallelogram 3">
            <a:extLst>
              <a:ext uri="{FF2B5EF4-FFF2-40B4-BE49-F238E27FC236}">
                <a16:creationId xmlns:a16="http://schemas.microsoft.com/office/drawing/2014/main" id="{D8EA18CB-DDFC-1198-DFB8-ADB5B0D1F47B}"/>
              </a:ext>
            </a:extLst>
          </p:cNvPr>
          <p:cNvSpPr/>
          <p:nvPr/>
        </p:nvSpPr>
        <p:spPr>
          <a:xfrm>
            <a:off x="9345312" y="-100789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687092B6-F83A-1097-3986-A613C504E105}"/>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E875559B-3719-437E-F8C4-CF6A93410C8E}"/>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467803DC-45BB-BAF8-F7C0-ABCDDA9A3D43}"/>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8CCC155-252D-5D99-A997-C9F171C10A23}"/>
              </a:ext>
            </a:extLst>
          </p:cNvPr>
          <p:cNvSpPr txBox="1"/>
          <p:nvPr/>
        </p:nvSpPr>
        <p:spPr>
          <a:xfrm>
            <a:off x="77731" y="1596475"/>
            <a:ext cx="9647126" cy="5840060"/>
          </a:xfrm>
          <a:prstGeom prst="rect">
            <a:avLst/>
          </a:prstGeom>
          <a:noFill/>
        </p:spPr>
        <p:txBody>
          <a:bodyPr wrap="square">
            <a:spAutoFit/>
          </a:bodyPr>
          <a:lstStyle/>
          <a:p>
            <a:pPr marL="457200" indent="-457200" algn="just">
              <a:spcBef>
                <a:spcPts val="1500"/>
              </a:spcBef>
              <a:buFont typeface="Arial" panose="020B0604020202020204" pitchFamily="34" charset="0"/>
              <a:buChar char="•"/>
            </a:pPr>
            <a:r>
              <a:rPr lang="en-IN" sz="2800" dirty="0">
                <a:solidFill>
                  <a:srgbClr val="0D0D0D"/>
                </a:solidFill>
                <a:effectLst/>
                <a:ea typeface="Times New Roman" panose="02020603050405020304" pitchFamily="18" charset="0"/>
              </a:rPr>
              <a:t>Fast fashion retailers like H&amp;M, Zara, and Forever 21 embraced e-commerce and rapidly expanded their online presence. These companies leveraged their ability to quickly turn around trends and offer affordable clothing to capture a significant share of the online apparel market.</a:t>
            </a:r>
            <a:endParaRPr lang="en-IN" sz="2800" dirty="0">
              <a:effectLst/>
              <a:ea typeface="Times New Roman" panose="02020603050405020304" pitchFamily="18" charset="0"/>
            </a:endParaRPr>
          </a:p>
          <a:p>
            <a:pPr marL="457200" indent="-457200" algn="just">
              <a:spcBef>
                <a:spcPts val="1500"/>
              </a:spcBef>
              <a:spcAft>
                <a:spcPts val="1500"/>
              </a:spcAft>
              <a:buFont typeface="Arial" panose="020B0604020202020204" pitchFamily="34" charset="0"/>
              <a:buChar char="•"/>
            </a:pPr>
            <a:r>
              <a:rPr lang="en-IN" sz="2800" dirty="0">
                <a:solidFill>
                  <a:srgbClr val="0D0D0D"/>
                </a:solidFill>
                <a:effectLst/>
                <a:ea typeface="Times New Roman" panose="02020603050405020304" pitchFamily="18" charset="0"/>
              </a:rPr>
              <a:t>In recent years, online apparel stores have focused on enhancing the customer experience through personalization and customization. Companies use data analytics and AI-driven algorithms to offer personalized product recommendations and improve the overall shopping experience.</a:t>
            </a:r>
            <a:endParaRPr lang="en-IN" sz="2800" dirty="0">
              <a:effectLst/>
              <a:ea typeface="Times New Roman" panose="02020603050405020304" pitchFamily="18" charset="0"/>
            </a:endParaRPr>
          </a:p>
          <a:p>
            <a:pPr marL="285750" indent="-285750" algn="just">
              <a:spcBef>
                <a:spcPts val="1500"/>
              </a:spcBef>
              <a:spcAft>
                <a:spcPts val="1500"/>
              </a:spcAft>
              <a:buFont typeface="Arial" panose="020B0604020202020204" pitchFamily="34" charset="0"/>
              <a:buChar char="•"/>
            </a:pPr>
            <a:endParaRPr lang="en-US" sz="2800" dirty="0">
              <a:solidFill>
                <a:srgbClr val="0D0D0D"/>
              </a:solidFill>
              <a:effectLst/>
              <a:ea typeface="Times New Roman" panose="02020603050405020304" pitchFamily="18" charset="0"/>
            </a:endParaRPr>
          </a:p>
        </p:txBody>
      </p:sp>
      <p:sp>
        <p:nvSpPr>
          <p:cNvPr id="17" name="TextBox 16">
            <a:extLst>
              <a:ext uri="{FF2B5EF4-FFF2-40B4-BE49-F238E27FC236}">
                <a16:creationId xmlns:a16="http://schemas.microsoft.com/office/drawing/2014/main" id="{2EC9088D-DCAE-5C4D-F2AA-069603EC7535}"/>
              </a:ext>
            </a:extLst>
          </p:cNvPr>
          <p:cNvSpPr txBox="1"/>
          <p:nvPr/>
        </p:nvSpPr>
        <p:spPr>
          <a:xfrm>
            <a:off x="304800" y="750257"/>
            <a:ext cx="8750968" cy="769441"/>
          </a:xfrm>
          <a:prstGeom prst="rect">
            <a:avLst/>
          </a:prstGeom>
          <a:noFill/>
        </p:spPr>
        <p:txBody>
          <a:bodyPr wrap="square">
            <a:spAutoFit/>
          </a:bodyPr>
          <a:lstStyle/>
          <a:p>
            <a:pPr algn="l"/>
            <a:r>
              <a:rPr lang="en-IN" sz="4400" dirty="0">
                <a:solidFill>
                  <a:schemeClr val="bg1"/>
                </a:solidFill>
                <a:latin typeface="Arial Black" panose="020B0A04020102020204" pitchFamily="34" charset="0"/>
              </a:rPr>
              <a:t>LITERATURE SURVEY</a:t>
            </a:r>
          </a:p>
        </p:txBody>
      </p:sp>
      <p:pic>
        <p:nvPicPr>
          <p:cNvPr id="9" name="Picture 8">
            <a:extLst>
              <a:ext uri="{FF2B5EF4-FFF2-40B4-BE49-F238E27FC236}">
                <a16:creationId xmlns:a16="http://schemas.microsoft.com/office/drawing/2014/main" id="{B0F08E3F-8E31-7BD2-7F62-0BD248789B57}"/>
              </a:ext>
            </a:extLst>
          </p:cNvPr>
          <p:cNvPicPr>
            <a:picLocks noChangeAspect="1"/>
          </p:cNvPicPr>
          <p:nvPr/>
        </p:nvPicPr>
        <p:blipFill>
          <a:blip r:embed="rId2"/>
          <a:stretch>
            <a:fillRect/>
          </a:stretch>
        </p:blipFill>
        <p:spPr>
          <a:xfrm>
            <a:off x="10370937" y="4383148"/>
            <a:ext cx="1743332" cy="1743332"/>
          </a:xfrm>
          <a:prstGeom prst="rect">
            <a:avLst/>
          </a:prstGeom>
        </p:spPr>
      </p:pic>
    </p:spTree>
    <p:extLst>
      <p:ext uri="{BB962C8B-B14F-4D97-AF65-F5344CB8AC3E}">
        <p14:creationId xmlns:p14="http://schemas.microsoft.com/office/powerpoint/2010/main" val="23788009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E4638FF0-4325-6122-54CD-91873CF439FF}"/>
              </a:ext>
            </a:extLst>
          </p:cNvPr>
          <p:cNvSpPr/>
          <p:nvPr/>
        </p:nvSpPr>
        <p:spPr>
          <a:xfrm>
            <a:off x="9345312" y="-100789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FD5988D-144B-97F7-EFF8-815B13E68ACB}"/>
              </a:ext>
            </a:extLst>
          </p:cNvPr>
          <p:cNvSpPr txBox="1"/>
          <p:nvPr/>
        </p:nvSpPr>
        <p:spPr>
          <a:xfrm>
            <a:off x="117690" y="707093"/>
            <a:ext cx="7285742" cy="769441"/>
          </a:xfrm>
          <a:prstGeom prst="rect">
            <a:avLst/>
          </a:prstGeom>
          <a:noFill/>
        </p:spPr>
        <p:txBody>
          <a:bodyPr wrap="square">
            <a:spAutoFit/>
          </a:bodyPr>
          <a:lstStyle/>
          <a:p>
            <a:r>
              <a:rPr lang="en-IN" sz="4400" dirty="0">
                <a:solidFill>
                  <a:schemeClr val="bg1"/>
                </a:solidFill>
                <a:latin typeface="Arial Black" panose="020B0A04020102020204" pitchFamily="34" charset="0"/>
              </a:rPr>
              <a:t>PROBLEM STATEMENT</a:t>
            </a:r>
            <a:endParaRPr lang="en-IN" sz="4400" dirty="0"/>
          </a:p>
        </p:txBody>
      </p:sp>
      <p:sp>
        <p:nvSpPr>
          <p:cNvPr id="21" name="TextBox 20">
            <a:extLst>
              <a:ext uri="{FF2B5EF4-FFF2-40B4-BE49-F238E27FC236}">
                <a16:creationId xmlns:a16="http://schemas.microsoft.com/office/drawing/2014/main" id="{9498F47F-F136-102F-1A98-6D64DFFF3E9F}"/>
              </a:ext>
            </a:extLst>
          </p:cNvPr>
          <p:cNvSpPr txBox="1"/>
          <p:nvPr/>
        </p:nvSpPr>
        <p:spPr>
          <a:xfrm>
            <a:off x="117689" y="1476534"/>
            <a:ext cx="9291005" cy="5190780"/>
          </a:xfrm>
          <a:prstGeom prst="rect">
            <a:avLst/>
          </a:prstGeom>
          <a:noFill/>
        </p:spPr>
        <p:txBody>
          <a:bodyPr wrap="square">
            <a:spAutoFit/>
          </a:bodyPr>
          <a:lstStyle/>
          <a:p>
            <a:pPr algn="just">
              <a:lnSpc>
                <a:spcPct val="115000"/>
              </a:lnSpc>
              <a:spcAft>
                <a:spcPts val="1500"/>
              </a:spcAft>
            </a:pPr>
            <a:r>
              <a:rPr lang="en-IN" sz="2400" b="1" dirty="0">
                <a:solidFill>
                  <a:srgbClr val="0D0D0D"/>
                </a:solidFill>
                <a:effectLst/>
                <a:ea typeface="Times New Roman" panose="02020603050405020304" pitchFamily="18" charset="0"/>
              </a:rPr>
              <a:t>Limited Reach and Accessibility</a:t>
            </a:r>
            <a:r>
              <a:rPr lang="en-IN" sz="2400" dirty="0">
                <a:solidFill>
                  <a:srgbClr val="0D0D0D"/>
                </a:solidFill>
                <a:effectLst/>
                <a:ea typeface="Times New Roman" panose="02020603050405020304" pitchFamily="18" charset="0"/>
              </a:rPr>
              <a:t>: Many brick-and-mortar apparel retailers are constrained by their physical locations, limiting their reach to local or regional markets. This geographical limitation hampers their ability to tap into broader consumer segments and capitalize on global market opportunities.</a:t>
            </a:r>
          </a:p>
          <a:p>
            <a:pPr algn="just">
              <a:lnSpc>
                <a:spcPct val="115000"/>
              </a:lnSpc>
              <a:spcAft>
                <a:spcPts val="1500"/>
              </a:spcAft>
            </a:pPr>
            <a:r>
              <a:rPr lang="en-US" sz="2400" b="1" dirty="0">
                <a:solidFill>
                  <a:srgbClr val="000000"/>
                </a:solidFill>
                <a:effectLst/>
                <a:latin typeface="Times New Roman" panose="02020603050405020304" pitchFamily="18" charset="0"/>
                <a:ea typeface="Times New Roman" panose="02020603050405020304" pitchFamily="18" charset="0"/>
              </a:rPr>
              <a:t>Fragmented Shopping Experience</a:t>
            </a:r>
            <a:r>
              <a:rPr lang="en-US" sz="2400" dirty="0">
                <a:solidFill>
                  <a:srgbClr val="000000"/>
                </a:solidFill>
                <a:effectLst/>
                <a:latin typeface="Times New Roman" panose="02020603050405020304" pitchFamily="18" charset="0"/>
                <a:ea typeface="Times New Roman" panose="02020603050405020304" pitchFamily="18" charset="0"/>
              </a:rPr>
              <a:t>: Consumers today demand seamless and integrated shopping experiences across multiple channels and devices. However, many apparel retailers struggle to provide cohesive experiences across their online and offline touch points, leading to fragmented customer journeys and sub optimal user experiences.</a:t>
            </a:r>
            <a:endParaRPr lang="en-IN" sz="2400" dirty="0">
              <a:effectLst/>
              <a:latin typeface="Times New Roman" panose="02020603050405020304" pitchFamily="18" charset="0"/>
              <a:ea typeface="Times New Roman" panose="02020603050405020304" pitchFamily="18" charset="0"/>
            </a:endParaRPr>
          </a:p>
          <a:p>
            <a:pPr algn="just">
              <a:lnSpc>
                <a:spcPct val="115000"/>
              </a:lnSpc>
              <a:spcAft>
                <a:spcPts val="1500"/>
              </a:spcAft>
            </a:pPr>
            <a:endParaRPr lang="en-IN" sz="2800" dirty="0">
              <a:effectLst/>
              <a:ea typeface="Times New Roman" panose="02020603050405020304" pitchFamily="18" charset="0"/>
            </a:endParaRPr>
          </a:p>
        </p:txBody>
      </p:sp>
      <p:pic>
        <p:nvPicPr>
          <p:cNvPr id="9" name="Picture 8">
            <a:extLst>
              <a:ext uri="{FF2B5EF4-FFF2-40B4-BE49-F238E27FC236}">
                <a16:creationId xmlns:a16="http://schemas.microsoft.com/office/drawing/2014/main" id="{9EF9F47D-7AE3-0568-DBC4-2572DF74AF0E}"/>
              </a:ext>
            </a:extLst>
          </p:cNvPr>
          <p:cNvPicPr>
            <a:picLocks noChangeAspect="1"/>
          </p:cNvPicPr>
          <p:nvPr/>
        </p:nvPicPr>
        <p:blipFill>
          <a:blip r:embed="rId2"/>
          <a:stretch>
            <a:fillRect/>
          </a:stretch>
        </p:blipFill>
        <p:spPr>
          <a:xfrm>
            <a:off x="10040074" y="4479403"/>
            <a:ext cx="1946005" cy="1946005"/>
          </a:xfrm>
          <a:prstGeom prst="rect">
            <a:avLst/>
          </a:prstGeom>
        </p:spPr>
      </p:pic>
    </p:spTree>
    <p:extLst>
      <p:ext uri="{BB962C8B-B14F-4D97-AF65-F5344CB8AC3E}">
        <p14:creationId xmlns:p14="http://schemas.microsoft.com/office/powerpoint/2010/main" val="3142902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arallelogram 9">
            <a:extLst>
              <a:ext uri="{FF2B5EF4-FFF2-40B4-BE49-F238E27FC236}">
                <a16:creationId xmlns:a16="http://schemas.microsoft.com/office/drawing/2014/main" id="{B1C6D02F-DCCF-78AE-FFCD-6B95CB7951E1}"/>
              </a:ext>
            </a:extLst>
          </p:cNvPr>
          <p:cNvSpPr/>
          <p:nvPr/>
        </p:nvSpPr>
        <p:spPr>
          <a:xfrm>
            <a:off x="9345312" y="-1007895"/>
            <a:ext cx="6760178" cy="9376729"/>
          </a:xfrm>
          <a:prstGeom prst="parallelogram">
            <a:avLst/>
          </a:prstGeom>
          <a:solidFill>
            <a:srgbClr val="7030A0"/>
          </a:solidFill>
          <a:effectLst>
            <a:softEdge rad="127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A3E38B4-EF68-E2F2-C895-9187D6209432}"/>
              </a:ext>
            </a:extLst>
          </p:cNvPr>
          <p:cNvSpPr>
            <a:spLocks noGrp="1"/>
          </p:cNvSpPr>
          <p:nvPr>
            <p:ph type="ctrTitle"/>
          </p:nvPr>
        </p:nvSpPr>
        <p:spPr>
          <a:xfrm>
            <a:off x="0" y="-18924"/>
            <a:ext cx="2488992" cy="439727"/>
          </a:xfrm>
        </p:spPr>
        <p:txBody>
          <a:bodyPr>
            <a:normAutofit/>
          </a:bodyPr>
          <a:lstStyle/>
          <a:p>
            <a:pPr algn="l"/>
            <a:r>
              <a:rPr lang="en-IN" sz="2000" b="1" dirty="0">
                <a:latin typeface="Arial Black" panose="020B0A04020102020204" pitchFamily="34" charset="0"/>
              </a:rPr>
              <a:t>MINI PROJECT</a:t>
            </a:r>
          </a:p>
        </p:txBody>
      </p:sp>
      <p:sp>
        <p:nvSpPr>
          <p:cNvPr id="3" name="Subtitle 2">
            <a:extLst>
              <a:ext uri="{FF2B5EF4-FFF2-40B4-BE49-F238E27FC236}">
                <a16:creationId xmlns:a16="http://schemas.microsoft.com/office/drawing/2014/main" id="{9EF661C2-4DD9-35AB-0A46-5494FB216998}"/>
              </a:ext>
            </a:extLst>
          </p:cNvPr>
          <p:cNvSpPr>
            <a:spLocks noGrp="1"/>
          </p:cNvSpPr>
          <p:nvPr>
            <p:ph type="subTitle" idx="1"/>
          </p:nvPr>
        </p:nvSpPr>
        <p:spPr>
          <a:xfrm>
            <a:off x="0" y="310530"/>
            <a:ext cx="1686352" cy="300299"/>
          </a:xfrm>
        </p:spPr>
        <p:txBody>
          <a:bodyPr>
            <a:normAutofit fontScale="85000" lnSpcReduction="20000"/>
          </a:bodyPr>
          <a:lstStyle/>
          <a:p>
            <a:pPr algn="l"/>
            <a:r>
              <a:rPr lang="en-IN" sz="2000" dirty="0">
                <a:solidFill>
                  <a:schemeClr val="bg1"/>
                </a:solidFill>
                <a:latin typeface="Arial Black" panose="020B0A04020102020204" pitchFamily="34" charset="0"/>
              </a:rPr>
              <a:t>SEM IV</a:t>
            </a:r>
          </a:p>
        </p:txBody>
      </p:sp>
      <p:cxnSp>
        <p:nvCxnSpPr>
          <p:cNvPr id="8" name="Straight Connector 7">
            <a:extLst>
              <a:ext uri="{FF2B5EF4-FFF2-40B4-BE49-F238E27FC236}">
                <a16:creationId xmlns:a16="http://schemas.microsoft.com/office/drawing/2014/main" id="{91BB2BD6-7B01-894E-AABF-1E61BF3E40B0}"/>
              </a:ext>
            </a:extLst>
          </p:cNvPr>
          <p:cNvCxnSpPr>
            <a:cxnSpLocks/>
          </p:cNvCxnSpPr>
          <p:nvPr/>
        </p:nvCxnSpPr>
        <p:spPr>
          <a:xfrm>
            <a:off x="977057" y="420803"/>
            <a:ext cx="1132159"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A41AF15-858C-357B-48AF-6B3A5E29703A}"/>
              </a:ext>
            </a:extLst>
          </p:cNvPr>
          <p:cNvPicPr>
            <a:picLocks noChangeAspect="1"/>
          </p:cNvPicPr>
          <p:nvPr/>
        </p:nvPicPr>
        <p:blipFill>
          <a:blip r:embed="rId2"/>
          <a:stretch>
            <a:fillRect/>
          </a:stretch>
        </p:blipFill>
        <p:spPr>
          <a:xfrm>
            <a:off x="9903252" y="4769624"/>
            <a:ext cx="1740145" cy="1740145"/>
          </a:xfrm>
          <a:prstGeom prst="rect">
            <a:avLst/>
          </a:prstGeom>
          <a:noFill/>
        </p:spPr>
      </p:pic>
      <p:sp>
        <p:nvSpPr>
          <p:cNvPr id="7" name="TextBox 6">
            <a:extLst>
              <a:ext uri="{FF2B5EF4-FFF2-40B4-BE49-F238E27FC236}">
                <a16:creationId xmlns:a16="http://schemas.microsoft.com/office/drawing/2014/main" id="{2C4AA1BC-D188-024C-D0B3-F1032F08FCA1}"/>
              </a:ext>
            </a:extLst>
          </p:cNvPr>
          <p:cNvSpPr txBox="1"/>
          <p:nvPr/>
        </p:nvSpPr>
        <p:spPr>
          <a:xfrm>
            <a:off x="17502" y="882465"/>
            <a:ext cx="8619214" cy="769441"/>
          </a:xfrm>
          <a:prstGeom prst="rect">
            <a:avLst/>
          </a:prstGeom>
          <a:noFill/>
        </p:spPr>
        <p:txBody>
          <a:bodyPr wrap="square">
            <a:spAutoFit/>
          </a:bodyPr>
          <a:lstStyle/>
          <a:p>
            <a:r>
              <a:rPr lang="en-IN" sz="4400" dirty="0">
                <a:solidFill>
                  <a:schemeClr val="bg1"/>
                </a:solidFill>
                <a:latin typeface="Arial Black" panose="020B0A04020102020204" pitchFamily="34" charset="0"/>
              </a:rPr>
              <a:t>TOOLS</a:t>
            </a:r>
            <a:endParaRPr lang="en-IN" sz="4400" dirty="0"/>
          </a:p>
        </p:txBody>
      </p:sp>
      <p:sp>
        <p:nvSpPr>
          <p:cNvPr id="14" name="TextBox 13">
            <a:extLst>
              <a:ext uri="{FF2B5EF4-FFF2-40B4-BE49-F238E27FC236}">
                <a16:creationId xmlns:a16="http://schemas.microsoft.com/office/drawing/2014/main" id="{BA57947C-A73B-8CD7-5C4F-76911282171C}"/>
              </a:ext>
            </a:extLst>
          </p:cNvPr>
          <p:cNvSpPr txBox="1"/>
          <p:nvPr/>
        </p:nvSpPr>
        <p:spPr>
          <a:xfrm>
            <a:off x="96022" y="1688512"/>
            <a:ext cx="8619214" cy="2554545"/>
          </a:xfrm>
          <a:prstGeom prst="rect">
            <a:avLst/>
          </a:prstGeom>
          <a:noFill/>
        </p:spPr>
        <p:txBody>
          <a:bodyPr wrap="square">
            <a:spAutoFit/>
          </a:bodyPr>
          <a:lstStyle/>
          <a:p>
            <a:pPr marL="571500" indent="-571500">
              <a:buFont typeface="Arial" panose="020B0604020202020204" pitchFamily="34" charset="0"/>
              <a:buChar char="•"/>
            </a:pPr>
            <a:r>
              <a:rPr lang="en-IN" sz="4000" dirty="0"/>
              <a:t>HTML</a:t>
            </a:r>
          </a:p>
          <a:p>
            <a:pPr marL="571500" indent="-571500">
              <a:buFont typeface="Arial" panose="020B0604020202020204" pitchFamily="34" charset="0"/>
              <a:buChar char="•"/>
            </a:pPr>
            <a:r>
              <a:rPr lang="en-IN" sz="4000" dirty="0"/>
              <a:t>CSS</a:t>
            </a:r>
          </a:p>
          <a:p>
            <a:pPr marL="571500" indent="-571500">
              <a:buFont typeface="Arial" panose="020B0604020202020204" pitchFamily="34" charset="0"/>
              <a:buChar char="•"/>
            </a:pPr>
            <a:r>
              <a:rPr lang="en-IN" sz="4000" dirty="0"/>
              <a:t>JavaScript</a:t>
            </a:r>
          </a:p>
          <a:p>
            <a:pPr marL="571500" indent="-571500">
              <a:buFont typeface="Arial" panose="020B0604020202020204" pitchFamily="34" charset="0"/>
              <a:buChar char="•"/>
            </a:pPr>
            <a:r>
              <a:rPr lang="en-IN" sz="4000" dirty="0"/>
              <a:t>Mongo DB</a:t>
            </a:r>
          </a:p>
        </p:txBody>
      </p:sp>
      <p:pic>
        <p:nvPicPr>
          <p:cNvPr id="5" name="Picture 8" descr="css3 png 20 free Cliparts | Download images on Clipground 2022">
            <a:extLst>
              <a:ext uri="{FF2B5EF4-FFF2-40B4-BE49-F238E27FC236}">
                <a16:creationId xmlns:a16="http://schemas.microsoft.com/office/drawing/2014/main" id="{73C357C3-B598-5C19-9B5D-A153AB9AF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22" y="4769624"/>
            <a:ext cx="3896880" cy="14760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FB1B473-083B-FE6F-AF38-0B00FF265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8713" y="4733018"/>
            <a:ext cx="1423193" cy="1423193"/>
          </a:xfrm>
          <a:prstGeom prst="rect">
            <a:avLst/>
          </a:prstGeom>
        </p:spPr>
      </p:pic>
      <p:pic>
        <p:nvPicPr>
          <p:cNvPr id="15" name="Picture 14">
            <a:extLst>
              <a:ext uri="{FF2B5EF4-FFF2-40B4-BE49-F238E27FC236}">
                <a16:creationId xmlns:a16="http://schemas.microsoft.com/office/drawing/2014/main" id="{4D3BF0E2-1161-B904-1C18-1F6456D26BBA}"/>
              </a:ext>
            </a:extLst>
          </p:cNvPr>
          <p:cNvPicPr>
            <a:picLocks noChangeAspect="1"/>
          </p:cNvPicPr>
          <p:nvPr/>
        </p:nvPicPr>
        <p:blipFill>
          <a:blip r:embed="rId5"/>
          <a:stretch>
            <a:fillRect/>
          </a:stretch>
        </p:blipFill>
        <p:spPr>
          <a:xfrm>
            <a:off x="5927717" y="4878890"/>
            <a:ext cx="1257512" cy="1257512"/>
          </a:xfrm>
          <a:prstGeom prst="rect">
            <a:avLst/>
          </a:prstGeom>
        </p:spPr>
      </p:pic>
      <p:sp>
        <p:nvSpPr>
          <p:cNvPr id="20" name="TextBox 19">
            <a:extLst>
              <a:ext uri="{FF2B5EF4-FFF2-40B4-BE49-F238E27FC236}">
                <a16:creationId xmlns:a16="http://schemas.microsoft.com/office/drawing/2014/main" id="{0F89C1CA-EBD7-797C-0770-4018300EE934}"/>
              </a:ext>
            </a:extLst>
          </p:cNvPr>
          <p:cNvSpPr txBox="1"/>
          <p:nvPr/>
        </p:nvSpPr>
        <p:spPr>
          <a:xfrm>
            <a:off x="4292944" y="845859"/>
            <a:ext cx="8611564" cy="769441"/>
          </a:xfrm>
          <a:prstGeom prst="rect">
            <a:avLst/>
          </a:prstGeom>
          <a:noFill/>
        </p:spPr>
        <p:txBody>
          <a:bodyPr wrap="square">
            <a:spAutoFit/>
          </a:bodyPr>
          <a:lstStyle/>
          <a:p>
            <a:r>
              <a:rPr lang="en-IN" sz="4400" dirty="0">
                <a:solidFill>
                  <a:schemeClr val="bg1"/>
                </a:solidFill>
                <a:latin typeface="Arial Black" panose="020B0A04020102020204" pitchFamily="34" charset="0"/>
              </a:rPr>
              <a:t>IDE</a:t>
            </a:r>
            <a:endParaRPr lang="en-IN" sz="4400" dirty="0"/>
          </a:p>
        </p:txBody>
      </p:sp>
      <p:sp>
        <p:nvSpPr>
          <p:cNvPr id="22" name="TextBox 21">
            <a:extLst>
              <a:ext uri="{FF2B5EF4-FFF2-40B4-BE49-F238E27FC236}">
                <a16:creationId xmlns:a16="http://schemas.microsoft.com/office/drawing/2014/main" id="{AB58C989-6B65-C442-54FA-199807BA66E9}"/>
              </a:ext>
            </a:extLst>
          </p:cNvPr>
          <p:cNvSpPr txBox="1"/>
          <p:nvPr/>
        </p:nvSpPr>
        <p:spPr>
          <a:xfrm>
            <a:off x="4405629" y="2057181"/>
            <a:ext cx="8611564" cy="769441"/>
          </a:xfrm>
          <a:prstGeom prst="rect">
            <a:avLst/>
          </a:prstGeom>
          <a:noFill/>
        </p:spPr>
        <p:txBody>
          <a:bodyPr wrap="square">
            <a:spAutoFit/>
          </a:bodyPr>
          <a:lstStyle/>
          <a:p>
            <a:pPr marL="571500" indent="-571500">
              <a:buFont typeface="Arial" panose="020B0604020202020204" pitchFamily="34" charset="0"/>
              <a:buChar char="•"/>
            </a:pPr>
            <a:r>
              <a:rPr lang="en-IN" sz="4400" dirty="0"/>
              <a:t>Visual Studio Code</a:t>
            </a:r>
          </a:p>
        </p:txBody>
      </p:sp>
    </p:spTree>
    <p:extLst>
      <p:ext uri="{BB962C8B-B14F-4D97-AF65-F5344CB8AC3E}">
        <p14:creationId xmlns:p14="http://schemas.microsoft.com/office/powerpoint/2010/main" val="18688162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653</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Söhne</vt:lpstr>
      <vt:lpstr>Times New Roman</vt:lpstr>
      <vt:lpstr>Office Theme</vt:lpstr>
      <vt:lpstr>MINI PROJECT</vt:lpstr>
      <vt:lpstr>MINI PROJECT</vt:lpstr>
      <vt:lpstr>PowerPoint Presentation</vt:lpstr>
      <vt:lpstr>MINI PROJECT</vt:lpstr>
      <vt:lpstr>MINI PROJECT</vt:lpstr>
      <vt:lpstr>MINI PROJECT</vt:lpstr>
      <vt:lpstr>MINI PROJECT</vt:lpstr>
      <vt:lpstr>MINI PROJECT</vt:lpstr>
      <vt:lpstr>MINI PROJECT</vt:lpstr>
      <vt:lpstr>MINI PROJECT</vt:lpstr>
      <vt:lpstr>MINI PROJECT</vt:lpstr>
      <vt:lpstr>MINI PROJECT</vt:lpstr>
      <vt:lpstr>MINI PROJECT</vt:lpstr>
      <vt:lpstr>MINI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aryan shailesh</dc:creator>
  <cp:lastModifiedBy>krishit doshi</cp:lastModifiedBy>
  <cp:revision>6</cp:revision>
  <dcterms:created xsi:type="dcterms:W3CDTF">2024-01-26T07:15:01Z</dcterms:created>
  <dcterms:modified xsi:type="dcterms:W3CDTF">2024-03-11T18:19:19Z</dcterms:modified>
</cp:coreProperties>
</file>