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9" r:id="rId2"/>
    <p:sldId id="268" r:id="rId3"/>
    <p:sldId id="256" r:id="rId4"/>
    <p:sldId id="258" r:id="rId5"/>
    <p:sldId id="259" r:id="rId6"/>
    <p:sldId id="260" r:id="rId7"/>
    <p:sldId id="262" r:id="rId8"/>
    <p:sldId id="263" r:id="rId9"/>
    <p:sldId id="261" r:id="rId10"/>
    <p:sldId id="270" r:id="rId11"/>
    <p:sldId id="271" r:id="rId12"/>
    <p:sldId id="272" r:id="rId13"/>
    <p:sldId id="273" r:id="rId14"/>
    <p:sldId id="264" r:id="rId15"/>
    <p:sldId id="265" r:id="rId16"/>
    <p:sldId id="267"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6BEC"/>
    <a:srgbClr val="FC20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13028-778E-4EF0-A472-FD3F07E853DA}" v="19" dt="2024-04-11T17:55:46.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63" autoAdjust="0"/>
    <p:restoredTop sz="94610"/>
  </p:normalViewPr>
  <p:slideViewPr>
    <p:cSldViewPr snapToGrid="0" snapToObjects="1">
      <p:cViewPr varScale="1">
        <p:scale>
          <a:sx n="61" d="100"/>
          <a:sy n="61" d="100"/>
        </p:scale>
        <p:origin x="9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Bandekar" userId="e0dc83c624599f76" providerId="LiveId" clId="{B5013028-778E-4EF0-A472-FD3F07E853DA}"/>
    <pc:docChg chg="custSel addSld modSld sldOrd">
      <pc:chgData name="Niharika Bandekar" userId="e0dc83c624599f76" providerId="LiveId" clId="{B5013028-778E-4EF0-A472-FD3F07E853DA}" dt="2024-04-11T17:57:14.408" v="288" actId="1076"/>
      <pc:docMkLst>
        <pc:docMk/>
      </pc:docMkLst>
      <pc:sldChg chg="modSp mod ord">
        <pc:chgData name="Niharika Bandekar" userId="e0dc83c624599f76" providerId="LiveId" clId="{B5013028-778E-4EF0-A472-FD3F07E853DA}" dt="2024-04-11T17:57:14.408" v="288" actId="1076"/>
        <pc:sldMkLst>
          <pc:docMk/>
          <pc:sldMk cId="0" sldId="261"/>
        </pc:sldMkLst>
        <pc:spChg chg="mod">
          <ac:chgData name="Niharika Bandekar" userId="e0dc83c624599f76" providerId="LiveId" clId="{B5013028-778E-4EF0-A472-FD3F07E853DA}" dt="2024-04-11T17:55:46.698" v="278" actId="20578"/>
          <ac:spMkLst>
            <pc:docMk/>
            <pc:sldMk cId="0" sldId="261"/>
            <ac:spMk id="3" creationId="{00000000-0000-0000-0000-000000000000}"/>
          </ac:spMkLst>
        </pc:spChg>
        <pc:spChg chg="mod">
          <ac:chgData name="Niharika Bandekar" userId="e0dc83c624599f76" providerId="LiveId" clId="{B5013028-778E-4EF0-A472-FD3F07E853DA}" dt="2024-04-11T17:57:09.507" v="287" actId="1076"/>
          <ac:spMkLst>
            <pc:docMk/>
            <pc:sldMk cId="0" sldId="261"/>
            <ac:spMk id="5" creationId="{00000000-0000-0000-0000-000000000000}"/>
          </ac:spMkLst>
        </pc:spChg>
        <pc:spChg chg="mod">
          <ac:chgData name="Niharika Bandekar" userId="e0dc83c624599f76" providerId="LiveId" clId="{B5013028-778E-4EF0-A472-FD3F07E853DA}" dt="2024-04-11T17:57:14.408" v="288" actId="1076"/>
          <ac:spMkLst>
            <pc:docMk/>
            <pc:sldMk cId="0" sldId="261"/>
            <ac:spMk id="6" creationId="{00000000-0000-0000-0000-000000000000}"/>
          </ac:spMkLst>
        </pc:spChg>
        <pc:spChg chg="mod">
          <ac:chgData name="Niharika Bandekar" userId="e0dc83c624599f76" providerId="LiveId" clId="{B5013028-778E-4EF0-A472-FD3F07E853DA}" dt="2024-04-11T17:55:54.011" v="279" actId="20577"/>
          <ac:spMkLst>
            <pc:docMk/>
            <pc:sldMk cId="0" sldId="261"/>
            <ac:spMk id="7" creationId="{00000000-0000-0000-0000-000000000000}"/>
          </ac:spMkLst>
        </pc:spChg>
        <pc:spChg chg="mod">
          <ac:chgData name="Niharika Bandekar" userId="e0dc83c624599f76" providerId="LiveId" clId="{B5013028-778E-4EF0-A472-FD3F07E853DA}" dt="2024-04-11T17:56:09.071" v="280" actId="20577"/>
          <ac:spMkLst>
            <pc:docMk/>
            <pc:sldMk cId="0" sldId="261"/>
            <ac:spMk id="8" creationId="{00000000-0000-0000-0000-000000000000}"/>
          </ac:spMkLst>
        </pc:spChg>
        <pc:spChg chg="mod">
          <ac:chgData name="Niharika Bandekar" userId="e0dc83c624599f76" providerId="LiveId" clId="{B5013028-778E-4EF0-A472-FD3F07E853DA}" dt="2024-04-11T17:56:13.097" v="281" actId="20577"/>
          <ac:spMkLst>
            <pc:docMk/>
            <pc:sldMk cId="0" sldId="261"/>
            <ac:spMk id="9" creationId="{00000000-0000-0000-0000-000000000000}"/>
          </ac:spMkLst>
        </pc:spChg>
        <pc:spChg chg="mod">
          <ac:chgData name="Niharika Bandekar" userId="e0dc83c624599f76" providerId="LiveId" clId="{B5013028-778E-4EF0-A472-FD3F07E853DA}" dt="2024-04-11T17:56:16.888" v="282" actId="20577"/>
          <ac:spMkLst>
            <pc:docMk/>
            <pc:sldMk cId="0" sldId="261"/>
            <ac:spMk id="10" creationId="{00000000-0000-0000-0000-000000000000}"/>
          </ac:spMkLst>
        </pc:spChg>
      </pc:sldChg>
      <pc:sldChg chg="modSp mod">
        <pc:chgData name="Niharika Bandekar" userId="e0dc83c624599f76" providerId="LiveId" clId="{B5013028-778E-4EF0-A472-FD3F07E853DA}" dt="2024-04-11T17:31:43.236" v="21" actId="20577"/>
        <pc:sldMkLst>
          <pc:docMk/>
          <pc:sldMk cId="0" sldId="262"/>
        </pc:sldMkLst>
        <pc:spChg chg="mod">
          <ac:chgData name="Niharika Bandekar" userId="e0dc83c624599f76" providerId="LiveId" clId="{B5013028-778E-4EF0-A472-FD3F07E853DA}" dt="2024-04-11T17:31:43.236" v="21" actId="20577"/>
          <ac:spMkLst>
            <pc:docMk/>
            <pc:sldMk cId="0" sldId="262"/>
            <ac:spMk id="17" creationId="{4DA1CFC5-E675-48CC-E2A8-C950002BC958}"/>
          </ac:spMkLst>
        </pc:spChg>
      </pc:sldChg>
      <pc:sldChg chg="ord">
        <pc:chgData name="Niharika Bandekar" userId="e0dc83c624599f76" providerId="LiveId" clId="{B5013028-778E-4EF0-A472-FD3F07E853DA}" dt="2024-04-11T17:34:44.869" v="26"/>
        <pc:sldMkLst>
          <pc:docMk/>
          <pc:sldMk cId="0" sldId="263"/>
        </pc:sldMkLst>
      </pc:sldChg>
      <pc:sldChg chg="addSp delSp modSp new mod">
        <pc:chgData name="Niharika Bandekar" userId="e0dc83c624599f76" providerId="LiveId" clId="{B5013028-778E-4EF0-A472-FD3F07E853DA}" dt="2024-04-11T17:48:34.273" v="167" actId="1076"/>
        <pc:sldMkLst>
          <pc:docMk/>
          <pc:sldMk cId="3688173724" sldId="270"/>
        </pc:sldMkLst>
        <pc:spChg chg="add mod">
          <ac:chgData name="Niharika Bandekar" userId="e0dc83c624599f76" providerId="LiveId" clId="{B5013028-778E-4EF0-A472-FD3F07E853DA}" dt="2024-04-11T17:48:34.273" v="167" actId="1076"/>
          <ac:spMkLst>
            <pc:docMk/>
            <pc:sldMk cId="3688173724" sldId="270"/>
            <ac:spMk id="5" creationId="{9CDF630A-B200-88DF-5C00-6C6294664C64}"/>
          </ac:spMkLst>
        </pc:spChg>
        <pc:spChg chg="add del mod">
          <ac:chgData name="Niharika Bandekar" userId="e0dc83c624599f76" providerId="LiveId" clId="{B5013028-778E-4EF0-A472-FD3F07E853DA}" dt="2024-04-11T17:43:03.986" v="108" actId="478"/>
          <ac:spMkLst>
            <pc:docMk/>
            <pc:sldMk cId="3688173724" sldId="270"/>
            <ac:spMk id="6" creationId="{56F0EC76-51A2-C859-1471-25EB5841EF8F}"/>
          </ac:spMkLst>
        </pc:spChg>
        <pc:spChg chg="add mod">
          <ac:chgData name="Niharika Bandekar" userId="e0dc83c624599f76" providerId="LiveId" clId="{B5013028-778E-4EF0-A472-FD3F07E853DA}" dt="2024-04-11T17:48:28.924" v="166" actId="1076"/>
          <ac:spMkLst>
            <pc:docMk/>
            <pc:sldMk cId="3688173724" sldId="270"/>
            <ac:spMk id="7" creationId="{13C20A2B-1FD5-0816-2CD3-A99FD0F73439}"/>
          </ac:spMkLst>
        </pc:spChg>
        <pc:spChg chg="add mod">
          <ac:chgData name="Niharika Bandekar" userId="e0dc83c624599f76" providerId="LiveId" clId="{B5013028-778E-4EF0-A472-FD3F07E853DA}" dt="2024-04-11T17:48:16.685" v="165" actId="14"/>
          <ac:spMkLst>
            <pc:docMk/>
            <pc:sldMk cId="3688173724" sldId="270"/>
            <ac:spMk id="8" creationId="{44CAC226-A883-03EB-AFF5-896A290A24A3}"/>
          </ac:spMkLst>
        </pc:spChg>
        <pc:picChg chg="add">
          <ac:chgData name="Niharika Bandekar" userId="e0dc83c624599f76" providerId="LiveId" clId="{B5013028-778E-4EF0-A472-FD3F07E853DA}" dt="2024-04-11T17:35:48.717" v="30"/>
          <ac:picMkLst>
            <pc:docMk/>
            <pc:sldMk cId="3688173724" sldId="270"/>
            <ac:picMk id="2" creationId="{4F5272B9-5F8F-6AF9-D06B-D6D31F3A9473}"/>
          </ac:picMkLst>
        </pc:picChg>
        <pc:picChg chg="add mod">
          <ac:chgData name="Niharika Bandekar" userId="e0dc83c624599f76" providerId="LiveId" clId="{B5013028-778E-4EF0-A472-FD3F07E853DA}" dt="2024-04-11T17:47:21.410" v="145" actId="1076"/>
          <ac:picMkLst>
            <pc:docMk/>
            <pc:sldMk cId="3688173724" sldId="270"/>
            <ac:picMk id="3" creationId="{CA72856F-B6A2-5703-8319-92E5A806540B}"/>
          </ac:picMkLst>
        </pc:picChg>
        <pc:picChg chg="add mod">
          <ac:chgData name="Niharika Bandekar" userId="e0dc83c624599f76" providerId="LiveId" clId="{B5013028-778E-4EF0-A472-FD3F07E853DA}" dt="2024-04-11T17:47:30.137" v="147" actId="1076"/>
          <ac:picMkLst>
            <pc:docMk/>
            <pc:sldMk cId="3688173724" sldId="270"/>
            <ac:picMk id="4" creationId="{316AFFF5-A5AE-FB3B-3C30-F91AEA8F2F0C}"/>
          </ac:picMkLst>
        </pc:picChg>
      </pc:sldChg>
      <pc:sldChg chg="addSp delSp modSp new mod">
        <pc:chgData name="Niharika Bandekar" userId="e0dc83c624599f76" providerId="LiveId" clId="{B5013028-778E-4EF0-A472-FD3F07E853DA}" dt="2024-04-11T17:53:02.702" v="214" actId="1076"/>
        <pc:sldMkLst>
          <pc:docMk/>
          <pc:sldMk cId="2408248264" sldId="271"/>
        </pc:sldMkLst>
        <pc:spChg chg="add mod">
          <ac:chgData name="Niharika Bandekar" userId="e0dc83c624599f76" providerId="LiveId" clId="{B5013028-778E-4EF0-A472-FD3F07E853DA}" dt="2024-04-11T17:53:02.702" v="214" actId="1076"/>
          <ac:spMkLst>
            <pc:docMk/>
            <pc:sldMk cId="2408248264" sldId="271"/>
            <ac:spMk id="5" creationId="{61106C11-B50C-305A-6CFF-67F514F81C4E}"/>
          </ac:spMkLst>
        </pc:spChg>
        <pc:picChg chg="add">
          <ac:chgData name="Niharika Bandekar" userId="e0dc83c624599f76" providerId="LiveId" clId="{B5013028-778E-4EF0-A472-FD3F07E853DA}" dt="2024-04-11T17:35:51.990" v="31"/>
          <ac:picMkLst>
            <pc:docMk/>
            <pc:sldMk cId="2408248264" sldId="271"/>
            <ac:picMk id="2" creationId="{2F1CFE56-17C5-A743-3660-1AE0F096B0BE}"/>
          </ac:picMkLst>
        </pc:picChg>
        <pc:picChg chg="add del mod">
          <ac:chgData name="Niharika Bandekar" userId="e0dc83c624599f76" providerId="LiveId" clId="{B5013028-778E-4EF0-A472-FD3F07E853DA}" dt="2024-04-11T17:48:40.212" v="168" actId="478"/>
          <ac:picMkLst>
            <pc:docMk/>
            <pc:sldMk cId="2408248264" sldId="271"/>
            <ac:picMk id="3" creationId="{FE013D8F-811E-73A8-9BDE-F66342700FAC}"/>
          </ac:picMkLst>
        </pc:picChg>
        <pc:picChg chg="add mod">
          <ac:chgData name="Niharika Bandekar" userId="e0dc83c624599f76" providerId="LiveId" clId="{B5013028-778E-4EF0-A472-FD3F07E853DA}" dt="2024-04-11T17:49:04.966" v="172" actId="1076"/>
          <ac:picMkLst>
            <pc:docMk/>
            <pc:sldMk cId="2408248264" sldId="271"/>
            <ac:picMk id="4" creationId="{9C68001A-1569-B1EB-B03E-1C762896F4A3}"/>
          </ac:picMkLst>
        </pc:picChg>
      </pc:sldChg>
      <pc:sldChg chg="addSp delSp modSp new mod">
        <pc:chgData name="Niharika Bandekar" userId="e0dc83c624599f76" providerId="LiveId" clId="{B5013028-778E-4EF0-A472-FD3F07E853DA}" dt="2024-04-11T17:54:52.881" v="275" actId="1076"/>
        <pc:sldMkLst>
          <pc:docMk/>
          <pc:sldMk cId="497429708" sldId="272"/>
        </pc:sldMkLst>
        <pc:spChg chg="add del mod">
          <ac:chgData name="Niharika Bandekar" userId="e0dc83c624599f76" providerId="LiveId" clId="{B5013028-778E-4EF0-A472-FD3F07E853DA}" dt="2024-04-11T17:53:00.607" v="213"/>
          <ac:spMkLst>
            <pc:docMk/>
            <pc:sldMk cId="497429708" sldId="272"/>
            <ac:spMk id="4" creationId="{EB7E6179-AA69-9127-F0A7-956AE6B02076}"/>
          </ac:spMkLst>
        </pc:spChg>
        <pc:spChg chg="add mod">
          <ac:chgData name="Niharika Bandekar" userId="e0dc83c624599f76" providerId="LiveId" clId="{B5013028-778E-4EF0-A472-FD3F07E853DA}" dt="2024-04-11T17:54:52.881" v="275" actId="1076"/>
          <ac:spMkLst>
            <pc:docMk/>
            <pc:sldMk cId="497429708" sldId="272"/>
            <ac:spMk id="5" creationId="{DBC89EC8-6B5A-350C-F216-807413C6C372}"/>
          </ac:spMkLst>
        </pc:spChg>
        <pc:picChg chg="add">
          <ac:chgData name="Niharika Bandekar" userId="e0dc83c624599f76" providerId="LiveId" clId="{B5013028-778E-4EF0-A472-FD3F07E853DA}" dt="2024-04-11T17:35:55.446" v="32"/>
          <ac:picMkLst>
            <pc:docMk/>
            <pc:sldMk cId="497429708" sldId="272"/>
            <ac:picMk id="2" creationId="{FCD2BD68-52A4-4526-ED02-2DEF99D9303C}"/>
          </ac:picMkLst>
        </pc:picChg>
        <pc:picChg chg="add mod">
          <ac:chgData name="Niharika Bandekar" userId="e0dc83c624599f76" providerId="LiveId" clId="{B5013028-778E-4EF0-A472-FD3F07E853DA}" dt="2024-04-11T17:54:41.919" v="274" actId="1076"/>
          <ac:picMkLst>
            <pc:docMk/>
            <pc:sldMk cId="497429708" sldId="272"/>
            <ac:picMk id="3" creationId="{B78FE047-6FEC-1575-F8A4-7164FCF4C459}"/>
          </ac:picMkLst>
        </pc:picChg>
      </pc:sldChg>
      <pc:sldChg chg="addSp delSp modSp new mod">
        <pc:chgData name="Niharika Bandekar" userId="e0dc83c624599f76" providerId="LiveId" clId="{B5013028-778E-4EF0-A472-FD3F07E853DA}" dt="2024-04-11T17:53:54.790" v="235" actId="1076"/>
        <pc:sldMkLst>
          <pc:docMk/>
          <pc:sldMk cId="1928572991" sldId="273"/>
        </pc:sldMkLst>
        <pc:spChg chg="add del mod">
          <ac:chgData name="Niharika Bandekar" userId="e0dc83c624599f76" providerId="LiveId" clId="{B5013028-778E-4EF0-A472-FD3F07E853DA}" dt="2024-04-11T17:52:52.186" v="210"/>
          <ac:spMkLst>
            <pc:docMk/>
            <pc:sldMk cId="1928572991" sldId="273"/>
            <ac:spMk id="4" creationId="{D506E43B-2E01-F8B7-0655-9DD93D8F444D}"/>
          </ac:spMkLst>
        </pc:spChg>
        <pc:spChg chg="add mod">
          <ac:chgData name="Niharika Bandekar" userId="e0dc83c624599f76" providerId="LiveId" clId="{B5013028-778E-4EF0-A472-FD3F07E853DA}" dt="2024-04-11T17:53:54.790" v="235" actId="1076"/>
          <ac:spMkLst>
            <pc:docMk/>
            <pc:sldMk cId="1928572991" sldId="273"/>
            <ac:spMk id="5" creationId="{88F08CE5-4664-4321-97CD-EBBD15599F26}"/>
          </ac:spMkLst>
        </pc:spChg>
        <pc:picChg chg="add">
          <ac:chgData name="Niharika Bandekar" userId="e0dc83c624599f76" providerId="LiveId" clId="{B5013028-778E-4EF0-A472-FD3F07E853DA}" dt="2024-04-11T17:52:06.531" v="204"/>
          <ac:picMkLst>
            <pc:docMk/>
            <pc:sldMk cId="1928572991" sldId="273"/>
            <ac:picMk id="2" creationId="{FE3BEE22-D164-C6A5-D5A7-A6959221FED0}"/>
          </ac:picMkLst>
        </pc:picChg>
        <pc:picChg chg="add mod">
          <ac:chgData name="Niharika Bandekar" userId="e0dc83c624599f76" providerId="LiveId" clId="{B5013028-778E-4EF0-A472-FD3F07E853DA}" dt="2024-04-11T17:52:30.046" v="207" actId="1076"/>
          <ac:picMkLst>
            <pc:docMk/>
            <pc:sldMk cId="1928572991" sldId="273"/>
            <ac:picMk id="3" creationId="{4CF5670D-38A5-CDAC-4076-CED25A21D7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146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E1FB3E-4994-8B18-8604-37F5886F53C3}"/>
              </a:ext>
            </a:extLst>
          </p:cNvPr>
          <p:cNvSpPr txBox="1"/>
          <p:nvPr/>
        </p:nvSpPr>
        <p:spPr>
          <a:xfrm>
            <a:off x="1750741" y="2484756"/>
            <a:ext cx="11441277" cy="769441"/>
          </a:xfrm>
          <a:prstGeom prst="rect">
            <a:avLst/>
          </a:prstGeom>
          <a:noFill/>
        </p:spPr>
        <p:txBody>
          <a:bodyPr wrap="square" rtlCol="0">
            <a:spAutoFit/>
          </a:bodyPr>
          <a:lstStyle/>
          <a:p>
            <a:pPr algn="just"/>
            <a:r>
              <a:rPr lang="en-IN" sz="4400" dirty="0">
                <a:latin typeface="Fira Mono" panose="020B0509050000020004" pitchFamily="49" charset="0"/>
                <a:ea typeface="Fira Mono" panose="020B0509050000020004" pitchFamily="49" charset="0"/>
              </a:rPr>
              <a:t> WEB BASED JOB SEARCHING WEBSITE</a:t>
            </a:r>
          </a:p>
        </p:txBody>
      </p:sp>
      <p:sp>
        <p:nvSpPr>
          <p:cNvPr id="6" name="TextBox 5">
            <a:extLst>
              <a:ext uri="{FF2B5EF4-FFF2-40B4-BE49-F238E27FC236}">
                <a16:creationId xmlns:a16="http://schemas.microsoft.com/office/drawing/2014/main" id="{7D77E6B5-D35D-2B6E-1C9A-2EF98F34B032}"/>
              </a:ext>
            </a:extLst>
          </p:cNvPr>
          <p:cNvSpPr txBox="1"/>
          <p:nvPr/>
        </p:nvSpPr>
        <p:spPr>
          <a:xfrm>
            <a:off x="3575406" y="3551988"/>
            <a:ext cx="9986480" cy="1815882"/>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Fira Mono" panose="020B0509050000020004" pitchFamily="49" charset="0"/>
                <a:ea typeface="Fira Mono" panose="020B0509050000020004" pitchFamily="49" charset="0"/>
              </a:rPr>
              <a:t>SUDHIKSHA ARADHYULA (22106010)</a:t>
            </a:r>
          </a:p>
          <a:p>
            <a:pPr marL="457200" indent="-457200">
              <a:buFont typeface="Arial" panose="020B0604020202020204" pitchFamily="34" charset="0"/>
              <a:buChar char="•"/>
            </a:pPr>
            <a:r>
              <a:rPr lang="en-IN" sz="2800" dirty="0">
                <a:latin typeface="Fira Mono" panose="020B0509050000020004" pitchFamily="49" charset="0"/>
                <a:ea typeface="Fira Mono" panose="020B0509050000020004" pitchFamily="49" charset="0"/>
              </a:rPr>
              <a:t>NIHARIKA BANDEKAR (22106136)</a:t>
            </a:r>
          </a:p>
          <a:p>
            <a:pPr marL="457200" indent="-457200">
              <a:buFont typeface="Arial" panose="020B0604020202020204" pitchFamily="34" charset="0"/>
              <a:buChar char="•"/>
            </a:pPr>
            <a:r>
              <a:rPr lang="en-IN" sz="2800" dirty="0">
                <a:latin typeface="Fira Mono" panose="020B0509050000020004" pitchFamily="49" charset="0"/>
                <a:ea typeface="Fira Mono" panose="020B0509050000020004" pitchFamily="49" charset="0"/>
              </a:rPr>
              <a:t>AABHA BHIDE (22106093)</a:t>
            </a:r>
          </a:p>
          <a:p>
            <a:pPr marL="457200" indent="-457200">
              <a:buFont typeface="Arial" panose="020B0604020202020204" pitchFamily="34" charset="0"/>
              <a:buChar char="•"/>
            </a:pPr>
            <a:r>
              <a:rPr lang="en-IN" sz="2800" dirty="0">
                <a:latin typeface="Fira Mono" panose="020B0509050000020004" pitchFamily="49" charset="0"/>
                <a:ea typeface="Fira Mono" panose="020B0509050000020004" pitchFamily="49" charset="0"/>
              </a:rPr>
              <a:t>ADITI GADHAVE (22106079)</a:t>
            </a:r>
          </a:p>
        </p:txBody>
      </p:sp>
      <p:sp>
        <p:nvSpPr>
          <p:cNvPr id="7" name="TextBox 6">
            <a:extLst>
              <a:ext uri="{FF2B5EF4-FFF2-40B4-BE49-F238E27FC236}">
                <a16:creationId xmlns:a16="http://schemas.microsoft.com/office/drawing/2014/main" id="{0E507469-3C88-4866-2229-FA2F1310D451}"/>
              </a:ext>
            </a:extLst>
          </p:cNvPr>
          <p:cNvSpPr txBox="1"/>
          <p:nvPr/>
        </p:nvSpPr>
        <p:spPr>
          <a:xfrm>
            <a:off x="3575406" y="6092575"/>
            <a:ext cx="9246741" cy="1200329"/>
          </a:xfrm>
          <a:prstGeom prst="rect">
            <a:avLst/>
          </a:prstGeom>
          <a:noFill/>
        </p:spPr>
        <p:txBody>
          <a:bodyPr wrap="square" rtlCol="0">
            <a:spAutoFit/>
          </a:bodyPr>
          <a:lstStyle/>
          <a:p>
            <a:r>
              <a:rPr lang="en-IN" dirty="0">
                <a:solidFill>
                  <a:schemeClr val="bg1"/>
                </a:solidFill>
                <a:latin typeface="Fira Mono" panose="020B0509050000020004" pitchFamily="49" charset="0"/>
                <a:ea typeface="Fira Mono" panose="020B0509050000020004" pitchFamily="49" charset="0"/>
              </a:rPr>
              <a:t>          </a:t>
            </a:r>
            <a:r>
              <a:rPr lang="en-IN" sz="3600" dirty="0">
                <a:latin typeface="Fira Mono" panose="020B0509050000020004" pitchFamily="49" charset="0"/>
                <a:ea typeface="Fira Mono" panose="020B0509050000020004" pitchFamily="49" charset="0"/>
              </a:rPr>
              <a:t>PROJECT GUIDE  </a:t>
            </a:r>
          </a:p>
          <a:p>
            <a:r>
              <a:rPr lang="en-IN" sz="3600" dirty="0">
                <a:latin typeface="Fira Mono" panose="020B0509050000020004" pitchFamily="49" charset="0"/>
                <a:ea typeface="Fira Mono" panose="020B0509050000020004" pitchFamily="49" charset="0"/>
              </a:rPr>
              <a:t>  PROF. MAHESH PAWASKAR</a:t>
            </a:r>
          </a:p>
        </p:txBody>
      </p:sp>
      <p:pic>
        <p:nvPicPr>
          <p:cNvPr id="3" name="Picture 3">
            <a:extLst>
              <a:ext uri="{FF2B5EF4-FFF2-40B4-BE49-F238E27FC236}">
                <a16:creationId xmlns:a16="http://schemas.microsoft.com/office/drawing/2014/main" id="{3369CEF0-4837-312A-CA79-6A8CECD0A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405" y="588691"/>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31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5272B9-5F8F-6AF9-D06B-D6D31F3A9473}"/>
              </a:ext>
            </a:extLst>
          </p:cNvPr>
          <p:cNvPicPr>
            <a:picLocks noChangeAspect="1"/>
          </p:cNvPicPr>
          <p:nvPr/>
        </p:nvPicPr>
        <p:blipFill>
          <a:blip r:embed="rId2"/>
          <a:stretch>
            <a:fillRect/>
          </a:stretch>
        </p:blipFill>
        <p:spPr>
          <a:xfrm>
            <a:off x="0" y="0"/>
            <a:ext cx="14630400" cy="8229600"/>
          </a:xfrm>
          <a:prstGeom prst="rect">
            <a:avLst/>
          </a:prstGeom>
        </p:spPr>
      </p:pic>
      <p:pic>
        <p:nvPicPr>
          <p:cNvPr id="3" name="Picture 2">
            <a:extLst>
              <a:ext uri="{FF2B5EF4-FFF2-40B4-BE49-F238E27FC236}">
                <a16:creationId xmlns:a16="http://schemas.microsoft.com/office/drawing/2014/main" id="{CA72856F-B6A2-5703-8319-92E5A806540B}"/>
              </a:ext>
            </a:extLst>
          </p:cNvPr>
          <p:cNvPicPr>
            <a:picLocks noChangeAspect="1"/>
          </p:cNvPicPr>
          <p:nvPr/>
        </p:nvPicPr>
        <p:blipFill>
          <a:blip r:embed="rId3"/>
          <a:stretch>
            <a:fillRect/>
          </a:stretch>
        </p:blipFill>
        <p:spPr>
          <a:xfrm>
            <a:off x="312260" y="2073883"/>
            <a:ext cx="5574844" cy="5672241"/>
          </a:xfrm>
          <a:prstGeom prst="rect">
            <a:avLst/>
          </a:prstGeom>
        </p:spPr>
      </p:pic>
      <p:pic>
        <p:nvPicPr>
          <p:cNvPr id="4" name="Picture 3">
            <a:extLst>
              <a:ext uri="{FF2B5EF4-FFF2-40B4-BE49-F238E27FC236}">
                <a16:creationId xmlns:a16="http://schemas.microsoft.com/office/drawing/2014/main" id="{316AFFF5-A5AE-FB3B-3C30-F91AEA8F2F0C}"/>
              </a:ext>
            </a:extLst>
          </p:cNvPr>
          <p:cNvPicPr>
            <a:picLocks noChangeAspect="1"/>
          </p:cNvPicPr>
          <p:nvPr/>
        </p:nvPicPr>
        <p:blipFill>
          <a:blip r:embed="rId4"/>
          <a:stretch>
            <a:fillRect/>
          </a:stretch>
        </p:blipFill>
        <p:spPr>
          <a:xfrm>
            <a:off x="7764729" y="2073883"/>
            <a:ext cx="6276662" cy="5672241"/>
          </a:xfrm>
          <a:prstGeom prst="rect">
            <a:avLst/>
          </a:prstGeom>
        </p:spPr>
      </p:pic>
      <p:sp>
        <p:nvSpPr>
          <p:cNvPr id="5" name="TextBox 4">
            <a:extLst>
              <a:ext uri="{FF2B5EF4-FFF2-40B4-BE49-F238E27FC236}">
                <a16:creationId xmlns:a16="http://schemas.microsoft.com/office/drawing/2014/main" id="{9CDF630A-B200-88DF-5C00-6C6294664C64}"/>
              </a:ext>
            </a:extLst>
          </p:cNvPr>
          <p:cNvSpPr txBox="1"/>
          <p:nvPr/>
        </p:nvSpPr>
        <p:spPr>
          <a:xfrm>
            <a:off x="1799562" y="1150553"/>
            <a:ext cx="3289738" cy="923330"/>
          </a:xfrm>
          <a:prstGeom prst="rect">
            <a:avLst/>
          </a:prstGeom>
          <a:noFill/>
        </p:spPr>
        <p:txBody>
          <a:bodyPr wrap="square" rtlCol="0">
            <a:spAutoFit/>
          </a:bodyPr>
          <a:lstStyle/>
          <a:p>
            <a:r>
              <a:rPr lang="en-US" sz="3600" u="sng" kern="0" spc="-71" dirty="0" err="1">
                <a:solidFill>
                  <a:srgbClr val="FD6BEC"/>
                </a:solidFill>
                <a:latin typeface="Fira Mono" pitchFamily="34" charset="0"/>
                <a:ea typeface="Fira Mono" pitchFamily="34" charset="-122"/>
                <a:cs typeface="Fira Mono" pitchFamily="34" charset="-120"/>
              </a:rPr>
              <a:t>DataBase</a:t>
            </a:r>
            <a:endParaRPr lang="en-US" sz="3600" u="sng" dirty="0">
              <a:solidFill>
                <a:srgbClr val="FD6BEC"/>
              </a:solidFill>
            </a:endParaRPr>
          </a:p>
          <a:p>
            <a:endParaRPr lang="en-IN" dirty="0"/>
          </a:p>
        </p:txBody>
      </p:sp>
      <p:sp>
        <p:nvSpPr>
          <p:cNvPr id="7" name="Arrow: Right 6">
            <a:extLst>
              <a:ext uri="{FF2B5EF4-FFF2-40B4-BE49-F238E27FC236}">
                <a16:creationId xmlns:a16="http://schemas.microsoft.com/office/drawing/2014/main" id="{13C20A2B-1FD5-0816-2CD3-A99FD0F73439}"/>
              </a:ext>
            </a:extLst>
          </p:cNvPr>
          <p:cNvSpPr/>
          <p:nvPr/>
        </p:nvSpPr>
        <p:spPr>
          <a:xfrm>
            <a:off x="6193010" y="4146331"/>
            <a:ext cx="1345324" cy="604345"/>
          </a:xfrm>
          <a:prstGeom prst="rightArrow">
            <a:avLst/>
          </a:prstGeom>
          <a:solidFill>
            <a:srgbClr val="FC20E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4CAC226-A883-03EB-AFF5-896A290A24A3}"/>
              </a:ext>
            </a:extLst>
          </p:cNvPr>
          <p:cNvSpPr txBox="1"/>
          <p:nvPr/>
        </p:nvSpPr>
        <p:spPr>
          <a:xfrm>
            <a:off x="7672981" y="483476"/>
            <a:ext cx="6726191" cy="1384995"/>
          </a:xfrm>
          <a:prstGeom prst="rect">
            <a:avLst/>
          </a:prstGeom>
          <a:noFill/>
        </p:spPr>
        <p:txBody>
          <a:bodyPr wrap="square" rtlCol="0">
            <a:spAutoFit/>
          </a:bodyPr>
          <a:lstStyle/>
          <a:p>
            <a:r>
              <a:rPr lang="en-US" sz="2800" dirty="0">
                <a:solidFill>
                  <a:srgbClr val="FD6BEC"/>
                </a:solidFill>
                <a:latin typeface="Fira Mono" panose="020B0509050000020004" pitchFamily="49" charset="0"/>
                <a:ea typeface="Fira Mono" panose="020B0509050000020004" pitchFamily="49" charset="0"/>
              </a:rPr>
              <a:t>Database is connected to this page (details will be stored as per the number of entries)</a:t>
            </a:r>
            <a:endParaRPr lang="en-IN" sz="2800" dirty="0">
              <a:solidFill>
                <a:srgbClr val="FD6BEC"/>
              </a:solidFill>
              <a:latin typeface="Fira Mono" panose="020B0509050000020004" pitchFamily="49" charset="0"/>
              <a:ea typeface="Fira Mono" panose="020B0509050000020004" pitchFamily="49" charset="0"/>
            </a:endParaRPr>
          </a:p>
        </p:txBody>
      </p:sp>
    </p:spTree>
    <p:extLst>
      <p:ext uri="{BB962C8B-B14F-4D97-AF65-F5344CB8AC3E}">
        <p14:creationId xmlns:p14="http://schemas.microsoft.com/office/powerpoint/2010/main" val="368817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1CFE56-17C5-A743-3660-1AE0F096B0BE}"/>
              </a:ext>
            </a:extLst>
          </p:cNvPr>
          <p:cNvPicPr>
            <a:picLocks noChangeAspect="1"/>
          </p:cNvPicPr>
          <p:nvPr/>
        </p:nvPicPr>
        <p:blipFill>
          <a:blip r:embed="rId2"/>
          <a:stretch>
            <a:fillRect/>
          </a:stretch>
        </p:blipFill>
        <p:spPr>
          <a:xfrm>
            <a:off x="0" y="0"/>
            <a:ext cx="14630400" cy="8229600"/>
          </a:xfrm>
          <a:prstGeom prst="rect">
            <a:avLst/>
          </a:prstGeom>
        </p:spPr>
      </p:pic>
      <p:pic>
        <p:nvPicPr>
          <p:cNvPr id="4" name="Picture 3">
            <a:extLst>
              <a:ext uri="{FF2B5EF4-FFF2-40B4-BE49-F238E27FC236}">
                <a16:creationId xmlns:a16="http://schemas.microsoft.com/office/drawing/2014/main" id="{9C68001A-1569-B1EB-B03E-1C762896F4A3}"/>
              </a:ext>
            </a:extLst>
          </p:cNvPr>
          <p:cNvPicPr>
            <a:picLocks noChangeAspect="1"/>
          </p:cNvPicPr>
          <p:nvPr/>
        </p:nvPicPr>
        <p:blipFill>
          <a:blip r:embed="rId3"/>
          <a:stretch>
            <a:fillRect/>
          </a:stretch>
        </p:blipFill>
        <p:spPr>
          <a:xfrm>
            <a:off x="1381326" y="1282263"/>
            <a:ext cx="11672522" cy="6346934"/>
          </a:xfrm>
          <a:prstGeom prst="rect">
            <a:avLst/>
          </a:prstGeom>
        </p:spPr>
      </p:pic>
      <p:sp>
        <p:nvSpPr>
          <p:cNvPr id="5" name="TextBox 4">
            <a:extLst>
              <a:ext uri="{FF2B5EF4-FFF2-40B4-BE49-F238E27FC236}">
                <a16:creationId xmlns:a16="http://schemas.microsoft.com/office/drawing/2014/main" id="{61106C11-B50C-305A-6CFF-67F514F81C4E}"/>
              </a:ext>
            </a:extLst>
          </p:cNvPr>
          <p:cNvSpPr txBox="1"/>
          <p:nvPr/>
        </p:nvSpPr>
        <p:spPr>
          <a:xfrm>
            <a:off x="5265683" y="485057"/>
            <a:ext cx="3605049" cy="923330"/>
          </a:xfrm>
          <a:prstGeom prst="rect">
            <a:avLst/>
          </a:prstGeom>
          <a:noFill/>
        </p:spPr>
        <p:txBody>
          <a:bodyPr wrap="square" rtlCol="0">
            <a:spAutoFit/>
          </a:bodyPr>
          <a:lstStyle/>
          <a:p>
            <a:pPr algn="ctr"/>
            <a:r>
              <a:rPr lang="en-US" sz="3600" u="sng" kern="0" spc="-71" dirty="0">
                <a:solidFill>
                  <a:srgbClr val="FD6BEC"/>
                </a:solidFill>
                <a:latin typeface="Fira Mono" pitchFamily="34" charset="0"/>
                <a:ea typeface="Fira Mono" pitchFamily="34" charset="-122"/>
                <a:cs typeface="Fira Mono" pitchFamily="34" charset="-120"/>
              </a:rPr>
              <a:t>Front Page</a:t>
            </a:r>
            <a:endParaRPr lang="en-US" sz="3600" u="sng" dirty="0">
              <a:solidFill>
                <a:srgbClr val="FD6BEC"/>
              </a:solidFill>
            </a:endParaRPr>
          </a:p>
          <a:p>
            <a:pPr algn="ctr"/>
            <a:endParaRPr lang="en-IN" dirty="0"/>
          </a:p>
        </p:txBody>
      </p:sp>
    </p:spTree>
    <p:extLst>
      <p:ext uri="{BB962C8B-B14F-4D97-AF65-F5344CB8AC3E}">
        <p14:creationId xmlns:p14="http://schemas.microsoft.com/office/powerpoint/2010/main" val="2408248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D2BD68-52A4-4526-ED02-2DEF99D9303C}"/>
              </a:ext>
            </a:extLst>
          </p:cNvPr>
          <p:cNvPicPr>
            <a:picLocks noChangeAspect="1"/>
          </p:cNvPicPr>
          <p:nvPr/>
        </p:nvPicPr>
        <p:blipFill>
          <a:blip r:embed="rId2"/>
          <a:stretch>
            <a:fillRect/>
          </a:stretch>
        </p:blipFill>
        <p:spPr>
          <a:xfrm>
            <a:off x="0" y="0"/>
            <a:ext cx="14630400" cy="8229600"/>
          </a:xfrm>
          <a:prstGeom prst="rect">
            <a:avLst/>
          </a:prstGeom>
        </p:spPr>
      </p:pic>
      <p:pic>
        <p:nvPicPr>
          <p:cNvPr id="3" name="Picture 2">
            <a:extLst>
              <a:ext uri="{FF2B5EF4-FFF2-40B4-BE49-F238E27FC236}">
                <a16:creationId xmlns:a16="http://schemas.microsoft.com/office/drawing/2014/main" id="{B78FE047-6FEC-1575-F8A4-7164FCF4C459}"/>
              </a:ext>
            </a:extLst>
          </p:cNvPr>
          <p:cNvPicPr>
            <a:picLocks noChangeAspect="1"/>
          </p:cNvPicPr>
          <p:nvPr/>
        </p:nvPicPr>
        <p:blipFill>
          <a:blip r:embed="rId3"/>
          <a:stretch>
            <a:fillRect/>
          </a:stretch>
        </p:blipFill>
        <p:spPr>
          <a:xfrm>
            <a:off x="872359" y="1259660"/>
            <a:ext cx="12192000" cy="6610350"/>
          </a:xfrm>
          <a:prstGeom prst="rect">
            <a:avLst/>
          </a:prstGeom>
        </p:spPr>
      </p:pic>
      <p:sp>
        <p:nvSpPr>
          <p:cNvPr id="5" name="TextBox 4">
            <a:extLst>
              <a:ext uri="{FF2B5EF4-FFF2-40B4-BE49-F238E27FC236}">
                <a16:creationId xmlns:a16="http://schemas.microsoft.com/office/drawing/2014/main" id="{DBC89EC8-6B5A-350C-F216-807413C6C372}"/>
              </a:ext>
            </a:extLst>
          </p:cNvPr>
          <p:cNvSpPr txBox="1"/>
          <p:nvPr/>
        </p:nvSpPr>
        <p:spPr>
          <a:xfrm>
            <a:off x="3878317" y="336330"/>
            <a:ext cx="7220607" cy="923330"/>
          </a:xfrm>
          <a:prstGeom prst="rect">
            <a:avLst/>
          </a:prstGeom>
          <a:noFill/>
        </p:spPr>
        <p:txBody>
          <a:bodyPr wrap="square" rtlCol="0">
            <a:spAutoFit/>
          </a:bodyPr>
          <a:lstStyle/>
          <a:p>
            <a:r>
              <a:rPr lang="en-US" sz="3600" u="sng" kern="0" spc="-71" dirty="0">
                <a:solidFill>
                  <a:srgbClr val="FD6BEC"/>
                </a:solidFill>
                <a:latin typeface="Fira Mono" pitchFamily="34" charset="0"/>
                <a:ea typeface="Fira Mono" pitchFamily="34" charset="-122"/>
                <a:cs typeface="Fira Mono" pitchFamily="34" charset="-120"/>
              </a:rPr>
              <a:t>Featured company section</a:t>
            </a:r>
            <a:endParaRPr lang="en-US" sz="3600" u="sng" dirty="0">
              <a:solidFill>
                <a:srgbClr val="FD6BEC"/>
              </a:solidFill>
            </a:endParaRPr>
          </a:p>
          <a:p>
            <a:endParaRPr lang="en-IN" dirty="0"/>
          </a:p>
        </p:txBody>
      </p:sp>
    </p:spTree>
    <p:extLst>
      <p:ext uri="{BB962C8B-B14F-4D97-AF65-F5344CB8AC3E}">
        <p14:creationId xmlns:p14="http://schemas.microsoft.com/office/powerpoint/2010/main" val="49742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3BEE22-D164-C6A5-D5A7-A6959221FED0}"/>
              </a:ext>
            </a:extLst>
          </p:cNvPr>
          <p:cNvPicPr>
            <a:picLocks noChangeAspect="1"/>
          </p:cNvPicPr>
          <p:nvPr/>
        </p:nvPicPr>
        <p:blipFill>
          <a:blip r:embed="rId2"/>
          <a:stretch>
            <a:fillRect/>
          </a:stretch>
        </p:blipFill>
        <p:spPr>
          <a:xfrm>
            <a:off x="0" y="0"/>
            <a:ext cx="14630400" cy="8229600"/>
          </a:xfrm>
          <a:prstGeom prst="rect">
            <a:avLst/>
          </a:prstGeom>
        </p:spPr>
      </p:pic>
      <p:pic>
        <p:nvPicPr>
          <p:cNvPr id="3" name="Picture 2">
            <a:extLst>
              <a:ext uri="{FF2B5EF4-FFF2-40B4-BE49-F238E27FC236}">
                <a16:creationId xmlns:a16="http://schemas.microsoft.com/office/drawing/2014/main" id="{4CF5670D-38A5-CDAC-4076-CED25A21D730}"/>
              </a:ext>
            </a:extLst>
          </p:cNvPr>
          <p:cNvPicPr>
            <a:picLocks noChangeAspect="1"/>
          </p:cNvPicPr>
          <p:nvPr/>
        </p:nvPicPr>
        <p:blipFill>
          <a:blip r:embed="rId3"/>
          <a:stretch>
            <a:fillRect/>
          </a:stretch>
        </p:blipFill>
        <p:spPr>
          <a:xfrm>
            <a:off x="1843570" y="1450428"/>
            <a:ext cx="10943260" cy="6181232"/>
          </a:xfrm>
          <a:prstGeom prst="rect">
            <a:avLst/>
          </a:prstGeom>
        </p:spPr>
      </p:pic>
      <p:sp>
        <p:nvSpPr>
          <p:cNvPr id="5" name="TextBox 4">
            <a:extLst>
              <a:ext uri="{FF2B5EF4-FFF2-40B4-BE49-F238E27FC236}">
                <a16:creationId xmlns:a16="http://schemas.microsoft.com/office/drawing/2014/main" id="{88F08CE5-4664-4321-97CD-EBBD15599F26}"/>
              </a:ext>
            </a:extLst>
          </p:cNvPr>
          <p:cNvSpPr txBox="1"/>
          <p:nvPr/>
        </p:nvSpPr>
        <p:spPr>
          <a:xfrm>
            <a:off x="5638800" y="527098"/>
            <a:ext cx="4556235" cy="923330"/>
          </a:xfrm>
          <a:prstGeom prst="rect">
            <a:avLst/>
          </a:prstGeom>
          <a:noFill/>
        </p:spPr>
        <p:txBody>
          <a:bodyPr wrap="square" rtlCol="0">
            <a:spAutoFit/>
          </a:bodyPr>
          <a:lstStyle/>
          <a:p>
            <a:r>
              <a:rPr lang="en-US" sz="3600" u="sng" kern="0" spc="-71" dirty="0">
                <a:solidFill>
                  <a:srgbClr val="FD6BEC"/>
                </a:solidFill>
                <a:latin typeface="Fira Mono" pitchFamily="34" charset="0"/>
                <a:ea typeface="Fira Mono" pitchFamily="34" charset="-122"/>
                <a:cs typeface="Fira Mono" pitchFamily="34" charset="-120"/>
              </a:rPr>
              <a:t>Scheme Page</a:t>
            </a:r>
            <a:endParaRPr lang="en-US" sz="3600" u="sng" dirty="0">
              <a:solidFill>
                <a:srgbClr val="FD6BEC"/>
              </a:solidFill>
            </a:endParaRPr>
          </a:p>
          <a:p>
            <a:endParaRPr lang="en-IN" dirty="0"/>
          </a:p>
        </p:txBody>
      </p:sp>
    </p:spTree>
    <p:extLst>
      <p:ext uri="{BB962C8B-B14F-4D97-AF65-F5344CB8AC3E}">
        <p14:creationId xmlns:p14="http://schemas.microsoft.com/office/powerpoint/2010/main" val="192857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
        <p:nvSpPr>
          <p:cNvPr id="5" name="Text 2"/>
          <p:cNvSpPr/>
          <p:nvPr/>
        </p:nvSpPr>
        <p:spPr>
          <a:xfrm>
            <a:off x="5466719" y="511592"/>
            <a:ext cx="7477601" cy="1388745"/>
          </a:xfrm>
          <a:prstGeom prst="rect">
            <a:avLst/>
          </a:prstGeom>
          <a:noFill/>
          <a:ln/>
        </p:spPr>
        <p:txBody>
          <a:bodyPr wrap="square" rtlCol="0" anchor="t"/>
          <a:lstStyle/>
          <a:p>
            <a:pPr marL="0" indent="0">
              <a:lnSpc>
                <a:spcPts val="5468"/>
              </a:lnSpc>
              <a:buNone/>
            </a:pPr>
            <a:r>
              <a:rPr lang="en-US" sz="5260" u="sng" kern="0" spc="-131" dirty="0">
                <a:solidFill>
                  <a:srgbClr val="FBF3FA"/>
                </a:solidFill>
                <a:latin typeface="Fira Mono" pitchFamily="34" charset="0"/>
                <a:ea typeface="Fira Mono" pitchFamily="34" charset="-122"/>
                <a:cs typeface="Fira Mono" pitchFamily="34" charset="-120"/>
              </a:rPr>
              <a:t>Conclusion</a:t>
            </a:r>
            <a:endParaRPr lang="en-US" sz="5260" u="sng" dirty="0"/>
          </a:p>
        </p:txBody>
      </p:sp>
      <p:sp>
        <p:nvSpPr>
          <p:cNvPr id="6" name="Text 3"/>
          <p:cNvSpPr/>
          <p:nvPr/>
        </p:nvSpPr>
        <p:spPr>
          <a:xfrm>
            <a:off x="2126751" y="1972055"/>
            <a:ext cx="10531011" cy="2487811"/>
          </a:xfrm>
          <a:prstGeom prst="rect">
            <a:avLst/>
          </a:prstGeom>
          <a:noFill/>
          <a:ln/>
        </p:spPr>
        <p:txBody>
          <a:bodyPr wrap="square" rtlCol="0" anchor="t"/>
          <a:lstStyle/>
          <a:p>
            <a:pPr marL="285750" indent="-285750" algn="just">
              <a:lnSpc>
                <a:spcPts val="2799"/>
              </a:lnSpc>
              <a:buFont typeface="Arial" panose="020B0604020202020204" pitchFamily="34" charset="0"/>
              <a:buChar char="•"/>
            </a:pPr>
            <a:r>
              <a:rPr lang="en-US" sz="2000" dirty="0">
                <a:solidFill>
                  <a:schemeClr val="bg1"/>
                </a:solidFill>
                <a:latin typeface="Crimson Pro"/>
              </a:rPr>
              <a:t>We are creating a job platform specifically for women seeking to return to work after taking maternity leave. The platform will connect women with employers </a:t>
            </a:r>
            <a:r>
              <a:rPr lang="en-US" sz="2000" u="sng" dirty="0">
                <a:solidFill>
                  <a:srgbClr val="FD6BEC"/>
                </a:solidFill>
                <a:latin typeface="Crimson Pro"/>
              </a:rPr>
              <a:t>offering flexible work hours, remote options, and family-friendly policies.</a:t>
            </a:r>
          </a:p>
          <a:p>
            <a:pPr algn="just">
              <a:lnSpc>
                <a:spcPts val="2799"/>
              </a:lnSpc>
            </a:pPr>
            <a:endParaRPr lang="en-US" sz="2000" dirty="0">
              <a:solidFill>
                <a:schemeClr val="bg1"/>
              </a:solidFill>
              <a:latin typeface="Crimson Pro"/>
            </a:endParaRPr>
          </a:p>
          <a:p>
            <a:pPr marL="285750" indent="-285750" algn="just">
              <a:lnSpc>
                <a:spcPts val="2799"/>
              </a:lnSpc>
              <a:buFont typeface="Arial" panose="020B0604020202020204" pitchFamily="34" charset="0"/>
              <a:buChar char="•"/>
            </a:pPr>
            <a:r>
              <a:rPr lang="en-US" sz="2000" dirty="0">
                <a:solidFill>
                  <a:schemeClr val="bg1"/>
                </a:solidFill>
                <a:latin typeface="Crimson Pro"/>
              </a:rPr>
              <a:t>We have partnered with organizations to provide access to flexible schedules. We also </a:t>
            </a:r>
            <a:r>
              <a:rPr lang="en-US" sz="2000" u="sng" dirty="0">
                <a:solidFill>
                  <a:srgbClr val="FD6BEC"/>
                </a:solidFill>
                <a:latin typeface="Crimson Pro"/>
              </a:rPr>
              <a:t>offer health benefits packages, including 2 free annual check-ups</a:t>
            </a:r>
            <a:r>
              <a:rPr lang="en-US" sz="2000" dirty="0">
                <a:solidFill>
                  <a:schemeClr val="bg1"/>
                </a:solidFill>
                <a:latin typeface="Crimson Pro"/>
              </a:rPr>
              <a:t> for women who get jobs through our platform. </a:t>
            </a:r>
          </a:p>
          <a:p>
            <a:pPr algn="just">
              <a:lnSpc>
                <a:spcPts val="2799"/>
              </a:lnSpc>
            </a:pPr>
            <a:endParaRPr lang="en-US" sz="2000" dirty="0">
              <a:solidFill>
                <a:schemeClr val="bg1"/>
              </a:solidFill>
              <a:latin typeface="Crimson Pro"/>
            </a:endParaRPr>
          </a:p>
          <a:p>
            <a:pPr marL="285750" indent="-285750" algn="just">
              <a:lnSpc>
                <a:spcPts val="2799"/>
              </a:lnSpc>
              <a:buFont typeface="Arial" panose="020B0604020202020204" pitchFamily="34" charset="0"/>
              <a:buChar char="•"/>
            </a:pPr>
            <a:r>
              <a:rPr lang="en-US" sz="2000" dirty="0">
                <a:solidFill>
                  <a:schemeClr val="bg1"/>
                </a:solidFill>
                <a:latin typeface="Crimson Pro"/>
              </a:rPr>
              <a:t>Additionally, we </a:t>
            </a:r>
            <a:r>
              <a:rPr lang="en-US" sz="2000" u="sng" dirty="0">
                <a:solidFill>
                  <a:srgbClr val="FD6BEC"/>
                </a:solidFill>
                <a:latin typeface="Crimson Pro"/>
              </a:rPr>
              <a:t>host seminars on topics like women's empowerment, transitioning back to work postpartum, and work-life balance for mothers. </a:t>
            </a:r>
            <a:r>
              <a:rPr lang="en-US" sz="2000" dirty="0">
                <a:solidFill>
                  <a:schemeClr val="bg1"/>
                </a:solidFill>
                <a:latin typeface="Crimson Pro"/>
              </a:rPr>
              <a:t>By providing a supportive community, relevant resources, and family-friendly job opportunities, we aim to help women successfully relaunch their careers after starting a family.</a:t>
            </a:r>
            <a:endParaRPr lang="en-IN" sz="2000" dirty="0">
              <a:solidFill>
                <a:schemeClr val="bg1"/>
              </a:solidFill>
              <a:latin typeface="Crimson Pro"/>
            </a:endParaRPr>
          </a:p>
          <a:p>
            <a:pPr>
              <a:lnSpc>
                <a:spcPts val="2799"/>
              </a:lnSpc>
            </a:pPr>
            <a:endParaRPr lang="en-US" sz="1750" dirty="0">
              <a:solidFill>
                <a:schemeClr val="bg1"/>
              </a:solidFill>
            </a:endParaRPr>
          </a:p>
        </p:txBody>
      </p:sp>
      <p:sp>
        <p:nvSpPr>
          <p:cNvPr id="7" name="Text 4"/>
          <p:cNvSpPr/>
          <p:nvPr/>
        </p:nvSpPr>
        <p:spPr>
          <a:xfrm>
            <a:off x="5980550" y="5168481"/>
            <a:ext cx="7477601" cy="1777008"/>
          </a:xfrm>
          <a:prstGeom prst="rect">
            <a:avLst/>
          </a:prstGeom>
          <a:noFill/>
          <a:ln/>
        </p:spPr>
        <p:txBody>
          <a:bodyPr wrap="square" rtlCol="0" anchor="t"/>
          <a:lstStyle/>
          <a:p>
            <a:pPr marL="285750" indent="-285750">
              <a:lnSpc>
                <a:spcPts val="2799"/>
              </a:lnSpc>
              <a:buFont typeface="Arial" panose="020B0604020202020204" pitchFamily="34" charset="0"/>
              <a:buChar char="•"/>
            </a:pP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71920" y="-4857"/>
            <a:ext cx="14630400" cy="8229600"/>
          </a:xfrm>
          <a:prstGeom prst="rect">
            <a:avLst/>
          </a:prstGeom>
          <a:solidFill>
            <a:srgbClr val="0F0F10"/>
          </a:solidFill>
          <a:ln/>
        </p:spPr>
      </p:sp>
      <p:sp>
        <p:nvSpPr>
          <p:cNvPr id="5" name="Text 2"/>
          <p:cNvSpPr/>
          <p:nvPr/>
        </p:nvSpPr>
        <p:spPr>
          <a:xfrm>
            <a:off x="5166353" y="578974"/>
            <a:ext cx="6665952" cy="833199"/>
          </a:xfrm>
          <a:prstGeom prst="rect">
            <a:avLst/>
          </a:prstGeom>
          <a:noFill/>
          <a:ln/>
        </p:spPr>
        <p:txBody>
          <a:bodyPr wrap="none" rtlCol="0" anchor="t"/>
          <a:lstStyle/>
          <a:p>
            <a:pPr marL="0" indent="0">
              <a:lnSpc>
                <a:spcPts val="6561"/>
              </a:lnSpc>
              <a:buNone/>
            </a:pPr>
            <a:r>
              <a:rPr lang="en-US" sz="5249" u="sng" kern="0" spc="-157" dirty="0">
                <a:solidFill>
                  <a:srgbClr val="FBF3FA"/>
                </a:solidFill>
                <a:latin typeface="Fira Mono" pitchFamily="34" charset="0"/>
                <a:ea typeface="Fira Mono" pitchFamily="34" charset="-122"/>
                <a:cs typeface="Fira Mono" pitchFamily="34" charset="-120"/>
              </a:rPr>
              <a:t>References</a:t>
            </a:r>
            <a:endParaRPr lang="en-US" sz="5249" u="sng" dirty="0"/>
          </a:p>
        </p:txBody>
      </p:sp>
      <p:sp>
        <p:nvSpPr>
          <p:cNvPr id="6" name="Text 3"/>
          <p:cNvSpPr/>
          <p:nvPr/>
        </p:nvSpPr>
        <p:spPr>
          <a:xfrm>
            <a:off x="6319599" y="1960245"/>
            <a:ext cx="7477601"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6319599" y="3987165"/>
            <a:ext cx="7477601" cy="1777008"/>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6319599" y="6014085"/>
            <a:ext cx="7477601" cy="1421606"/>
          </a:xfrm>
          <a:prstGeom prst="rect">
            <a:avLst/>
          </a:prstGeom>
          <a:noFill/>
          <a:ln/>
        </p:spPr>
        <p:txBody>
          <a:bodyPr wrap="square" rtlCol="0" anchor="t"/>
          <a:lstStyle/>
          <a:p>
            <a:pPr marL="0" indent="0">
              <a:lnSpc>
                <a:spcPts val="2799"/>
              </a:lnSpc>
              <a:buNone/>
            </a:pPr>
            <a:endParaRPr lang="en-US" sz="1750" dirty="0"/>
          </a:p>
        </p:txBody>
      </p:sp>
      <p:sp>
        <p:nvSpPr>
          <p:cNvPr id="10" name="TextBox 9">
            <a:extLst>
              <a:ext uri="{FF2B5EF4-FFF2-40B4-BE49-F238E27FC236}">
                <a16:creationId xmlns:a16="http://schemas.microsoft.com/office/drawing/2014/main" id="{CC7A074B-BDAF-5982-0D84-2E7D0A04C4D7}"/>
              </a:ext>
            </a:extLst>
          </p:cNvPr>
          <p:cNvSpPr txBox="1"/>
          <p:nvPr/>
        </p:nvSpPr>
        <p:spPr>
          <a:xfrm rot="10800000" flipH="1" flipV="1">
            <a:off x="1715784" y="1992773"/>
            <a:ext cx="11674077" cy="5324535"/>
          </a:xfrm>
          <a:prstGeom prst="rect">
            <a:avLst/>
          </a:prstGeom>
          <a:noFill/>
        </p:spPr>
        <p:txBody>
          <a:bodyPr wrap="square" rtlCol="0">
            <a:spAutoFit/>
          </a:bodyPr>
          <a:lstStyle/>
          <a:p>
            <a:pPr algn="just"/>
            <a:r>
              <a:rPr lang="en-US" sz="2000" dirty="0">
                <a:solidFill>
                  <a:srgbClr val="FC20E2"/>
                </a:solidFill>
              </a:rPr>
              <a:t>1</a:t>
            </a:r>
            <a:r>
              <a:rPr lang="en-US" sz="2000" dirty="0">
                <a:solidFill>
                  <a:schemeClr val="bg2"/>
                </a:solidFill>
              </a:rPr>
              <a:t>)Zhang, </a:t>
            </a:r>
            <a:r>
              <a:rPr lang="en-US" sz="2000" dirty="0" err="1">
                <a:solidFill>
                  <a:schemeClr val="bg2"/>
                </a:solidFill>
              </a:rPr>
              <a:t>Xiaoqi</a:t>
            </a:r>
            <a:r>
              <a:rPr lang="en-US" sz="2000" dirty="0">
                <a:solidFill>
                  <a:schemeClr val="bg2"/>
                </a:solidFill>
              </a:rPr>
              <a:t>, and </a:t>
            </a:r>
            <a:r>
              <a:rPr lang="en-US" sz="2000" dirty="0" err="1">
                <a:solidFill>
                  <a:schemeClr val="bg2"/>
                </a:solidFill>
              </a:rPr>
              <a:t>Yanqiao</a:t>
            </a:r>
            <a:r>
              <a:rPr lang="en-US" sz="2000" dirty="0">
                <a:solidFill>
                  <a:schemeClr val="bg2"/>
                </a:solidFill>
              </a:rPr>
              <a:t> Zheng. "Gender differences in self-view and desired salaries: A study on online recruitment website users in China." </a:t>
            </a:r>
            <a:r>
              <a:rPr lang="en-US" sz="2000" dirty="0" err="1">
                <a:solidFill>
                  <a:schemeClr val="bg2"/>
                </a:solidFill>
              </a:rPr>
              <a:t>PLoS</a:t>
            </a:r>
            <a:r>
              <a:rPr lang="en-US" sz="2000" dirty="0">
                <a:solidFill>
                  <a:schemeClr val="bg2"/>
                </a:solidFill>
              </a:rPr>
              <a:t> One 14, no. 1 (2019): e0210072.</a:t>
            </a:r>
          </a:p>
          <a:p>
            <a:pPr algn="just"/>
            <a:endParaRPr lang="en-US" sz="2000" dirty="0">
              <a:solidFill>
                <a:schemeClr val="bg2"/>
              </a:solidFill>
            </a:endParaRPr>
          </a:p>
          <a:p>
            <a:pPr algn="just"/>
            <a:r>
              <a:rPr lang="en-US" sz="2000" dirty="0">
                <a:solidFill>
                  <a:srgbClr val="FC20E2"/>
                </a:solidFill>
              </a:rPr>
              <a:t>2)</a:t>
            </a:r>
            <a:r>
              <a:rPr lang="en-US" sz="2000" dirty="0">
                <a:solidFill>
                  <a:schemeClr val="bg2"/>
                </a:solidFill>
              </a:rPr>
              <a:t>Madera, Juan M. "Using social networking websites as a selection tool: The role of selection process fairness and job pursuit intentions." International Journal of Hospitality Management 31, no. 4 (2012): 1276-1282.</a:t>
            </a:r>
          </a:p>
          <a:p>
            <a:pPr algn="just"/>
            <a:endParaRPr lang="en-US" sz="2000" dirty="0">
              <a:solidFill>
                <a:schemeClr val="bg2"/>
              </a:solidFill>
            </a:endParaRPr>
          </a:p>
          <a:p>
            <a:pPr algn="just"/>
            <a:r>
              <a:rPr lang="en-US" sz="2000" dirty="0">
                <a:solidFill>
                  <a:srgbClr val="FC20E2"/>
                </a:solidFill>
              </a:rPr>
              <a:t>3) </a:t>
            </a:r>
            <a:r>
              <a:rPr lang="en-US" sz="2000" dirty="0" err="1">
                <a:solidFill>
                  <a:schemeClr val="bg2"/>
                </a:solidFill>
              </a:rPr>
              <a:t>Quadlin</a:t>
            </a:r>
            <a:r>
              <a:rPr lang="en-US" sz="2000" dirty="0">
                <a:solidFill>
                  <a:schemeClr val="bg2"/>
                </a:solidFill>
              </a:rPr>
              <a:t>, Natasha. "The mark of a woman’s record: Gender and academic performance in hiring." American Sociological Review 83, no. 2 (2018): 331-360</a:t>
            </a:r>
          </a:p>
          <a:p>
            <a:pPr algn="just"/>
            <a:endParaRPr lang="en-US" sz="2000" dirty="0">
              <a:solidFill>
                <a:srgbClr val="FC20E2"/>
              </a:solidFill>
            </a:endParaRPr>
          </a:p>
          <a:p>
            <a:pPr algn="just"/>
            <a:r>
              <a:rPr lang="en-US" sz="2000" dirty="0">
                <a:solidFill>
                  <a:srgbClr val="FC20E2"/>
                </a:solidFill>
              </a:rPr>
              <a:t>4)</a:t>
            </a:r>
            <a:r>
              <a:rPr lang="en-US" sz="2000" dirty="0">
                <a:solidFill>
                  <a:schemeClr val="bg2"/>
                </a:solidFill>
              </a:rPr>
              <a:t>McRae, Susan. "Returning to work after childbirth: opportunities and inequalities." European sociological review 9, no. 2 (1993): 125-138.</a:t>
            </a:r>
          </a:p>
          <a:p>
            <a:pPr algn="just"/>
            <a:endParaRPr lang="en-US" sz="2000" dirty="0">
              <a:solidFill>
                <a:schemeClr val="bg2"/>
              </a:solidFill>
            </a:endParaRPr>
          </a:p>
          <a:p>
            <a:pPr algn="just"/>
            <a:r>
              <a:rPr lang="en-US" sz="2000" u="sng" dirty="0">
                <a:solidFill>
                  <a:srgbClr val="FC20E2"/>
                </a:solidFill>
              </a:rPr>
              <a:t>5) </a:t>
            </a:r>
            <a:r>
              <a:rPr lang="en-US" sz="2000" dirty="0" err="1">
                <a:solidFill>
                  <a:schemeClr val="bg2"/>
                </a:solidFill>
              </a:rPr>
              <a:t>Sovbetov</a:t>
            </a:r>
            <a:r>
              <a:rPr lang="en-US" sz="2000" dirty="0">
                <a:solidFill>
                  <a:schemeClr val="bg2"/>
                </a:solidFill>
              </a:rPr>
              <a:t>, </a:t>
            </a:r>
            <a:r>
              <a:rPr lang="en-US" sz="2000" dirty="0" err="1">
                <a:solidFill>
                  <a:schemeClr val="bg2"/>
                </a:solidFill>
              </a:rPr>
              <a:t>Yhlas</a:t>
            </a:r>
            <a:r>
              <a:rPr lang="en-US" sz="2000" dirty="0">
                <a:solidFill>
                  <a:schemeClr val="bg2"/>
                </a:solidFill>
              </a:rPr>
              <a:t>. "Impact of digital economy on female employment: Evidence from Turkey." International Economic Journal 32, no. 2 (2018): 256-270.</a:t>
            </a:r>
          </a:p>
          <a:p>
            <a:endParaRPr lang="en-US" sz="2000" dirty="0">
              <a:solidFill>
                <a:schemeClr val="bg2"/>
              </a:solidFill>
            </a:endParaRPr>
          </a:p>
          <a:p>
            <a:endParaRPr lang="en-US" sz="2000" dirty="0">
              <a:solidFill>
                <a:schemeClr val="bg2"/>
              </a:solidFill>
            </a:endParaRPr>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
            <a:extLst>
              <a:ext uri="{FF2B5EF4-FFF2-40B4-BE49-F238E27FC236}">
                <a16:creationId xmlns:a16="http://schemas.microsoft.com/office/drawing/2014/main" id="{313FE874-05FA-94BF-8400-E117DD6A59B4}"/>
              </a:ext>
            </a:extLst>
          </p:cNvPr>
          <p:cNvSpPr/>
          <p:nvPr/>
        </p:nvSpPr>
        <p:spPr>
          <a:xfrm>
            <a:off x="0" y="-2"/>
            <a:ext cx="14630400" cy="8229600"/>
          </a:xfrm>
          <a:prstGeom prst="rect">
            <a:avLst/>
          </a:prstGeom>
          <a:solidFill>
            <a:srgbClr val="0F0F10"/>
          </a:solidFill>
          <a:ln/>
        </p:spPr>
      </p:sp>
      <p:sp>
        <p:nvSpPr>
          <p:cNvPr id="10" name="Rectangle 9">
            <a:extLst>
              <a:ext uri="{FF2B5EF4-FFF2-40B4-BE49-F238E27FC236}">
                <a16:creationId xmlns:a16="http://schemas.microsoft.com/office/drawing/2014/main" id="{B9BE09FC-5C63-6B79-B11C-D1320348EB07}"/>
              </a:ext>
            </a:extLst>
          </p:cNvPr>
          <p:cNvSpPr/>
          <p:nvPr/>
        </p:nvSpPr>
        <p:spPr>
          <a:xfrm>
            <a:off x="3842951" y="3150973"/>
            <a:ext cx="7191633" cy="1754659"/>
          </a:xfrm>
          <a:prstGeom prst="rect">
            <a:avLst/>
          </a:prstGeom>
          <a:solidFill>
            <a:srgbClr val="FD6BEC"/>
          </a:solidFill>
          <a:ln>
            <a:solidFill>
              <a:srgbClr val="FC20E2"/>
            </a:solidFill>
          </a:ln>
          <a:effectLst>
            <a:softEdge rad="635000"/>
          </a:effectLst>
          <a:scene3d>
            <a:camera prst="perspectiveAbove"/>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1BEAB55-0D89-2B08-D0DF-F29567D735A4}"/>
              </a:ext>
              <a:ext uri="{C183D7F6-B498-43B3-948B-1728B52AA6E4}">
                <adec:decorative xmlns:adec="http://schemas.microsoft.com/office/drawing/2017/decorative" val="0"/>
              </a:ext>
            </a:extLst>
          </p:cNvPr>
          <p:cNvSpPr txBox="1"/>
          <p:nvPr/>
        </p:nvSpPr>
        <p:spPr>
          <a:xfrm>
            <a:off x="3977070" y="3354226"/>
            <a:ext cx="9022238" cy="1323439"/>
          </a:xfrm>
          <a:prstGeom prst="rect">
            <a:avLst/>
          </a:prstGeom>
          <a:noFill/>
        </p:spPr>
        <p:txBody>
          <a:bodyPr wrap="square" rtlCol="0">
            <a:spAutoFit/>
          </a:bodyPr>
          <a:lstStyle/>
          <a:p>
            <a:r>
              <a:rPr lang="en-US" sz="8000" b="1" dirty="0">
                <a:solidFill>
                  <a:schemeClr val="bg1"/>
                </a:solidFill>
                <a:effectLst>
                  <a:outerShdw blurRad="38100" dist="38100" dir="2700000" algn="tl">
                    <a:srgbClr val="000000">
                      <a:alpha val="43137"/>
                    </a:srgbClr>
                  </a:outerShdw>
                </a:effectLst>
                <a:latin typeface="Crimson Pro" pitchFamily="34" charset="0"/>
                <a:ea typeface="Crimson Pro" pitchFamily="34" charset="-122"/>
                <a:cs typeface="Crimson Pro" pitchFamily="34" charset="-120"/>
              </a:rPr>
              <a:t>    THANK YOU</a:t>
            </a:r>
            <a:endParaRPr lang="en-IN" sz="8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624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5724FD-4DFF-4072-AAAE-74379D0CDB43}"/>
              </a:ext>
            </a:extLst>
          </p:cNvPr>
          <p:cNvPicPr>
            <a:picLocks noChangeAspect="1"/>
          </p:cNvPicPr>
          <p:nvPr/>
        </p:nvPicPr>
        <p:blipFill>
          <a:blip r:embed="rId2"/>
          <a:stretch>
            <a:fillRect/>
          </a:stretch>
        </p:blipFill>
        <p:spPr>
          <a:xfrm>
            <a:off x="0" y="0"/>
            <a:ext cx="14630400" cy="8229600"/>
          </a:xfrm>
          <a:prstGeom prst="rect">
            <a:avLst/>
          </a:prstGeom>
        </p:spPr>
      </p:pic>
      <p:sp>
        <p:nvSpPr>
          <p:cNvPr id="5" name="TextBox 4">
            <a:extLst>
              <a:ext uri="{FF2B5EF4-FFF2-40B4-BE49-F238E27FC236}">
                <a16:creationId xmlns:a16="http://schemas.microsoft.com/office/drawing/2014/main" id="{AE15CFAD-EB94-1DAF-8F60-EBC3219D57B1}"/>
              </a:ext>
            </a:extLst>
          </p:cNvPr>
          <p:cNvSpPr txBox="1"/>
          <p:nvPr/>
        </p:nvSpPr>
        <p:spPr>
          <a:xfrm>
            <a:off x="2848196" y="534256"/>
            <a:ext cx="3626778" cy="1046440"/>
          </a:xfrm>
          <a:prstGeom prst="rect">
            <a:avLst/>
          </a:prstGeom>
          <a:noFill/>
        </p:spPr>
        <p:txBody>
          <a:bodyPr wrap="square" rtlCol="0">
            <a:spAutoFit/>
          </a:bodyPr>
          <a:lstStyle/>
          <a:p>
            <a:r>
              <a:rPr lang="en-US" sz="4400" u="sng" kern="0" spc="-135" dirty="0">
                <a:solidFill>
                  <a:srgbClr val="FBF3FA"/>
                </a:solidFill>
                <a:latin typeface="Fira Mono" pitchFamily="34" charset="0"/>
                <a:ea typeface="Fira Mono" pitchFamily="34" charset="-122"/>
                <a:cs typeface="Fira Mono" pitchFamily="34" charset="-120"/>
              </a:rPr>
              <a:t>Contents</a:t>
            </a:r>
            <a:endParaRPr lang="en-US" sz="4400" u="sng" dirty="0"/>
          </a:p>
          <a:p>
            <a:endParaRPr lang="en-IN" dirty="0"/>
          </a:p>
        </p:txBody>
      </p:sp>
      <p:sp>
        <p:nvSpPr>
          <p:cNvPr id="6" name="TextBox 5">
            <a:extLst>
              <a:ext uri="{FF2B5EF4-FFF2-40B4-BE49-F238E27FC236}">
                <a16:creationId xmlns:a16="http://schemas.microsoft.com/office/drawing/2014/main" id="{20219A8A-3133-FD5C-A90A-AABAD287607F}"/>
              </a:ext>
            </a:extLst>
          </p:cNvPr>
          <p:cNvSpPr txBox="1"/>
          <p:nvPr/>
        </p:nvSpPr>
        <p:spPr>
          <a:xfrm>
            <a:off x="2848196" y="2024009"/>
            <a:ext cx="10818688" cy="4801314"/>
          </a:xfrm>
          <a:prstGeom prst="rect">
            <a:avLst/>
          </a:prstGeom>
          <a:noFill/>
        </p:spPr>
        <p:txBody>
          <a:bodyPr wrap="square" rtlCol="0">
            <a:spAutoFit/>
          </a:bodyPr>
          <a:lstStyle/>
          <a:p>
            <a:pPr marL="285750" indent="-285750">
              <a:buFont typeface="Arial" panose="020B0604020202020204" pitchFamily="34" charset="0"/>
              <a:buChar char="•"/>
            </a:pPr>
            <a:r>
              <a:rPr lang="en-IN" sz="3200" dirty="0">
                <a:solidFill>
                  <a:schemeClr val="bg1"/>
                </a:solidFill>
              </a:rPr>
              <a:t>INTRODUCTION </a:t>
            </a:r>
          </a:p>
          <a:p>
            <a:pPr marL="285750" indent="-285750">
              <a:buFont typeface="Arial" panose="020B0604020202020204" pitchFamily="34" charset="0"/>
              <a:buChar char="•"/>
            </a:pPr>
            <a:r>
              <a:rPr lang="en-IN" sz="3200" dirty="0">
                <a:solidFill>
                  <a:schemeClr val="bg1"/>
                </a:solidFill>
              </a:rPr>
              <a:t>LITERATURE SURVEY</a:t>
            </a:r>
          </a:p>
          <a:p>
            <a:pPr marL="285750" indent="-285750">
              <a:buFont typeface="Arial" panose="020B0604020202020204" pitchFamily="34" charset="0"/>
              <a:buChar char="•"/>
            </a:pPr>
            <a:r>
              <a:rPr lang="en-IN" sz="3200" dirty="0">
                <a:solidFill>
                  <a:schemeClr val="bg1"/>
                </a:solidFill>
              </a:rPr>
              <a:t>LIMITATIONS</a:t>
            </a:r>
          </a:p>
          <a:p>
            <a:pPr marL="285750" indent="-285750">
              <a:buFont typeface="Arial" panose="020B0604020202020204" pitchFamily="34" charset="0"/>
              <a:buChar char="•"/>
            </a:pPr>
            <a:r>
              <a:rPr lang="en-IN" sz="3200" dirty="0">
                <a:solidFill>
                  <a:schemeClr val="bg1"/>
                </a:solidFill>
              </a:rPr>
              <a:t>PROBLEM STATEMENT</a:t>
            </a:r>
          </a:p>
          <a:p>
            <a:pPr marL="285750" indent="-285750">
              <a:buFont typeface="Arial" panose="020B0604020202020204" pitchFamily="34" charset="0"/>
              <a:buChar char="•"/>
            </a:pPr>
            <a:r>
              <a:rPr lang="en-IN" sz="3200" dirty="0">
                <a:solidFill>
                  <a:schemeClr val="bg1"/>
                </a:solidFill>
              </a:rPr>
              <a:t>SYSTEM DESIGN</a:t>
            </a:r>
          </a:p>
          <a:p>
            <a:pPr marL="285750" indent="-285750">
              <a:buFont typeface="Arial" panose="020B0604020202020204" pitchFamily="34" charset="0"/>
              <a:buChar char="•"/>
            </a:pPr>
            <a:r>
              <a:rPr lang="en-IN" sz="3200" dirty="0">
                <a:solidFill>
                  <a:schemeClr val="bg1"/>
                </a:solidFill>
              </a:rPr>
              <a:t>TECHNOLOGIES AND METHODOLOGY</a:t>
            </a:r>
          </a:p>
          <a:p>
            <a:pPr marL="285750" indent="-285750">
              <a:buFont typeface="Arial" panose="020B0604020202020204" pitchFamily="34" charset="0"/>
              <a:buChar char="•"/>
            </a:pPr>
            <a:r>
              <a:rPr lang="en-IN" sz="3200" dirty="0">
                <a:solidFill>
                  <a:schemeClr val="bg1"/>
                </a:solidFill>
              </a:rPr>
              <a:t>IMPLEMENTATION</a:t>
            </a:r>
          </a:p>
          <a:p>
            <a:pPr marL="285750" indent="-285750">
              <a:buFont typeface="Arial" panose="020B0604020202020204" pitchFamily="34" charset="0"/>
              <a:buChar char="•"/>
            </a:pPr>
            <a:r>
              <a:rPr lang="en-IN" sz="3200" dirty="0">
                <a:solidFill>
                  <a:schemeClr val="bg1"/>
                </a:solidFill>
              </a:rPr>
              <a:t>CONCLUSION </a:t>
            </a:r>
          </a:p>
          <a:p>
            <a:pPr marL="285750" indent="-285750">
              <a:buFont typeface="Arial" panose="020B0604020202020204" pitchFamily="34" charset="0"/>
              <a:buChar char="•"/>
            </a:pPr>
            <a:r>
              <a:rPr lang="en-IN" sz="3200" dirty="0">
                <a:solidFill>
                  <a:schemeClr val="bg1"/>
                </a:solidFill>
              </a:rPr>
              <a:t>REFERENCES</a:t>
            </a: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58667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14722"/>
            <a:ext cx="14630400" cy="8229600"/>
          </a:xfrm>
          <a:prstGeom prst="rect">
            <a:avLst/>
          </a:prstGeom>
          <a:solidFill>
            <a:srgbClr val="18181B"/>
          </a:solidFill>
          <a:ln/>
        </p:spPr>
      </p:sp>
      <p:sp>
        <p:nvSpPr>
          <p:cNvPr id="5" name="Text 2"/>
          <p:cNvSpPr/>
          <p:nvPr/>
        </p:nvSpPr>
        <p:spPr>
          <a:xfrm>
            <a:off x="3971960" y="718972"/>
            <a:ext cx="7712392" cy="1431608"/>
          </a:xfrm>
          <a:prstGeom prst="rect">
            <a:avLst/>
          </a:prstGeom>
          <a:noFill/>
          <a:ln/>
        </p:spPr>
        <p:txBody>
          <a:bodyPr wrap="square" rtlCol="0" anchor="t"/>
          <a:lstStyle/>
          <a:p>
            <a:pPr marL="0" indent="0">
              <a:lnSpc>
                <a:spcPts val="5637"/>
              </a:lnSpc>
              <a:buNone/>
            </a:pPr>
            <a:r>
              <a:rPr lang="en-US" sz="4510" u="sng" kern="0" spc="-135" dirty="0">
                <a:solidFill>
                  <a:srgbClr val="FBF3FA"/>
                </a:solidFill>
                <a:latin typeface="Fira Mono" pitchFamily="34" charset="0"/>
                <a:ea typeface="Fira Mono" pitchFamily="34" charset="-122"/>
                <a:cs typeface="Fira Mono" pitchFamily="34" charset="-120"/>
              </a:rPr>
              <a:t>Introduction</a:t>
            </a:r>
            <a:endParaRPr lang="en-US" sz="4510" u="sng" dirty="0"/>
          </a:p>
        </p:txBody>
      </p:sp>
      <p:sp>
        <p:nvSpPr>
          <p:cNvPr id="6" name="Text 3"/>
          <p:cNvSpPr/>
          <p:nvPr/>
        </p:nvSpPr>
        <p:spPr>
          <a:xfrm>
            <a:off x="2746678" y="1906191"/>
            <a:ext cx="7704772" cy="2592699"/>
          </a:xfrm>
          <a:prstGeom prst="rect">
            <a:avLst/>
          </a:prstGeom>
          <a:noFill/>
          <a:ln/>
        </p:spPr>
        <p:txBody>
          <a:bodyPr wrap="square" rtlCol="0" anchor="t"/>
          <a:lstStyle/>
          <a:p>
            <a:pPr marL="0" indent="0" algn="just">
              <a:lnSpc>
                <a:spcPts val="2405"/>
              </a:lnSpc>
              <a:buNone/>
            </a:pPr>
            <a:r>
              <a:rPr lang="en-US" sz="2000" kern="0" spc="-30" dirty="0">
                <a:solidFill>
                  <a:srgbClr val="E0D6DE"/>
                </a:solidFill>
                <a:latin typeface="Fira Sans" pitchFamily="34" charset="0"/>
                <a:ea typeface="Fira Sans" pitchFamily="34" charset="-122"/>
                <a:cs typeface="Fira Sans" pitchFamily="34" charset="-120"/>
              </a:rPr>
              <a:t>Welcome to the world of job searching, where opportunities abound and careers take flight. </a:t>
            </a:r>
          </a:p>
          <a:p>
            <a:pPr marL="0" indent="0" algn="just">
              <a:lnSpc>
                <a:spcPts val="2405"/>
              </a:lnSpc>
              <a:buNone/>
            </a:pPr>
            <a:endParaRPr lang="en-US" sz="2000" kern="0" spc="-30" dirty="0">
              <a:solidFill>
                <a:srgbClr val="E0D6DE"/>
              </a:solidFill>
              <a:latin typeface="Fira Sans" pitchFamily="34" charset="0"/>
              <a:ea typeface="Fira Sans" pitchFamily="34" charset="-122"/>
              <a:cs typeface="Fira Sans" pitchFamily="34" charset="-120"/>
            </a:endParaRPr>
          </a:p>
          <a:p>
            <a:pPr algn="just"/>
            <a:r>
              <a:rPr lang="en-US" sz="2000" u="sng" kern="0" spc="-30" dirty="0">
                <a:solidFill>
                  <a:srgbClr val="FD6BEC"/>
                </a:solidFill>
                <a:latin typeface="Fira Sans" pitchFamily="34" charset="0"/>
                <a:ea typeface="Fira Sans" pitchFamily="34" charset="-122"/>
                <a:cs typeface="Fira Sans" pitchFamily="34" charset="-120"/>
              </a:rPr>
              <a:t>OBJECTIVES :</a:t>
            </a:r>
            <a:r>
              <a:rPr lang="en-US" sz="2000" u="sng" kern="0" spc="-30" dirty="0">
                <a:solidFill>
                  <a:srgbClr val="E0D6DE"/>
                </a:solidFill>
                <a:latin typeface="Fira Sans" pitchFamily="34" charset="0"/>
                <a:ea typeface="Fira Sans" pitchFamily="34" charset="-122"/>
                <a:cs typeface="Fira Sans" pitchFamily="34" charset="-120"/>
              </a:rPr>
              <a:t> </a:t>
            </a:r>
          </a:p>
          <a:p>
            <a:pPr marL="342900" indent="-342900" algn="just">
              <a:buFont typeface="Arial" panose="020B0604020202020204" pitchFamily="34" charset="0"/>
              <a:buChar char="•"/>
            </a:pPr>
            <a:endParaRPr lang="en-US" sz="2000" u="sng" kern="0" spc="-30" dirty="0">
              <a:solidFill>
                <a:srgbClr val="E0D6DE"/>
              </a:solidFill>
              <a:latin typeface="Fira Sans" pitchFamily="34" charset="0"/>
              <a:ea typeface="Fira Sans" pitchFamily="34" charset="-122"/>
              <a:cs typeface="Fira Sans" pitchFamily="34" charset="-120"/>
            </a:endParaRPr>
          </a:p>
          <a:p>
            <a:pPr marL="342900" indent="-342900" algn="just">
              <a:buFont typeface="Arial" panose="020B0604020202020204" pitchFamily="34" charset="0"/>
              <a:buChar char="•"/>
            </a:pPr>
            <a:r>
              <a:rPr lang="en-US" sz="2000" kern="0" spc="-30" dirty="0">
                <a:solidFill>
                  <a:srgbClr val="E0D6DE"/>
                </a:solidFill>
                <a:latin typeface="Fira Sans" pitchFamily="34" charset="0"/>
                <a:ea typeface="Fira Sans" pitchFamily="34" charset="-122"/>
                <a:cs typeface="Fira Sans" pitchFamily="34" charset="-120"/>
              </a:rPr>
              <a:t>Our job searching portal is designed to connect talented new mothers with their dream positions and help companies find the perfect candidates to drive their success. </a:t>
            </a:r>
          </a:p>
          <a:p>
            <a:pPr marL="342900" indent="-342900" algn="just">
              <a:buFont typeface="Arial" panose="020B0604020202020204" pitchFamily="34" charset="0"/>
              <a:buChar char="•"/>
            </a:pPr>
            <a:endParaRPr lang="en-US" sz="2000" kern="0" spc="-30" dirty="0">
              <a:solidFill>
                <a:srgbClr val="E0D6DE"/>
              </a:solidFill>
              <a:latin typeface="Fira Sans" pitchFamily="34" charset="0"/>
              <a:ea typeface="Fira Sans" pitchFamily="34" charset="-122"/>
              <a:cs typeface="Fira Sans" pitchFamily="34" charset="-120"/>
            </a:endParaRPr>
          </a:p>
          <a:p>
            <a:pPr marL="342900" indent="-342900" algn="just">
              <a:buFont typeface="Arial" panose="020B0604020202020204" pitchFamily="34" charset="0"/>
              <a:buChar char="•"/>
            </a:pPr>
            <a:r>
              <a:rPr lang="en-US" sz="2000" kern="0" spc="-30" dirty="0">
                <a:solidFill>
                  <a:srgbClr val="E0D6DE"/>
                </a:solidFill>
                <a:latin typeface="Fira Sans" pitchFamily="34" charset="0"/>
                <a:ea typeface="Fira Sans" pitchFamily="34" charset="-122"/>
                <a:cs typeface="Fira Sans" pitchFamily="34" charset="-120"/>
              </a:rPr>
              <a:t>Our platform provides the tools and resources to support you every step of the way.</a:t>
            </a:r>
          </a:p>
          <a:p>
            <a:pPr marL="342900" indent="-342900">
              <a:buFont typeface="Arial" panose="020B0604020202020204" pitchFamily="34" charset="0"/>
              <a:buChar char="•"/>
            </a:pPr>
            <a:endParaRPr lang="en-US" sz="2000" kern="0" spc="-30" dirty="0">
              <a:solidFill>
                <a:srgbClr val="E0D6DE"/>
              </a:solidFill>
              <a:latin typeface="Fira Sans" pitchFamily="34" charset="0"/>
            </a:endParaRPr>
          </a:p>
          <a:p>
            <a:pPr marL="342900" indent="-342900">
              <a:buFont typeface="Arial" panose="020B0604020202020204" pitchFamily="34" charset="0"/>
              <a:buChar char="•"/>
            </a:pPr>
            <a:endParaRPr lang="en-US" sz="2000" dirty="0"/>
          </a:p>
        </p:txBody>
      </p:sp>
      <p:sp>
        <p:nvSpPr>
          <p:cNvPr id="7" name="Text 4"/>
          <p:cNvSpPr/>
          <p:nvPr/>
        </p:nvSpPr>
        <p:spPr>
          <a:xfrm>
            <a:off x="2739058" y="5541614"/>
            <a:ext cx="7712392" cy="1851432"/>
          </a:xfrm>
          <a:prstGeom prst="rect">
            <a:avLst/>
          </a:prstGeom>
          <a:noFill/>
          <a:ln/>
        </p:spPr>
        <p:txBody>
          <a:bodyPr wrap="square" rtlCol="0" anchor="t"/>
          <a:lstStyle/>
          <a:p>
            <a:pPr marL="342900" indent="-342900" algn="just">
              <a:buFont typeface="Arial" panose="020B0604020202020204" pitchFamily="34" charset="0"/>
              <a:buChar char="•"/>
            </a:pPr>
            <a:r>
              <a:rPr lang="en-US" sz="2000" kern="0" spc="-30" dirty="0">
                <a:solidFill>
                  <a:srgbClr val="E0D6DE"/>
                </a:solidFill>
                <a:latin typeface="Fira Sans" pitchFamily="34" charset="0"/>
                <a:ea typeface="Fira Sans" pitchFamily="34" charset="-122"/>
                <a:cs typeface="Fira Sans" pitchFamily="34" charset="-120"/>
              </a:rPr>
              <a:t>With a user-friendly interface and personalized job recommendations, our portal streamlines the search process, saving you time and effort. </a:t>
            </a:r>
          </a:p>
          <a:p>
            <a:pPr marL="342900" indent="-342900">
              <a:buFont typeface="Arial" panose="020B0604020202020204" pitchFamily="34" charset="0"/>
              <a:buChar char="•"/>
            </a:pPr>
            <a:endParaRPr lang="en-US" sz="2000" dirty="0"/>
          </a:p>
        </p:txBody>
      </p:sp>
      <p:sp>
        <p:nvSpPr>
          <p:cNvPr id="10" name="Text 6"/>
          <p:cNvSpPr/>
          <p:nvPr/>
        </p:nvSpPr>
        <p:spPr>
          <a:xfrm>
            <a:off x="1116567" y="6700479"/>
            <a:ext cx="3260223" cy="1354459"/>
          </a:xfrm>
          <a:prstGeom prst="rect">
            <a:avLst/>
          </a:prstGeom>
          <a:noFill/>
          <a:ln/>
        </p:spPr>
        <p:txBody>
          <a:bodyPr wrap="none" rtlCol="0" anchor="t"/>
          <a:lstStyle/>
          <a:p>
            <a:pPr marL="0" indent="0" algn="l">
              <a:lnSpc>
                <a:spcPts val="2631"/>
              </a:lnSpc>
              <a:buNone/>
            </a:pPr>
            <a:endParaRPr lang="en-US" sz="187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
        <p:nvSpPr>
          <p:cNvPr id="5" name="Text 2"/>
          <p:cNvSpPr/>
          <p:nvPr/>
        </p:nvSpPr>
        <p:spPr>
          <a:xfrm>
            <a:off x="1175504" y="934164"/>
            <a:ext cx="7495937" cy="1373267"/>
          </a:xfrm>
          <a:prstGeom prst="rect">
            <a:avLst/>
          </a:prstGeom>
          <a:noFill/>
          <a:ln/>
        </p:spPr>
        <p:txBody>
          <a:bodyPr wrap="square" rtlCol="0" anchor="t"/>
          <a:lstStyle/>
          <a:p>
            <a:pPr marL="0" indent="0">
              <a:lnSpc>
                <a:spcPts val="5407"/>
              </a:lnSpc>
              <a:buNone/>
            </a:pPr>
            <a:r>
              <a:rPr lang="en-US" sz="4160" u="sng" kern="0" spc="-130" dirty="0">
                <a:solidFill>
                  <a:srgbClr val="FBF3FA"/>
                </a:solidFill>
                <a:latin typeface="Fira Mono" pitchFamily="34" charset="0"/>
                <a:ea typeface="Fira Mono" pitchFamily="34" charset="-122"/>
                <a:cs typeface="Fira Mono" pitchFamily="34" charset="-120"/>
              </a:rPr>
              <a:t>Literature Survey of the existing systems</a:t>
            </a:r>
            <a:endParaRPr lang="en-US" sz="4160" u="sng" dirty="0"/>
          </a:p>
        </p:txBody>
      </p:sp>
      <p:sp>
        <p:nvSpPr>
          <p:cNvPr id="6" name="Text 3"/>
          <p:cNvSpPr/>
          <p:nvPr/>
        </p:nvSpPr>
        <p:spPr>
          <a:xfrm>
            <a:off x="1175504" y="2307431"/>
            <a:ext cx="7144464" cy="1977628"/>
          </a:xfrm>
          <a:prstGeom prst="rect">
            <a:avLst/>
          </a:prstGeom>
          <a:noFill/>
          <a:ln/>
        </p:spPr>
        <p:txBody>
          <a:bodyPr wrap="square" rtlCol="0" anchor="t"/>
          <a:lstStyle/>
          <a:p>
            <a:pPr marL="3543300" lvl="7" indent="-342900">
              <a:lnSpc>
                <a:spcPts val="3115"/>
              </a:lnSpc>
              <a:buSzPct val="100000"/>
              <a:buChar char="•"/>
            </a:pPr>
            <a:endParaRPr lang="en-US" sz="1730" dirty="0"/>
          </a:p>
        </p:txBody>
      </p:sp>
      <p:sp>
        <p:nvSpPr>
          <p:cNvPr id="7" name="Text 4"/>
          <p:cNvSpPr/>
          <p:nvPr/>
        </p:nvSpPr>
        <p:spPr>
          <a:xfrm>
            <a:off x="1175504" y="4372928"/>
            <a:ext cx="7144464" cy="1582103"/>
          </a:xfrm>
          <a:prstGeom prst="rect">
            <a:avLst/>
          </a:prstGeom>
          <a:noFill/>
          <a:ln/>
        </p:spPr>
        <p:txBody>
          <a:bodyPr wrap="square" rtlCol="0" anchor="t"/>
          <a:lstStyle/>
          <a:p>
            <a:pPr marL="342900" indent="-342900" algn="l">
              <a:lnSpc>
                <a:spcPts val="3115"/>
              </a:lnSpc>
              <a:buSzPct val="100000"/>
              <a:buChar char="•"/>
            </a:pPr>
            <a:endParaRPr lang="en-US" sz="1730" dirty="0"/>
          </a:p>
        </p:txBody>
      </p:sp>
      <p:sp>
        <p:nvSpPr>
          <p:cNvPr id="8" name="Text 5"/>
          <p:cNvSpPr/>
          <p:nvPr/>
        </p:nvSpPr>
        <p:spPr>
          <a:xfrm>
            <a:off x="1175504" y="6042898"/>
            <a:ext cx="7144464" cy="1582103"/>
          </a:xfrm>
          <a:prstGeom prst="rect">
            <a:avLst/>
          </a:prstGeom>
          <a:noFill/>
          <a:ln/>
        </p:spPr>
        <p:txBody>
          <a:bodyPr wrap="square" rtlCol="0" anchor="t"/>
          <a:lstStyle/>
          <a:p>
            <a:pPr marL="342900" indent="-342900" algn="l">
              <a:lnSpc>
                <a:spcPts val="3115"/>
              </a:lnSpc>
              <a:buSzPct val="100000"/>
              <a:buChar char="•"/>
            </a:pPr>
            <a:endParaRPr lang="en-US" sz="1730" dirty="0"/>
          </a:p>
        </p:txBody>
      </p:sp>
      <p:sp>
        <p:nvSpPr>
          <p:cNvPr id="10" name="TextBox 9">
            <a:extLst>
              <a:ext uri="{FF2B5EF4-FFF2-40B4-BE49-F238E27FC236}">
                <a16:creationId xmlns:a16="http://schemas.microsoft.com/office/drawing/2014/main" id="{3363718B-EF39-E17C-DF41-97049DE2D877}"/>
              </a:ext>
            </a:extLst>
          </p:cNvPr>
          <p:cNvSpPr txBox="1"/>
          <p:nvPr/>
        </p:nvSpPr>
        <p:spPr>
          <a:xfrm>
            <a:off x="653458" y="2775598"/>
            <a:ext cx="7837084" cy="4462760"/>
          </a:xfrm>
          <a:prstGeom prst="rect">
            <a:avLst/>
          </a:prstGeom>
          <a:noFill/>
        </p:spPr>
        <p:txBody>
          <a:bodyPr wrap="square" rtlCol="0">
            <a:spAutoFit/>
          </a:bodyPr>
          <a:lstStyle/>
          <a:p>
            <a:pPr marL="457200" indent="-457200" algn="just">
              <a:buFont typeface="Arial" panose="020B0604020202020204" pitchFamily="34" charset="0"/>
              <a:buChar char="•"/>
            </a:pPr>
            <a:r>
              <a:rPr lang="en-US" sz="2000" kern="0" dirty="0">
                <a:solidFill>
                  <a:schemeClr val="bg1"/>
                </a:solidFill>
                <a:effectLst/>
                <a:latin typeface="Crimson Pro"/>
                <a:ea typeface="Times New Roman" panose="02020603050405020304" pitchFamily="18" charset="0"/>
              </a:rPr>
              <a:t>Substantially unequal rates of returning to work are shown to exist and to have persisted over the last decade among women with occupations in different social classes</a:t>
            </a:r>
            <a:r>
              <a:rPr lang="en-US" sz="1800" kern="0" dirty="0">
                <a:solidFill>
                  <a:schemeClr val="bg1"/>
                </a:solidFill>
                <a:effectLst/>
                <a:latin typeface="Times New Roman" panose="02020603050405020304" pitchFamily="18" charset="0"/>
                <a:ea typeface="Times New Roman" panose="02020603050405020304" pitchFamily="18" charset="0"/>
              </a:rPr>
              <a:t>.</a:t>
            </a:r>
          </a:p>
          <a:p>
            <a:pPr marL="457200" indent="-457200" algn="just">
              <a:buFont typeface="Arial" panose="020B0604020202020204" pitchFamily="34" charset="0"/>
              <a:buChar char="•"/>
            </a:pPr>
            <a:endParaRPr lang="en-US" sz="2000" i="1" u="sng" dirty="0">
              <a:solidFill>
                <a:schemeClr val="bg1"/>
              </a:solidFill>
              <a:latin typeface="Crimson Pro"/>
            </a:endParaRPr>
          </a:p>
          <a:p>
            <a:pPr marL="457200" indent="-457200" algn="just">
              <a:buFont typeface="Arial" panose="020B0604020202020204" pitchFamily="34" charset="0"/>
              <a:buChar char="•"/>
            </a:pPr>
            <a:r>
              <a:rPr lang="en-US" sz="2000" dirty="0">
                <a:solidFill>
                  <a:schemeClr val="bg1"/>
                </a:solidFill>
                <a:latin typeface="Crimson Pro"/>
              </a:rPr>
              <a:t>Almost 48% of Indian women leave the workforc</a:t>
            </a:r>
            <a:r>
              <a:rPr lang="en-US" sz="2000" u="sng" dirty="0">
                <a:solidFill>
                  <a:schemeClr val="bg1"/>
                </a:solidFill>
                <a:latin typeface="Crimson Pro"/>
              </a:rPr>
              <a:t>e </a:t>
            </a:r>
            <a:r>
              <a:rPr lang="en-US" sz="2000" dirty="0">
                <a:solidFill>
                  <a:schemeClr val="bg1"/>
                </a:solidFill>
                <a:latin typeface="Crimson Pro"/>
              </a:rPr>
              <a:t>within four months of their return from maternity leave. That leaves 3 out of 4 returning mothers without an opportunity. Now consider the fact that almost 6,00,000 women go on maternity leave annually in India. </a:t>
            </a:r>
          </a:p>
          <a:p>
            <a:pPr marL="457200" indent="-457200" algn="just">
              <a:buFont typeface="Arial" panose="020B0604020202020204" pitchFamily="34" charset="0"/>
              <a:buChar char="•"/>
            </a:pPr>
            <a:endParaRPr lang="en-US" sz="2000" dirty="0">
              <a:solidFill>
                <a:schemeClr val="bg1"/>
              </a:solidFill>
              <a:latin typeface="Crimson Pro"/>
            </a:endParaRPr>
          </a:p>
          <a:p>
            <a:pPr marL="457200" indent="-457200" algn="just">
              <a:buFont typeface="Arial" panose="020B0604020202020204" pitchFamily="34" charset="0"/>
              <a:buChar char="•"/>
            </a:pPr>
            <a:r>
              <a:rPr lang="en-US" sz="2000" kern="0" dirty="0">
                <a:solidFill>
                  <a:schemeClr val="bg1"/>
                </a:solidFill>
                <a:effectLst/>
                <a:latin typeface="Crimson Pro"/>
                <a:ea typeface="Times New Roman" panose="02020603050405020304" pitchFamily="18" charset="0"/>
              </a:rPr>
              <a:t>80.74% of variations in female employment are accounted by e-commerce and control variables</a:t>
            </a:r>
          </a:p>
          <a:p>
            <a:pPr algn="just"/>
            <a:endParaRPr lang="en-US" sz="2400" dirty="0">
              <a:solidFill>
                <a:schemeClr val="bg1"/>
              </a:solidFill>
              <a:latin typeface="Crimson Pro"/>
            </a:endParaRPr>
          </a:p>
          <a:p>
            <a:pPr marL="457200" indent="-457200" algn="just">
              <a:buFont typeface="Arial" panose="020B0604020202020204" pitchFamily="34" charset="0"/>
              <a:buChar char="•"/>
            </a:pPr>
            <a:r>
              <a:rPr lang="en-US" sz="2000" dirty="0">
                <a:solidFill>
                  <a:schemeClr val="bg1"/>
                </a:solidFill>
                <a:latin typeface="Crimson Pro"/>
              </a:rPr>
              <a:t>If a women is out of the workforce for just 3 years, she loses 37% of compensation power.</a:t>
            </a:r>
            <a:endParaRPr lang="en-US" sz="2000" i="1" u="sng" dirty="0">
              <a:solidFill>
                <a:schemeClr val="bg1"/>
              </a:solidFill>
              <a:latin typeface="Crimson Pro"/>
            </a:endParaRPr>
          </a:p>
        </p:txBody>
      </p:sp>
      <p:pic>
        <p:nvPicPr>
          <p:cNvPr id="9" name="Picture 8">
            <a:extLst>
              <a:ext uri="{FF2B5EF4-FFF2-40B4-BE49-F238E27FC236}">
                <a16:creationId xmlns:a16="http://schemas.microsoft.com/office/drawing/2014/main" id="{BFE95C19-B4E8-5339-CFAA-46E5F1E34D54}"/>
              </a:ext>
            </a:extLst>
          </p:cNvPr>
          <p:cNvPicPr>
            <a:picLocks noChangeAspect="1"/>
          </p:cNvPicPr>
          <p:nvPr/>
        </p:nvPicPr>
        <p:blipFill>
          <a:blip r:embed="rId3"/>
          <a:stretch>
            <a:fillRect/>
          </a:stretch>
        </p:blipFill>
        <p:spPr>
          <a:xfrm>
            <a:off x="9495472" y="1218298"/>
            <a:ext cx="4657393" cy="60200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
        <p:nvSpPr>
          <p:cNvPr id="4" name="Text 2"/>
          <p:cNvSpPr/>
          <p:nvPr/>
        </p:nvSpPr>
        <p:spPr>
          <a:xfrm>
            <a:off x="1830655" y="490775"/>
            <a:ext cx="10969090" cy="1388745"/>
          </a:xfrm>
          <a:prstGeom prst="rect">
            <a:avLst/>
          </a:prstGeom>
          <a:noFill/>
          <a:ln/>
        </p:spPr>
        <p:txBody>
          <a:bodyPr wrap="square" rtlCol="0" anchor="t"/>
          <a:lstStyle/>
          <a:p>
            <a:pPr marL="0" indent="0" algn="ctr">
              <a:lnSpc>
                <a:spcPts val="5468"/>
              </a:lnSpc>
              <a:buNone/>
            </a:pPr>
            <a:r>
              <a:rPr lang="en-US" sz="4160" u="sng" kern="0" spc="-131" dirty="0">
                <a:solidFill>
                  <a:srgbClr val="FBF3FA"/>
                </a:solidFill>
                <a:latin typeface="Fira Mono" pitchFamily="34" charset="0"/>
                <a:ea typeface="Fira Mono" pitchFamily="34" charset="-122"/>
                <a:cs typeface="Fira Mono" pitchFamily="34" charset="-120"/>
              </a:rPr>
              <a:t>Limitations of the existing systems</a:t>
            </a:r>
            <a:endParaRPr lang="en-US" sz="4160" u="sng" dirty="0"/>
          </a:p>
        </p:txBody>
      </p:sp>
      <p:sp>
        <p:nvSpPr>
          <p:cNvPr id="5" name="Text 3"/>
          <p:cNvSpPr/>
          <p:nvPr/>
        </p:nvSpPr>
        <p:spPr>
          <a:xfrm>
            <a:off x="1830655" y="1879520"/>
            <a:ext cx="3156347" cy="694373"/>
          </a:xfrm>
          <a:prstGeom prst="rect">
            <a:avLst/>
          </a:prstGeom>
          <a:noFill/>
          <a:ln/>
        </p:spPr>
        <p:txBody>
          <a:bodyPr wrap="square" rtlCol="0" anchor="t"/>
          <a:lstStyle/>
          <a:p>
            <a:pPr algn="ctr">
              <a:lnSpc>
                <a:spcPts val="2734"/>
              </a:lnSpc>
            </a:pPr>
            <a:r>
              <a:rPr lang="en-US" sz="2187" u="sng" kern="0" spc="-66" dirty="0">
                <a:solidFill>
                  <a:srgbClr val="FD6BEC"/>
                </a:solidFill>
                <a:latin typeface="Fira Mono" pitchFamily="34" charset="0"/>
                <a:ea typeface="Fira Mono" pitchFamily="34" charset="-122"/>
                <a:cs typeface="Fira Mono" pitchFamily="34" charset="-120"/>
              </a:rPr>
              <a:t>Lack of Personalization</a:t>
            </a:r>
            <a:endParaRPr lang="en-US" sz="2187" u="sng" dirty="0">
              <a:solidFill>
                <a:srgbClr val="FD6BEC"/>
              </a:solidFill>
            </a:endParaRPr>
          </a:p>
        </p:txBody>
      </p:sp>
      <p:sp>
        <p:nvSpPr>
          <p:cNvPr id="6" name="Text 4"/>
          <p:cNvSpPr/>
          <p:nvPr/>
        </p:nvSpPr>
        <p:spPr>
          <a:xfrm>
            <a:off x="1945526" y="2930365"/>
            <a:ext cx="3156347" cy="3554016"/>
          </a:xfrm>
          <a:prstGeom prst="rect">
            <a:avLst/>
          </a:prstGeom>
          <a:noFill/>
          <a:ln/>
        </p:spPr>
        <p:txBody>
          <a:bodyPr wrap="square" rtlCol="0" anchor="t"/>
          <a:lstStyle/>
          <a:p>
            <a:pPr marL="0" indent="0" algn="just">
              <a:lnSpc>
                <a:spcPts val="2799"/>
              </a:lnSpc>
              <a:buNone/>
            </a:pPr>
            <a:r>
              <a:rPr lang="en-US" sz="1750" kern="0" spc="-35" dirty="0">
                <a:solidFill>
                  <a:srgbClr val="E0D6DE"/>
                </a:solidFill>
                <a:latin typeface="Fira Sans" pitchFamily="34" charset="0"/>
                <a:ea typeface="Fira Sans" pitchFamily="34" charset="-122"/>
                <a:cs typeface="Fira Sans" pitchFamily="34" charset="-120"/>
              </a:rPr>
              <a:t>Existing job searching portals often provide generic search results without considering the individual preferences and career goals of the users. This lack of personalization can result in users feeling overwhelmed by irrelevant job postings </a:t>
            </a:r>
            <a:r>
              <a:rPr lang="en-US" sz="1750" kern="0" spc="-35" dirty="0">
                <a:solidFill>
                  <a:schemeClr val="bg1"/>
                </a:solidFill>
                <a:latin typeface="Fira Sans" pitchFamily="34" charset="0"/>
                <a:ea typeface="Fira Sans" pitchFamily="34" charset="-122"/>
                <a:cs typeface="Fira Sans" pitchFamily="34" charset="-120"/>
              </a:rPr>
              <a:t>and may lead to lower user engagement.</a:t>
            </a:r>
            <a:endParaRPr lang="en-US" sz="1750" dirty="0">
              <a:solidFill>
                <a:schemeClr val="bg1"/>
              </a:solidFill>
            </a:endParaRPr>
          </a:p>
        </p:txBody>
      </p:sp>
      <p:sp>
        <p:nvSpPr>
          <p:cNvPr id="7" name="Text 5"/>
          <p:cNvSpPr/>
          <p:nvPr/>
        </p:nvSpPr>
        <p:spPr>
          <a:xfrm>
            <a:off x="5743932" y="1879519"/>
            <a:ext cx="3156347" cy="694373"/>
          </a:xfrm>
          <a:prstGeom prst="rect">
            <a:avLst/>
          </a:prstGeom>
          <a:noFill/>
          <a:ln/>
        </p:spPr>
        <p:txBody>
          <a:bodyPr wrap="square" rtlCol="0" anchor="t"/>
          <a:lstStyle/>
          <a:p>
            <a:pPr algn="ctr">
              <a:lnSpc>
                <a:spcPts val="2734"/>
              </a:lnSpc>
            </a:pPr>
            <a:r>
              <a:rPr lang="en-US" sz="2187" u="sng" kern="0" spc="-66" dirty="0">
                <a:solidFill>
                  <a:srgbClr val="FD6BEC"/>
                </a:solidFill>
                <a:latin typeface="Fira Mono" pitchFamily="34" charset="0"/>
                <a:ea typeface="Fira Mono" pitchFamily="34" charset="-122"/>
                <a:cs typeface="Fira Mono" pitchFamily="34" charset="-120"/>
              </a:rPr>
              <a:t>Data Privacy                               Concerns</a:t>
            </a:r>
            <a:endParaRPr lang="en-US" sz="2187" u="sng" dirty="0">
              <a:solidFill>
                <a:srgbClr val="FD6BEC"/>
              </a:solidFill>
            </a:endParaRPr>
          </a:p>
        </p:txBody>
      </p:sp>
      <p:sp>
        <p:nvSpPr>
          <p:cNvPr id="8" name="Text 6"/>
          <p:cNvSpPr/>
          <p:nvPr/>
        </p:nvSpPr>
        <p:spPr>
          <a:xfrm>
            <a:off x="5939141" y="2937862"/>
            <a:ext cx="3156347" cy="3909417"/>
          </a:xfrm>
          <a:prstGeom prst="rect">
            <a:avLst/>
          </a:prstGeom>
          <a:noFill/>
          <a:ln/>
        </p:spPr>
        <p:txBody>
          <a:bodyPr wrap="square" rtlCol="0" anchor="t"/>
          <a:lstStyle/>
          <a:p>
            <a:pPr marL="0" indent="0" algn="just">
              <a:lnSpc>
                <a:spcPts val="2799"/>
              </a:lnSpc>
              <a:buNone/>
            </a:pPr>
            <a:r>
              <a:rPr lang="en-US" sz="1750" kern="0" spc="-35" dirty="0">
                <a:solidFill>
                  <a:srgbClr val="E0D6DE"/>
                </a:solidFill>
                <a:latin typeface="Fira Sans" pitchFamily="34" charset="0"/>
                <a:ea typeface="Fira Sans" pitchFamily="34" charset="-122"/>
                <a:cs typeface="Fira Sans" pitchFamily="34" charset="-120"/>
              </a:rPr>
              <a:t>Many existing systems have been scrutinized for their handling of user data, leading to concerns about privacy and security. Users may be hesitant to input their personal information and resume details into these portals due to the potential risk of data breaches or misuse of their sensitive information.</a:t>
            </a:r>
            <a:endParaRPr lang="en-US" sz="1750" dirty="0"/>
          </a:p>
        </p:txBody>
      </p:sp>
      <p:sp>
        <p:nvSpPr>
          <p:cNvPr id="9" name="Text 7"/>
          <p:cNvSpPr/>
          <p:nvPr/>
        </p:nvSpPr>
        <p:spPr>
          <a:xfrm>
            <a:off x="9449871" y="1884874"/>
            <a:ext cx="3156347" cy="694373"/>
          </a:xfrm>
          <a:prstGeom prst="rect">
            <a:avLst/>
          </a:prstGeom>
          <a:noFill/>
          <a:ln/>
        </p:spPr>
        <p:txBody>
          <a:bodyPr wrap="square" rtlCol="0" anchor="t"/>
          <a:lstStyle/>
          <a:p>
            <a:pPr algn="ctr">
              <a:lnSpc>
                <a:spcPts val="2734"/>
              </a:lnSpc>
            </a:pPr>
            <a:r>
              <a:rPr lang="en-US" sz="2187" u="sng" kern="0" spc="-66" dirty="0">
                <a:solidFill>
                  <a:srgbClr val="FD6BEC"/>
                </a:solidFill>
                <a:latin typeface="Fira Mono" pitchFamily="34" charset="0"/>
                <a:ea typeface="Fira Mono" pitchFamily="34" charset="-122"/>
                <a:cs typeface="Fira Mono" pitchFamily="34" charset="-120"/>
              </a:rPr>
              <a:t>Limited Skill Matching</a:t>
            </a:r>
            <a:endParaRPr lang="en-US" sz="2187" u="sng" dirty="0">
              <a:solidFill>
                <a:srgbClr val="FD6BEC"/>
              </a:solidFill>
            </a:endParaRPr>
          </a:p>
        </p:txBody>
      </p:sp>
      <p:sp>
        <p:nvSpPr>
          <p:cNvPr id="10" name="Text 8"/>
          <p:cNvSpPr/>
          <p:nvPr/>
        </p:nvSpPr>
        <p:spPr>
          <a:xfrm>
            <a:off x="9643398" y="2937862"/>
            <a:ext cx="3156347" cy="3198614"/>
          </a:xfrm>
          <a:prstGeom prst="rect">
            <a:avLst/>
          </a:prstGeom>
          <a:noFill/>
          <a:ln/>
        </p:spPr>
        <p:txBody>
          <a:bodyPr wrap="square" rtlCol="0" anchor="t"/>
          <a:lstStyle/>
          <a:p>
            <a:pPr marL="0" indent="0" algn="just">
              <a:lnSpc>
                <a:spcPts val="2799"/>
              </a:lnSpc>
              <a:buNone/>
            </a:pPr>
            <a:r>
              <a:rPr lang="en-US" sz="1750" kern="0" spc="-35" dirty="0">
                <a:solidFill>
                  <a:srgbClr val="E0D6DE"/>
                </a:solidFill>
                <a:latin typeface="Fira Sans" pitchFamily="34" charset="0"/>
                <a:ea typeface="Fira Sans" pitchFamily="34" charset="-122"/>
                <a:cs typeface="Fira Sans" pitchFamily="34" charset="-120"/>
              </a:rPr>
              <a:t>Job matching algorithms used by some portals have limitations in effectively matching the skills and qualifications of the users with the job requirements. This can result in users missing out on potential job opportunities that align with their expertise and experience.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4" name="Text 2"/>
          <p:cNvSpPr/>
          <p:nvPr/>
        </p:nvSpPr>
        <p:spPr>
          <a:xfrm>
            <a:off x="2293739" y="581501"/>
            <a:ext cx="5285780" cy="660797"/>
          </a:xfrm>
          <a:prstGeom prst="rect">
            <a:avLst/>
          </a:prstGeom>
          <a:noFill/>
          <a:ln/>
        </p:spPr>
        <p:txBody>
          <a:bodyPr wrap="none" rtlCol="0" anchor="t"/>
          <a:lstStyle/>
          <a:p>
            <a:pPr marL="0" indent="0" algn="just">
              <a:lnSpc>
                <a:spcPts val="5203"/>
              </a:lnSpc>
              <a:buNone/>
            </a:pPr>
            <a:r>
              <a:rPr lang="en-US" sz="4162" kern="0" spc="-125" dirty="0">
                <a:solidFill>
                  <a:srgbClr val="FBF3FA"/>
                </a:solidFill>
                <a:latin typeface="Fira Mono" pitchFamily="34" charset="0"/>
                <a:ea typeface="Fira Mono" pitchFamily="34" charset="-122"/>
                <a:cs typeface="Fira Mono" pitchFamily="34" charset="-120"/>
              </a:rPr>
              <a:t>       </a:t>
            </a:r>
            <a:r>
              <a:rPr lang="en-US" sz="4162" u="sng" kern="0" spc="-125" dirty="0">
                <a:solidFill>
                  <a:srgbClr val="FBF3FA"/>
                </a:solidFill>
                <a:latin typeface="Fira Mono" pitchFamily="34" charset="0"/>
                <a:ea typeface="Fira Mono" pitchFamily="34" charset="-122"/>
                <a:cs typeface="Fira Mono" pitchFamily="34" charset="-120"/>
              </a:rPr>
              <a:t>Problem statement</a:t>
            </a:r>
            <a:endParaRPr lang="en-US" sz="4162" u="sng" dirty="0"/>
          </a:p>
        </p:txBody>
      </p:sp>
      <p:sp>
        <p:nvSpPr>
          <p:cNvPr id="6" name="Text 4"/>
          <p:cNvSpPr/>
          <p:nvPr/>
        </p:nvSpPr>
        <p:spPr>
          <a:xfrm>
            <a:off x="2875002" y="1902857"/>
            <a:ext cx="3463647" cy="330398"/>
          </a:xfrm>
          <a:prstGeom prst="rect">
            <a:avLst/>
          </a:prstGeom>
          <a:noFill/>
          <a:ln/>
        </p:spPr>
        <p:txBody>
          <a:bodyPr wrap="none" rtlCol="0" anchor="t"/>
          <a:lstStyle/>
          <a:p>
            <a:pPr marL="0" indent="0">
              <a:lnSpc>
                <a:spcPts val="2601"/>
              </a:lnSpc>
              <a:buNone/>
            </a:pPr>
            <a:endParaRPr lang="en-US" sz="2081" dirty="0"/>
          </a:p>
        </p:txBody>
      </p:sp>
      <p:sp>
        <p:nvSpPr>
          <p:cNvPr id="7" name="Text 5"/>
          <p:cNvSpPr/>
          <p:nvPr/>
        </p:nvSpPr>
        <p:spPr>
          <a:xfrm>
            <a:off x="2875002" y="2360057"/>
            <a:ext cx="4334589" cy="1691283"/>
          </a:xfrm>
          <a:prstGeom prst="rect">
            <a:avLst/>
          </a:prstGeom>
          <a:noFill/>
          <a:ln/>
        </p:spPr>
        <p:txBody>
          <a:bodyPr wrap="square" rtlCol="0" anchor="t"/>
          <a:lstStyle/>
          <a:p>
            <a:pPr marL="0" indent="0">
              <a:lnSpc>
                <a:spcPts val="2664"/>
              </a:lnSpc>
              <a:buNone/>
            </a:pPr>
            <a:endParaRPr lang="en-US" sz="1665" dirty="0"/>
          </a:p>
        </p:txBody>
      </p:sp>
      <p:sp>
        <p:nvSpPr>
          <p:cNvPr id="9" name="Text 7"/>
          <p:cNvSpPr/>
          <p:nvPr/>
        </p:nvSpPr>
        <p:spPr>
          <a:xfrm>
            <a:off x="8002191" y="1902857"/>
            <a:ext cx="4334589" cy="660797"/>
          </a:xfrm>
          <a:prstGeom prst="rect">
            <a:avLst/>
          </a:prstGeom>
          <a:noFill/>
          <a:ln/>
        </p:spPr>
        <p:txBody>
          <a:bodyPr wrap="square" rtlCol="0" anchor="t"/>
          <a:lstStyle/>
          <a:p>
            <a:pPr marL="0" indent="0">
              <a:lnSpc>
                <a:spcPts val="2601"/>
              </a:lnSpc>
              <a:buNone/>
            </a:pPr>
            <a:endParaRPr lang="en-US" sz="2081" dirty="0"/>
          </a:p>
        </p:txBody>
      </p:sp>
      <p:sp>
        <p:nvSpPr>
          <p:cNvPr id="10" name="Text 8"/>
          <p:cNvSpPr/>
          <p:nvPr/>
        </p:nvSpPr>
        <p:spPr>
          <a:xfrm>
            <a:off x="8002191" y="2690455"/>
            <a:ext cx="4334589" cy="1691283"/>
          </a:xfrm>
          <a:prstGeom prst="rect">
            <a:avLst/>
          </a:prstGeom>
          <a:noFill/>
          <a:ln/>
        </p:spPr>
        <p:txBody>
          <a:bodyPr wrap="square" rtlCol="0" anchor="t"/>
          <a:lstStyle/>
          <a:p>
            <a:pPr marL="0" indent="0">
              <a:lnSpc>
                <a:spcPts val="2664"/>
              </a:lnSpc>
              <a:buNone/>
            </a:pPr>
            <a:endParaRPr lang="en-US" sz="1665" dirty="0"/>
          </a:p>
        </p:txBody>
      </p:sp>
      <p:sp>
        <p:nvSpPr>
          <p:cNvPr id="12" name="Text 10"/>
          <p:cNvSpPr/>
          <p:nvPr/>
        </p:nvSpPr>
        <p:spPr>
          <a:xfrm>
            <a:off x="2875002" y="4830842"/>
            <a:ext cx="4065984" cy="330398"/>
          </a:xfrm>
          <a:prstGeom prst="rect">
            <a:avLst/>
          </a:prstGeom>
          <a:noFill/>
          <a:ln/>
        </p:spPr>
        <p:txBody>
          <a:bodyPr wrap="none" rtlCol="0" anchor="t"/>
          <a:lstStyle/>
          <a:p>
            <a:pPr marL="0" indent="0">
              <a:lnSpc>
                <a:spcPts val="2601"/>
              </a:lnSpc>
              <a:buNone/>
            </a:pPr>
            <a:endParaRPr lang="en-US" sz="2081" dirty="0"/>
          </a:p>
        </p:txBody>
      </p:sp>
      <p:sp>
        <p:nvSpPr>
          <p:cNvPr id="13" name="Text 11"/>
          <p:cNvSpPr/>
          <p:nvPr/>
        </p:nvSpPr>
        <p:spPr>
          <a:xfrm>
            <a:off x="2875002" y="5288042"/>
            <a:ext cx="4334589" cy="2029539"/>
          </a:xfrm>
          <a:prstGeom prst="rect">
            <a:avLst/>
          </a:prstGeom>
          <a:noFill/>
          <a:ln/>
        </p:spPr>
        <p:txBody>
          <a:bodyPr wrap="square" rtlCol="0" anchor="t"/>
          <a:lstStyle/>
          <a:p>
            <a:pPr marL="0" indent="0">
              <a:lnSpc>
                <a:spcPts val="2664"/>
              </a:lnSpc>
              <a:buNone/>
            </a:pPr>
            <a:endParaRPr lang="en-US" sz="1665" dirty="0"/>
          </a:p>
        </p:txBody>
      </p:sp>
      <p:sp>
        <p:nvSpPr>
          <p:cNvPr id="15" name="Text 13"/>
          <p:cNvSpPr/>
          <p:nvPr/>
        </p:nvSpPr>
        <p:spPr>
          <a:xfrm>
            <a:off x="8002191" y="4830842"/>
            <a:ext cx="4334589" cy="660797"/>
          </a:xfrm>
          <a:prstGeom prst="rect">
            <a:avLst/>
          </a:prstGeom>
          <a:noFill/>
          <a:ln/>
        </p:spPr>
        <p:txBody>
          <a:bodyPr wrap="square" rtlCol="0" anchor="t"/>
          <a:lstStyle/>
          <a:p>
            <a:pPr marL="0" indent="0">
              <a:lnSpc>
                <a:spcPts val="2601"/>
              </a:lnSpc>
              <a:buNone/>
            </a:pPr>
            <a:endParaRPr lang="en-US" sz="2081" dirty="0"/>
          </a:p>
        </p:txBody>
      </p:sp>
      <p:sp>
        <p:nvSpPr>
          <p:cNvPr id="16" name="Text 14"/>
          <p:cNvSpPr/>
          <p:nvPr/>
        </p:nvSpPr>
        <p:spPr>
          <a:xfrm>
            <a:off x="8002191" y="5618440"/>
            <a:ext cx="4334589" cy="2029539"/>
          </a:xfrm>
          <a:prstGeom prst="rect">
            <a:avLst/>
          </a:prstGeom>
          <a:noFill/>
          <a:ln/>
        </p:spPr>
        <p:txBody>
          <a:bodyPr wrap="square" rtlCol="0" anchor="t"/>
          <a:lstStyle/>
          <a:p>
            <a:pPr marL="0" indent="0">
              <a:lnSpc>
                <a:spcPts val="2664"/>
              </a:lnSpc>
              <a:buNone/>
            </a:pPr>
            <a:endParaRPr lang="en-US" sz="1665" dirty="0"/>
          </a:p>
        </p:txBody>
      </p:sp>
      <p:sp>
        <p:nvSpPr>
          <p:cNvPr id="17" name="TextBox 16">
            <a:extLst>
              <a:ext uri="{FF2B5EF4-FFF2-40B4-BE49-F238E27FC236}">
                <a16:creationId xmlns:a16="http://schemas.microsoft.com/office/drawing/2014/main" id="{BC3B203E-734D-AA03-696F-F1D4B9BEE591}"/>
              </a:ext>
            </a:extLst>
          </p:cNvPr>
          <p:cNvSpPr txBox="1"/>
          <p:nvPr/>
        </p:nvSpPr>
        <p:spPr>
          <a:xfrm>
            <a:off x="2039420" y="1727120"/>
            <a:ext cx="10551559" cy="1323439"/>
          </a:xfrm>
          <a:prstGeom prst="rect">
            <a:avLst/>
          </a:prstGeom>
          <a:noFill/>
        </p:spPr>
        <p:txBody>
          <a:bodyPr wrap="square" rtlCol="0">
            <a:spAutoFit/>
          </a:bodyPr>
          <a:lstStyle/>
          <a:p>
            <a:pPr algn="just"/>
            <a:r>
              <a:rPr lang="en-US" sz="2000" dirty="0">
                <a:solidFill>
                  <a:schemeClr val="bg1"/>
                </a:solidFill>
              </a:rPr>
              <a:t>Many women choose to take a career break during pregnancy and early motherhood. However, re-entering the workforce postpartum can be challenging due to potential discrimination, lack of flexible work options and sometimes family (social) pressure. This can lead to financial and personal hardship for mothers who want to continue their careers.</a:t>
            </a:r>
            <a:endParaRPr lang="en-IN" sz="2000" dirty="0">
              <a:solidFill>
                <a:schemeClr val="bg1"/>
              </a:solidFill>
            </a:endParaRPr>
          </a:p>
        </p:txBody>
      </p:sp>
      <p:sp>
        <p:nvSpPr>
          <p:cNvPr id="18" name="TextBox 17">
            <a:extLst>
              <a:ext uri="{FF2B5EF4-FFF2-40B4-BE49-F238E27FC236}">
                <a16:creationId xmlns:a16="http://schemas.microsoft.com/office/drawing/2014/main" id="{D1216820-FA3C-0631-0D55-5E212E18060A}"/>
              </a:ext>
            </a:extLst>
          </p:cNvPr>
          <p:cNvSpPr txBox="1"/>
          <p:nvPr/>
        </p:nvSpPr>
        <p:spPr>
          <a:xfrm>
            <a:off x="1933811" y="3800356"/>
            <a:ext cx="10551559" cy="2923877"/>
          </a:xfrm>
          <a:prstGeom prst="rect">
            <a:avLst/>
          </a:prstGeom>
          <a:noFill/>
        </p:spPr>
        <p:txBody>
          <a:bodyPr wrap="square" rtlCol="0">
            <a:spAutoFit/>
          </a:bodyPr>
          <a:lstStyle/>
          <a:p>
            <a:pPr algn="ctr"/>
            <a:r>
              <a:rPr lang="en-US" sz="2400" b="1" u="sng" dirty="0">
                <a:solidFill>
                  <a:srgbClr val="FD6BEC"/>
                </a:solidFill>
              </a:rPr>
              <a:t>Solution Approach:</a:t>
            </a:r>
          </a:p>
          <a:p>
            <a:pPr algn="just"/>
            <a:r>
              <a:rPr lang="en-US" sz="2000" dirty="0">
                <a:solidFill>
                  <a:schemeClr val="bg1"/>
                </a:solidFill>
              </a:rPr>
              <a:t>We are creating a job platform specifically for women seeking to return to work after taking maternity leave. The platform will connect women with employers offering flexible work hours, remote options, and family-friendly policies. We have partnered with organizations to provide access to flexible schedules. We also offer health benefits packages, including 2 free annual check-ups for women who get jobs through our platform. Additionally, we host seminars on topics like women's empowerment, transitioning back to work postpartum, and work-life balance for mothers. By providing a supportive community, relevant resources, and family-friendly job opportunities, we aim to help women successfully relaunch their careers after starting a family.</a:t>
            </a:r>
            <a:endParaRPr lang="en-IN" sz="2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2874"/>
            <a:ext cx="14630400" cy="8230791"/>
          </a:xfrm>
          <a:prstGeom prst="rect">
            <a:avLst/>
          </a:prstGeom>
          <a:solidFill>
            <a:srgbClr val="0F0F10"/>
          </a:solidFill>
          <a:ln/>
        </p:spPr>
      </p:sp>
      <p:sp>
        <p:nvSpPr>
          <p:cNvPr id="4" name="Text 2"/>
          <p:cNvSpPr/>
          <p:nvPr/>
        </p:nvSpPr>
        <p:spPr>
          <a:xfrm>
            <a:off x="2496017" y="553564"/>
            <a:ext cx="8842177" cy="919764"/>
          </a:xfrm>
          <a:prstGeom prst="rect">
            <a:avLst/>
          </a:prstGeom>
          <a:noFill/>
          <a:ln/>
        </p:spPr>
        <p:txBody>
          <a:bodyPr wrap="none" rtlCol="0" anchor="t"/>
          <a:lstStyle/>
          <a:p>
            <a:pPr marL="0" indent="0">
              <a:lnSpc>
                <a:spcPts val="5090"/>
              </a:lnSpc>
              <a:buNone/>
            </a:pPr>
            <a:r>
              <a:rPr lang="en-US" sz="4072" u="sng" kern="0" spc="-122" dirty="0">
                <a:solidFill>
                  <a:srgbClr val="FBF3FA"/>
                </a:solidFill>
                <a:latin typeface="Fira Mono" pitchFamily="34" charset="0"/>
                <a:ea typeface="Fira Mono" pitchFamily="34" charset="-122"/>
                <a:cs typeface="Fira Mono" pitchFamily="34" charset="-120"/>
              </a:rPr>
              <a:t>Technologies and Methodologies</a:t>
            </a:r>
            <a:endParaRPr lang="en-US" sz="4072" u="sng" dirty="0"/>
          </a:p>
        </p:txBody>
      </p:sp>
      <p:pic>
        <p:nvPicPr>
          <p:cNvPr id="5" name="Image 0" descr="preencoded.png"/>
          <p:cNvPicPr>
            <a:picLocks noChangeAspect="1"/>
          </p:cNvPicPr>
          <p:nvPr/>
        </p:nvPicPr>
        <p:blipFill>
          <a:blip r:embed="rId3"/>
          <a:stretch>
            <a:fillRect/>
          </a:stretch>
        </p:blipFill>
        <p:spPr>
          <a:xfrm>
            <a:off x="5456017" y="1801561"/>
            <a:ext cx="413742" cy="413742"/>
          </a:xfrm>
          <a:prstGeom prst="rect">
            <a:avLst/>
          </a:prstGeom>
        </p:spPr>
      </p:pic>
      <p:sp>
        <p:nvSpPr>
          <p:cNvPr id="6" name="Text 3"/>
          <p:cNvSpPr/>
          <p:nvPr/>
        </p:nvSpPr>
        <p:spPr>
          <a:xfrm>
            <a:off x="6035561" y="1770117"/>
            <a:ext cx="2223849" cy="413742"/>
          </a:xfrm>
          <a:prstGeom prst="rect">
            <a:avLst/>
          </a:prstGeom>
          <a:noFill/>
          <a:ln/>
        </p:spPr>
        <p:txBody>
          <a:bodyPr wrap="none" rtlCol="0" anchor="t"/>
          <a:lstStyle/>
          <a:p>
            <a:pPr marL="0" indent="0" algn="l">
              <a:lnSpc>
                <a:spcPts val="2545"/>
              </a:lnSpc>
              <a:buNone/>
            </a:pPr>
            <a:r>
              <a:rPr lang="en-US" sz="2400" u="sng" kern="0" spc="-61" dirty="0">
                <a:solidFill>
                  <a:srgbClr val="FD6BEC"/>
                </a:solidFill>
                <a:latin typeface="Fira Mono" pitchFamily="34" charset="0"/>
                <a:ea typeface="Fira Mono" pitchFamily="34" charset="-122"/>
                <a:cs typeface="Fira Mono" pitchFamily="34" charset="-120"/>
              </a:rPr>
              <a:t>Codebase</a:t>
            </a:r>
            <a:endParaRPr lang="en-US" sz="2400" u="sng" dirty="0">
              <a:solidFill>
                <a:srgbClr val="FD6BEC"/>
              </a:solidFill>
            </a:endParaRPr>
          </a:p>
        </p:txBody>
      </p:sp>
      <p:sp>
        <p:nvSpPr>
          <p:cNvPr id="7" name="Text 4"/>
          <p:cNvSpPr/>
          <p:nvPr/>
        </p:nvSpPr>
        <p:spPr>
          <a:xfrm>
            <a:off x="6087958" y="2480648"/>
            <a:ext cx="7212458" cy="1002717"/>
          </a:xfrm>
          <a:prstGeom prst="rect">
            <a:avLst/>
          </a:prstGeom>
          <a:noFill/>
          <a:ln/>
        </p:spPr>
        <p:txBody>
          <a:bodyPr wrap="square" rtlCol="0" anchor="t"/>
          <a:lstStyle/>
          <a:p>
            <a:pPr marL="0" indent="0" algn="l">
              <a:lnSpc>
                <a:spcPts val="2606"/>
              </a:lnSpc>
              <a:buNone/>
            </a:pPr>
            <a:r>
              <a:rPr lang="en-US" sz="1629" kern="0" spc="-33" dirty="0">
                <a:solidFill>
                  <a:srgbClr val="E0D6DE"/>
                </a:solidFill>
                <a:latin typeface="Fira Sans" pitchFamily="34" charset="0"/>
                <a:ea typeface="Fira Sans" pitchFamily="34" charset="-122"/>
                <a:cs typeface="Fira Sans" pitchFamily="34" charset="-120"/>
              </a:rPr>
              <a:t> </a:t>
            </a:r>
            <a:endParaRPr lang="en-US" sz="1629" dirty="0"/>
          </a:p>
        </p:txBody>
      </p:sp>
      <p:sp>
        <p:nvSpPr>
          <p:cNvPr id="9" name="Text 5"/>
          <p:cNvSpPr/>
          <p:nvPr/>
        </p:nvSpPr>
        <p:spPr>
          <a:xfrm>
            <a:off x="4936093" y="2249686"/>
            <a:ext cx="2223968" cy="323255"/>
          </a:xfrm>
          <a:prstGeom prst="rect">
            <a:avLst/>
          </a:prstGeom>
          <a:noFill/>
          <a:ln/>
        </p:spPr>
        <p:txBody>
          <a:bodyPr wrap="none" rtlCol="0" anchor="t"/>
          <a:lstStyle/>
          <a:p>
            <a:pPr marL="0" indent="0" algn="l">
              <a:lnSpc>
                <a:spcPts val="2545"/>
              </a:lnSpc>
              <a:buNone/>
            </a:pPr>
            <a:endParaRPr lang="en-US" sz="2036" dirty="0"/>
          </a:p>
        </p:txBody>
      </p:sp>
      <p:sp>
        <p:nvSpPr>
          <p:cNvPr id="10" name="Text 6"/>
          <p:cNvSpPr/>
          <p:nvPr/>
        </p:nvSpPr>
        <p:spPr>
          <a:xfrm>
            <a:off x="4936093" y="2697004"/>
            <a:ext cx="2223968" cy="4964906"/>
          </a:xfrm>
          <a:prstGeom prst="rect">
            <a:avLst/>
          </a:prstGeom>
          <a:noFill/>
          <a:ln/>
        </p:spPr>
        <p:txBody>
          <a:bodyPr wrap="square" rtlCol="0" anchor="t"/>
          <a:lstStyle/>
          <a:p>
            <a:pPr marL="0" indent="0" algn="l">
              <a:lnSpc>
                <a:spcPts val="2606"/>
              </a:lnSpc>
              <a:buNone/>
            </a:pPr>
            <a:endParaRPr lang="en-US" sz="1629" dirty="0"/>
          </a:p>
        </p:txBody>
      </p:sp>
      <p:sp>
        <p:nvSpPr>
          <p:cNvPr id="12" name="Text 7"/>
          <p:cNvSpPr/>
          <p:nvPr/>
        </p:nvSpPr>
        <p:spPr>
          <a:xfrm>
            <a:off x="7470338" y="2249686"/>
            <a:ext cx="2223849" cy="646509"/>
          </a:xfrm>
          <a:prstGeom prst="rect">
            <a:avLst/>
          </a:prstGeom>
          <a:noFill/>
          <a:ln/>
        </p:spPr>
        <p:txBody>
          <a:bodyPr wrap="square" rtlCol="0" anchor="t"/>
          <a:lstStyle/>
          <a:p>
            <a:pPr marL="0" indent="0" algn="l">
              <a:lnSpc>
                <a:spcPts val="2545"/>
              </a:lnSpc>
              <a:buNone/>
            </a:pPr>
            <a:endParaRPr lang="en-US" sz="2036" dirty="0"/>
          </a:p>
        </p:txBody>
      </p:sp>
      <p:sp>
        <p:nvSpPr>
          <p:cNvPr id="13" name="Text 8"/>
          <p:cNvSpPr/>
          <p:nvPr/>
        </p:nvSpPr>
        <p:spPr>
          <a:xfrm>
            <a:off x="7470338" y="3020258"/>
            <a:ext cx="2223849" cy="4633913"/>
          </a:xfrm>
          <a:prstGeom prst="rect">
            <a:avLst/>
          </a:prstGeom>
          <a:noFill/>
          <a:ln/>
        </p:spPr>
        <p:txBody>
          <a:bodyPr wrap="square" rtlCol="0" anchor="t"/>
          <a:lstStyle/>
          <a:p>
            <a:pPr marL="0" indent="0" algn="l">
              <a:lnSpc>
                <a:spcPts val="2606"/>
              </a:lnSpc>
              <a:buNone/>
            </a:pPr>
            <a:endParaRPr lang="en-US" sz="1629" dirty="0"/>
          </a:p>
        </p:txBody>
      </p:sp>
      <p:sp>
        <p:nvSpPr>
          <p:cNvPr id="15" name="Text 9"/>
          <p:cNvSpPr/>
          <p:nvPr/>
        </p:nvSpPr>
        <p:spPr>
          <a:xfrm>
            <a:off x="10004465" y="2249686"/>
            <a:ext cx="2223968" cy="646509"/>
          </a:xfrm>
          <a:prstGeom prst="rect">
            <a:avLst/>
          </a:prstGeom>
          <a:noFill/>
          <a:ln/>
        </p:spPr>
        <p:txBody>
          <a:bodyPr wrap="square" rtlCol="0" anchor="t"/>
          <a:lstStyle/>
          <a:p>
            <a:pPr marL="0" indent="0" algn="l">
              <a:lnSpc>
                <a:spcPts val="2545"/>
              </a:lnSpc>
              <a:buNone/>
            </a:pPr>
            <a:endParaRPr lang="en-US" sz="2036" dirty="0"/>
          </a:p>
        </p:txBody>
      </p:sp>
      <p:sp>
        <p:nvSpPr>
          <p:cNvPr id="16" name="Text 10"/>
          <p:cNvSpPr/>
          <p:nvPr/>
        </p:nvSpPr>
        <p:spPr>
          <a:xfrm>
            <a:off x="10004465" y="3020258"/>
            <a:ext cx="2223968" cy="4302919"/>
          </a:xfrm>
          <a:prstGeom prst="rect">
            <a:avLst/>
          </a:prstGeom>
          <a:noFill/>
          <a:ln/>
        </p:spPr>
        <p:txBody>
          <a:bodyPr wrap="square" rtlCol="0" anchor="t"/>
          <a:lstStyle/>
          <a:p>
            <a:pPr marL="0" indent="0" algn="l">
              <a:lnSpc>
                <a:spcPts val="2606"/>
              </a:lnSpc>
              <a:buNone/>
            </a:pPr>
            <a:endParaRPr lang="en-US" sz="1629" dirty="0"/>
          </a:p>
        </p:txBody>
      </p:sp>
      <p:sp>
        <p:nvSpPr>
          <p:cNvPr id="17" name="TextBox 16">
            <a:extLst>
              <a:ext uri="{FF2B5EF4-FFF2-40B4-BE49-F238E27FC236}">
                <a16:creationId xmlns:a16="http://schemas.microsoft.com/office/drawing/2014/main" id="{4DA1CFC5-E675-48CC-E2A8-C950002BC958}"/>
              </a:ext>
            </a:extLst>
          </p:cNvPr>
          <p:cNvSpPr txBox="1"/>
          <p:nvPr/>
        </p:nvSpPr>
        <p:spPr>
          <a:xfrm>
            <a:off x="3642918" y="2844761"/>
            <a:ext cx="765484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kern="0" spc="-33" dirty="0">
                <a:solidFill>
                  <a:srgbClr val="E0D6DE"/>
                </a:solidFill>
                <a:highlight>
                  <a:srgbClr val="000000"/>
                </a:highlight>
                <a:latin typeface="Fira Sans" pitchFamily="34" charset="0"/>
                <a:ea typeface="Fira Sans" pitchFamily="34" charset="-122"/>
                <a:cs typeface="Fira Sans" pitchFamily="34" charset="-120"/>
              </a:rPr>
              <a:t> T</a:t>
            </a:r>
            <a:r>
              <a:rPr lang="en-US" sz="2000" kern="0" spc="-33" dirty="0">
                <a:solidFill>
                  <a:srgbClr val="E0D6DE"/>
                </a:solidFill>
                <a:latin typeface="Fira Sans" pitchFamily="34" charset="0"/>
                <a:ea typeface="Fira Sans" pitchFamily="34" charset="-122"/>
                <a:cs typeface="Fira Sans" pitchFamily="34" charset="-120"/>
              </a:rPr>
              <a:t>he development team can ensure the platform is robust, secure, and adaptable to future needs. By employing industry-standard languages for web development  like</a:t>
            </a:r>
          </a:p>
          <a:p>
            <a:pPr algn="just"/>
            <a:endParaRPr lang="en-US" sz="2000" kern="0" spc="-33" dirty="0">
              <a:solidFill>
                <a:srgbClr val="E0D6DE"/>
              </a:solidFill>
              <a:latin typeface="Fira Sans" pitchFamily="34" charset="0"/>
            </a:endParaRPr>
          </a:p>
          <a:p>
            <a:pPr marL="342900" indent="-342900" algn="just">
              <a:buFont typeface="Wingdings" panose="05000000000000000000" pitchFamily="2" charset="2"/>
              <a:buChar char="§"/>
            </a:pPr>
            <a:r>
              <a:rPr lang="en-US" sz="2000" kern="0" spc="-33" dirty="0">
                <a:solidFill>
                  <a:srgbClr val="FD6BEC"/>
                </a:solidFill>
                <a:latin typeface="Fira Sans" pitchFamily="34" charset="0"/>
              </a:rPr>
              <a:t>CSS</a:t>
            </a:r>
          </a:p>
          <a:p>
            <a:pPr marL="342900" indent="-342900" algn="just">
              <a:buFont typeface="Wingdings" panose="05000000000000000000" pitchFamily="2" charset="2"/>
              <a:buChar char="§"/>
            </a:pPr>
            <a:r>
              <a:rPr lang="en-US" sz="2000" kern="0" spc="-33" dirty="0" err="1">
                <a:solidFill>
                  <a:srgbClr val="FD6BEC"/>
                </a:solidFill>
                <a:latin typeface="Fira Sans" pitchFamily="34" charset="0"/>
              </a:rPr>
              <a:t>Javascript</a:t>
            </a:r>
            <a:r>
              <a:rPr lang="en-US" sz="2000" kern="0" spc="-33" dirty="0">
                <a:solidFill>
                  <a:srgbClr val="FD6BEC"/>
                </a:solidFill>
                <a:latin typeface="Fira Sans" pitchFamily="34" charset="0"/>
              </a:rPr>
              <a:t> </a:t>
            </a:r>
          </a:p>
          <a:p>
            <a:pPr marL="342900" indent="-342900" algn="just">
              <a:buFont typeface="Wingdings" panose="05000000000000000000" pitchFamily="2" charset="2"/>
              <a:buChar char="§"/>
            </a:pPr>
            <a:r>
              <a:rPr lang="en-US" sz="2000" kern="0" spc="-33" dirty="0">
                <a:solidFill>
                  <a:srgbClr val="FD6BEC"/>
                </a:solidFill>
                <a:latin typeface="Fira Sans" pitchFamily="34" charset="0"/>
              </a:rPr>
              <a:t>HTML</a:t>
            </a:r>
          </a:p>
          <a:p>
            <a:pPr marL="342900" indent="-342900" algn="just">
              <a:buFont typeface="Wingdings" panose="05000000000000000000" pitchFamily="2" charset="2"/>
              <a:buChar char="§"/>
            </a:pPr>
            <a:r>
              <a:rPr lang="en-US" sz="2000" kern="0" spc="-33" dirty="0">
                <a:solidFill>
                  <a:srgbClr val="FD6BEC"/>
                </a:solidFill>
                <a:latin typeface="Fira Sans" pitchFamily="34" charset="0"/>
              </a:rPr>
              <a:t>XAMPP - </a:t>
            </a:r>
            <a:r>
              <a:rPr lang="en-US" sz="2000" kern="0" spc="-33" dirty="0" err="1">
                <a:solidFill>
                  <a:srgbClr val="FD6BEC"/>
                </a:solidFill>
                <a:latin typeface="Fira Sans" pitchFamily="34" charset="0"/>
              </a:rPr>
              <a:t>mysql</a:t>
            </a:r>
            <a:r>
              <a:rPr lang="en-US" sz="2000" kern="0" spc="-33" dirty="0">
                <a:solidFill>
                  <a:srgbClr val="FD6BEC"/>
                </a:solidFill>
                <a:latin typeface="Fira Sans" pitchFamily="34" charset="0"/>
              </a:rPr>
              <a:t> ( </a:t>
            </a:r>
            <a:r>
              <a:rPr lang="en-US" sz="2000" kern="0" spc="-33" dirty="0" err="1">
                <a:solidFill>
                  <a:srgbClr val="FD6BEC"/>
                </a:solidFill>
                <a:latin typeface="Fira Sans" pitchFamily="34" charset="0"/>
              </a:rPr>
              <a:t>php</a:t>
            </a:r>
            <a:r>
              <a:rPr lang="en-US" sz="2000" kern="0" spc="-33" dirty="0">
                <a:solidFill>
                  <a:srgbClr val="FD6BEC"/>
                </a:solidFill>
                <a:latin typeface="Fira Sans" pitchFamily="34" charset="0"/>
              </a:rPr>
              <a:t> )</a:t>
            </a:r>
            <a:endParaRPr lang="en-IN" sz="2000" dirty="0">
              <a:solidFill>
                <a:srgbClr val="FD6BE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30791"/>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14630400" cy="8230791"/>
          </a:xfrm>
          <a:prstGeom prst="rect">
            <a:avLst/>
          </a:prstGeom>
        </p:spPr>
      </p:pic>
      <p:sp>
        <p:nvSpPr>
          <p:cNvPr id="5" name="Shape 2"/>
          <p:cNvSpPr/>
          <p:nvPr/>
        </p:nvSpPr>
        <p:spPr>
          <a:xfrm>
            <a:off x="0" y="0"/>
            <a:ext cx="14630400" cy="8230791"/>
          </a:xfrm>
          <a:prstGeom prst="rect">
            <a:avLst/>
          </a:prstGeom>
          <a:solidFill>
            <a:srgbClr val="0F0F10">
              <a:alpha val="80000"/>
            </a:srgbClr>
          </a:solidFill>
          <a:ln/>
        </p:spPr>
      </p:sp>
      <p:sp>
        <p:nvSpPr>
          <p:cNvPr id="6" name="Text 3"/>
          <p:cNvSpPr/>
          <p:nvPr/>
        </p:nvSpPr>
        <p:spPr>
          <a:xfrm>
            <a:off x="2852023" y="516731"/>
            <a:ext cx="4697968" cy="587216"/>
          </a:xfrm>
          <a:prstGeom prst="rect">
            <a:avLst/>
          </a:prstGeom>
          <a:noFill/>
          <a:ln/>
        </p:spPr>
        <p:txBody>
          <a:bodyPr wrap="none" rtlCol="0" anchor="t"/>
          <a:lstStyle/>
          <a:p>
            <a:pPr marL="0" indent="0">
              <a:lnSpc>
                <a:spcPts val="4624"/>
              </a:lnSpc>
              <a:buNone/>
            </a:pPr>
            <a:r>
              <a:rPr lang="en-US" sz="4160" u="sng" kern="0" spc="-111" dirty="0">
                <a:solidFill>
                  <a:srgbClr val="FBF3FA"/>
                </a:solidFill>
                <a:latin typeface="Fira Mono" pitchFamily="34" charset="0"/>
                <a:ea typeface="Fira Mono" pitchFamily="34" charset="-122"/>
                <a:cs typeface="Fira Mono" pitchFamily="34" charset="-120"/>
              </a:rPr>
              <a:t>Implementation</a:t>
            </a:r>
            <a:endParaRPr lang="en-US" sz="4160" u="sng" dirty="0"/>
          </a:p>
        </p:txBody>
      </p:sp>
      <p:sp>
        <p:nvSpPr>
          <p:cNvPr id="7" name="Shape 4"/>
          <p:cNvSpPr/>
          <p:nvPr/>
        </p:nvSpPr>
        <p:spPr>
          <a:xfrm>
            <a:off x="3122176" y="1385768"/>
            <a:ext cx="23455" cy="6328291"/>
          </a:xfrm>
          <a:prstGeom prst="rect">
            <a:avLst/>
          </a:prstGeom>
          <a:solidFill>
            <a:srgbClr val="FF6BD8"/>
          </a:solidFill>
          <a:ln/>
        </p:spPr>
      </p:sp>
      <p:sp>
        <p:nvSpPr>
          <p:cNvPr id="8" name="Shape 5"/>
          <p:cNvSpPr/>
          <p:nvPr/>
        </p:nvSpPr>
        <p:spPr>
          <a:xfrm>
            <a:off x="3345240" y="1732181"/>
            <a:ext cx="657701" cy="23455"/>
          </a:xfrm>
          <a:prstGeom prst="rect">
            <a:avLst/>
          </a:prstGeom>
          <a:solidFill>
            <a:srgbClr val="FF6BD8"/>
          </a:solidFill>
          <a:ln/>
        </p:spPr>
      </p:sp>
      <p:sp>
        <p:nvSpPr>
          <p:cNvPr id="9" name="Shape 6"/>
          <p:cNvSpPr/>
          <p:nvPr/>
        </p:nvSpPr>
        <p:spPr>
          <a:xfrm>
            <a:off x="2922449" y="1532573"/>
            <a:ext cx="422791" cy="422791"/>
          </a:xfrm>
          <a:prstGeom prst="roundRect">
            <a:avLst>
              <a:gd name="adj" fmla="val 13334"/>
            </a:avLst>
          </a:prstGeom>
          <a:solidFill>
            <a:srgbClr val="212126"/>
          </a:solidFill>
          <a:ln/>
        </p:spPr>
      </p:sp>
      <p:sp>
        <p:nvSpPr>
          <p:cNvPr id="10" name="Text 7"/>
          <p:cNvSpPr/>
          <p:nvPr/>
        </p:nvSpPr>
        <p:spPr>
          <a:xfrm>
            <a:off x="3053417" y="1567696"/>
            <a:ext cx="160734" cy="352425"/>
          </a:xfrm>
          <a:prstGeom prst="rect">
            <a:avLst/>
          </a:prstGeom>
          <a:noFill/>
          <a:ln/>
        </p:spPr>
        <p:txBody>
          <a:bodyPr wrap="none" rtlCol="0" anchor="t"/>
          <a:lstStyle/>
          <a:p>
            <a:pPr marL="0" indent="0" algn="ctr">
              <a:lnSpc>
                <a:spcPts val="2774"/>
              </a:lnSpc>
              <a:buNone/>
            </a:pPr>
            <a:r>
              <a:rPr lang="en-US" sz="2220" kern="0" spc="-67" dirty="0">
                <a:solidFill>
                  <a:srgbClr val="FBF3FA"/>
                </a:solidFill>
                <a:latin typeface="Fira Mono" pitchFamily="34" charset="0"/>
                <a:ea typeface="Fira Mono" pitchFamily="34" charset="-122"/>
                <a:cs typeface="Fira Mono" pitchFamily="34" charset="-120"/>
              </a:rPr>
              <a:t>1</a:t>
            </a:r>
            <a:endParaRPr lang="en-US" sz="2220" dirty="0"/>
          </a:p>
        </p:txBody>
      </p:sp>
      <p:sp>
        <p:nvSpPr>
          <p:cNvPr id="11" name="Text 8"/>
          <p:cNvSpPr/>
          <p:nvPr/>
        </p:nvSpPr>
        <p:spPr>
          <a:xfrm>
            <a:off x="4167307" y="1573649"/>
            <a:ext cx="2348984" cy="293608"/>
          </a:xfrm>
          <a:prstGeom prst="rect">
            <a:avLst/>
          </a:prstGeom>
          <a:noFill/>
          <a:ln/>
        </p:spPr>
        <p:txBody>
          <a:bodyPr wrap="none" rtlCol="0" anchor="t"/>
          <a:lstStyle/>
          <a:p>
            <a:pPr marL="0" indent="0" algn="l">
              <a:lnSpc>
                <a:spcPts val="2312"/>
              </a:lnSpc>
              <a:buNone/>
            </a:pPr>
            <a:r>
              <a:rPr lang="en-US" sz="1850" u="sng" kern="0" spc="-55" dirty="0">
                <a:solidFill>
                  <a:srgbClr val="FD6BEC"/>
                </a:solidFill>
                <a:latin typeface="Fira Mono" pitchFamily="34" charset="0"/>
                <a:ea typeface="Fira Mono" pitchFamily="34" charset="-122"/>
                <a:cs typeface="Fira Mono" pitchFamily="34" charset="-120"/>
              </a:rPr>
              <a:t>Development</a:t>
            </a:r>
            <a:endParaRPr lang="en-US" sz="1850" u="sng" dirty="0">
              <a:solidFill>
                <a:srgbClr val="FD6BEC"/>
              </a:solidFill>
            </a:endParaRPr>
          </a:p>
        </p:txBody>
      </p:sp>
      <p:sp>
        <p:nvSpPr>
          <p:cNvPr id="12" name="Text 9"/>
          <p:cNvSpPr/>
          <p:nvPr/>
        </p:nvSpPr>
        <p:spPr>
          <a:xfrm>
            <a:off x="4167307" y="1980009"/>
            <a:ext cx="8757583" cy="1202055"/>
          </a:xfrm>
          <a:prstGeom prst="rect">
            <a:avLst/>
          </a:prstGeom>
          <a:noFill/>
          <a:ln/>
        </p:spPr>
        <p:txBody>
          <a:bodyPr wrap="square" rtlCol="0" anchor="t"/>
          <a:lstStyle/>
          <a:p>
            <a:pPr marL="285750" indent="-285750" algn="just">
              <a:lnSpc>
                <a:spcPts val="2368"/>
              </a:lnSpc>
              <a:buFont typeface="Arial" panose="020B0604020202020204" pitchFamily="34" charset="0"/>
              <a:buChar char="•"/>
            </a:pPr>
            <a:r>
              <a:rPr lang="en-US" sz="1600" kern="0" spc="-30" dirty="0">
                <a:solidFill>
                  <a:srgbClr val="E0D6DE"/>
                </a:solidFill>
                <a:latin typeface="Fira Sans" pitchFamily="34" charset="0"/>
                <a:ea typeface="Fira Sans" pitchFamily="34" charset="-122"/>
                <a:cs typeface="Fira Sans" pitchFamily="34" charset="-120"/>
              </a:rPr>
              <a:t>The first step in the implementation process is the development phase. This includes the actual coding of the web-based job searching portal. </a:t>
            </a:r>
          </a:p>
          <a:p>
            <a:pPr marL="285750" indent="-285750" algn="just">
              <a:lnSpc>
                <a:spcPts val="2368"/>
              </a:lnSpc>
              <a:buFont typeface="Arial" panose="020B0604020202020204" pitchFamily="34" charset="0"/>
              <a:buChar char="•"/>
            </a:pPr>
            <a:r>
              <a:rPr lang="en-US" sz="1600" kern="0" spc="-30" dirty="0">
                <a:solidFill>
                  <a:srgbClr val="E0D6DE"/>
                </a:solidFill>
                <a:latin typeface="Fira Sans" pitchFamily="34" charset="0"/>
                <a:ea typeface="Fira Sans" pitchFamily="34" charset="-122"/>
                <a:cs typeface="Fira Sans" pitchFamily="34" charset="-120"/>
              </a:rPr>
              <a:t>The development team  works on creating the user interface, database integration, and other technical functionalities required for the portal.</a:t>
            </a:r>
            <a:endParaRPr lang="en-US" sz="1600" dirty="0"/>
          </a:p>
        </p:txBody>
      </p:sp>
      <p:sp>
        <p:nvSpPr>
          <p:cNvPr id="13" name="Shape 10"/>
          <p:cNvSpPr/>
          <p:nvPr/>
        </p:nvSpPr>
        <p:spPr>
          <a:xfrm>
            <a:off x="3345240" y="3904238"/>
            <a:ext cx="657701" cy="23455"/>
          </a:xfrm>
          <a:prstGeom prst="rect">
            <a:avLst/>
          </a:prstGeom>
          <a:solidFill>
            <a:srgbClr val="FF6BD8"/>
          </a:solidFill>
          <a:ln/>
        </p:spPr>
      </p:sp>
      <p:sp>
        <p:nvSpPr>
          <p:cNvPr id="14" name="Shape 11"/>
          <p:cNvSpPr/>
          <p:nvPr/>
        </p:nvSpPr>
        <p:spPr>
          <a:xfrm>
            <a:off x="2922449" y="3704630"/>
            <a:ext cx="422791" cy="422791"/>
          </a:xfrm>
          <a:prstGeom prst="roundRect">
            <a:avLst>
              <a:gd name="adj" fmla="val 13334"/>
            </a:avLst>
          </a:prstGeom>
          <a:solidFill>
            <a:srgbClr val="212126"/>
          </a:solidFill>
          <a:ln/>
        </p:spPr>
      </p:sp>
      <p:sp>
        <p:nvSpPr>
          <p:cNvPr id="15" name="Text 12"/>
          <p:cNvSpPr/>
          <p:nvPr/>
        </p:nvSpPr>
        <p:spPr>
          <a:xfrm>
            <a:off x="3053417" y="3739753"/>
            <a:ext cx="160734" cy="352425"/>
          </a:xfrm>
          <a:prstGeom prst="rect">
            <a:avLst/>
          </a:prstGeom>
          <a:noFill/>
          <a:ln/>
        </p:spPr>
        <p:txBody>
          <a:bodyPr wrap="none" rtlCol="0" anchor="t"/>
          <a:lstStyle/>
          <a:p>
            <a:pPr marL="0" indent="0" algn="ctr">
              <a:lnSpc>
                <a:spcPts val="2774"/>
              </a:lnSpc>
              <a:buNone/>
            </a:pPr>
            <a:r>
              <a:rPr lang="en-US" sz="2220" kern="0" spc="-67" dirty="0">
                <a:solidFill>
                  <a:srgbClr val="FBF3FA"/>
                </a:solidFill>
                <a:latin typeface="Fira Mono" pitchFamily="34" charset="0"/>
                <a:ea typeface="Fira Mono" pitchFamily="34" charset="-122"/>
                <a:cs typeface="Fira Mono" pitchFamily="34" charset="-120"/>
              </a:rPr>
              <a:t>2</a:t>
            </a:r>
            <a:endParaRPr lang="en-US" sz="2220" dirty="0"/>
          </a:p>
        </p:txBody>
      </p:sp>
      <p:sp>
        <p:nvSpPr>
          <p:cNvPr id="16" name="Text 13"/>
          <p:cNvSpPr/>
          <p:nvPr/>
        </p:nvSpPr>
        <p:spPr>
          <a:xfrm>
            <a:off x="4167307" y="3745706"/>
            <a:ext cx="3881080" cy="293608"/>
          </a:xfrm>
          <a:prstGeom prst="rect">
            <a:avLst/>
          </a:prstGeom>
          <a:noFill/>
          <a:ln/>
        </p:spPr>
        <p:txBody>
          <a:bodyPr wrap="none" rtlCol="0" anchor="t"/>
          <a:lstStyle/>
          <a:p>
            <a:pPr marL="0" indent="0" algn="l">
              <a:lnSpc>
                <a:spcPts val="2312"/>
              </a:lnSpc>
              <a:buNone/>
            </a:pPr>
            <a:r>
              <a:rPr lang="en-US" sz="1850" u="sng" kern="0" spc="-55" dirty="0">
                <a:solidFill>
                  <a:srgbClr val="FD6BEC"/>
                </a:solidFill>
                <a:latin typeface="Fira Mono" pitchFamily="34" charset="0"/>
                <a:ea typeface="Fira Mono" pitchFamily="34" charset="-122"/>
                <a:cs typeface="Fira Mono" pitchFamily="34" charset="-120"/>
              </a:rPr>
              <a:t>Testing and Quality Assurance</a:t>
            </a:r>
            <a:endParaRPr lang="en-US" sz="1850" u="sng" dirty="0">
              <a:solidFill>
                <a:srgbClr val="FD6BEC"/>
              </a:solidFill>
            </a:endParaRPr>
          </a:p>
        </p:txBody>
      </p:sp>
      <p:sp>
        <p:nvSpPr>
          <p:cNvPr id="17" name="Text 14"/>
          <p:cNvSpPr/>
          <p:nvPr/>
        </p:nvSpPr>
        <p:spPr>
          <a:xfrm>
            <a:off x="4167307" y="4152067"/>
            <a:ext cx="8757583" cy="1202055"/>
          </a:xfrm>
          <a:prstGeom prst="rect">
            <a:avLst/>
          </a:prstGeom>
          <a:noFill/>
          <a:ln/>
        </p:spPr>
        <p:txBody>
          <a:bodyPr wrap="square" rtlCol="0" anchor="t"/>
          <a:lstStyle/>
          <a:p>
            <a:pPr marL="285750" indent="-285750" algn="just">
              <a:lnSpc>
                <a:spcPts val="2368"/>
              </a:lnSpc>
              <a:buFont typeface="Arial" panose="020B0604020202020204" pitchFamily="34" charset="0"/>
              <a:buChar char="•"/>
            </a:pPr>
            <a:r>
              <a:rPr lang="en-US" sz="1600" kern="0" spc="-30" dirty="0">
                <a:solidFill>
                  <a:srgbClr val="E0D6DE"/>
                </a:solidFill>
                <a:latin typeface="Fira Sans" pitchFamily="34" charset="0"/>
                <a:ea typeface="Fira Sans" pitchFamily="34" charset="-122"/>
                <a:cs typeface="Fira Sans" pitchFamily="34" charset="-120"/>
              </a:rPr>
              <a:t>Once the development phase is completed, the portal will undergo rigorous testing and quality assurance procedures. </a:t>
            </a:r>
          </a:p>
          <a:p>
            <a:pPr marL="285750" indent="-285750" algn="just">
              <a:lnSpc>
                <a:spcPts val="2368"/>
              </a:lnSpc>
              <a:buFont typeface="Arial" panose="020B0604020202020204" pitchFamily="34" charset="0"/>
              <a:buChar char="•"/>
            </a:pPr>
            <a:r>
              <a:rPr lang="en-US" sz="1600" kern="0" spc="-30" dirty="0">
                <a:solidFill>
                  <a:srgbClr val="E0D6DE"/>
                </a:solidFill>
                <a:latin typeface="Fira Sans" pitchFamily="34" charset="0"/>
                <a:ea typeface="Fira Sans" pitchFamily="34" charset="-122"/>
                <a:cs typeface="Fira Sans" pitchFamily="34" charset="-120"/>
              </a:rPr>
              <a:t>This step ensures that the portal is bug-free, user-friendly, and performs seamlessly across different devices and browsers. It also includes checking for security vulnerabilities and data protection measures.</a:t>
            </a:r>
            <a:endParaRPr lang="en-US" sz="1600" dirty="0"/>
          </a:p>
        </p:txBody>
      </p:sp>
      <p:sp>
        <p:nvSpPr>
          <p:cNvPr id="18" name="Shape 15"/>
          <p:cNvSpPr/>
          <p:nvPr/>
        </p:nvSpPr>
        <p:spPr>
          <a:xfrm>
            <a:off x="3345240" y="6076295"/>
            <a:ext cx="657701" cy="23455"/>
          </a:xfrm>
          <a:prstGeom prst="rect">
            <a:avLst/>
          </a:prstGeom>
          <a:solidFill>
            <a:srgbClr val="FF6BD8"/>
          </a:solidFill>
          <a:ln/>
        </p:spPr>
      </p:sp>
      <p:sp>
        <p:nvSpPr>
          <p:cNvPr id="19" name="Shape 16"/>
          <p:cNvSpPr/>
          <p:nvPr/>
        </p:nvSpPr>
        <p:spPr>
          <a:xfrm>
            <a:off x="2922449" y="5876687"/>
            <a:ext cx="422791" cy="422791"/>
          </a:xfrm>
          <a:prstGeom prst="roundRect">
            <a:avLst>
              <a:gd name="adj" fmla="val 13334"/>
            </a:avLst>
          </a:prstGeom>
          <a:solidFill>
            <a:srgbClr val="212126"/>
          </a:solidFill>
          <a:ln/>
        </p:spPr>
      </p:sp>
      <p:sp>
        <p:nvSpPr>
          <p:cNvPr id="20" name="Text 17"/>
          <p:cNvSpPr/>
          <p:nvPr/>
        </p:nvSpPr>
        <p:spPr>
          <a:xfrm>
            <a:off x="3053417" y="5911810"/>
            <a:ext cx="160734" cy="352425"/>
          </a:xfrm>
          <a:prstGeom prst="rect">
            <a:avLst/>
          </a:prstGeom>
          <a:noFill/>
          <a:ln/>
        </p:spPr>
        <p:txBody>
          <a:bodyPr wrap="none" rtlCol="0" anchor="t"/>
          <a:lstStyle/>
          <a:p>
            <a:pPr marL="0" indent="0" algn="ctr">
              <a:lnSpc>
                <a:spcPts val="2774"/>
              </a:lnSpc>
              <a:buNone/>
            </a:pPr>
            <a:r>
              <a:rPr lang="en-US" sz="2220" kern="0" spc="-67" dirty="0">
                <a:solidFill>
                  <a:srgbClr val="FBF3FA"/>
                </a:solidFill>
                <a:latin typeface="Fira Mono" pitchFamily="34" charset="0"/>
                <a:ea typeface="Fira Mono" pitchFamily="34" charset="-122"/>
                <a:cs typeface="Fira Mono" pitchFamily="34" charset="-120"/>
              </a:rPr>
              <a:t>3</a:t>
            </a:r>
            <a:endParaRPr lang="en-US" sz="2220" dirty="0"/>
          </a:p>
        </p:txBody>
      </p:sp>
      <p:sp>
        <p:nvSpPr>
          <p:cNvPr id="21" name="Text 18"/>
          <p:cNvSpPr/>
          <p:nvPr/>
        </p:nvSpPr>
        <p:spPr>
          <a:xfrm>
            <a:off x="4167307" y="5917763"/>
            <a:ext cx="3747254" cy="293608"/>
          </a:xfrm>
          <a:prstGeom prst="rect">
            <a:avLst/>
          </a:prstGeom>
          <a:noFill/>
          <a:ln/>
        </p:spPr>
        <p:txBody>
          <a:bodyPr wrap="none" rtlCol="0" anchor="t"/>
          <a:lstStyle/>
          <a:p>
            <a:pPr marL="0" indent="0" algn="l">
              <a:lnSpc>
                <a:spcPts val="2312"/>
              </a:lnSpc>
              <a:buNone/>
            </a:pPr>
            <a:r>
              <a:rPr lang="en-US" sz="1850" u="sng" kern="0" spc="-55" dirty="0">
                <a:solidFill>
                  <a:srgbClr val="FD6BEC"/>
                </a:solidFill>
                <a:latin typeface="Fira Mono" pitchFamily="34" charset="0"/>
                <a:ea typeface="Fira Mono" pitchFamily="34" charset="-122"/>
                <a:cs typeface="Fira Mono" pitchFamily="34" charset="-120"/>
              </a:rPr>
              <a:t>Deployment and User Training</a:t>
            </a:r>
            <a:endParaRPr lang="en-US" sz="1850" u="sng" dirty="0">
              <a:solidFill>
                <a:srgbClr val="FD6BEC"/>
              </a:solidFill>
            </a:endParaRPr>
          </a:p>
        </p:txBody>
      </p:sp>
      <p:sp>
        <p:nvSpPr>
          <p:cNvPr id="22" name="Text 19"/>
          <p:cNvSpPr/>
          <p:nvPr/>
        </p:nvSpPr>
        <p:spPr>
          <a:xfrm>
            <a:off x="4167307" y="6324124"/>
            <a:ext cx="8757583" cy="1202055"/>
          </a:xfrm>
          <a:prstGeom prst="rect">
            <a:avLst/>
          </a:prstGeom>
          <a:noFill/>
          <a:ln/>
        </p:spPr>
        <p:txBody>
          <a:bodyPr wrap="square" rtlCol="0" anchor="t"/>
          <a:lstStyle/>
          <a:p>
            <a:pPr marL="285750" indent="-285750" algn="just">
              <a:lnSpc>
                <a:spcPts val="2368"/>
              </a:lnSpc>
              <a:buFont typeface="Arial" panose="020B0604020202020204" pitchFamily="34" charset="0"/>
              <a:buChar char="•"/>
            </a:pPr>
            <a:r>
              <a:rPr lang="en-US" sz="1600" kern="0" spc="-30" dirty="0">
                <a:solidFill>
                  <a:srgbClr val="E0D6DE"/>
                </a:solidFill>
                <a:latin typeface="Fira Sans" pitchFamily="34" charset="0"/>
                <a:ea typeface="Fira Sans" pitchFamily="34" charset="-122"/>
                <a:cs typeface="Fira Sans" pitchFamily="34" charset="-120"/>
              </a:rPr>
              <a:t>After successful testing, the portal will be deployed to the production environment. This involves setting up the necessary servers, configuring the domain, and making the portal live for public access.</a:t>
            </a:r>
          </a:p>
          <a:p>
            <a:pPr marL="285750" indent="-285750" algn="just">
              <a:lnSpc>
                <a:spcPts val="2368"/>
              </a:lnSpc>
              <a:buFont typeface="Arial" panose="020B0604020202020204" pitchFamily="34" charset="0"/>
              <a:buChar char="•"/>
            </a:pPr>
            <a:r>
              <a:rPr lang="en-US" sz="1600" kern="0" spc="-30" dirty="0">
                <a:solidFill>
                  <a:srgbClr val="E0D6DE"/>
                </a:solidFill>
                <a:latin typeface="Fira Sans" pitchFamily="34" charset="0"/>
                <a:ea typeface="Fira Sans" pitchFamily="34" charset="-122"/>
                <a:cs typeface="Fira Sans" pitchFamily="34" charset="-120"/>
              </a:rPr>
              <a:t> Furthermore, user training sessions will be conducted to familiarize job seekers and employers with the features and functionalities of the portal.</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50840"/>
            <a:ext cx="14630400" cy="8230314"/>
          </a:xfrm>
          <a:prstGeom prst="rect">
            <a:avLst/>
          </a:prstGeom>
          <a:solidFill>
            <a:srgbClr val="0F0F10"/>
          </a:solidFill>
          <a:ln/>
        </p:spPr>
        <p:txBody>
          <a:bodyPr/>
          <a:lstStyle/>
          <a:p>
            <a:r>
              <a:rPr lang="en-US" kern="0" spc="-31" dirty="0">
                <a:solidFill>
                  <a:srgbClr val="E0D6DE"/>
                </a:solidFill>
                <a:latin typeface="Fira Sans" pitchFamily="34" charset="0"/>
                <a:ea typeface="Fira Sans" pitchFamily="34" charset="-122"/>
                <a:cs typeface="Fira Sans" pitchFamily="34" charset="-120"/>
              </a:rPr>
              <a:t>access.</a:t>
            </a:r>
            <a:endParaRPr lang="en-IN" dirty="0"/>
          </a:p>
        </p:txBody>
      </p:sp>
      <p:sp>
        <p:nvSpPr>
          <p:cNvPr id="4" name="Text 2"/>
          <p:cNvSpPr/>
          <p:nvPr/>
        </p:nvSpPr>
        <p:spPr>
          <a:xfrm>
            <a:off x="4573726" y="277393"/>
            <a:ext cx="4995267" cy="624483"/>
          </a:xfrm>
          <a:prstGeom prst="rect">
            <a:avLst/>
          </a:prstGeom>
          <a:noFill/>
          <a:ln/>
        </p:spPr>
        <p:txBody>
          <a:bodyPr wrap="none" rtlCol="0" anchor="t"/>
          <a:lstStyle/>
          <a:p>
            <a:pPr marL="0" indent="0" algn="ctr">
              <a:lnSpc>
                <a:spcPts val="4917"/>
              </a:lnSpc>
              <a:buNone/>
            </a:pPr>
            <a:r>
              <a:rPr lang="en-US" sz="3933" u="sng" kern="0" spc="-118" dirty="0">
                <a:solidFill>
                  <a:srgbClr val="FBF3FA"/>
                </a:solidFill>
                <a:latin typeface="Fira Mono" pitchFamily="34" charset="0"/>
                <a:ea typeface="Fira Mono" pitchFamily="34" charset="-122"/>
                <a:cs typeface="Fira Mono" pitchFamily="34" charset="-120"/>
              </a:rPr>
              <a:t>System Design</a:t>
            </a:r>
            <a:endParaRPr lang="en-US" sz="3933" u="sng" dirty="0"/>
          </a:p>
        </p:txBody>
      </p:sp>
      <p:sp>
        <p:nvSpPr>
          <p:cNvPr id="5" name="Text 3"/>
          <p:cNvSpPr/>
          <p:nvPr/>
        </p:nvSpPr>
        <p:spPr>
          <a:xfrm>
            <a:off x="1019394" y="2411652"/>
            <a:ext cx="2997160" cy="374571"/>
          </a:xfrm>
          <a:prstGeom prst="rect">
            <a:avLst/>
          </a:prstGeom>
          <a:noFill/>
          <a:ln/>
        </p:spPr>
        <p:txBody>
          <a:bodyPr wrap="none" rtlCol="0" anchor="t"/>
          <a:lstStyle/>
          <a:p>
            <a:pPr marL="0" indent="0">
              <a:lnSpc>
                <a:spcPts val="2950"/>
              </a:lnSpc>
              <a:buNone/>
            </a:pPr>
            <a:r>
              <a:rPr lang="en-US" sz="2800" u="sng" kern="0" spc="-71" dirty="0">
                <a:solidFill>
                  <a:srgbClr val="FD6BEC"/>
                </a:solidFill>
                <a:latin typeface="Fira Mono" pitchFamily="34" charset="0"/>
                <a:ea typeface="Fira Mono" pitchFamily="34" charset="-122"/>
                <a:cs typeface="Fira Mono" pitchFamily="34" charset="-120"/>
              </a:rPr>
              <a:t>Overview</a:t>
            </a:r>
            <a:endParaRPr lang="en-US" sz="2800" u="sng" dirty="0">
              <a:solidFill>
                <a:srgbClr val="FD6BEC"/>
              </a:solidFill>
            </a:endParaRPr>
          </a:p>
        </p:txBody>
      </p:sp>
      <p:sp>
        <p:nvSpPr>
          <p:cNvPr id="6" name="Text 4"/>
          <p:cNvSpPr/>
          <p:nvPr/>
        </p:nvSpPr>
        <p:spPr>
          <a:xfrm>
            <a:off x="1019394" y="3206432"/>
            <a:ext cx="4501753" cy="2236946"/>
          </a:xfrm>
          <a:prstGeom prst="rect">
            <a:avLst/>
          </a:prstGeom>
          <a:noFill/>
          <a:ln/>
        </p:spPr>
        <p:txBody>
          <a:bodyPr wrap="square" rtlCol="0" anchor="t"/>
          <a:lstStyle/>
          <a:p>
            <a:pPr marL="0" indent="0" algn="just">
              <a:lnSpc>
                <a:spcPts val="2517"/>
              </a:lnSpc>
              <a:buNone/>
            </a:pPr>
            <a:r>
              <a:rPr lang="en-US" sz="2000" kern="0" spc="-31" dirty="0">
                <a:solidFill>
                  <a:srgbClr val="E0D6DE"/>
                </a:solidFill>
                <a:latin typeface="Fira Sans" pitchFamily="34" charset="0"/>
                <a:ea typeface="Fira Sans" pitchFamily="34" charset="-122"/>
                <a:cs typeface="Fira Sans" pitchFamily="34" charset="-120"/>
              </a:rPr>
              <a:t>The system design of the web-based job searching portal involves defining the architecture, components, and interactions that make up the platform. </a:t>
            </a:r>
            <a:endParaRPr lang="en-US" sz="2000" dirty="0"/>
          </a:p>
        </p:txBody>
      </p:sp>
      <p:sp>
        <p:nvSpPr>
          <p:cNvPr id="7" name="Text 5"/>
          <p:cNvSpPr/>
          <p:nvPr/>
        </p:nvSpPr>
        <p:spPr>
          <a:xfrm>
            <a:off x="1215700" y="4467821"/>
            <a:ext cx="3074789" cy="374571"/>
          </a:xfrm>
          <a:prstGeom prst="rect">
            <a:avLst/>
          </a:prstGeom>
          <a:noFill/>
          <a:ln/>
        </p:spPr>
        <p:txBody>
          <a:bodyPr wrap="none" rtlCol="0" anchor="t"/>
          <a:lstStyle/>
          <a:p>
            <a:pPr marL="0" indent="0">
              <a:lnSpc>
                <a:spcPts val="2950"/>
              </a:lnSpc>
              <a:buNone/>
            </a:pPr>
            <a:endParaRPr lang="en-US" sz="2360" u="sng" dirty="0">
              <a:solidFill>
                <a:srgbClr val="FD6BEC"/>
              </a:solidFill>
            </a:endParaRPr>
          </a:p>
        </p:txBody>
      </p:sp>
      <p:sp>
        <p:nvSpPr>
          <p:cNvPr id="8" name="Text 6"/>
          <p:cNvSpPr/>
          <p:nvPr/>
        </p:nvSpPr>
        <p:spPr>
          <a:xfrm>
            <a:off x="1019394" y="5054621"/>
            <a:ext cx="4182070" cy="2397086"/>
          </a:xfrm>
          <a:prstGeom prst="rect">
            <a:avLst/>
          </a:prstGeom>
          <a:noFill/>
          <a:ln/>
        </p:spPr>
        <p:txBody>
          <a:bodyPr wrap="square" rtlCol="0" anchor="t"/>
          <a:lstStyle/>
          <a:p>
            <a:pPr marL="342900" indent="-342900" algn="just">
              <a:lnSpc>
                <a:spcPts val="2832"/>
              </a:lnSpc>
              <a:buSzPct val="100000"/>
              <a:buFont typeface="+mj-lt"/>
              <a:buAutoNum type="arabicPeriod"/>
            </a:pPr>
            <a:endParaRPr lang="en-US" sz="1573" dirty="0"/>
          </a:p>
        </p:txBody>
      </p:sp>
      <p:sp>
        <p:nvSpPr>
          <p:cNvPr id="9" name="Text 7"/>
          <p:cNvSpPr/>
          <p:nvPr/>
        </p:nvSpPr>
        <p:spPr>
          <a:xfrm>
            <a:off x="1019394" y="6036767"/>
            <a:ext cx="4182070" cy="719138"/>
          </a:xfrm>
          <a:prstGeom prst="rect">
            <a:avLst/>
          </a:prstGeom>
          <a:noFill/>
          <a:ln/>
        </p:spPr>
        <p:txBody>
          <a:bodyPr wrap="square" rtlCol="0" anchor="t"/>
          <a:lstStyle/>
          <a:p>
            <a:pPr marL="342900" indent="-342900" algn="just">
              <a:lnSpc>
                <a:spcPts val="2832"/>
              </a:lnSpc>
              <a:buSzPct val="100000"/>
              <a:buFont typeface="+mj-lt"/>
              <a:buAutoNum type="arabicPeriod" startAt="2"/>
            </a:pPr>
            <a:endParaRPr lang="en-US" sz="1573" dirty="0"/>
          </a:p>
        </p:txBody>
      </p:sp>
      <p:sp>
        <p:nvSpPr>
          <p:cNvPr id="10" name="Text 8"/>
          <p:cNvSpPr/>
          <p:nvPr/>
        </p:nvSpPr>
        <p:spPr>
          <a:xfrm>
            <a:off x="1019394" y="6880320"/>
            <a:ext cx="4182070" cy="719138"/>
          </a:xfrm>
          <a:prstGeom prst="rect">
            <a:avLst/>
          </a:prstGeom>
          <a:noFill/>
          <a:ln/>
        </p:spPr>
        <p:txBody>
          <a:bodyPr wrap="square" rtlCol="0" anchor="t"/>
          <a:lstStyle/>
          <a:p>
            <a:pPr marL="342900" indent="-342900" algn="just">
              <a:lnSpc>
                <a:spcPts val="2832"/>
              </a:lnSpc>
              <a:buSzPct val="100000"/>
              <a:buFont typeface="+mj-lt"/>
              <a:buAutoNum type="arabicPeriod" startAt="3"/>
            </a:pPr>
            <a:endParaRPr lang="en-US" sz="1573" dirty="0"/>
          </a:p>
        </p:txBody>
      </p:sp>
      <p:pic>
        <p:nvPicPr>
          <p:cNvPr id="13" name="Picture 12">
            <a:extLst>
              <a:ext uri="{FF2B5EF4-FFF2-40B4-BE49-F238E27FC236}">
                <a16:creationId xmlns:a16="http://schemas.microsoft.com/office/drawing/2014/main" id="{24F01E1A-DFC5-3F25-08D6-70F0DBBCE663}"/>
              </a:ext>
            </a:extLst>
          </p:cNvPr>
          <p:cNvPicPr>
            <a:picLocks noChangeAspect="1"/>
          </p:cNvPicPr>
          <p:nvPr/>
        </p:nvPicPr>
        <p:blipFill>
          <a:blip r:embed="rId3"/>
          <a:stretch>
            <a:fillRect/>
          </a:stretch>
        </p:blipFill>
        <p:spPr>
          <a:xfrm>
            <a:off x="6220858" y="1326713"/>
            <a:ext cx="7618432" cy="62727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1165</Words>
  <Application>Microsoft Office PowerPoint</Application>
  <PresentationFormat>Custom</PresentationFormat>
  <Paragraphs>103</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Crimson Pro</vt:lpstr>
      <vt:lpstr>Fira Mono</vt:lpstr>
      <vt:lpstr>Fira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Sudhiksha Aradhyula</cp:lastModifiedBy>
  <cp:revision>6</cp:revision>
  <dcterms:created xsi:type="dcterms:W3CDTF">2024-03-10T12:46:13Z</dcterms:created>
  <dcterms:modified xsi:type="dcterms:W3CDTF">2025-04-19T17:43:07Z</dcterms:modified>
</cp:coreProperties>
</file>