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98" r:id="rId1"/>
  </p:sldMasterIdLst>
  <p:sldIdLst>
    <p:sldId id="263" r:id="rId2"/>
    <p:sldId id="256" r:id="rId3"/>
    <p:sldId id="268" r:id="rId4"/>
    <p:sldId id="257" r:id="rId5"/>
    <p:sldId id="259" r:id="rId6"/>
    <p:sldId id="264" r:id="rId7"/>
    <p:sldId id="261" r:id="rId8"/>
    <p:sldId id="265" r:id="rId9"/>
    <p:sldId id="266" r:id="rId10"/>
    <p:sldId id="270" r:id="rId11"/>
    <p:sldId id="267" r:id="rId12"/>
    <p:sldId id="269" r:id="rId13"/>
    <p:sldId id="262" r:id="rId14"/>
    <p:sldId id="25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EB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30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520844-237E-4040-8566-62398ACE5FBF}" type="datetimeFigureOut">
              <a:rPr lang="en-IN" smtClean="0"/>
              <a:t>04-11-2023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3E6D39-886A-40CD-944B-99A2E826F801}" type="slidenum">
              <a:rPr lang="en-IN" smtClean="0"/>
              <a:t>‹#›</a:t>
            </a:fld>
            <a:endParaRPr lang="en-IN"/>
          </a:p>
        </p:txBody>
      </p:sp>
    </p:spTree>
    <p:extLst>
      <p:ext uri="{BB962C8B-B14F-4D97-AF65-F5344CB8AC3E}">
        <p14:creationId xmlns:p14="http://schemas.microsoft.com/office/powerpoint/2010/main" val="1831801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520844-237E-4040-8566-62398ACE5FBF}" type="datetimeFigureOut">
              <a:rPr lang="en-IN" smtClean="0"/>
              <a:t>04-11-2023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3E6D39-886A-40CD-944B-99A2E826F801}" type="slidenum">
              <a:rPr lang="en-IN" smtClean="0"/>
              <a:t>‹#›</a:t>
            </a:fld>
            <a:endParaRPr lang="en-IN"/>
          </a:p>
        </p:txBody>
      </p:sp>
    </p:spTree>
    <p:extLst>
      <p:ext uri="{BB962C8B-B14F-4D97-AF65-F5344CB8AC3E}">
        <p14:creationId xmlns:p14="http://schemas.microsoft.com/office/powerpoint/2010/main" val="3707479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3520844-237E-4040-8566-62398ACE5FBF}" type="datetimeFigureOut">
              <a:rPr lang="en-IN" smtClean="0"/>
              <a:t>04-11-2023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3E6D39-886A-40CD-944B-99A2E826F801}" type="slidenum">
              <a:rPr lang="en-IN" smtClean="0"/>
              <a:t>‹#›</a:t>
            </a:fld>
            <a:endParaRPr lang="en-IN"/>
          </a:p>
        </p:txBody>
      </p:sp>
    </p:spTree>
    <p:extLst>
      <p:ext uri="{BB962C8B-B14F-4D97-AF65-F5344CB8AC3E}">
        <p14:creationId xmlns:p14="http://schemas.microsoft.com/office/powerpoint/2010/main" val="6015704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3520844-237E-4040-8566-62398ACE5FBF}" type="datetimeFigureOut">
              <a:rPr lang="en-IN" smtClean="0"/>
              <a:t>04-11-2023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3E6D39-886A-40CD-944B-99A2E826F801}"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28862801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520844-237E-4040-8566-62398ACE5FBF}" type="datetimeFigureOut">
              <a:rPr lang="en-IN" smtClean="0"/>
              <a:t>04-11-2023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3E6D39-886A-40CD-944B-99A2E826F801}" type="slidenum">
              <a:rPr lang="en-IN" smtClean="0"/>
              <a:t>‹#›</a:t>
            </a:fld>
            <a:endParaRPr lang="en-IN"/>
          </a:p>
        </p:txBody>
      </p:sp>
    </p:spTree>
    <p:extLst>
      <p:ext uri="{BB962C8B-B14F-4D97-AF65-F5344CB8AC3E}">
        <p14:creationId xmlns:p14="http://schemas.microsoft.com/office/powerpoint/2010/main" val="29135538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3520844-237E-4040-8566-62398ACE5FBF}" type="datetimeFigureOut">
              <a:rPr lang="en-IN" smtClean="0"/>
              <a:t>04-11-2023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3E6D39-886A-40CD-944B-99A2E826F801}" type="slidenum">
              <a:rPr lang="en-IN" smtClean="0"/>
              <a:t>‹#›</a:t>
            </a:fld>
            <a:endParaRPr lang="en-IN"/>
          </a:p>
        </p:txBody>
      </p:sp>
    </p:spTree>
    <p:extLst>
      <p:ext uri="{BB962C8B-B14F-4D97-AF65-F5344CB8AC3E}">
        <p14:creationId xmlns:p14="http://schemas.microsoft.com/office/powerpoint/2010/main" val="40427212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3520844-237E-4040-8566-62398ACE5FBF}" type="datetimeFigureOut">
              <a:rPr lang="en-IN" smtClean="0"/>
              <a:t>04-11-2023</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3E6D39-886A-40CD-944B-99A2E826F801}" type="slidenum">
              <a:rPr lang="en-IN" smtClean="0"/>
              <a:t>‹#›</a:t>
            </a:fld>
            <a:endParaRPr lang="en-IN"/>
          </a:p>
        </p:txBody>
      </p:sp>
    </p:spTree>
    <p:extLst>
      <p:ext uri="{BB962C8B-B14F-4D97-AF65-F5344CB8AC3E}">
        <p14:creationId xmlns:p14="http://schemas.microsoft.com/office/powerpoint/2010/main" val="39667361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520844-237E-4040-8566-62398ACE5FBF}" type="datetimeFigureOut">
              <a:rPr lang="en-IN" smtClean="0"/>
              <a:t>04-11-2023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3E6D39-886A-40CD-944B-99A2E826F801}" type="slidenum">
              <a:rPr lang="en-IN" smtClean="0"/>
              <a:t>‹#›</a:t>
            </a:fld>
            <a:endParaRPr lang="en-IN"/>
          </a:p>
        </p:txBody>
      </p:sp>
    </p:spTree>
    <p:extLst>
      <p:ext uri="{BB962C8B-B14F-4D97-AF65-F5344CB8AC3E}">
        <p14:creationId xmlns:p14="http://schemas.microsoft.com/office/powerpoint/2010/main" val="18846585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520844-237E-4040-8566-62398ACE5FBF}" type="datetimeFigureOut">
              <a:rPr lang="en-IN" smtClean="0"/>
              <a:t>04-11-2023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3E6D39-886A-40CD-944B-99A2E826F801}" type="slidenum">
              <a:rPr lang="en-IN" smtClean="0"/>
              <a:t>‹#›</a:t>
            </a:fld>
            <a:endParaRPr lang="en-IN"/>
          </a:p>
        </p:txBody>
      </p:sp>
    </p:spTree>
    <p:extLst>
      <p:ext uri="{BB962C8B-B14F-4D97-AF65-F5344CB8AC3E}">
        <p14:creationId xmlns:p14="http://schemas.microsoft.com/office/powerpoint/2010/main" val="3384595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520844-237E-4040-8566-62398ACE5FBF}" type="datetimeFigureOut">
              <a:rPr lang="en-IN" smtClean="0"/>
              <a:t>04-11-2023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3E6D39-886A-40CD-944B-99A2E826F801}" type="slidenum">
              <a:rPr lang="en-IN" smtClean="0"/>
              <a:t>‹#›</a:t>
            </a:fld>
            <a:endParaRPr lang="en-IN"/>
          </a:p>
        </p:txBody>
      </p:sp>
    </p:spTree>
    <p:extLst>
      <p:ext uri="{BB962C8B-B14F-4D97-AF65-F5344CB8AC3E}">
        <p14:creationId xmlns:p14="http://schemas.microsoft.com/office/powerpoint/2010/main" val="4011657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520844-237E-4040-8566-62398ACE5FBF}" type="datetimeFigureOut">
              <a:rPr lang="en-IN" smtClean="0"/>
              <a:t>04-11-2023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93E6D39-886A-40CD-944B-99A2E826F801}" type="slidenum">
              <a:rPr lang="en-IN" smtClean="0"/>
              <a:t>‹#›</a:t>
            </a:fld>
            <a:endParaRPr lang="en-IN"/>
          </a:p>
        </p:txBody>
      </p:sp>
    </p:spTree>
    <p:extLst>
      <p:ext uri="{BB962C8B-B14F-4D97-AF65-F5344CB8AC3E}">
        <p14:creationId xmlns:p14="http://schemas.microsoft.com/office/powerpoint/2010/main" val="2620960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3520844-237E-4040-8566-62398ACE5FBF}" type="datetimeFigureOut">
              <a:rPr lang="en-IN" smtClean="0"/>
              <a:t>04-11-2023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3E6D39-886A-40CD-944B-99A2E826F801}" type="slidenum">
              <a:rPr lang="en-IN" smtClean="0"/>
              <a:t>‹#›</a:t>
            </a:fld>
            <a:endParaRPr lang="en-IN"/>
          </a:p>
        </p:txBody>
      </p:sp>
    </p:spTree>
    <p:extLst>
      <p:ext uri="{BB962C8B-B14F-4D97-AF65-F5344CB8AC3E}">
        <p14:creationId xmlns:p14="http://schemas.microsoft.com/office/powerpoint/2010/main" val="69410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520844-237E-4040-8566-62398ACE5FBF}" type="datetimeFigureOut">
              <a:rPr lang="en-IN" smtClean="0"/>
              <a:t>04-11-2023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93E6D39-886A-40CD-944B-99A2E826F801}" type="slidenum">
              <a:rPr lang="en-IN" smtClean="0"/>
              <a:t>‹#›</a:t>
            </a:fld>
            <a:endParaRPr lang="en-IN"/>
          </a:p>
        </p:txBody>
      </p:sp>
    </p:spTree>
    <p:extLst>
      <p:ext uri="{BB962C8B-B14F-4D97-AF65-F5344CB8AC3E}">
        <p14:creationId xmlns:p14="http://schemas.microsoft.com/office/powerpoint/2010/main" val="2938747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3520844-237E-4040-8566-62398ACE5FBF}" type="datetimeFigureOut">
              <a:rPr lang="en-IN" smtClean="0"/>
              <a:t>04-11-2023</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C93E6D39-886A-40CD-944B-99A2E826F801}" type="slidenum">
              <a:rPr lang="en-IN" smtClean="0"/>
              <a:t>‹#›</a:t>
            </a:fld>
            <a:endParaRPr lang="en-IN"/>
          </a:p>
        </p:txBody>
      </p:sp>
    </p:spTree>
    <p:extLst>
      <p:ext uri="{BB962C8B-B14F-4D97-AF65-F5344CB8AC3E}">
        <p14:creationId xmlns:p14="http://schemas.microsoft.com/office/powerpoint/2010/main" val="3004519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3520844-237E-4040-8566-62398ACE5FBF}" type="datetimeFigureOut">
              <a:rPr lang="en-IN" smtClean="0"/>
              <a:t>04-11-2023</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C93E6D39-886A-40CD-944B-99A2E826F801}" type="slidenum">
              <a:rPr lang="en-IN" smtClean="0"/>
              <a:t>‹#›</a:t>
            </a:fld>
            <a:endParaRPr lang="en-IN"/>
          </a:p>
        </p:txBody>
      </p:sp>
    </p:spTree>
    <p:extLst>
      <p:ext uri="{BB962C8B-B14F-4D97-AF65-F5344CB8AC3E}">
        <p14:creationId xmlns:p14="http://schemas.microsoft.com/office/powerpoint/2010/main" val="3242022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3520844-237E-4040-8566-62398ACE5FBF}" type="datetimeFigureOut">
              <a:rPr lang="en-IN" smtClean="0"/>
              <a:t>04-11-2023</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C93E6D39-886A-40CD-944B-99A2E826F801}" type="slidenum">
              <a:rPr lang="en-IN" smtClean="0"/>
              <a:t>‹#›</a:t>
            </a:fld>
            <a:endParaRPr lang="en-IN"/>
          </a:p>
        </p:txBody>
      </p:sp>
    </p:spTree>
    <p:extLst>
      <p:ext uri="{BB962C8B-B14F-4D97-AF65-F5344CB8AC3E}">
        <p14:creationId xmlns:p14="http://schemas.microsoft.com/office/powerpoint/2010/main" val="2993758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520844-237E-4040-8566-62398ACE5FBF}" type="datetimeFigureOut">
              <a:rPr lang="en-IN" smtClean="0"/>
              <a:t>04-11-2023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93E6D39-886A-40CD-944B-99A2E826F801}" type="slidenum">
              <a:rPr lang="en-IN" smtClean="0"/>
              <a:t>‹#›</a:t>
            </a:fld>
            <a:endParaRPr lang="en-IN"/>
          </a:p>
        </p:txBody>
      </p:sp>
    </p:spTree>
    <p:extLst>
      <p:ext uri="{BB962C8B-B14F-4D97-AF65-F5344CB8AC3E}">
        <p14:creationId xmlns:p14="http://schemas.microsoft.com/office/powerpoint/2010/main" val="2025034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3520844-237E-4040-8566-62398ACE5FBF}" type="datetimeFigureOut">
              <a:rPr lang="en-IN" smtClean="0"/>
              <a:t>04-11-2023</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93E6D39-886A-40CD-944B-99A2E826F801}" type="slidenum">
              <a:rPr lang="en-IN" smtClean="0"/>
              <a:t>‹#›</a:t>
            </a:fld>
            <a:endParaRPr lang="en-IN"/>
          </a:p>
        </p:txBody>
      </p:sp>
    </p:spTree>
    <p:extLst>
      <p:ext uri="{BB962C8B-B14F-4D97-AF65-F5344CB8AC3E}">
        <p14:creationId xmlns:p14="http://schemas.microsoft.com/office/powerpoint/2010/main" val="1637126215"/>
      </p:ext>
    </p:extLst>
  </p:cSld>
  <p:clrMap bg1="dk1" tx1="lt1" bg2="dk2" tx2="lt2" accent1="accent1" accent2="accent2" accent3="accent3" accent4="accent4" accent5="accent5" accent6="accent6" hlink="hlink" folHlink="folHlink"/>
  <p:sldLayoutIdLst>
    <p:sldLayoutId id="2147484199" r:id="rId1"/>
    <p:sldLayoutId id="2147484200" r:id="rId2"/>
    <p:sldLayoutId id="2147484201" r:id="rId3"/>
    <p:sldLayoutId id="2147484202" r:id="rId4"/>
    <p:sldLayoutId id="2147484203" r:id="rId5"/>
    <p:sldLayoutId id="2147484204" r:id="rId6"/>
    <p:sldLayoutId id="2147484205" r:id="rId7"/>
    <p:sldLayoutId id="2147484206" r:id="rId8"/>
    <p:sldLayoutId id="2147484207" r:id="rId9"/>
    <p:sldLayoutId id="2147484208" r:id="rId10"/>
    <p:sldLayoutId id="2147484209" r:id="rId11"/>
    <p:sldLayoutId id="2147484210" r:id="rId12"/>
    <p:sldLayoutId id="2147484211" r:id="rId13"/>
    <p:sldLayoutId id="2147484212" r:id="rId14"/>
    <p:sldLayoutId id="2147484213" r:id="rId15"/>
    <p:sldLayoutId id="2147484214" r:id="rId16"/>
    <p:sldLayoutId id="214748421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919E3BB1-85CE-4407-B469-81C6A18E3E1F}"/>
              </a:ext>
            </a:extLst>
          </p:cNvPr>
          <p:cNvSpPr>
            <a:spLocks noChangeArrowheads="1"/>
          </p:cNvSpPr>
          <p:nvPr/>
        </p:nvSpPr>
        <p:spPr bwMode="auto">
          <a:xfrm>
            <a:off x="-1245755" y="-45720"/>
            <a:ext cx="1192068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3" name="Rectangle 4">
            <a:extLst>
              <a:ext uri="{FF2B5EF4-FFF2-40B4-BE49-F238E27FC236}">
                <a16:creationId xmlns:a16="http://schemas.microsoft.com/office/drawing/2014/main" id="{2B4E89CC-2D05-4532-AAEC-1D7A986E6B73}"/>
              </a:ext>
            </a:extLst>
          </p:cNvPr>
          <p:cNvSpPr>
            <a:spLocks noChangeArrowheads="1"/>
          </p:cNvSpPr>
          <p:nvPr/>
        </p:nvSpPr>
        <p:spPr bwMode="auto">
          <a:xfrm>
            <a:off x="2691245" y="-45719"/>
            <a:ext cx="1192068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4" name="Rectangle 5">
            <a:extLst>
              <a:ext uri="{FF2B5EF4-FFF2-40B4-BE49-F238E27FC236}">
                <a16:creationId xmlns:a16="http://schemas.microsoft.com/office/drawing/2014/main" id="{5F2426E0-7B16-4318-8C9C-EB2191F42E76}"/>
              </a:ext>
            </a:extLst>
          </p:cNvPr>
          <p:cNvSpPr>
            <a:spLocks noChangeArrowheads="1"/>
          </p:cNvSpPr>
          <p:nvPr/>
        </p:nvSpPr>
        <p:spPr bwMode="auto">
          <a:xfrm flipV="1">
            <a:off x="2691245" y="2659063"/>
            <a:ext cx="11920682" cy="52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pic>
        <p:nvPicPr>
          <p:cNvPr id="8" name="image2.png">
            <a:extLst>
              <a:ext uri="{FF2B5EF4-FFF2-40B4-BE49-F238E27FC236}">
                <a16:creationId xmlns:a16="http://schemas.microsoft.com/office/drawing/2014/main" id="{406234D3-0231-4318-893F-39153B683E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flipH="1" flipV="1">
            <a:off x="3451860" y="253625"/>
            <a:ext cx="5288280" cy="295983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3">
            <a:extLst>
              <a:ext uri="{FF2B5EF4-FFF2-40B4-BE49-F238E27FC236}">
                <a16:creationId xmlns:a16="http://schemas.microsoft.com/office/drawing/2014/main" id="{C711E080-A5D4-497B-8562-4A2700E0E8DF}"/>
              </a:ext>
            </a:extLst>
          </p:cNvPr>
          <p:cNvSpPr>
            <a:spLocks noChangeArrowheads="1"/>
          </p:cNvSpPr>
          <p:nvPr/>
        </p:nvSpPr>
        <p:spPr bwMode="auto">
          <a:xfrm>
            <a:off x="-1093355" y="106680"/>
            <a:ext cx="1192068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10" name="Rectangle 4">
            <a:extLst>
              <a:ext uri="{FF2B5EF4-FFF2-40B4-BE49-F238E27FC236}">
                <a16:creationId xmlns:a16="http://schemas.microsoft.com/office/drawing/2014/main" id="{4D91152E-8779-4486-8E4B-E363418632DD}"/>
              </a:ext>
            </a:extLst>
          </p:cNvPr>
          <p:cNvSpPr>
            <a:spLocks noChangeArrowheads="1"/>
          </p:cNvSpPr>
          <p:nvPr/>
        </p:nvSpPr>
        <p:spPr bwMode="auto">
          <a:xfrm>
            <a:off x="2843645" y="106681"/>
            <a:ext cx="1192068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11" name="Rectangle 5">
            <a:extLst>
              <a:ext uri="{FF2B5EF4-FFF2-40B4-BE49-F238E27FC236}">
                <a16:creationId xmlns:a16="http://schemas.microsoft.com/office/drawing/2014/main" id="{9B476A21-D488-454E-BBC4-C5C963B7FECC}"/>
              </a:ext>
            </a:extLst>
          </p:cNvPr>
          <p:cNvSpPr>
            <a:spLocks noChangeArrowheads="1"/>
          </p:cNvSpPr>
          <p:nvPr/>
        </p:nvSpPr>
        <p:spPr bwMode="auto">
          <a:xfrm flipV="1">
            <a:off x="2843645" y="2811463"/>
            <a:ext cx="11920682" cy="52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5" name="Rectangle 4">
            <a:extLst>
              <a:ext uri="{FF2B5EF4-FFF2-40B4-BE49-F238E27FC236}">
                <a16:creationId xmlns:a16="http://schemas.microsoft.com/office/drawing/2014/main" id="{7F8FD657-F24B-4104-9F35-F4D355890C52}"/>
              </a:ext>
            </a:extLst>
          </p:cNvPr>
          <p:cNvSpPr/>
          <p:nvPr/>
        </p:nvSpPr>
        <p:spPr>
          <a:xfrm>
            <a:off x="594360" y="3810693"/>
            <a:ext cx="11399520" cy="1386598"/>
          </a:xfrm>
          <a:prstGeom prst="rect">
            <a:avLst/>
          </a:prstGeom>
        </p:spPr>
        <p:txBody>
          <a:bodyPr wrap="square">
            <a:spAutoFit/>
          </a:bodyPr>
          <a:lstStyle/>
          <a:p>
            <a:pPr marL="727710" marR="733425" algn="ctr">
              <a:lnSpc>
                <a:spcPct val="103000"/>
              </a:lnSpc>
              <a:spcBef>
                <a:spcPts val="325"/>
              </a:spcBef>
              <a:spcAft>
                <a:spcPts val="0"/>
              </a:spcAft>
            </a:pPr>
            <a:r>
              <a:rPr lang="en-US" sz="1600" b="1" dirty="0">
                <a:ea typeface="Times New Roman" panose="02020603050405020304" pitchFamily="18" charset="0"/>
              </a:rPr>
              <a:t>Department</a:t>
            </a:r>
            <a:r>
              <a:rPr lang="en-US" sz="1600" b="1" spc="-25" dirty="0">
                <a:ea typeface="Times New Roman" panose="02020603050405020304" pitchFamily="18" charset="0"/>
              </a:rPr>
              <a:t> </a:t>
            </a:r>
            <a:r>
              <a:rPr lang="en-US" sz="1600" b="1" dirty="0">
                <a:ea typeface="Times New Roman" panose="02020603050405020304" pitchFamily="18" charset="0"/>
              </a:rPr>
              <a:t>of</a:t>
            </a:r>
            <a:r>
              <a:rPr lang="en-US" sz="1600" b="1" spc="-25" dirty="0">
                <a:ea typeface="Times New Roman" panose="02020603050405020304" pitchFamily="18" charset="0"/>
              </a:rPr>
              <a:t> </a:t>
            </a:r>
            <a:r>
              <a:rPr lang="en-US" sz="1600" b="1" dirty="0">
                <a:ea typeface="Times New Roman" panose="02020603050405020304" pitchFamily="18" charset="0"/>
              </a:rPr>
              <a:t>Computer</a:t>
            </a:r>
            <a:r>
              <a:rPr lang="en-US" sz="1600" b="1" spc="-100" dirty="0">
                <a:ea typeface="Times New Roman" panose="02020603050405020304" pitchFamily="18" charset="0"/>
              </a:rPr>
              <a:t> </a:t>
            </a:r>
            <a:r>
              <a:rPr lang="en-US" sz="1600" b="1" dirty="0">
                <a:ea typeface="Times New Roman" panose="02020603050405020304" pitchFamily="18" charset="0"/>
              </a:rPr>
              <a:t>Science</a:t>
            </a:r>
            <a:r>
              <a:rPr lang="en-US" sz="1600" b="1" spc="-45" dirty="0">
                <a:ea typeface="Times New Roman" panose="02020603050405020304" pitchFamily="18" charset="0"/>
              </a:rPr>
              <a:t> </a:t>
            </a:r>
            <a:r>
              <a:rPr lang="en-US" sz="1600" b="1" dirty="0">
                <a:ea typeface="Times New Roman" panose="02020603050405020304" pitchFamily="18" charset="0"/>
              </a:rPr>
              <a:t>&amp;Engineering</a:t>
            </a:r>
          </a:p>
          <a:p>
            <a:pPr marL="727710" marR="733425" algn="ctr">
              <a:lnSpc>
                <a:spcPct val="103000"/>
              </a:lnSpc>
              <a:spcBef>
                <a:spcPts val="325"/>
              </a:spcBef>
              <a:spcAft>
                <a:spcPts val="0"/>
              </a:spcAft>
            </a:pPr>
            <a:r>
              <a:rPr lang="en-US" sz="1600" b="1" spc="-985" dirty="0">
                <a:ea typeface="Times New Roman" panose="02020603050405020304" pitchFamily="18" charset="0"/>
              </a:rPr>
              <a:t>  (     </a:t>
            </a:r>
            <a:r>
              <a:rPr lang="en-US" sz="1600" b="1" dirty="0" err="1">
                <a:ea typeface="Times New Roman" panose="02020603050405020304" pitchFamily="18" charset="0"/>
              </a:rPr>
              <a:t>rArtificial</a:t>
            </a:r>
            <a:r>
              <a:rPr lang="en-US" sz="1600" b="1" spc="-5" dirty="0">
                <a:ea typeface="Times New Roman" panose="02020603050405020304" pitchFamily="18" charset="0"/>
              </a:rPr>
              <a:t> </a:t>
            </a:r>
            <a:r>
              <a:rPr lang="en-US" sz="1600" b="1" dirty="0">
                <a:ea typeface="Times New Roman" panose="02020603050405020304" pitchFamily="18" charset="0"/>
              </a:rPr>
              <a:t>Intelligence</a:t>
            </a:r>
            <a:r>
              <a:rPr lang="en-US" sz="1600" b="1" spc="-5" dirty="0">
                <a:ea typeface="Times New Roman" panose="02020603050405020304" pitchFamily="18" charset="0"/>
              </a:rPr>
              <a:t> </a:t>
            </a:r>
            <a:r>
              <a:rPr lang="en-US" sz="1600" b="1" dirty="0">
                <a:ea typeface="Times New Roman" panose="02020603050405020304" pitchFamily="18" charset="0"/>
              </a:rPr>
              <a:t>&amp;</a:t>
            </a:r>
            <a:r>
              <a:rPr lang="en-US" sz="1600" b="1" spc="-10" dirty="0">
                <a:ea typeface="Times New Roman" panose="02020603050405020304" pitchFamily="18" charset="0"/>
              </a:rPr>
              <a:t> </a:t>
            </a:r>
            <a:r>
              <a:rPr lang="en-US" sz="1600" b="1" dirty="0">
                <a:ea typeface="Times New Roman" panose="02020603050405020304" pitchFamily="18" charset="0"/>
              </a:rPr>
              <a:t>Machine Learning) </a:t>
            </a:r>
          </a:p>
          <a:p>
            <a:pPr marL="727710" marR="733425" algn="ctr">
              <a:lnSpc>
                <a:spcPct val="103000"/>
              </a:lnSpc>
              <a:spcBef>
                <a:spcPts val="325"/>
              </a:spcBef>
              <a:spcAft>
                <a:spcPts val="0"/>
              </a:spcAft>
            </a:pPr>
            <a:r>
              <a:rPr lang="en-US" sz="1600" b="1" dirty="0">
                <a:ea typeface="Times New Roman" panose="02020603050405020304" pitchFamily="18" charset="0"/>
              </a:rPr>
              <a:t> </a:t>
            </a:r>
            <a:r>
              <a:rPr lang="en-US" sz="1400" dirty="0">
                <a:ea typeface="Times New Roman" panose="02020603050405020304" pitchFamily="18" charset="0"/>
              </a:rPr>
              <a:t>A.P. Shah Institute of Technology</a:t>
            </a:r>
            <a:r>
              <a:rPr lang="en-US" sz="1400" spc="5" dirty="0">
                <a:ea typeface="Times New Roman" panose="02020603050405020304" pitchFamily="18" charset="0"/>
              </a:rPr>
              <a:t> </a:t>
            </a:r>
            <a:r>
              <a:rPr lang="en-US" sz="1400" dirty="0" err="1">
                <a:ea typeface="Times New Roman" panose="02020603050405020304" pitchFamily="18" charset="0"/>
              </a:rPr>
              <a:t>G.B.Road</a:t>
            </a:r>
            <a:r>
              <a:rPr lang="en-US" sz="1400" dirty="0">
                <a:ea typeface="Times New Roman" panose="02020603050405020304" pitchFamily="18" charset="0"/>
              </a:rPr>
              <a:t> , </a:t>
            </a:r>
            <a:r>
              <a:rPr lang="en-US" sz="1400" dirty="0" err="1">
                <a:ea typeface="Times New Roman" panose="02020603050405020304" pitchFamily="18" charset="0"/>
              </a:rPr>
              <a:t>Kasarvadavli</a:t>
            </a:r>
            <a:r>
              <a:rPr lang="en-US" sz="1400" dirty="0">
                <a:ea typeface="Times New Roman" panose="02020603050405020304" pitchFamily="18" charset="0"/>
              </a:rPr>
              <a:t>,</a:t>
            </a:r>
            <a:r>
              <a:rPr lang="en-US" sz="1400" spc="-65" dirty="0">
                <a:ea typeface="Times New Roman" panose="02020603050405020304" pitchFamily="18" charset="0"/>
              </a:rPr>
              <a:t> </a:t>
            </a:r>
            <a:r>
              <a:rPr lang="en-US" sz="1400" dirty="0">
                <a:ea typeface="Times New Roman" panose="02020603050405020304" pitchFamily="18" charset="0"/>
              </a:rPr>
              <a:t>Thane(W),</a:t>
            </a:r>
            <a:r>
              <a:rPr lang="en-US" sz="1400" spc="10" dirty="0">
                <a:ea typeface="Times New Roman" panose="02020603050405020304" pitchFamily="18" charset="0"/>
              </a:rPr>
              <a:t> </a:t>
            </a:r>
            <a:r>
              <a:rPr lang="en-US" sz="1400" dirty="0">
                <a:ea typeface="Times New Roman" panose="02020603050405020304" pitchFamily="18" charset="0"/>
              </a:rPr>
              <a:t>Mumbai-400615</a:t>
            </a:r>
            <a:endParaRPr lang="en-IN" sz="800" dirty="0">
              <a:ea typeface="Times New Roman" panose="02020603050405020304" pitchFamily="18" charset="0"/>
            </a:endParaRPr>
          </a:p>
          <a:p>
            <a:pPr marL="733425" marR="733425" algn="ctr">
              <a:spcBef>
                <a:spcPts val="25"/>
              </a:spcBef>
              <a:spcAft>
                <a:spcPts val="0"/>
              </a:spcAft>
            </a:pPr>
            <a:r>
              <a:rPr lang="en-US" sz="1400" dirty="0">
                <a:ea typeface="Times New Roman" panose="02020603050405020304" pitchFamily="18" charset="0"/>
              </a:rPr>
              <a:t>UNIVERSITY</a:t>
            </a:r>
            <a:r>
              <a:rPr lang="en-US" sz="1400" spc="-160" dirty="0">
                <a:ea typeface="Times New Roman" panose="02020603050405020304" pitchFamily="18" charset="0"/>
              </a:rPr>
              <a:t> </a:t>
            </a:r>
            <a:r>
              <a:rPr lang="en-US" sz="1400" dirty="0">
                <a:ea typeface="Times New Roman" panose="02020603050405020304" pitchFamily="18" charset="0"/>
              </a:rPr>
              <a:t>OF MUMBAI</a:t>
            </a:r>
            <a:endParaRPr lang="en-IN" sz="800" dirty="0">
              <a:ea typeface="Times New Roman" panose="02020603050405020304" pitchFamily="18" charset="0"/>
            </a:endParaRPr>
          </a:p>
          <a:p>
            <a:pPr marL="735330" marR="733425" algn="ctr">
              <a:spcBef>
                <a:spcPts val="165"/>
              </a:spcBef>
              <a:spcAft>
                <a:spcPts val="0"/>
              </a:spcAft>
            </a:pPr>
            <a:r>
              <a:rPr lang="en-US" sz="1400" spc="-10" dirty="0">
                <a:ea typeface="Times New Roman" panose="02020603050405020304" pitchFamily="18" charset="0"/>
              </a:rPr>
              <a:t>Academic</a:t>
            </a:r>
            <a:r>
              <a:rPr lang="en-US" sz="1400" spc="-190" dirty="0">
                <a:ea typeface="Times New Roman" panose="02020603050405020304" pitchFamily="18" charset="0"/>
              </a:rPr>
              <a:t> </a:t>
            </a:r>
            <a:r>
              <a:rPr lang="en-US" sz="1400" spc="-5" dirty="0">
                <a:ea typeface="Times New Roman" panose="02020603050405020304" pitchFamily="18" charset="0"/>
              </a:rPr>
              <a:t>Year</a:t>
            </a:r>
            <a:r>
              <a:rPr lang="en-US" sz="1400" spc="-35" dirty="0">
                <a:ea typeface="Times New Roman" panose="02020603050405020304" pitchFamily="18" charset="0"/>
              </a:rPr>
              <a:t> </a:t>
            </a:r>
            <a:r>
              <a:rPr lang="en-US" sz="1400" spc="-5" dirty="0">
                <a:ea typeface="Times New Roman" panose="02020603050405020304" pitchFamily="18" charset="0"/>
              </a:rPr>
              <a:t>2023-2024</a:t>
            </a:r>
            <a:endParaRPr lang="en-IN" sz="800" dirty="0">
              <a:effectLst/>
              <a:ea typeface="Times New Roman" panose="02020603050405020304" pitchFamily="18" charset="0"/>
            </a:endParaRPr>
          </a:p>
        </p:txBody>
      </p:sp>
    </p:spTree>
    <p:extLst>
      <p:ext uri="{BB962C8B-B14F-4D97-AF65-F5344CB8AC3E}">
        <p14:creationId xmlns:p14="http://schemas.microsoft.com/office/powerpoint/2010/main" val="37008037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EF87E0E-02E2-4F9B-9C0F-620CC2BF23F7}"/>
              </a:ext>
            </a:extLst>
          </p:cNvPr>
          <p:cNvPicPr>
            <a:picLocks noChangeAspect="1"/>
          </p:cNvPicPr>
          <p:nvPr/>
        </p:nvPicPr>
        <p:blipFill rotWithShape="1">
          <a:blip r:embed="rId2"/>
          <a:srcRect t="5019" b="6601"/>
          <a:stretch/>
        </p:blipFill>
        <p:spPr>
          <a:xfrm>
            <a:off x="1424372" y="1459542"/>
            <a:ext cx="9343256" cy="4644924"/>
          </a:xfrm>
          <a:prstGeom prst="rect">
            <a:avLst/>
          </a:prstGeom>
        </p:spPr>
      </p:pic>
    </p:spTree>
    <p:extLst>
      <p:ext uri="{BB962C8B-B14F-4D97-AF65-F5344CB8AC3E}">
        <p14:creationId xmlns:p14="http://schemas.microsoft.com/office/powerpoint/2010/main" val="1225132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16F1629-C373-42D6-8512-E82CE78E1792}"/>
              </a:ext>
            </a:extLst>
          </p:cNvPr>
          <p:cNvPicPr>
            <a:picLocks noChangeAspect="1"/>
          </p:cNvPicPr>
          <p:nvPr/>
        </p:nvPicPr>
        <p:blipFill rotWithShape="1">
          <a:blip r:embed="rId2"/>
          <a:srcRect l="726" t="5161" r="2096" b="11111"/>
          <a:stretch/>
        </p:blipFill>
        <p:spPr>
          <a:xfrm>
            <a:off x="1863212" y="1377590"/>
            <a:ext cx="8985121" cy="4354616"/>
          </a:xfrm>
          <a:prstGeom prst="rect">
            <a:avLst/>
          </a:prstGeom>
        </p:spPr>
      </p:pic>
    </p:spTree>
    <p:extLst>
      <p:ext uri="{BB962C8B-B14F-4D97-AF65-F5344CB8AC3E}">
        <p14:creationId xmlns:p14="http://schemas.microsoft.com/office/powerpoint/2010/main" val="547910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02A544F-E5B6-4BD2-B442-F96FE77ED9C1}"/>
              </a:ext>
            </a:extLst>
          </p:cNvPr>
          <p:cNvPicPr>
            <a:picLocks noChangeAspect="1"/>
          </p:cNvPicPr>
          <p:nvPr/>
        </p:nvPicPr>
        <p:blipFill rotWithShape="1">
          <a:blip r:embed="rId2"/>
          <a:srcRect t="5305" b="6810"/>
          <a:stretch/>
        </p:blipFill>
        <p:spPr>
          <a:xfrm>
            <a:off x="1651306" y="1533832"/>
            <a:ext cx="8318604" cy="4112342"/>
          </a:xfrm>
          <a:prstGeom prst="rect">
            <a:avLst/>
          </a:prstGeom>
        </p:spPr>
      </p:pic>
    </p:spTree>
    <p:extLst>
      <p:ext uri="{BB962C8B-B14F-4D97-AF65-F5344CB8AC3E}">
        <p14:creationId xmlns:p14="http://schemas.microsoft.com/office/powerpoint/2010/main" val="2793072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717DA-13E2-4F44-B680-62BEE9D4AE43}"/>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86C94A30-C2C7-4604-ADF4-8A9996A4E61E}"/>
              </a:ext>
            </a:extLst>
          </p:cNvPr>
          <p:cNvSpPr>
            <a:spLocks noGrp="1"/>
          </p:cNvSpPr>
          <p:nvPr>
            <p:ph idx="1"/>
          </p:nvPr>
        </p:nvSpPr>
        <p:spPr/>
        <p:txBody>
          <a:bodyPr/>
          <a:lstStyle/>
          <a:p>
            <a:pPr marL="0" indent="0">
              <a:buNone/>
            </a:pPr>
            <a:r>
              <a:rPr lang="en-US" b="0" i="0" dirty="0">
                <a:solidFill>
                  <a:srgbClr val="D1D5DB"/>
                </a:solidFill>
                <a:effectLst/>
              </a:rPr>
              <a:t>In conclusion, project management applications are invaluable tools for organizations and teams of all sizes and industries. These applications offer a comprehensive set of features and functionalities that streamline the project lifecycle, from planning and execution to monitoring and reporting. The key benefits of using project management applications include improved project efficiency, enhanced collaboration, better resource allocation, and the ability to make data-driven decisions.</a:t>
            </a:r>
            <a:endParaRPr lang="en-IN" dirty="0"/>
          </a:p>
        </p:txBody>
      </p:sp>
    </p:spTree>
    <p:extLst>
      <p:ext uri="{BB962C8B-B14F-4D97-AF65-F5344CB8AC3E}">
        <p14:creationId xmlns:p14="http://schemas.microsoft.com/office/powerpoint/2010/main" val="4284570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BAC15-003F-430A-AA30-0C2EA436CF29}"/>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4CD83F5E-10D5-4418-B508-7F1777A7EFA9}"/>
              </a:ext>
            </a:extLst>
          </p:cNvPr>
          <p:cNvSpPr>
            <a:spLocks noGrp="1"/>
          </p:cNvSpPr>
          <p:nvPr>
            <p:ph idx="1"/>
          </p:nvPr>
        </p:nvSpPr>
        <p:spPr>
          <a:xfrm>
            <a:off x="1103312" y="2052918"/>
            <a:ext cx="9198928" cy="4195481"/>
          </a:xfrm>
          <a:ln>
            <a:solidFill>
              <a:schemeClr val="tx1"/>
            </a:solidFill>
          </a:ln>
        </p:spPr>
        <p:txBody>
          <a:bodyPr>
            <a:normAutofit/>
          </a:bodyPr>
          <a:lstStyle/>
          <a:p>
            <a:r>
              <a:rPr lang="en-IN" dirty="0"/>
              <a:t>[1] “Project </a:t>
            </a:r>
            <a:r>
              <a:rPr lang="en-IN" dirty="0" err="1"/>
              <a:t>Management",Dr</a:t>
            </a:r>
            <a:r>
              <a:rPr lang="en-IN" dirty="0"/>
              <a:t>. </a:t>
            </a:r>
            <a:r>
              <a:rPr lang="en-IN" dirty="0" err="1"/>
              <a:t>Alamelu</a:t>
            </a:r>
            <a:r>
              <a:rPr lang="en-IN" dirty="0"/>
              <a:t> </a:t>
            </a:r>
            <a:r>
              <a:rPr lang="en-IN" dirty="0" err="1"/>
              <a:t>Mangai</a:t>
            </a:r>
            <a:r>
              <a:rPr lang="en-IN" dirty="0"/>
              <a:t> Raman, </a:t>
            </a:r>
            <a:r>
              <a:rPr lang="en-IN" dirty="0" err="1"/>
              <a:t>Dr.</a:t>
            </a:r>
            <a:r>
              <a:rPr lang="en-IN" dirty="0"/>
              <a:t> P. Shanthi, </a:t>
            </a:r>
            <a:r>
              <a:rPr lang="en-IN" dirty="0" err="1"/>
              <a:t>Dr.</a:t>
            </a:r>
            <a:r>
              <a:rPr lang="en-IN" dirty="0"/>
              <a:t> Domenic T. Sanchez, San International Scientific Publications, 2023</a:t>
            </a:r>
          </a:p>
          <a:p>
            <a:r>
              <a:rPr lang="en-IN" dirty="0"/>
              <a:t>[2] “Evaluation of Impact of Project Management", </a:t>
            </a:r>
            <a:r>
              <a:rPr lang="en-US" dirty="0" err="1">
                <a:effectLst/>
                <a:ea typeface="Times New Roman" panose="02020603050405020304" pitchFamily="18" charset="0"/>
              </a:rPr>
              <a:t>Olawe</a:t>
            </a:r>
            <a:r>
              <a:rPr lang="en-US" spc="200" dirty="0">
                <a:effectLst/>
                <a:ea typeface="Times New Roman" panose="02020603050405020304" pitchFamily="18" charset="0"/>
              </a:rPr>
              <a:t> </a:t>
            </a:r>
            <a:r>
              <a:rPr lang="en-US" dirty="0">
                <a:effectLst/>
                <a:ea typeface="Times New Roman" panose="02020603050405020304" pitchFamily="18" charset="0"/>
              </a:rPr>
              <a:t>Hammed</a:t>
            </a:r>
            <a:r>
              <a:rPr lang="en-US" spc="200" dirty="0">
                <a:effectLst/>
                <a:ea typeface="Times New Roman" panose="02020603050405020304" pitchFamily="18" charset="0"/>
              </a:rPr>
              <a:t> </a:t>
            </a:r>
            <a:r>
              <a:rPr lang="en-US" dirty="0" err="1">
                <a:effectLst/>
                <a:ea typeface="Times New Roman" panose="02020603050405020304" pitchFamily="18" charset="0"/>
              </a:rPr>
              <a:t>Gazal</a:t>
            </a:r>
            <a:r>
              <a:rPr lang="en-US" dirty="0">
                <a:effectLst/>
                <a:ea typeface="Times New Roman" panose="02020603050405020304" pitchFamily="18" charset="0"/>
              </a:rPr>
              <a:t>,</a:t>
            </a:r>
            <a:r>
              <a:rPr lang="en-US" spc="200" dirty="0">
                <a:effectLst/>
                <a:ea typeface="Times New Roman" panose="02020603050405020304" pitchFamily="18" charset="0"/>
              </a:rPr>
              <a:t> </a:t>
            </a:r>
            <a:r>
              <a:rPr lang="en-US" dirty="0" err="1">
                <a:effectLst/>
                <a:ea typeface="Times New Roman" panose="02020603050405020304" pitchFamily="18" charset="0"/>
              </a:rPr>
              <a:t>Rukayat</a:t>
            </a:r>
            <a:r>
              <a:rPr lang="en-US" dirty="0">
                <a:effectLst/>
                <a:ea typeface="Times New Roman" panose="02020603050405020304" pitchFamily="18" charset="0"/>
              </a:rPr>
              <a:t> </a:t>
            </a:r>
            <a:r>
              <a:rPr lang="en-US" dirty="0" err="1">
                <a:effectLst/>
                <a:ea typeface="Times New Roman" panose="02020603050405020304" pitchFamily="18" charset="0"/>
              </a:rPr>
              <a:t>Pelumi</a:t>
            </a:r>
            <a:r>
              <a:rPr lang="en-US" dirty="0">
                <a:effectLst/>
                <a:ea typeface="Times New Roman" panose="02020603050405020304" pitchFamily="18" charset="0"/>
              </a:rPr>
              <a:t>, International Journal of Interdisciplinary Research, 2023</a:t>
            </a:r>
            <a:endParaRPr lang="en-IN" dirty="0"/>
          </a:p>
          <a:p>
            <a:r>
              <a:rPr lang="en-IN" dirty="0"/>
              <a:t>[3] “Agile Project Management", </a:t>
            </a:r>
            <a:r>
              <a:rPr lang="en-US" spc="0" dirty="0">
                <a:effectLst/>
                <a:ea typeface="Times New Roman" panose="02020603050405020304" pitchFamily="18" charset="0"/>
              </a:rPr>
              <a:t>Raymond</a:t>
            </a:r>
            <a:r>
              <a:rPr lang="en-US" spc="-60" dirty="0">
                <a:effectLst/>
                <a:ea typeface="Times New Roman" panose="02020603050405020304" pitchFamily="18" charset="0"/>
              </a:rPr>
              <a:t> </a:t>
            </a:r>
            <a:r>
              <a:rPr lang="en-US" spc="0" dirty="0">
                <a:effectLst/>
                <a:ea typeface="Times New Roman" panose="02020603050405020304" pitchFamily="18" charset="0"/>
              </a:rPr>
              <a:t>John</a:t>
            </a:r>
            <a:r>
              <a:rPr lang="en-US" spc="-60" dirty="0">
                <a:effectLst/>
                <a:ea typeface="Times New Roman" panose="02020603050405020304" pitchFamily="18" charset="0"/>
              </a:rPr>
              <a:t> </a:t>
            </a:r>
            <a:r>
              <a:rPr lang="en-US" spc="0" dirty="0" err="1">
                <a:effectLst/>
                <a:ea typeface="Times New Roman" panose="02020603050405020304" pitchFamily="18" charset="0"/>
              </a:rPr>
              <a:t>Uzwyshyn</a:t>
            </a:r>
            <a:r>
              <a:rPr lang="en-US" spc="0" dirty="0">
                <a:effectLst/>
                <a:ea typeface="Times New Roman" panose="02020603050405020304" pitchFamily="18" charset="0"/>
              </a:rPr>
              <a:t>,</a:t>
            </a:r>
            <a:r>
              <a:rPr lang="en-US" spc="-55" dirty="0">
                <a:effectLst/>
                <a:ea typeface="Times New Roman" panose="02020603050405020304" pitchFamily="18" charset="0"/>
              </a:rPr>
              <a:t> </a:t>
            </a:r>
            <a:r>
              <a:rPr lang="en-US" spc="0" dirty="0">
                <a:effectLst/>
                <a:ea typeface="Times New Roman" panose="02020603050405020304" pitchFamily="18" charset="0"/>
              </a:rPr>
              <a:t>Research</a:t>
            </a:r>
            <a:r>
              <a:rPr lang="en-US" spc="-55" dirty="0">
                <a:effectLst/>
                <a:ea typeface="Times New Roman" panose="02020603050405020304" pitchFamily="18" charset="0"/>
              </a:rPr>
              <a:t> </a:t>
            </a:r>
            <a:r>
              <a:rPr lang="en-US" spc="0" dirty="0">
                <a:effectLst/>
                <a:ea typeface="Times New Roman" panose="02020603050405020304" pitchFamily="18" charset="0"/>
              </a:rPr>
              <a:t>Gate</a:t>
            </a:r>
            <a:r>
              <a:rPr lang="en-US" spc="-60" dirty="0">
                <a:effectLst/>
                <a:ea typeface="Times New Roman" panose="02020603050405020304" pitchFamily="18" charset="0"/>
              </a:rPr>
              <a:t> </a:t>
            </a:r>
            <a:r>
              <a:rPr lang="en-US" spc="0" dirty="0">
                <a:effectLst/>
                <a:ea typeface="Times New Roman" panose="02020603050405020304" pitchFamily="18" charset="0"/>
              </a:rPr>
              <a:t>Publications, </a:t>
            </a:r>
            <a:r>
              <a:rPr lang="en-US" spc="-20" dirty="0">
                <a:effectLst/>
                <a:ea typeface="Times New Roman" panose="02020603050405020304" pitchFamily="18" charset="0"/>
              </a:rPr>
              <a:t>2023</a:t>
            </a:r>
            <a:endParaRPr lang="en-IN" spc="0" dirty="0">
              <a:effectLst/>
              <a:ea typeface="Times New Roman" panose="02020603050405020304" pitchFamily="18" charset="0"/>
            </a:endParaRPr>
          </a:p>
          <a:p>
            <a:r>
              <a:rPr lang="en-IN" dirty="0"/>
              <a:t>[4] “Proactive Project Management", </a:t>
            </a:r>
            <a:r>
              <a:rPr lang="en-US" spc="0" dirty="0">
                <a:effectLst/>
                <a:ea typeface="Times New Roman" panose="02020603050405020304" pitchFamily="18" charset="0"/>
              </a:rPr>
              <a:t>Dmytro </a:t>
            </a:r>
            <a:r>
              <a:rPr lang="en-US" spc="0" dirty="0" err="1">
                <a:effectLst/>
                <a:ea typeface="Times New Roman" panose="02020603050405020304" pitchFamily="18" charset="0"/>
              </a:rPr>
              <a:t>Shadura</a:t>
            </a:r>
            <a:r>
              <a:rPr lang="en-US" spc="0" dirty="0">
                <a:effectLst/>
                <a:ea typeface="Times New Roman" panose="02020603050405020304" pitchFamily="18" charset="0"/>
              </a:rPr>
              <a:t>, Victor </a:t>
            </a:r>
            <a:r>
              <a:rPr lang="en-US" spc="0" dirty="0" err="1">
                <a:effectLst/>
                <a:ea typeface="Times New Roman" panose="02020603050405020304" pitchFamily="18" charset="0"/>
              </a:rPr>
              <a:t>Melenchuk</a:t>
            </a:r>
            <a:r>
              <a:rPr lang="en-US" spc="0" dirty="0">
                <a:effectLst/>
                <a:ea typeface="Times New Roman" panose="02020603050405020304" pitchFamily="18" charset="0"/>
              </a:rPr>
              <a:t>,</a:t>
            </a:r>
            <a:r>
              <a:rPr lang="en-US" spc="-55" dirty="0">
                <a:effectLst/>
                <a:ea typeface="Times New Roman" panose="02020603050405020304" pitchFamily="18" charset="0"/>
              </a:rPr>
              <a:t> </a:t>
            </a:r>
            <a:r>
              <a:rPr lang="en-US" spc="0" dirty="0">
                <a:effectLst/>
                <a:ea typeface="Times New Roman" panose="02020603050405020304" pitchFamily="18" charset="0"/>
              </a:rPr>
              <a:t>Research</a:t>
            </a:r>
            <a:r>
              <a:rPr lang="en-US" spc="-55" dirty="0">
                <a:effectLst/>
                <a:ea typeface="Times New Roman" panose="02020603050405020304" pitchFamily="18" charset="0"/>
              </a:rPr>
              <a:t> </a:t>
            </a:r>
            <a:r>
              <a:rPr lang="en-US" spc="0" dirty="0">
                <a:effectLst/>
                <a:ea typeface="Times New Roman" panose="02020603050405020304" pitchFamily="18" charset="0"/>
              </a:rPr>
              <a:t>Gate</a:t>
            </a:r>
            <a:r>
              <a:rPr lang="en-US" spc="-60" dirty="0">
                <a:effectLst/>
                <a:ea typeface="Times New Roman" panose="02020603050405020304" pitchFamily="18" charset="0"/>
              </a:rPr>
              <a:t> </a:t>
            </a:r>
            <a:r>
              <a:rPr lang="en-US" spc="0" dirty="0">
                <a:effectLst/>
                <a:ea typeface="Times New Roman" panose="02020603050405020304" pitchFamily="18" charset="0"/>
              </a:rPr>
              <a:t>Publications, </a:t>
            </a:r>
            <a:r>
              <a:rPr lang="en-US" spc="-20" dirty="0">
                <a:effectLst/>
                <a:ea typeface="Times New Roman" panose="02020603050405020304" pitchFamily="18" charset="0"/>
              </a:rPr>
              <a:t>2023</a:t>
            </a:r>
            <a:endParaRPr lang="en-IN" dirty="0"/>
          </a:p>
        </p:txBody>
      </p:sp>
    </p:spTree>
    <p:extLst>
      <p:ext uri="{BB962C8B-B14F-4D97-AF65-F5344CB8AC3E}">
        <p14:creationId xmlns:p14="http://schemas.microsoft.com/office/powerpoint/2010/main" val="140430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A0430-0183-4272-A164-4E7BE83406B0}"/>
              </a:ext>
            </a:extLst>
          </p:cNvPr>
          <p:cNvSpPr>
            <a:spLocks noGrp="1"/>
          </p:cNvSpPr>
          <p:nvPr>
            <p:ph type="ctrTitle"/>
          </p:nvPr>
        </p:nvSpPr>
        <p:spPr>
          <a:xfrm>
            <a:off x="1154955" y="2099733"/>
            <a:ext cx="8825658" cy="1222587"/>
          </a:xfrm>
        </p:spPr>
        <p:txBody>
          <a:bodyPr/>
          <a:lstStyle/>
          <a:p>
            <a:pPr algn="ctr"/>
            <a:r>
              <a:rPr lang="en-IN" dirty="0"/>
              <a:t>Project Management </a:t>
            </a:r>
          </a:p>
        </p:txBody>
      </p:sp>
      <p:sp>
        <p:nvSpPr>
          <p:cNvPr id="3" name="Subtitle 2">
            <a:extLst>
              <a:ext uri="{FF2B5EF4-FFF2-40B4-BE49-F238E27FC236}">
                <a16:creationId xmlns:a16="http://schemas.microsoft.com/office/drawing/2014/main" id="{99C8D5D3-4F40-489A-8087-A88BA7E9A99B}"/>
              </a:ext>
            </a:extLst>
          </p:cNvPr>
          <p:cNvSpPr>
            <a:spLocks noGrp="1"/>
          </p:cNvSpPr>
          <p:nvPr>
            <p:ph type="subTitle" idx="1"/>
          </p:nvPr>
        </p:nvSpPr>
        <p:spPr>
          <a:xfrm>
            <a:off x="1154955" y="3911600"/>
            <a:ext cx="8825658" cy="1727200"/>
          </a:xfrm>
        </p:spPr>
        <p:txBody>
          <a:bodyPr>
            <a:normAutofit fontScale="85000" lnSpcReduction="20000"/>
          </a:bodyPr>
          <a:lstStyle/>
          <a:p>
            <a:pPr algn="ctr"/>
            <a:r>
              <a:rPr lang="en-IN" b="1" dirty="0">
                <a:solidFill>
                  <a:schemeClr val="bg1">
                    <a:lumMod val="95000"/>
                  </a:schemeClr>
                </a:solidFill>
              </a:rPr>
              <a:t>         </a:t>
            </a:r>
            <a:r>
              <a:rPr lang="en-IN" b="1" dirty="0">
                <a:solidFill>
                  <a:schemeClr val="tx1"/>
                </a:solidFill>
              </a:rPr>
              <a:t>By </a:t>
            </a:r>
          </a:p>
          <a:p>
            <a:pPr algn="ctr"/>
            <a:r>
              <a:rPr lang="en-IN" b="1" dirty="0">
                <a:solidFill>
                  <a:schemeClr val="tx1"/>
                </a:solidFill>
              </a:rPr>
              <a:t>       Jay Yadav                    (23206007)</a:t>
            </a:r>
          </a:p>
          <a:p>
            <a:pPr algn="ctr"/>
            <a:r>
              <a:rPr lang="en-IN" b="1" dirty="0">
                <a:solidFill>
                  <a:schemeClr val="tx1"/>
                </a:solidFill>
              </a:rPr>
              <a:t>	Manas Jagtap             (23206011)</a:t>
            </a:r>
          </a:p>
          <a:p>
            <a:pPr algn="ctr"/>
            <a:r>
              <a:rPr lang="en-IN" b="1" dirty="0">
                <a:solidFill>
                  <a:schemeClr val="tx1"/>
                </a:solidFill>
              </a:rPr>
              <a:t>       Soham </a:t>
            </a:r>
            <a:r>
              <a:rPr lang="en-IN" b="1" dirty="0" err="1">
                <a:solidFill>
                  <a:schemeClr val="tx1"/>
                </a:solidFill>
              </a:rPr>
              <a:t>Waradkar</a:t>
            </a:r>
            <a:r>
              <a:rPr lang="en-IN" b="1" dirty="0">
                <a:solidFill>
                  <a:schemeClr val="tx1"/>
                </a:solidFill>
              </a:rPr>
              <a:t>      (23206002)</a:t>
            </a:r>
          </a:p>
          <a:p>
            <a:pPr algn="ctr"/>
            <a:r>
              <a:rPr lang="en-IN" b="1" dirty="0">
                <a:solidFill>
                  <a:schemeClr val="tx1"/>
                </a:solidFill>
              </a:rPr>
              <a:t>	</a:t>
            </a:r>
            <a:r>
              <a:rPr lang="en-IN" b="1" dirty="0" err="1">
                <a:solidFill>
                  <a:schemeClr val="tx1"/>
                </a:solidFill>
              </a:rPr>
              <a:t>pranal</a:t>
            </a:r>
            <a:r>
              <a:rPr lang="en-IN" b="1" dirty="0">
                <a:solidFill>
                  <a:schemeClr val="tx1"/>
                </a:solidFill>
              </a:rPr>
              <a:t> </a:t>
            </a:r>
            <a:r>
              <a:rPr lang="en-IN" b="1" dirty="0" err="1">
                <a:solidFill>
                  <a:schemeClr val="tx1"/>
                </a:solidFill>
              </a:rPr>
              <a:t>vernekar</a:t>
            </a:r>
            <a:r>
              <a:rPr lang="en-IN" b="1" dirty="0">
                <a:solidFill>
                  <a:schemeClr val="tx1"/>
                </a:solidFill>
              </a:rPr>
              <a:t>        (23206008)</a:t>
            </a:r>
          </a:p>
        </p:txBody>
      </p:sp>
    </p:spTree>
    <p:extLst>
      <p:ext uri="{BB962C8B-B14F-4D97-AF65-F5344CB8AC3E}">
        <p14:creationId xmlns:p14="http://schemas.microsoft.com/office/powerpoint/2010/main" val="1227994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E248E-B896-4EEA-BE61-77E886416F57}"/>
              </a:ext>
            </a:extLst>
          </p:cNvPr>
          <p:cNvSpPr>
            <a:spLocks noGrp="1"/>
          </p:cNvSpPr>
          <p:nvPr>
            <p:ph type="ctrTitle"/>
          </p:nvPr>
        </p:nvSpPr>
        <p:spPr>
          <a:xfrm>
            <a:off x="1154955" y="442447"/>
            <a:ext cx="8825658" cy="861421"/>
          </a:xfrm>
        </p:spPr>
        <p:txBody>
          <a:bodyPr/>
          <a:lstStyle/>
          <a:p>
            <a:pPr algn="ctr"/>
            <a:r>
              <a:rPr lang="en-IN" spc="-385" dirty="0"/>
              <a:t> </a:t>
            </a:r>
            <a:r>
              <a:rPr lang="en-IN" sz="4200" spc="-385" dirty="0"/>
              <a:t>IN</a:t>
            </a:r>
            <a:r>
              <a:rPr lang="en-IN" sz="4200" spc="-560" dirty="0"/>
              <a:t>D</a:t>
            </a:r>
            <a:r>
              <a:rPr lang="en-IN" sz="4200" spc="-220" dirty="0"/>
              <a:t>EX</a:t>
            </a:r>
            <a:endParaRPr lang="en-IN" sz="4200" dirty="0"/>
          </a:p>
        </p:txBody>
      </p:sp>
      <p:sp>
        <p:nvSpPr>
          <p:cNvPr id="3" name="Subtitle 2">
            <a:extLst>
              <a:ext uri="{FF2B5EF4-FFF2-40B4-BE49-F238E27FC236}">
                <a16:creationId xmlns:a16="http://schemas.microsoft.com/office/drawing/2014/main" id="{873E9E13-8D82-4087-89D7-38FCEF4FFD22}"/>
              </a:ext>
            </a:extLst>
          </p:cNvPr>
          <p:cNvSpPr>
            <a:spLocks noGrp="1"/>
          </p:cNvSpPr>
          <p:nvPr>
            <p:ph type="subTitle" idx="1"/>
          </p:nvPr>
        </p:nvSpPr>
        <p:spPr>
          <a:xfrm>
            <a:off x="2083980" y="1892595"/>
            <a:ext cx="7187611" cy="4169538"/>
          </a:xfrm>
        </p:spPr>
        <p:txBody>
          <a:bodyPr>
            <a:normAutofit/>
          </a:bodyPr>
          <a:lstStyle/>
          <a:p>
            <a:pPr algn="ctr"/>
            <a:r>
              <a:rPr lang="en-US" dirty="0">
                <a:solidFill>
                  <a:srgbClr val="EBEBEB"/>
                </a:solidFill>
              </a:rPr>
              <a:t>Introduction</a:t>
            </a:r>
          </a:p>
          <a:p>
            <a:pPr algn="ctr"/>
            <a:r>
              <a:rPr lang="en-US" dirty="0">
                <a:solidFill>
                  <a:srgbClr val="EBEBEB"/>
                </a:solidFill>
              </a:rPr>
              <a:t>Objectives</a:t>
            </a:r>
          </a:p>
          <a:p>
            <a:pPr algn="ctr"/>
            <a:r>
              <a:rPr lang="en-US" dirty="0">
                <a:solidFill>
                  <a:srgbClr val="EBEBEB"/>
                </a:solidFill>
              </a:rPr>
              <a:t>Block diagram</a:t>
            </a:r>
          </a:p>
          <a:p>
            <a:pPr algn="ctr"/>
            <a:r>
              <a:rPr lang="en-US" dirty="0">
                <a:solidFill>
                  <a:srgbClr val="EBEBEB"/>
                </a:solidFill>
              </a:rPr>
              <a:t>Tools/Software, languages used</a:t>
            </a:r>
          </a:p>
          <a:p>
            <a:pPr algn="ctr"/>
            <a:r>
              <a:rPr lang="en-US" dirty="0">
                <a:solidFill>
                  <a:srgbClr val="EBEBEB"/>
                </a:solidFill>
              </a:rPr>
              <a:t>Implementation</a:t>
            </a:r>
          </a:p>
          <a:p>
            <a:pPr algn="ctr"/>
            <a:r>
              <a:rPr lang="en-US" dirty="0">
                <a:solidFill>
                  <a:srgbClr val="EBEBEB"/>
                </a:solidFill>
              </a:rPr>
              <a:t>Conclusion</a:t>
            </a:r>
          </a:p>
          <a:p>
            <a:pPr algn="ctr"/>
            <a:r>
              <a:rPr lang="en-US" dirty="0">
                <a:solidFill>
                  <a:srgbClr val="EBEBEB"/>
                </a:solidFill>
              </a:rPr>
              <a:t>reference</a:t>
            </a:r>
            <a:endParaRPr lang="en-IN" dirty="0">
              <a:solidFill>
                <a:srgbClr val="EBEBEB"/>
              </a:solidFill>
            </a:endParaRPr>
          </a:p>
        </p:txBody>
      </p:sp>
    </p:spTree>
    <p:extLst>
      <p:ext uri="{BB962C8B-B14F-4D97-AF65-F5344CB8AC3E}">
        <p14:creationId xmlns:p14="http://schemas.microsoft.com/office/powerpoint/2010/main" val="3877204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A4C5F-AFDA-4FA4-A112-1956CFE8B6A0}"/>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EB52C447-9659-4E1B-BB2C-C8F43D66E4F6}"/>
              </a:ext>
            </a:extLst>
          </p:cNvPr>
          <p:cNvSpPr>
            <a:spLocks noGrp="1"/>
          </p:cNvSpPr>
          <p:nvPr>
            <p:ph idx="1"/>
          </p:nvPr>
        </p:nvSpPr>
        <p:spPr/>
        <p:txBody>
          <a:bodyPr>
            <a:normAutofit/>
          </a:bodyPr>
          <a:lstStyle/>
          <a:p>
            <a:pPr marL="0" indent="0">
              <a:buNone/>
            </a:pPr>
            <a:r>
              <a:rPr lang="en-US" dirty="0"/>
              <a:t>The Project Management Application is a software solution designed to streamline and simplify the project management process. In today's fast-paced world, efficient project management is critical for success, and this application has been created to meet the growing demands of project management.</a:t>
            </a:r>
          </a:p>
          <a:p>
            <a:endParaRPr lang="en-IN" dirty="0"/>
          </a:p>
        </p:txBody>
      </p:sp>
    </p:spTree>
    <p:extLst>
      <p:ext uri="{BB962C8B-B14F-4D97-AF65-F5344CB8AC3E}">
        <p14:creationId xmlns:p14="http://schemas.microsoft.com/office/powerpoint/2010/main" val="2653663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F7E24-BDEA-4DFF-98E0-8F337D8D36F8}"/>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957D6141-B1D4-4C74-B3D7-66E75C36306B}"/>
              </a:ext>
            </a:extLst>
          </p:cNvPr>
          <p:cNvSpPr>
            <a:spLocks noGrp="1"/>
          </p:cNvSpPr>
          <p:nvPr>
            <p:ph idx="1"/>
          </p:nvPr>
        </p:nvSpPr>
        <p:spPr/>
        <p:txBody>
          <a:bodyPr>
            <a:normAutofit/>
          </a:bodyPr>
          <a:lstStyle/>
          <a:p>
            <a:pPr marL="0" indent="0">
              <a:buNone/>
            </a:pPr>
            <a:r>
              <a:rPr lang="en-US" dirty="0"/>
              <a:t>The primary objective of our Project Management Application is to </a:t>
            </a:r>
            <a:r>
              <a:rPr lang="en-IN" dirty="0"/>
              <a:t>revolutionize and optimize project management, with a focus on improving project outcomes &amp; overall administrative efficiency. Our specific objectives include:</a:t>
            </a:r>
          </a:p>
          <a:p>
            <a:pPr>
              <a:buFont typeface="Wingdings" panose="05000000000000000000" pitchFamily="2" charset="2"/>
              <a:buChar char="q"/>
            </a:pPr>
            <a:r>
              <a:rPr lang="en-IN" b="1" dirty="0"/>
              <a:t>Simplify Project Management</a:t>
            </a:r>
          </a:p>
          <a:p>
            <a:pPr>
              <a:buFont typeface="Wingdings" panose="05000000000000000000" pitchFamily="2" charset="2"/>
              <a:buChar char="q"/>
            </a:pPr>
            <a:r>
              <a:rPr lang="en-US" b="1" dirty="0"/>
              <a:t>E</a:t>
            </a:r>
            <a:r>
              <a:rPr lang="en-IN" b="1" dirty="0" err="1"/>
              <a:t>fficient</a:t>
            </a:r>
            <a:r>
              <a:rPr lang="en-IN" b="1" dirty="0"/>
              <a:t> Task Assignment</a:t>
            </a:r>
          </a:p>
          <a:p>
            <a:pPr>
              <a:buFont typeface="Wingdings" panose="05000000000000000000" pitchFamily="2" charset="2"/>
              <a:buChar char="q"/>
            </a:pPr>
            <a:r>
              <a:rPr lang="en-US" b="1" dirty="0"/>
              <a:t>R</a:t>
            </a:r>
            <a:r>
              <a:rPr lang="en-IN" b="1" dirty="0" err="1"/>
              <a:t>ecognize</a:t>
            </a:r>
            <a:r>
              <a:rPr lang="en-IN" b="1" dirty="0"/>
              <a:t> Achievements</a:t>
            </a:r>
            <a:endParaRPr lang="en-US" b="1" dirty="0"/>
          </a:p>
          <a:p>
            <a:pPr>
              <a:buFont typeface="Wingdings" panose="05000000000000000000" pitchFamily="2" charset="2"/>
              <a:buChar char="q"/>
            </a:pPr>
            <a:r>
              <a:rPr lang="en-US" b="1" dirty="0"/>
              <a:t>Secure User Authentication</a:t>
            </a:r>
            <a:endParaRPr lang="en-IN" b="1" dirty="0"/>
          </a:p>
          <a:p>
            <a:pPr>
              <a:buFont typeface="Wingdings" panose="05000000000000000000" pitchFamily="2" charset="2"/>
              <a:buChar char="Ø"/>
            </a:pPr>
            <a:endParaRPr lang="en-IN"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1548308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38BF3-6450-492B-9398-8A9B8E05BAC1}"/>
              </a:ext>
            </a:extLst>
          </p:cNvPr>
          <p:cNvSpPr>
            <a:spLocks noGrp="1"/>
          </p:cNvSpPr>
          <p:nvPr>
            <p:ph type="title"/>
          </p:nvPr>
        </p:nvSpPr>
        <p:spPr>
          <a:xfrm>
            <a:off x="1154954" y="516467"/>
            <a:ext cx="8825659" cy="1981200"/>
          </a:xfrm>
        </p:spPr>
        <p:txBody>
          <a:bodyPr/>
          <a:lstStyle/>
          <a:p>
            <a:r>
              <a:rPr lang="en-IN" dirty="0"/>
              <a:t>Features</a:t>
            </a:r>
          </a:p>
        </p:txBody>
      </p:sp>
      <p:sp>
        <p:nvSpPr>
          <p:cNvPr id="3" name="Text Placeholder 2">
            <a:extLst>
              <a:ext uri="{FF2B5EF4-FFF2-40B4-BE49-F238E27FC236}">
                <a16:creationId xmlns:a16="http://schemas.microsoft.com/office/drawing/2014/main" id="{B5ACE7E7-E086-4FAA-B2F9-8DCBE705FEFA}"/>
              </a:ext>
            </a:extLst>
          </p:cNvPr>
          <p:cNvSpPr>
            <a:spLocks noGrp="1"/>
          </p:cNvSpPr>
          <p:nvPr>
            <p:ph type="body" sz="half" idx="2"/>
          </p:nvPr>
        </p:nvSpPr>
        <p:spPr>
          <a:xfrm>
            <a:off x="1087221" y="2136485"/>
            <a:ext cx="8825659" cy="3366197"/>
          </a:xfrm>
        </p:spPr>
        <p:txBody>
          <a:bodyPr>
            <a:normAutofit/>
          </a:bodyPr>
          <a:lstStyle/>
          <a:p>
            <a:pPr marL="285750" indent="-285750">
              <a:lnSpc>
                <a:spcPct val="150000"/>
              </a:lnSpc>
              <a:buFont typeface="Wingdings" panose="05000000000000000000" pitchFamily="2" charset="2"/>
              <a:buChar char="Ø"/>
            </a:pPr>
            <a:r>
              <a:rPr lang="en-IN" dirty="0"/>
              <a:t>Customization: Allow manager to tailor projects to specific needs.</a:t>
            </a:r>
          </a:p>
          <a:p>
            <a:pPr marL="285750" indent="-285750">
              <a:lnSpc>
                <a:spcPct val="150000"/>
              </a:lnSpc>
              <a:buFont typeface="Wingdings" panose="05000000000000000000" pitchFamily="2" charset="2"/>
              <a:buChar char="Ø"/>
            </a:pPr>
            <a:r>
              <a:rPr lang="en-IN" dirty="0"/>
              <a:t>User Achievements: Assign batches to the users.</a:t>
            </a:r>
          </a:p>
          <a:p>
            <a:pPr marL="285750" indent="-285750">
              <a:lnSpc>
                <a:spcPct val="150000"/>
              </a:lnSpc>
              <a:buFont typeface="Wingdings" panose="05000000000000000000" pitchFamily="2" charset="2"/>
              <a:buChar char="Ø"/>
            </a:pPr>
            <a:r>
              <a:rPr lang="en-US" i="0" dirty="0">
                <a:effectLst/>
              </a:rPr>
              <a:t>Resource Management</a:t>
            </a:r>
            <a:r>
              <a:rPr lang="en-IN" i="0" dirty="0">
                <a:effectLst/>
              </a:rPr>
              <a:t>: </a:t>
            </a:r>
            <a:r>
              <a:rPr lang="en-US" i="0" dirty="0">
                <a:effectLst/>
              </a:rPr>
              <a:t>Resource allocation and scheduling.</a:t>
            </a:r>
          </a:p>
          <a:p>
            <a:pPr marL="285750" indent="-285750">
              <a:lnSpc>
                <a:spcPct val="150000"/>
              </a:lnSpc>
              <a:buFont typeface="Wingdings" panose="05000000000000000000" pitchFamily="2" charset="2"/>
              <a:buChar char="Ø"/>
            </a:pPr>
            <a:r>
              <a:rPr lang="en-US" i="0" dirty="0">
                <a:effectLst/>
              </a:rPr>
              <a:t>Task Management:</a:t>
            </a:r>
            <a:r>
              <a:rPr lang="en-US" dirty="0"/>
              <a:t> </a:t>
            </a:r>
            <a:r>
              <a:rPr lang="en-US" i="0" dirty="0">
                <a:effectLst/>
              </a:rPr>
              <a:t>Efficient Task Management.</a:t>
            </a:r>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2058464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39BA4-0023-4874-89DC-C403FF9CD7B0}"/>
              </a:ext>
            </a:extLst>
          </p:cNvPr>
          <p:cNvSpPr>
            <a:spLocks noGrp="1"/>
          </p:cNvSpPr>
          <p:nvPr>
            <p:ph type="ctrTitle"/>
          </p:nvPr>
        </p:nvSpPr>
        <p:spPr>
          <a:xfrm>
            <a:off x="1154955" y="533401"/>
            <a:ext cx="8825658" cy="861420"/>
          </a:xfrm>
        </p:spPr>
        <p:txBody>
          <a:bodyPr/>
          <a:lstStyle/>
          <a:p>
            <a:r>
              <a:rPr lang="en-IN" sz="4800" dirty="0"/>
              <a:t>Block Diagram</a:t>
            </a:r>
          </a:p>
        </p:txBody>
      </p:sp>
      <p:sp>
        <p:nvSpPr>
          <p:cNvPr id="3" name="Subtitle 2">
            <a:extLst>
              <a:ext uri="{FF2B5EF4-FFF2-40B4-BE49-F238E27FC236}">
                <a16:creationId xmlns:a16="http://schemas.microsoft.com/office/drawing/2014/main" id="{3781C2F2-2B5C-44BF-9AF5-4FBA40969895}"/>
              </a:ext>
            </a:extLst>
          </p:cNvPr>
          <p:cNvSpPr>
            <a:spLocks noGrp="1"/>
          </p:cNvSpPr>
          <p:nvPr>
            <p:ph type="subTitle" idx="1"/>
          </p:nvPr>
        </p:nvSpPr>
        <p:spPr>
          <a:xfrm>
            <a:off x="1154955" y="1623847"/>
            <a:ext cx="8825658" cy="4248807"/>
          </a:xfrm>
        </p:spPr>
        <p:txBody>
          <a:bodyPr/>
          <a:lstStyle/>
          <a:p>
            <a:endParaRPr lang="en-IN" dirty="0"/>
          </a:p>
        </p:txBody>
      </p:sp>
      <p:pic>
        <p:nvPicPr>
          <p:cNvPr id="5" name="Picture 4">
            <a:extLst>
              <a:ext uri="{FF2B5EF4-FFF2-40B4-BE49-F238E27FC236}">
                <a16:creationId xmlns:a16="http://schemas.microsoft.com/office/drawing/2014/main" id="{6E37E577-0812-4AD5-8334-6CC72B191265}"/>
              </a:ext>
            </a:extLst>
          </p:cNvPr>
          <p:cNvPicPr/>
          <p:nvPr/>
        </p:nvPicPr>
        <p:blipFill>
          <a:blip r:embed="rId2">
            <a:extLst>
              <a:ext uri="{28A0092B-C50C-407E-A947-70E740481C1C}">
                <a14:useLocalDpi xmlns:a14="http://schemas.microsoft.com/office/drawing/2010/main" val="0"/>
              </a:ext>
            </a:extLst>
          </a:blip>
          <a:stretch>
            <a:fillRect/>
          </a:stretch>
        </p:blipFill>
        <p:spPr>
          <a:xfrm>
            <a:off x="2459422" y="1623847"/>
            <a:ext cx="6519040" cy="4539615"/>
          </a:xfrm>
          <a:prstGeom prst="rect">
            <a:avLst/>
          </a:prstGeom>
        </p:spPr>
      </p:pic>
    </p:spTree>
    <p:extLst>
      <p:ext uri="{BB962C8B-B14F-4D97-AF65-F5344CB8AC3E}">
        <p14:creationId xmlns:p14="http://schemas.microsoft.com/office/powerpoint/2010/main" val="2481810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198E2-D360-65E0-845B-547E216EFF98}"/>
              </a:ext>
            </a:extLst>
          </p:cNvPr>
          <p:cNvSpPr>
            <a:spLocks noGrp="1"/>
          </p:cNvSpPr>
          <p:nvPr>
            <p:ph type="title"/>
          </p:nvPr>
        </p:nvSpPr>
        <p:spPr/>
        <p:txBody>
          <a:bodyPr/>
          <a:lstStyle/>
          <a:p>
            <a:r>
              <a:rPr lang="en-US" dirty="0"/>
              <a:t>Tools/</a:t>
            </a:r>
            <a:r>
              <a:rPr lang="en-US" dirty="0" err="1"/>
              <a:t>Softwares</a:t>
            </a:r>
            <a:r>
              <a:rPr lang="en-US" dirty="0"/>
              <a:t> Used </a:t>
            </a:r>
          </a:p>
        </p:txBody>
      </p:sp>
      <p:pic>
        <p:nvPicPr>
          <p:cNvPr id="1026" name="Picture 2">
            <a:extLst>
              <a:ext uri="{FF2B5EF4-FFF2-40B4-BE49-F238E27FC236}">
                <a16:creationId xmlns:a16="http://schemas.microsoft.com/office/drawing/2014/main" id="{82672441-E389-3156-65EB-1C819EF053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566" y="3251199"/>
            <a:ext cx="2662767" cy="221826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C926DCB-490D-AFFE-2AB3-F12A22F9ADE8}"/>
              </a:ext>
            </a:extLst>
          </p:cNvPr>
          <p:cNvSpPr txBox="1"/>
          <p:nvPr/>
        </p:nvSpPr>
        <p:spPr>
          <a:xfrm>
            <a:off x="800101" y="5592233"/>
            <a:ext cx="2222499" cy="369332"/>
          </a:xfrm>
          <a:prstGeom prst="rect">
            <a:avLst/>
          </a:prstGeom>
          <a:noFill/>
        </p:spPr>
        <p:txBody>
          <a:bodyPr wrap="square">
            <a:spAutoFit/>
          </a:bodyPr>
          <a:lstStyle/>
          <a:p>
            <a:r>
              <a:rPr lang="en-US" dirty="0"/>
              <a:t>Visual studio code</a:t>
            </a:r>
          </a:p>
        </p:txBody>
      </p:sp>
      <p:sp>
        <p:nvSpPr>
          <p:cNvPr id="8" name="TextBox 7">
            <a:extLst>
              <a:ext uri="{FF2B5EF4-FFF2-40B4-BE49-F238E27FC236}">
                <a16:creationId xmlns:a16="http://schemas.microsoft.com/office/drawing/2014/main" id="{083D4C58-F130-7E9F-5B7B-5F5FA9E58619}"/>
              </a:ext>
            </a:extLst>
          </p:cNvPr>
          <p:cNvSpPr txBox="1"/>
          <p:nvPr/>
        </p:nvSpPr>
        <p:spPr>
          <a:xfrm>
            <a:off x="3788835" y="5592233"/>
            <a:ext cx="2057398" cy="369332"/>
          </a:xfrm>
          <a:prstGeom prst="rect">
            <a:avLst/>
          </a:prstGeom>
          <a:noFill/>
        </p:spPr>
        <p:txBody>
          <a:bodyPr wrap="square">
            <a:spAutoFit/>
          </a:bodyPr>
          <a:lstStyle/>
          <a:p>
            <a:pPr algn="ctr"/>
            <a:r>
              <a:rPr lang="en-US" dirty="0"/>
              <a:t>React JS</a:t>
            </a:r>
          </a:p>
        </p:txBody>
      </p:sp>
      <p:sp>
        <p:nvSpPr>
          <p:cNvPr id="10" name="TextBox 9">
            <a:extLst>
              <a:ext uri="{FF2B5EF4-FFF2-40B4-BE49-F238E27FC236}">
                <a16:creationId xmlns:a16="http://schemas.microsoft.com/office/drawing/2014/main" id="{7F94C3F3-0F3A-76CE-0CC9-FC5C2598EDBE}"/>
              </a:ext>
            </a:extLst>
          </p:cNvPr>
          <p:cNvSpPr txBox="1"/>
          <p:nvPr/>
        </p:nvSpPr>
        <p:spPr>
          <a:xfrm>
            <a:off x="6486522" y="5559425"/>
            <a:ext cx="2057398" cy="369332"/>
          </a:xfrm>
          <a:prstGeom prst="rect">
            <a:avLst/>
          </a:prstGeom>
          <a:noFill/>
        </p:spPr>
        <p:txBody>
          <a:bodyPr wrap="square">
            <a:spAutoFit/>
          </a:bodyPr>
          <a:lstStyle/>
          <a:p>
            <a:pPr algn="ctr"/>
            <a:r>
              <a:rPr lang="en-US" dirty="0"/>
              <a:t>CSS</a:t>
            </a:r>
          </a:p>
        </p:txBody>
      </p:sp>
      <p:pic>
        <p:nvPicPr>
          <p:cNvPr id="12" name="Picture 11">
            <a:extLst>
              <a:ext uri="{FF2B5EF4-FFF2-40B4-BE49-F238E27FC236}">
                <a16:creationId xmlns:a16="http://schemas.microsoft.com/office/drawing/2014/main" id="{039BEAD7-1486-4574-8F24-6DE48A327F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7014" y="3251199"/>
            <a:ext cx="2245272" cy="2020745"/>
          </a:xfrm>
          <a:prstGeom prst="rect">
            <a:avLst/>
          </a:prstGeom>
        </p:spPr>
      </p:pic>
      <p:pic>
        <p:nvPicPr>
          <p:cNvPr id="14" name="Picture 13">
            <a:extLst>
              <a:ext uri="{FF2B5EF4-FFF2-40B4-BE49-F238E27FC236}">
                <a16:creationId xmlns:a16="http://schemas.microsoft.com/office/drawing/2014/main" id="{07A4CC70-513C-4FE5-9906-6E96D35DF3CC}"/>
              </a:ext>
            </a:extLst>
          </p:cNvPr>
          <p:cNvPicPr>
            <a:picLocks noChangeAspect="1"/>
          </p:cNvPicPr>
          <p:nvPr/>
        </p:nvPicPr>
        <p:blipFill rotWithShape="1">
          <a:blip r:embed="rId4">
            <a:extLst>
              <a:ext uri="{28A0092B-C50C-407E-A947-70E740481C1C}">
                <a14:useLocalDpi xmlns:a14="http://schemas.microsoft.com/office/drawing/2010/main" val="0"/>
              </a:ext>
            </a:extLst>
          </a:blip>
          <a:srcRect t="16596"/>
          <a:stretch/>
        </p:blipFill>
        <p:spPr>
          <a:xfrm>
            <a:off x="6675967" y="3372794"/>
            <a:ext cx="1678509" cy="1975077"/>
          </a:xfrm>
          <a:prstGeom prst="rect">
            <a:avLst/>
          </a:prstGeom>
        </p:spPr>
      </p:pic>
      <p:pic>
        <p:nvPicPr>
          <p:cNvPr id="16" name="Picture 15">
            <a:extLst>
              <a:ext uri="{FF2B5EF4-FFF2-40B4-BE49-F238E27FC236}">
                <a16:creationId xmlns:a16="http://schemas.microsoft.com/office/drawing/2014/main" id="{B8C5C943-08F3-4A0B-B8B8-1FC3235F65E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75482" y="3274071"/>
            <a:ext cx="2172522" cy="2172522"/>
          </a:xfrm>
          <a:prstGeom prst="rect">
            <a:avLst/>
          </a:prstGeom>
        </p:spPr>
      </p:pic>
      <p:sp>
        <p:nvSpPr>
          <p:cNvPr id="17" name="Rectangle 16">
            <a:extLst>
              <a:ext uri="{FF2B5EF4-FFF2-40B4-BE49-F238E27FC236}">
                <a16:creationId xmlns:a16="http://schemas.microsoft.com/office/drawing/2014/main" id="{283DE184-A2CA-4B2C-A6E1-BB1AAF10C91F}"/>
              </a:ext>
            </a:extLst>
          </p:cNvPr>
          <p:cNvSpPr/>
          <p:nvPr/>
        </p:nvSpPr>
        <p:spPr>
          <a:xfrm>
            <a:off x="9822542" y="5592233"/>
            <a:ext cx="1278401" cy="369332"/>
          </a:xfrm>
          <a:prstGeom prst="rect">
            <a:avLst/>
          </a:prstGeom>
        </p:spPr>
        <p:txBody>
          <a:bodyPr wrap="square">
            <a:spAutoFit/>
          </a:bodyPr>
          <a:lstStyle/>
          <a:p>
            <a:pPr algn="ctr"/>
            <a:r>
              <a:rPr lang="en-US" dirty="0"/>
              <a:t>Firebase</a:t>
            </a:r>
          </a:p>
        </p:txBody>
      </p:sp>
    </p:spTree>
    <p:extLst>
      <p:ext uri="{BB962C8B-B14F-4D97-AF65-F5344CB8AC3E}">
        <p14:creationId xmlns:p14="http://schemas.microsoft.com/office/powerpoint/2010/main" val="3321059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8EDE9-29C4-8B44-A1BA-2A60E9F6BB46}"/>
              </a:ext>
            </a:extLst>
          </p:cNvPr>
          <p:cNvSpPr>
            <a:spLocks noGrp="1"/>
          </p:cNvSpPr>
          <p:nvPr>
            <p:ph type="title"/>
          </p:nvPr>
        </p:nvSpPr>
        <p:spPr/>
        <p:txBody>
          <a:bodyPr/>
          <a:lstStyle/>
          <a:p>
            <a:r>
              <a:rPr lang="en-US" dirty="0"/>
              <a:t>Implementation</a:t>
            </a:r>
            <a:endParaRPr lang="en-US" b="1" dirty="0"/>
          </a:p>
        </p:txBody>
      </p:sp>
      <p:pic>
        <p:nvPicPr>
          <p:cNvPr id="6" name="Picture 5">
            <a:extLst>
              <a:ext uri="{FF2B5EF4-FFF2-40B4-BE49-F238E27FC236}">
                <a16:creationId xmlns:a16="http://schemas.microsoft.com/office/drawing/2014/main" id="{022B4AFD-05F0-4316-A617-08EAEE912608}"/>
              </a:ext>
            </a:extLst>
          </p:cNvPr>
          <p:cNvPicPr/>
          <p:nvPr/>
        </p:nvPicPr>
        <p:blipFill rotWithShape="1">
          <a:blip r:embed="rId2"/>
          <a:srcRect t="5361" r="48643" b="9058"/>
          <a:stretch/>
        </p:blipFill>
        <p:spPr bwMode="auto">
          <a:xfrm>
            <a:off x="1524001" y="1676781"/>
            <a:ext cx="4984406" cy="4241419"/>
          </a:xfrm>
          <a:prstGeom prst="rect">
            <a:avLst/>
          </a:prstGeom>
          <a:ln>
            <a:noFill/>
          </a:ln>
          <a:extLst>
            <a:ext uri="{53640926-AAD7-44D8-BBD7-CCE9431645EC}">
              <a14:shadowObscured xmlns:a14="http://schemas.microsoft.com/office/drawing/2010/main"/>
            </a:ext>
          </a:extLst>
        </p:spPr>
      </p:pic>
      <p:pic>
        <p:nvPicPr>
          <p:cNvPr id="7" name="Picture 6">
            <a:extLst>
              <a:ext uri="{FF2B5EF4-FFF2-40B4-BE49-F238E27FC236}">
                <a16:creationId xmlns:a16="http://schemas.microsoft.com/office/drawing/2014/main" id="{929B047A-0FAD-4323-B444-E0BA68EC5B22}"/>
              </a:ext>
            </a:extLst>
          </p:cNvPr>
          <p:cNvPicPr/>
          <p:nvPr/>
        </p:nvPicPr>
        <p:blipFill rotWithShape="1">
          <a:blip r:embed="rId2"/>
          <a:srcRect l="71960" t="5361" r="100" b="9058"/>
          <a:stretch/>
        </p:blipFill>
        <p:spPr bwMode="auto">
          <a:xfrm>
            <a:off x="6508407" y="1676781"/>
            <a:ext cx="2796460" cy="424141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98477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1038</TotalTime>
  <Words>396</Words>
  <Application>Microsoft Office PowerPoint</Application>
  <PresentationFormat>Widescreen</PresentationFormat>
  <Paragraphs>46</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Century Gothic</vt:lpstr>
      <vt:lpstr>Wingdings</vt:lpstr>
      <vt:lpstr>Wingdings 3</vt:lpstr>
      <vt:lpstr>Ion</vt:lpstr>
      <vt:lpstr>PowerPoint Presentation</vt:lpstr>
      <vt:lpstr>Project Management </vt:lpstr>
      <vt:lpstr> INDEX</vt:lpstr>
      <vt:lpstr>Introduction</vt:lpstr>
      <vt:lpstr>Objective</vt:lpstr>
      <vt:lpstr>Features</vt:lpstr>
      <vt:lpstr>Block Diagram</vt:lpstr>
      <vt:lpstr>Tools/Softwares Used </vt:lpstr>
      <vt:lpstr>Implementation</vt:lpstr>
      <vt:lpstr>PowerPoint Presentation</vt:lpstr>
      <vt:lpstr>PowerPoint Presentation</vt:lpstr>
      <vt:lpstr>PowerPoint Presentation</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Dhruv Wesavkar</dc:creator>
  <cp:lastModifiedBy>FS20CO024 Manas</cp:lastModifiedBy>
  <cp:revision>40</cp:revision>
  <dcterms:created xsi:type="dcterms:W3CDTF">2023-09-13T15:07:43Z</dcterms:created>
  <dcterms:modified xsi:type="dcterms:W3CDTF">2023-11-04T09:23:30Z</dcterms:modified>
</cp:coreProperties>
</file>