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9" r:id="rId1"/>
  </p:sldMasterIdLst>
  <p:notesMasterIdLst>
    <p:notesMasterId r:id="rId26"/>
  </p:notesMasterIdLst>
  <p:sldIdLst>
    <p:sldId id="256" r:id="rId2"/>
    <p:sldId id="257" r:id="rId3"/>
    <p:sldId id="284" r:id="rId4"/>
    <p:sldId id="285" r:id="rId5"/>
    <p:sldId id="260" r:id="rId6"/>
    <p:sldId id="262" r:id="rId7"/>
    <p:sldId id="286" r:id="rId8"/>
    <p:sldId id="289" r:id="rId9"/>
    <p:sldId id="275" r:id="rId10"/>
    <p:sldId id="296" r:id="rId11"/>
    <p:sldId id="290" r:id="rId12"/>
    <p:sldId id="283" r:id="rId13"/>
    <p:sldId id="293" r:id="rId14"/>
    <p:sldId id="281" r:id="rId15"/>
    <p:sldId id="297" r:id="rId16"/>
    <p:sldId id="282" r:id="rId17"/>
    <p:sldId id="298" r:id="rId18"/>
    <p:sldId id="299" r:id="rId19"/>
    <p:sldId id="300" r:id="rId20"/>
    <p:sldId id="301" r:id="rId21"/>
    <p:sldId id="295" r:id="rId22"/>
    <p:sldId id="292" r:id="rId23"/>
    <p:sldId id="302" r:id="rId24"/>
    <p:sldId id="26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4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20:04:50.7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9F332-7CEB-4EE0-8347-75873035CE28}" type="datetimeFigureOut">
              <a:rPr lang="en-IN" smtClean="0"/>
              <a:t>17-09-2024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8FDCC-0BA3-45FA-B28B-6E601FF0005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2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8FDCC-0BA3-45FA-B28B-6E601FF0005A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39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473200"/>
            <a:ext cx="5398295" cy="1816098"/>
          </a:xfrm>
        </p:spPr>
        <p:txBody>
          <a:bodyPr anchor="b">
            <a:normAutofit/>
          </a:bodyPr>
          <a:lstStyle>
            <a:lvl1pPr algn="r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3289300"/>
            <a:ext cx="5398295" cy="10541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 cap="all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419" y="4402932"/>
            <a:ext cx="1200150" cy="28336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799" y="4402932"/>
            <a:ext cx="3670469" cy="283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56719" y="4402932"/>
            <a:ext cx="413375" cy="28336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6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3549649"/>
            <a:ext cx="759857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8701" y="699084"/>
            <a:ext cx="6569870" cy="237373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3974702"/>
            <a:ext cx="7598570" cy="3702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25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343149"/>
          </a:xfrm>
        </p:spPr>
        <p:txBody>
          <a:bodyPr anchor="ctr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1476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3406" y="2514600"/>
            <a:ext cx="7004388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599" y="3257550"/>
            <a:ext cx="7614275" cy="108585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603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481436"/>
            <a:ext cx="7598569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583036"/>
            <a:ext cx="7598570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558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78400" y="205740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6206" y="6175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744201" y="457201"/>
            <a:ext cx="7162799" cy="2057399"/>
          </a:xfrm>
        </p:spPr>
        <p:txBody>
          <a:bodyPr anchor="ctr">
            <a:normAutofit/>
          </a:bodyPr>
          <a:lstStyle>
            <a:lvl1pPr algn="l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0" y="2914650"/>
            <a:ext cx="7601577" cy="6667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1400"/>
            <a:ext cx="7601577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0443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70" cy="20573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4351" y="2628900"/>
            <a:ext cx="7598571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3257550"/>
            <a:ext cx="7598571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8788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4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006" y="457200"/>
            <a:ext cx="1618914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457200"/>
            <a:ext cx="5874087" cy="3886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658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2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481436"/>
            <a:ext cx="7598570" cy="1101600"/>
          </a:xfrm>
        </p:spPr>
        <p:txBody>
          <a:bodyPr anchor="b"/>
          <a:lstStyle>
            <a:lvl1pPr algn="l">
              <a:defRPr sz="3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49" y="3583036"/>
            <a:ext cx="759857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50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606550"/>
            <a:ext cx="3746501" cy="273685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6421" y="1606551"/>
            <a:ext cx="3746499" cy="27368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24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252" y="1663700"/>
            <a:ext cx="35317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1" y="2152651"/>
            <a:ext cx="3747692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3" y="1670050"/>
            <a:ext cx="354211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67612" y="2152651"/>
            <a:ext cx="3746501" cy="21907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49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558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555750"/>
            <a:ext cx="2760664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457201"/>
            <a:ext cx="4626770" cy="3886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584450"/>
            <a:ext cx="2760664" cy="13716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32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5142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200150"/>
            <a:ext cx="4623490" cy="102870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2190" y="685800"/>
            <a:ext cx="2460731" cy="3429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2228850"/>
            <a:ext cx="4623490" cy="13716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47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457201"/>
            <a:ext cx="7598569" cy="1092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1606551"/>
            <a:ext cx="7598569" cy="2736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2245" y="4402932"/>
            <a:ext cx="1200150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4402932"/>
            <a:ext cx="5870744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9546" y="4402932"/>
            <a:ext cx="413375" cy="283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algn="r">
              <a:lnSpc>
                <a:spcPct val="100000"/>
              </a:lnSpc>
              <a:tabLst>
                <a:tab pos="0" algn="l"/>
              </a:tabLst>
            </a:pPr>
            <a:fld id="{C632D6F9-680B-497D-94F0-5D8CE280F443}" type="slidenum">
              <a:rPr lang="en" sz="1000" b="0" strike="noStrike" spc="-1" smtClean="0">
                <a:solidFill>
                  <a:srgbClr val="000000"/>
                </a:solidFill>
                <a:latin typeface="Old Standard TT"/>
                <a:ea typeface="Old Standard TT"/>
              </a:rPr>
              <a:t>‹#›</a:t>
            </a:fld>
            <a:endParaRPr lang="en-IN" sz="10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9355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0"/>
        </a:spcBef>
        <a:spcAft>
          <a:spcPts val="750"/>
        </a:spcAft>
        <a:buClr>
          <a:schemeClr val="tx1"/>
        </a:buClr>
        <a:buSzPct val="100000"/>
        <a:buFont typeface="Arial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59;p13"/>
          <p:cNvPicPr/>
          <p:nvPr/>
        </p:nvPicPr>
        <p:blipFill>
          <a:blip r:embed="rId2"/>
          <a:stretch/>
        </p:blipFill>
        <p:spPr>
          <a:xfrm>
            <a:off x="3072240" y="206362"/>
            <a:ext cx="2999520" cy="1993680"/>
          </a:xfrm>
          <a:prstGeom prst="rect">
            <a:avLst/>
          </a:prstGeom>
          <a:ln>
            <a:noFill/>
          </a:ln>
        </p:spPr>
      </p:pic>
      <p:sp>
        <p:nvSpPr>
          <p:cNvPr id="82" name="TextShape 1"/>
          <p:cNvSpPr txBox="1"/>
          <p:nvPr/>
        </p:nvSpPr>
        <p:spPr>
          <a:xfrm>
            <a:off x="444240" y="2692176"/>
            <a:ext cx="8118360" cy="2244962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Department of Computer Science </a:t>
            </a:r>
            <a:r>
              <a:rPr lang="en-IN" sz="30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Engineering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sz="3000" b="1" spc="-1" dirty="0">
                <a:solidFill>
                  <a:srgbClr val="FFFBF0"/>
                </a:solidFill>
                <a:latin typeface="Times New Roman"/>
                <a:ea typeface="Times New Roman"/>
              </a:rPr>
              <a:t>(AIML)</a:t>
            </a:r>
            <a:endParaRPr lang="en" sz="3000" b="1" strike="noStrike" spc="-1" dirty="0">
              <a:solidFill>
                <a:srgbClr val="FFFBF0"/>
              </a:solidFill>
              <a:latin typeface="Times New Roman"/>
              <a:ea typeface="Times New Roman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" dirty="0"/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0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A.P. Shah Institute of Technology</a:t>
            </a:r>
            <a:br>
              <a:rPr sz="1600" dirty="0"/>
            </a:br>
            <a:r>
              <a:rPr lang="en" sz="20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G.B.Road,Kasarvadavli, Thane(W), Mumbai-400615</a:t>
            </a:r>
            <a:br>
              <a:rPr sz="1600" dirty="0"/>
            </a:br>
            <a:r>
              <a:rPr lang="en" sz="20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UNIVERSITY OF MUMBAI</a:t>
            </a:r>
            <a:br>
              <a:rPr sz="1600" dirty="0"/>
            </a:br>
            <a:r>
              <a:rPr lang="en" sz="2000" b="0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Academic Year 2022-2023</a:t>
            </a:r>
            <a:endParaRPr lang="en-IN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vs code icon">
            <a:extLst>
              <a:ext uri="{FF2B5EF4-FFF2-40B4-BE49-F238E27FC236}">
                <a16:creationId xmlns:a16="http://schemas.microsoft.com/office/drawing/2014/main" id="{B368F2BA-6AE5-63A9-7EFD-0671F7C969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457836"/>
            <a:ext cx="1739106" cy="173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xampp">
            <a:extLst>
              <a:ext uri="{FF2B5EF4-FFF2-40B4-BE49-F238E27FC236}">
                <a16:creationId xmlns:a16="http://schemas.microsoft.com/office/drawing/2014/main" id="{08250209-14D8-8538-2795-9DEA71F6E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08" y="457836"/>
            <a:ext cx="1743075" cy="17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hpmyadmin">
            <a:extLst>
              <a:ext uri="{FF2B5EF4-FFF2-40B4-BE49-F238E27FC236}">
                <a16:creationId xmlns:a16="http://schemas.microsoft.com/office/drawing/2014/main" id="{BF3623F6-18B2-317F-C1C7-F3181722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24" y="457836"/>
            <a:ext cx="1743075" cy="173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html">
            <a:extLst>
              <a:ext uri="{FF2B5EF4-FFF2-40B4-BE49-F238E27FC236}">
                <a16:creationId xmlns:a16="http://schemas.microsoft.com/office/drawing/2014/main" id="{702F0348-660F-68FB-2BC9-2C6211FD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2625090"/>
            <a:ext cx="1743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SS Logo Design">
            <a:extLst>
              <a:ext uri="{FF2B5EF4-FFF2-40B4-BE49-F238E27FC236}">
                <a16:creationId xmlns:a16="http://schemas.microsoft.com/office/drawing/2014/main" id="{45253EE2-447B-46D0-7796-6EBF5D2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08" y="2625091"/>
            <a:ext cx="1743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javascrpit">
            <a:extLst>
              <a:ext uri="{FF2B5EF4-FFF2-40B4-BE49-F238E27FC236}">
                <a16:creationId xmlns:a16="http://schemas.microsoft.com/office/drawing/2014/main" id="{C0BD1F42-2903-C211-6A8A-638D2BBF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24" y="2625090"/>
            <a:ext cx="17430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410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146F6-85E4-9303-C339-548B598A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15" y="2025650"/>
            <a:ext cx="7598569" cy="1092200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rgbClr val="00B050"/>
                </a:solidFill>
              </a:rPr>
              <a:t>PROJECT WORK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08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8607-157E-860A-4F5C-084F8FF3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15" y="1914294"/>
            <a:ext cx="7598569" cy="109220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00B05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  <a:endParaRPr lang="en-IN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13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906DFD-4815-E8D6-B1B2-AC3841ADC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7791"/>
            <a:ext cx="9144000" cy="4475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F7E0E7-1583-D4E8-F5FD-10920120CCB2}"/>
              </a:ext>
            </a:extLst>
          </p:cNvPr>
          <p:cNvSpPr txBox="1"/>
          <p:nvPr/>
        </p:nvSpPr>
        <p:spPr>
          <a:xfrm>
            <a:off x="3080825" y="77372"/>
            <a:ext cx="2919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3"/>
                </a:solidFill>
              </a:rPr>
              <a:t>HOME PAGE 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0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BC3AF2-7522-9812-3B57-7EC6876D04FA}"/>
              </a:ext>
            </a:extLst>
          </p:cNvPr>
          <p:cNvSpPr txBox="1"/>
          <p:nvPr/>
        </p:nvSpPr>
        <p:spPr>
          <a:xfrm>
            <a:off x="2693963" y="144193"/>
            <a:ext cx="4093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accent3"/>
                </a:solidFill>
                <a:latin typeface="+mj-lt"/>
              </a:rPr>
              <a:t>REGISTER PAGE </a:t>
            </a:r>
            <a:endParaRPr lang="en-IN" sz="40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0B657DD8-62B1-1231-02BB-3A786597272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52078"/>
            <a:ext cx="9144000" cy="429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8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>
            <a:extLst>
              <a:ext uri="{FF2B5EF4-FFF2-40B4-BE49-F238E27FC236}">
                <a16:creationId xmlns:a16="http://schemas.microsoft.com/office/drawing/2014/main" id="{D4AF47EB-08D2-9E00-DE8A-2A0D7F97369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67740"/>
            <a:ext cx="9144000" cy="4175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1E92B3-5572-5A85-7F29-3DF4861E1FA6}"/>
              </a:ext>
            </a:extLst>
          </p:cNvPr>
          <p:cNvSpPr txBox="1"/>
          <p:nvPr/>
        </p:nvSpPr>
        <p:spPr>
          <a:xfrm>
            <a:off x="1493520" y="198120"/>
            <a:ext cx="59275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accent3">
                    <a:lumMod val="75000"/>
                  </a:schemeClr>
                </a:solidFill>
              </a:rPr>
              <a:t>REGISTRATION IN BACKEND</a:t>
            </a:r>
          </a:p>
        </p:txBody>
      </p:sp>
    </p:spTree>
    <p:extLst>
      <p:ext uri="{BB962C8B-B14F-4D97-AF65-F5344CB8AC3E}">
        <p14:creationId xmlns:p14="http://schemas.microsoft.com/office/powerpoint/2010/main" val="233284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80822B35-7629-5075-E247-CA4A092E1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1858"/>
            <a:ext cx="9144000" cy="4341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32334C-F5DF-5D21-75A4-E052A015331B}"/>
              </a:ext>
            </a:extLst>
          </p:cNvPr>
          <p:cNvSpPr txBox="1"/>
          <p:nvPr/>
        </p:nvSpPr>
        <p:spPr>
          <a:xfrm>
            <a:off x="2630658" y="161778"/>
            <a:ext cx="3805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3"/>
                </a:solidFill>
              </a:rPr>
              <a:t>LOGIN PAGE </a:t>
            </a:r>
            <a:endParaRPr lang="en-IN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08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jpeg">
            <a:extLst>
              <a:ext uri="{FF2B5EF4-FFF2-40B4-BE49-F238E27FC236}">
                <a16:creationId xmlns:a16="http://schemas.microsoft.com/office/drawing/2014/main" id="{A4371980-FB2E-6224-EE14-58D0CAED6FE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914400"/>
            <a:ext cx="9144000" cy="422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AD38DE-FDF9-444A-D2A2-429E3DA2DD95}"/>
              </a:ext>
            </a:extLst>
          </p:cNvPr>
          <p:cNvSpPr txBox="1"/>
          <p:nvPr/>
        </p:nvSpPr>
        <p:spPr>
          <a:xfrm>
            <a:off x="1912620" y="144780"/>
            <a:ext cx="5615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BOOKING OF THE EVENT </a:t>
            </a:r>
          </a:p>
        </p:txBody>
      </p:sp>
    </p:spTree>
    <p:extLst>
      <p:ext uri="{BB962C8B-B14F-4D97-AF65-F5344CB8AC3E}">
        <p14:creationId xmlns:p14="http://schemas.microsoft.com/office/powerpoint/2010/main" val="1528360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jpeg">
            <a:extLst>
              <a:ext uri="{FF2B5EF4-FFF2-40B4-BE49-F238E27FC236}">
                <a16:creationId xmlns:a16="http://schemas.microsoft.com/office/drawing/2014/main" id="{E358CC84-DC2E-A22B-6B9F-AB32869DE9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2500"/>
            <a:ext cx="9143999" cy="4191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13496-40E6-6B43-EF76-3B070C070E12}"/>
              </a:ext>
            </a:extLst>
          </p:cNvPr>
          <p:cNvSpPr txBox="1"/>
          <p:nvPr/>
        </p:nvSpPr>
        <p:spPr>
          <a:xfrm>
            <a:off x="1950720" y="106680"/>
            <a:ext cx="5013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BOOKING IN BACKEND</a:t>
            </a:r>
          </a:p>
        </p:txBody>
      </p:sp>
    </p:spTree>
    <p:extLst>
      <p:ext uri="{BB962C8B-B14F-4D97-AF65-F5344CB8AC3E}">
        <p14:creationId xmlns:p14="http://schemas.microsoft.com/office/powerpoint/2010/main" val="44716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jpeg">
            <a:extLst>
              <a:ext uri="{FF2B5EF4-FFF2-40B4-BE49-F238E27FC236}">
                <a16:creationId xmlns:a16="http://schemas.microsoft.com/office/drawing/2014/main" id="{25432182-7F0F-1966-B009-990F490312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15340"/>
            <a:ext cx="9144000" cy="43281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C72A5-EDD7-2EDF-3410-5A7624043270}"/>
              </a:ext>
            </a:extLst>
          </p:cNvPr>
          <p:cNvSpPr txBox="1"/>
          <p:nvPr/>
        </p:nvSpPr>
        <p:spPr>
          <a:xfrm>
            <a:off x="3013710" y="108049"/>
            <a:ext cx="299466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CONTACT US</a:t>
            </a:r>
            <a:endParaRPr lang="en-IN" sz="4000" dirty="0">
              <a:solidFill>
                <a:srgbClr val="00B050"/>
              </a:solidFill>
              <a:effectLst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79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12820" y="258296"/>
            <a:ext cx="8118360" cy="4761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b="0" i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 Synopsis </a:t>
            </a:r>
            <a:r>
              <a:rPr lang="en-US" sz="1800" b="0" i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On</a:t>
            </a:r>
            <a:r>
              <a:rPr lang="en" i="1" spc="-1" dirty="0">
                <a:solidFill>
                  <a:srgbClr val="FFFBF0"/>
                </a:solidFill>
                <a:latin typeface="Times New Roman"/>
                <a:ea typeface="Times New Roman"/>
              </a:rPr>
              <a:t>:</a:t>
            </a:r>
            <a:endParaRPr lang="en" sz="1800" b="0" i="1" strike="noStrike" spc="-1" dirty="0">
              <a:solidFill>
                <a:srgbClr val="FFFBF0"/>
              </a:solidFill>
              <a:latin typeface="Times New Roman"/>
              <a:ea typeface="Times New Roman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IN" b="1" spc="-1" dirty="0">
                <a:solidFill>
                  <a:srgbClr val="FFFBF0"/>
                </a:solidFill>
                <a:latin typeface="Times New Roman"/>
              </a:rPr>
              <a:t>Event Management Website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dirty="0"/>
            </a:br>
            <a:r>
              <a:rPr lang="en" sz="1800" b="0" i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Submitted in partial fulfillment of the degree of</a:t>
            </a:r>
            <a:br>
              <a:rPr i="1" dirty="0"/>
            </a:br>
            <a:r>
              <a:rPr lang="en" sz="1800" b="0" i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Bachelor of Engineering(Sem-3)</a:t>
            </a:r>
            <a:br>
              <a:rPr i="1" dirty="0"/>
            </a:br>
            <a:r>
              <a:rPr lang="en" sz="1800" b="0" i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in</a:t>
            </a:r>
            <a:br>
              <a:rPr i="1" dirty="0"/>
            </a:br>
            <a:r>
              <a:rPr lang="en" sz="1800" b="1" strike="noStrike" spc="-1" dirty="0">
                <a:solidFill>
                  <a:srgbClr val="FFFBF0"/>
                </a:solidFill>
                <a:latin typeface="Times New Roman"/>
                <a:ea typeface="Times New Roman"/>
              </a:rPr>
              <a:t>Computer Science Engineering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b="1" spc="-1" dirty="0">
                <a:solidFill>
                  <a:srgbClr val="FFFBF0"/>
                </a:solidFill>
                <a:latin typeface="Times New Roman"/>
              </a:rPr>
              <a:t>(AIML)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i="1" spc="-1" dirty="0">
                <a:solidFill>
                  <a:srgbClr val="FFFBF0"/>
                </a:solidFill>
                <a:latin typeface="Times New Roman"/>
              </a:rPr>
              <a:t>                                                           Presented By: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i="1" spc="-1" dirty="0">
                <a:solidFill>
                  <a:srgbClr val="FFFBF0"/>
                </a:solidFill>
                <a:latin typeface="Times New Roman"/>
              </a:rPr>
              <a:t>                                               </a:t>
            </a:r>
            <a:r>
              <a:rPr lang="en-US" b="1" i="1" spc="-1" dirty="0">
                <a:solidFill>
                  <a:srgbClr val="FFFBF0"/>
                </a:solidFill>
                <a:latin typeface="Times New Roman"/>
              </a:rPr>
              <a:t>Kartik Parmar </a:t>
            </a:r>
            <a:r>
              <a:rPr lang="en-US" b="1" spc="-1" dirty="0">
                <a:latin typeface="Times New Roman"/>
              </a:rPr>
              <a:t>- 22106101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latin typeface="Times New Roman"/>
              </a:rPr>
              <a:t>		                                             Jay Patil- 22106020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latin typeface="Times New Roman"/>
              </a:rPr>
              <a:t>		                                      Pratham Patange- 22106045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latin typeface="Times New Roman"/>
              </a:rPr>
              <a:t>                                                   Niraj Patel-22106050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b="1" spc="-1" dirty="0"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latin typeface="Times New Roman"/>
              </a:rPr>
              <a:t>	Project Guide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latin typeface="Times New Roman"/>
              </a:rPr>
              <a:t> Prof. Shraddha Dalvi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latin typeface="Times New Roman"/>
              </a:rPr>
              <a:t>			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lang="en-US" dirty="0">
                <a:solidFill>
                  <a:srgbClr val="FF0000"/>
                </a:solidFill>
              </a:rPr>
            </a:br>
            <a:br>
              <a:rPr dirty="0"/>
            </a:br>
            <a:br>
              <a:rPr dirty="0"/>
            </a:br>
            <a:br>
              <a:rPr dirty="0"/>
            </a:b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BE44A0-8500-5B60-7DC3-641BD7AE7A34}"/>
                  </a:ext>
                </a:extLst>
              </p14:cNvPr>
              <p14:cNvContentPartPr/>
              <p14:nvPr/>
            </p14:nvContentPartPr>
            <p14:xfrm>
              <a:off x="6489945" y="18734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BE44A0-8500-5B60-7DC3-641BD7AE7A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1305" y="18644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0.jpeg">
            <a:extLst>
              <a:ext uri="{FF2B5EF4-FFF2-40B4-BE49-F238E27FC236}">
                <a16:creationId xmlns:a16="http://schemas.microsoft.com/office/drawing/2014/main" id="{31D9FAA4-7B43-8248-7F51-32503191CB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99160"/>
            <a:ext cx="9143999" cy="4244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B6115-6E5A-187A-6D7B-3A49B8FA9B21}"/>
              </a:ext>
            </a:extLst>
          </p:cNvPr>
          <p:cNvSpPr txBox="1"/>
          <p:nvPr/>
        </p:nvSpPr>
        <p:spPr>
          <a:xfrm>
            <a:off x="1866900" y="191274"/>
            <a:ext cx="5836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50"/>
                </a:solidFill>
              </a:rPr>
              <a:t>CONTACT US IN BACKEND</a:t>
            </a:r>
          </a:p>
        </p:txBody>
      </p:sp>
    </p:spTree>
    <p:extLst>
      <p:ext uri="{BB962C8B-B14F-4D97-AF65-F5344CB8AC3E}">
        <p14:creationId xmlns:p14="http://schemas.microsoft.com/office/powerpoint/2010/main" val="380816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FDD2-2984-2802-29BD-149F9728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CONCLUSION</a:t>
            </a:r>
            <a:endParaRPr lang="en-IN" sz="4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4D2F-5D07-394B-DC7C-216BD34F5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+mj-lt"/>
              </a:rPr>
              <a:t>We conclude that creating an event management website using HTML and CSS offers a cost-effective and highly customizable solution for small to medium-sized businesses. </a:t>
            </a:r>
            <a:endParaRPr lang="en-IN" sz="2400" dirty="0">
              <a:latin typeface="+mj-lt"/>
            </a:endParaRPr>
          </a:p>
          <a:p>
            <a:pPr algn="just"/>
            <a:r>
              <a:rPr lang="en-IN" sz="2400" dirty="0">
                <a:latin typeface="+mj-lt"/>
              </a:rPr>
              <a:t>We conclude our project with the frontend and backend of </a:t>
            </a:r>
            <a:r>
              <a:rPr lang="en-IN" sz="2400" spc="-150" dirty="0">
                <a:latin typeface="+mj-lt"/>
              </a:rPr>
              <a:t>the website using Data Base Management </a:t>
            </a:r>
            <a:r>
              <a:rPr lang="en-IN" sz="2400" dirty="0">
                <a:latin typeface="+mj-lt"/>
              </a:rPr>
              <a:t>System(DBMS),PHP, Java script , HTML and CSS.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6073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EFC1-F19C-CC90-6845-6BD8FC47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7" y="324142"/>
            <a:ext cx="7598569" cy="873956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chemeClr val="accent3"/>
                </a:solidFill>
              </a:rPr>
              <a:t>references</a:t>
            </a:r>
            <a:endParaRPr lang="en-IN" sz="4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5BE62-A165-26CA-9A5B-50CA8F43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" y="2956560"/>
            <a:ext cx="8277079" cy="16916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400" dirty="0">
              <a:latin typeface="+mj-lt"/>
            </a:endParaRPr>
          </a:p>
          <a:p>
            <a:pPr marL="0" indent="0">
              <a:buNone/>
            </a:pPr>
            <a:r>
              <a:rPr lang="en-GB" sz="2000" dirty="0">
                <a:latin typeface="+mj-lt"/>
              </a:rPr>
              <a:t>JOURNAL PAGES:-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latin typeface="+mj-lt"/>
              </a:rPr>
              <a:t>Tang, Xiaoyu. "A website for event management system." (2016).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latin typeface="+mj-lt"/>
              </a:rPr>
              <a:t>Mounika, Podila, Sunkesula Divya Sree, Tatikonda Sushmitha, And Gujja Harsha Sree. "College Event Management System Using Web Technologies.“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b="1" dirty="0">
                <a:latin typeface="+mj-lt"/>
              </a:rPr>
              <a:t>Van Der Wagen, Lynn. Event Management. Pearson Higher Education AU, 2010.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Kaur, </a:t>
            </a:r>
            <a:r>
              <a:rPr lang="en-US" sz="1800" b="1" dirty="0" err="1">
                <a:effectLst/>
                <a:latin typeface="+mj-lt"/>
                <a:ea typeface="Times New Roman" panose="02020603050405020304" pitchFamily="18" charset="0"/>
              </a:rPr>
              <a:t>Bhavneet</a:t>
            </a:r>
            <a:r>
              <a:rPr lang="en-US" sz="1800" b="1" dirty="0">
                <a:effectLst/>
                <a:latin typeface="+mj-lt"/>
                <a:ea typeface="Times New Roman" panose="02020603050405020304" pitchFamily="18" charset="0"/>
              </a:rPr>
              <a:t>. "PROJECT SEMESTER REPORT EVENT MANAGEMENT." (2020).</a:t>
            </a:r>
          </a:p>
          <a:p>
            <a:pPr marL="0" indent="0">
              <a:buNone/>
            </a:pPr>
            <a:endParaRPr kumimoji="0" lang="en-GB" sz="2000" b="1" i="0" u="none" strike="noStrike" kern="1200" spc="0" normalizeH="0" baseline="0" noProof="0" dirty="0">
              <a:ln w="3175" cmpd="sng">
                <a:noFill/>
              </a:ln>
              <a:effectLst/>
              <a:uLnTx/>
              <a:uFillTx/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kumimoji="0" lang="en-GB" sz="2000" b="1" i="0" u="none" strike="noStrike" kern="1200" spc="0" normalizeH="0" baseline="0" noProof="0" dirty="0">
              <a:ln w="3175" cmpd="sng">
                <a:noFill/>
              </a:ln>
              <a:effectLst/>
              <a:uLnTx/>
              <a:uFillTx/>
              <a:latin typeface="+mj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sz="2400" spc="-150" dirty="0">
              <a:latin typeface="+mj-lt"/>
            </a:endParaRPr>
          </a:p>
          <a:p>
            <a:pPr marL="0" indent="0">
              <a:buNone/>
            </a:pPr>
            <a:endParaRPr lang="en-IN" sz="2400" spc="-150" dirty="0">
              <a:latin typeface="+mj-lt"/>
            </a:endParaRPr>
          </a:p>
          <a:p>
            <a:endParaRPr lang="en-IN" sz="2400" dirty="0">
              <a:latin typeface="+mj-lt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493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224C-A5EB-F5B8-4B38-4C9FFA00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1" y="646431"/>
            <a:ext cx="8164829" cy="408559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Srikant Patnaik, Khushboo Kumari Singh, Rashmi </a:t>
            </a:r>
            <a:r>
              <a:rPr lang="en-US" sz="1800" b="1" dirty="0" err="1">
                <a:latin typeface="+mj-lt"/>
              </a:rPr>
              <a:t>Ranjan,“COLLEGE</a:t>
            </a:r>
            <a:r>
              <a:rPr lang="en-US" sz="1800" b="1" dirty="0">
                <a:latin typeface="+mj-lt"/>
              </a:rPr>
              <a:t> MANAGEMENT SYSTEM”, issued </a:t>
            </a:r>
            <a:r>
              <a:rPr lang="en-US" sz="1800" b="1" dirty="0" err="1">
                <a:latin typeface="+mj-lt"/>
              </a:rPr>
              <a:t>by:IRJET</a:t>
            </a:r>
            <a:r>
              <a:rPr lang="en-US" sz="1800" b="1" dirty="0">
                <a:latin typeface="+mj-lt"/>
              </a:rPr>
              <a:t>, vol:3, issue:5, may-2016.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>
                <a:latin typeface="+mj-lt"/>
              </a:rPr>
              <a:t>Amir Saleem, Davood Ahmed Bhat, </a:t>
            </a:r>
            <a:r>
              <a:rPr lang="en-US" sz="1800" b="1" dirty="0" err="1">
                <a:latin typeface="+mj-lt"/>
              </a:rPr>
              <a:t>Mr.Omar</a:t>
            </a:r>
            <a:r>
              <a:rPr lang="en-US" sz="1800" b="1" dirty="0">
                <a:latin typeface="+mj-lt"/>
              </a:rPr>
              <a:t> Farooq </a:t>
            </a:r>
            <a:r>
              <a:rPr lang="en-US" sz="1800" b="1" dirty="0" err="1">
                <a:latin typeface="+mj-lt"/>
              </a:rPr>
              <a:t>Khan,”Review</a:t>
            </a:r>
            <a:r>
              <a:rPr lang="en-US" sz="1800" b="1" dirty="0">
                <a:latin typeface="+mj-lt"/>
              </a:rPr>
              <a:t> paper on an Event Management System”, IJCSMC, Vol.6, Issue. 7, July 2017.</a:t>
            </a:r>
            <a:endParaRPr lang="en-IN" sz="18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 err="1">
                <a:latin typeface="+mj-lt"/>
              </a:rPr>
              <a:t>Sanjatul</a:t>
            </a:r>
            <a:r>
              <a:rPr lang="en-US" sz="1800" b="1" dirty="0">
                <a:latin typeface="+mj-lt"/>
              </a:rPr>
              <a:t> Islam, 2Rajashree Majumder, 3Subrina </a:t>
            </a:r>
            <a:r>
              <a:rPr lang="en-US" sz="1800" b="1" dirty="0" err="1">
                <a:latin typeface="+mj-lt"/>
              </a:rPr>
              <a:t>Sultana,”TOWARD</a:t>
            </a:r>
            <a:r>
              <a:rPr lang="en-US" sz="1800" b="1" dirty="0">
                <a:latin typeface="+mj-lt"/>
              </a:rPr>
              <a:t> A GENERIC EVENT MANAGEMENT SYSTEM FOR ACADEMIA”,28 September 2019. </a:t>
            </a:r>
            <a:endParaRPr lang="en-IN" sz="1800" b="1" dirty="0">
              <a:latin typeface="+mj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892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356523" y="1603307"/>
            <a:ext cx="8118360" cy="1392885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8800" b="1" strike="noStrike" spc="-1" dirty="0">
                <a:solidFill>
                  <a:srgbClr val="00B050"/>
                </a:solidFill>
                <a:latin typeface="Times New Roman"/>
                <a:ea typeface="Times New Roman"/>
              </a:rPr>
              <a:t>Thank You</a:t>
            </a:r>
            <a:endParaRPr lang="en-IN" sz="8800" b="0" strike="noStrike" spc="-1" dirty="0">
              <a:solidFill>
                <a:srgbClr val="00B05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3F09-20E1-8938-CD5E-66F33064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89572"/>
            <a:ext cx="7598569" cy="1092200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00B050"/>
                </a:solidFill>
              </a:rPr>
              <a:t>index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4A17-8988-DA15-AB42-BAF05FC0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281772"/>
            <a:ext cx="7826761" cy="3411498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</a:p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 Statement</a:t>
            </a:r>
          </a:p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Block diagram</a:t>
            </a:r>
          </a:p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Tools/Softwares,Languages used</a:t>
            </a:r>
          </a:p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Implementation</a:t>
            </a:r>
          </a:p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  <a:p>
            <a:pPr algn="just"/>
            <a:r>
              <a:rPr lang="en-GB" sz="9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07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8D5A-E1DF-3153-A4BB-819A9A75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78421"/>
            <a:ext cx="7598569" cy="869794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solidFill>
                  <a:srgbClr val="00B050"/>
                </a:solidFill>
              </a:rPr>
              <a:t>INtroduction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1D2D-B29F-E8F8-DB33-33275F611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1048215"/>
            <a:ext cx="7975444" cy="35369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 event management website serves as a critical platform for individuals and organizations looking to plan, promote, and execute successful events. Here are three to four key points that introduce the significance and purpose of such a website:</a:t>
            </a:r>
            <a:endParaRPr lang="en-IN" sz="2400" b="1" i="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IN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Centralized Event Planning</a:t>
            </a:r>
          </a:p>
          <a:p>
            <a:pPr algn="just"/>
            <a:r>
              <a:rPr lang="en-IN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Efficient Promotion and Marketing</a:t>
            </a:r>
            <a:endParaRPr lang="en-IN" sz="2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just"/>
            <a:r>
              <a:rPr lang="en-IN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Login</a:t>
            </a:r>
            <a:r>
              <a:rPr lang="en-IN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Registration</a:t>
            </a:r>
          </a:p>
          <a:p>
            <a:pPr algn="just"/>
            <a:r>
              <a:rPr lang="en-IN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Streamlined Communication</a:t>
            </a: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440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OBJECTIVES</a:t>
            </a:r>
            <a:endParaRPr lang="en-IN" sz="4400" strike="noStrike" spc="-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540329"/>
            <a:ext cx="8520120" cy="2906751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marL="109537" indent="0">
              <a:lnSpc>
                <a:spcPct val="93000"/>
              </a:lnSpc>
              <a:spcAft>
                <a:spcPts val="1413"/>
              </a:spcAft>
              <a:defRPr/>
            </a:pPr>
            <a:r>
              <a:rPr lang="en-IN" altLang="en-US" sz="2400" dirty="0">
                <a:cs typeface="Times New Roman" panose="02020603050405020304" pitchFamily="18" charset="0"/>
              </a:rPr>
              <a:t>We intend to fulfil the following objectives with this project:</a:t>
            </a: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altLang="en-US" sz="2400" dirty="0">
                <a:cs typeface="Times New Roman" panose="02020603050405020304" pitchFamily="18" charset="0"/>
              </a:rPr>
              <a:t>To design a intuitive and appealing user interface.</a:t>
            </a: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have an e</a:t>
            </a:r>
            <a:r>
              <a:rPr lang="en-GB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ffective </a:t>
            </a:r>
            <a:r>
              <a:rPr lang="en-GB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GB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vent Planning and execution.</a:t>
            </a: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GB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ensure a smooth execution of the event.</a:t>
            </a: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GB" sz="24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have a proper database of the consumer.</a:t>
            </a:r>
            <a:endParaRPr lang="en-IN" sz="2400" b="1" i="0" dirty="0">
              <a:effectLst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9537">
              <a:lnSpc>
                <a:spcPct val="93000"/>
              </a:lnSpc>
              <a:spcAft>
                <a:spcPts val="1413"/>
              </a:spcAft>
              <a:defRPr/>
            </a:pPr>
            <a:endParaRPr lang="en-IN" alt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2437" indent="-342900">
              <a:lnSpc>
                <a:spcPct val="93000"/>
              </a:lnSpc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09537">
              <a:lnSpc>
                <a:spcPct val="93000"/>
              </a:lnSpc>
              <a:spcAft>
                <a:spcPts val="1413"/>
              </a:spcAft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612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 </a:t>
            </a:r>
            <a:r>
              <a:rPr lang="en" sz="4000" strike="noStrike" spc="-1" dirty="0">
                <a:solidFill>
                  <a:schemeClr val="accent3"/>
                </a:solidFill>
                <a:latin typeface="+mj-lt"/>
                <a:ea typeface="Times New Roman"/>
              </a:rPr>
              <a:t>PROBLEM STATEMENT</a:t>
            </a:r>
            <a:endParaRPr lang="en-IN" sz="4400" strike="noStrike" spc="-1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71440"/>
            <a:ext cx="8520120" cy="33969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lstStyle/>
          <a:p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E27DE-E697-4F53-9DCB-4ACAEEF33A6A}"/>
              </a:ext>
            </a:extLst>
          </p:cNvPr>
          <p:cNvSpPr/>
          <p:nvPr/>
        </p:nvSpPr>
        <p:spPr>
          <a:xfrm>
            <a:off x="496186" y="1592588"/>
            <a:ext cx="8151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Considering the existing system problems related to event management we are developing an Website for event management.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This will mainly focus on booking of  birthday party, marriage functions and social events.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Website will have easy and feasible GUI for all type of users. User needs to Login at the initial phase, set his/her profile details including name, choices, email-id, etc.</a:t>
            </a:r>
            <a:endParaRPr lang="en-IN" sz="20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D88760-FCD8-56A9-1095-A6607A73EA89}"/>
              </a:ext>
            </a:extLst>
          </p:cNvPr>
          <p:cNvSpPr txBox="1"/>
          <p:nvPr/>
        </p:nvSpPr>
        <p:spPr>
          <a:xfrm>
            <a:off x="1345580" y="2187029"/>
            <a:ext cx="6452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rgbClr val="00B050"/>
                </a:solidFill>
              </a:rPr>
              <a:t>BLOCK DIAGRAM </a:t>
            </a:r>
            <a:endParaRPr lang="en-IN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46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FB8E0-D585-FF44-FBB7-3FF1DE1A9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" y="0"/>
            <a:ext cx="9141364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4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C18F-D463-0C8E-D8EE-BF36D2795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00" y="220981"/>
            <a:ext cx="8161328" cy="868680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solidFill>
                  <a:schemeClr val="accent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Tools/Softwares,Languages used</a:t>
            </a:r>
            <a:endParaRPr lang="en-IN" sz="54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3E702-EC29-9840-CF86-56CB766ACAA7}"/>
              </a:ext>
            </a:extLst>
          </p:cNvPr>
          <p:cNvSpPr txBox="1"/>
          <p:nvPr/>
        </p:nvSpPr>
        <p:spPr>
          <a:xfrm>
            <a:off x="321240" y="943487"/>
            <a:ext cx="8315737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HTML(HYPER TEXT MARKUP LANGUAGE ) VERSION 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CSS(CASCADING STYLE SHEETS)VERSION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VIRTUAL STUDIO CODING SOFTWARE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PHP(HYPERTEXT PREPROCESSOR)USING PHPMYADMIN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JAVA 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DBMS(DATA BASE MANAGEMENT SYSTEM) USING XAMMP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88755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1057</TotalTime>
  <Words>592</Words>
  <Application>Microsoft Office PowerPoint</Application>
  <PresentationFormat>On-screen Show (16:9)</PresentationFormat>
  <Paragraphs>81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Old Standard TT</vt:lpstr>
      <vt:lpstr>Times New Roman</vt:lpstr>
      <vt:lpstr>Wingdings</vt:lpstr>
      <vt:lpstr>Celestial</vt:lpstr>
      <vt:lpstr>PowerPoint Presentation</vt:lpstr>
      <vt:lpstr>PowerPoint Presentation</vt:lpstr>
      <vt:lpstr>index</vt:lpstr>
      <vt:lpstr>INtroduction</vt:lpstr>
      <vt:lpstr>PowerPoint Presentation</vt:lpstr>
      <vt:lpstr>PowerPoint Presentation</vt:lpstr>
      <vt:lpstr>PowerPoint Presentation</vt:lpstr>
      <vt:lpstr>PowerPoint Presentation</vt:lpstr>
      <vt:lpstr>Tools/Softwares,Languages used</vt:lpstr>
      <vt:lpstr>PowerPoint Presentation</vt:lpstr>
      <vt:lpstr>PROJECT WORK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Ramya</dc:creator>
  <dc:description/>
  <cp:lastModifiedBy>Kartik Parmar</cp:lastModifiedBy>
  <cp:revision>41</cp:revision>
  <dcterms:modified xsi:type="dcterms:W3CDTF">2024-09-17T08:31:50Z</dcterms:modified>
  <dc:language>en-IN</dc:language>
</cp:coreProperties>
</file>