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8" r:id="rId3"/>
    <p:sldId id="269" r:id="rId4"/>
    <p:sldId id="276" r:id="rId5"/>
    <p:sldId id="271" r:id="rId6"/>
    <p:sldId id="272" r:id="rId7"/>
    <p:sldId id="274" r:id="rId8"/>
    <p:sldId id="275" r:id="rId9"/>
    <p:sldId id="277" r:id="rId10"/>
    <p:sldId id="280" r:id="rId11"/>
    <p:sldId id="27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448FE-2548-44E0-847B-43589E4F952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853FA-921F-420C-8D62-D616465FD6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74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8DC87DB3-2CAD-B5B7-2E4E-8F9EBBB314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02AE77C-35E0-44D1-A879-B9C87CA09A93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IN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241A81AB-74EB-ED45-DC01-C2E7A2B718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4604D0E0-2CB1-B0EC-13AC-B0FD2E563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>
            <a:extLst>
              <a:ext uri="{FF2B5EF4-FFF2-40B4-BE49-F238E27FC236}">
                <a16:creationId xmlns:a16="http://schemas.microsoft.com/office/drawing/2014/main" id="{EEB7F5BF-728A-5C4E-5391-4525D331BC5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72EE1D-64C6-43F5-90D3-B99F7A1CA5FE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IN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B9574F1C-000C-F8E0-9E6F-F59EADD795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C60CBF0D-46D5-EFE9-A945-0667BFCE6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5853FA-921F-420C-8D62-D616465FD66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52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>
            <a:extLst>
              <a:ext uri="{FF2B5EF4-FFF2-40B4-BE49-F238E27FC236}">
                <a16:creationId xmlns:a16="http://schemas.microsoft.com/office/drawing/2014/main" id="{5D1DC1ED-7CEA-BCAF-D61B-9E6D859CE85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D6FA30-7B9A-478B-8A99-27F5A4321CDC}" type="slidenum">
              <a:rPr lang="en-IN" altLang="en-US" sz="1400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IN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5D89C85C-94E6-034E-3E5A-DAACED6D0E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C0B762E9-ED38-53C2-D24F-14AED13A3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22214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60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9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2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32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28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21606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69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1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1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54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62393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fld id="{391140B5-E89E-449D-A829-53146A7DD655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7AE1E1AA-557F-4483-A4EC-12480C86F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996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4D6F8070-07F9-6C4C-7F04-1D73651EE1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486" y="1852905"/>
            <a:ext cx="8247027" cy="4485752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28740" rIns="0" bIns="0" anchor="ctr"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defRPr/>
            </a:pPr>
            <a:r>
              <a:rPr lang="en-IN" altLang="en-US" sz="3266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VEHICLE SERVICE MANAGEMENT SYSTEM USING DJANGO</a:t>
            </a:r>
          </a:p>
          <a:p>
            <a:pPr algn="ctr">
              <a:defRPr/>
            </a:pPr>
            <a:r>
              <a:rPr lang="en-IN" altLang="en-US" sz="3266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I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pPr algn="ctr">
              <a:defRPr/>
            </a:pP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Atharva Patil – 22106039</a:t>
            </a:r>
          </a:p>
          <a:p>
            <a:pPr algn="ctr"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Brahmjot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Singh- 22106004</a:t>
            </a:r>
          </a:p>
          <a:p>
            <a:pPr algn="ctr"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Shraavani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Salunkhe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- 22106031</a:t>
            </a:r>
          </a:p>
          <a:p>
            <a:pPr algn="ctr">
              <a:defRPr/>
            </a:pPr>
            <a:r>
              <a:rPr lang="en-IN" alt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Sujal</a:t>
            </a:r>
            <a:r>
              <a:rPr lang="en-I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Yadav- 22106083</a:t>
            </a:r>
          </a:p>
          <a:p>
            <a:pPr algn="ctr">
              <a:defRPr/>
            </a:pPr>
            <a:endParaRPr lang="en-IN" altLang="en-US" sz="2903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IN" altLang="en-US" sz="254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</a:t>
            </a:r>
          </a:p>
          <a:p>
            <a:pPr algn="ctr">
              <a:defRPr/>
            </a:pPr>
            <a:r>
              <a:rPr lang="en-IN" altLang="en-US" sz="2177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Mr. Viki Patil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A603B9-4F60-6F6D-4537-47DFE7B64567}"/>
              </a:ext>
            </a:extLst>
          </p:cNvPr>
          <p:cNvCxnSpPr/>
          <p:nvPr/>
        </p:nvCxnSpPr>
        <p:spPr>
          <a:xfrm>
            <a:off x="1523521" y="1581286"/>
            <a:ext cx="9144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196" name="Picture 3">
            <a:extLst>
              <a:ext uri="{FF2B5EF4-FFF2-40B4-BE49-F238E27FC236}">
                <a16:creationId xmlns:a16="http://schemas.microsoft.com/office/drawing/2014/main" id="{CE8786FC-51BA-F792-97B0-7A2431443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162738"/>
            <a:ext cx="6990494" cy="1244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6596-D585-5723-EA71-CDA862B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047" y="177554"/>
            <a:ext cx="4100241" cy="901209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19681-F442-DEFF-EBE0-DF6C5925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50" y="1176417"/>
            <a:ext cx="5208692" cy="2928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AE1D4-5823-F246-503D-ACFDE3867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911" y="3429000"/>
            <a:ext cx="5285347" cy="297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8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99E5-50E6-7E34-54F5-E7DFDA47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F1EC9-B91E-9D20-EBCA-68BC916A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900" indent="-457200">
              <a:spcAft>
                <a:spcPts val="115"/>
              </a:spcAft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Enhanced Efficiency: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The Vehicle Service Management System enhances operational efficiency by automating crucial processes and providing insights for informed decision-making.</a:t>
            </a:r>
          </a:p>
          <a:p>
            <a:pPr marL="469900" indent="-457200">
              <a:spcAft>
                <a:spcPts val="115"/>
              </a:spcAft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Aft>
                <a:spcPts val="115"/>
              </a:spcAft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Customer Satisfaction: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Improved service quality and streamlined communication contribute to increased customer satisfaction and retention.</a:t>
            </a:r>
          </a:p>
          <a:p>
            <a:pPr marL="469900" indent="-457200">
              <a:spcAft>
                <a:spcPts val="115"/>
              </a:spcAft>
              <a:buFont typeface="Arial MT"/>
              <a:buChar char="•"/>
              <a:tabLst>
                <a:tab pos="469265" algn="l"/>
                <a:tab pos="469900" algn="l"/>
              </a:tabLst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spcAft>
                <a:spcPts val="115"/>
              </a:spcAft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raunces" pitchFamily="34" charset="-122"/>
                <a:cs typeface="Times New Roman" panose="02020603050405020304" pitchFamily="18" charset="0"/>
              </a:rPr>
              <a:t>Cost Savings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Epilogue" pitchFamily="34" charset="-122"/>
                <a:cs typeface="Times New Roman" panose="02020603050405020304" pitchFamily="18" charset="0"/>
              </a:rPr>
              <a:t>By optimizing maintenance schedules and preventing unexpected breakdowns, the system contributes to long-term cost savings and resource utilization.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IN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89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86144256-8CDB-89C3-5F21-1A0D39CC9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103" y="2773732"/>
            <a:ext cx="8229024" cy="1144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266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YOU!!!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B71052F9-664E-3D55-8E67-1376E26BE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489" y="131055"/>
            <a:ext cx="8229024" cy="95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IN" altLang="en-US" sz="3266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6E1EC08-9B33-95E2-3AEE-C704D7E15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489" y="1121879"/>
            <a:ext cx="8458008" cy="506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9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the existing systems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altLang="en-US" sz="21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altLang="en-US" sz="2177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52D44-6E6F-828D-96CF-0133DF51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39CD2-169B-2044-2F33-10E8625D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Modern society relies heavily on vehicles for transportation needs.</a:t>
            </a:r>
          </a:p>
          <a:p>
            <a:pPr algn="just">
              <a:spcAft>
                <a:spcPts val="115"/>
              </a:spcAft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42900" indent="-342900" algn="just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Current vehicle service management systems face challenges like manual record-keeping and fragmented communication.</a:t>
            </a:r>
          </a:p>
          <a:p>
            <a:pPr algn="just">
              <a:spcAft>
                <a:spcPts val="115"/>
              </a:spcAft>
            </a:pPr>
            <a:endParaRPr 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/>
              <a:cs typeface="Times New Roman"/>
            </a:endParaRPr>
          </a:p>
          <a:p>
            <a:pPr marL="342900" indent="-342900" algn="just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/>
                <a:cs typeface="Times New Roman"/>
              </a:rPr>
              <a:t>The development of a comprehensive Vehicle Service Management System (VSMS) using Django framework is necessary to address these challenges.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062A-555B-5AC6-1D76-17B40C4B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CFA0C-0F10-B748-9509-B5E80D70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centralized platform for efficient data management, including vehicle data, maintenance records, and customer information.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seamless communication channels between stakeholders, such as administrators, mechanics, and customers.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Optimize resource allocation through automated service scheduling and real-time insights into workforce utilization.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Design a modular and extensible system architecture to accommodate future growth and customization needs.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15"/>
              </a:spcAft>
              <a:buNone/>
            </a:pPr>
            <a:endParaRPr lang="en-IN" sz="16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26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5F32-444E-36FC-2FEB-786A9C9E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of the Existing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1747-D731-B98C-02BC-AF82EE2D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15"/>
              </a:spcAft>
            </a:pPr>
            <a:r>
              <a:rPr lang="en-US" sz="1600"/>
              <a:t>Survey of existing solutions:-</a:t>
            </a:r>
          </a:p>
          <a:p>
            <a:pPr>
              <a:spcAft>
                <a:spcPts val="115"/>
              </a:spcAft>
            </a:pPr>
            <a:endParaRPr lang="en-IN" sz="1600"/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IN" sz="1600"/>
              <a:t>IVMS for </a:t>
            </a:r>
            <a:r>
              <a:rPr lang="en-IN" sz="1600" err="1"/>
              <a:t>Unihomes</a:t>
            </a:r>
            <a:r>
              <a:rPr lang="en-IN" sz="1600"/>
              <a:t>: Centralizes vehicle and renting details, streamlining operations with Agile Unified Process methodology.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IN" sz="1600"/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IN" sz="1600"/>
              <a:t>Web-Based Service System for MAS Motors LLC: Enhances service division efficiency through centralized, tested solution.</a:t>
            </a:r>
          </a:p>
          <a:p>
            <a:pPr>
              <a:spcAft>
                <a:spcPts val="115"/>
              </a:spcAft>
            </a:pPr>
            <a:endParaRPr lang="en-IN" sz="1600"/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IN" sz="1600"/>
              <a:t>Struts2-based Auto Maintenance System: Standardizes processes, improves customer experience with modular design.</a:t>
            </a:r>
          </a:p>
          <a:p>
            <a:pPr>
              <a:spcAft>
                <a:spcPts val="115"/>
              </a:spcAft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IN" sz="1600"/>
          </a:p>
          <a:p>
            <a:pPr algn="just"/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B93C-8DCF-E97E-16E9-73F19DB0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7A083-32DB-D5BD-A890-ACC0CCEE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15"/>
              </a:spcAft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issues: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/>
              <a:t>Fragmented Communication: Existing systems suffer from disjointed communication channels among stakeholders, causing delays in service updates and issue resolution.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/>
              <a:t>Data Disorganization and Limited Scalability: Manual data entry and disparate systems lead to data silos, hindering access and analysis, while limited scalability restricts adaptability and future growth.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>
              <a:spcAft>
                <a:spcPts val="115"/>
              </a:spcAft>
            </a:pPr>
            <a:r>
              <a:rPr lang="en-US" sz="2000"/>
              <a:t>General Overall Observations: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/>
              <a:t>Centralized Data Management: highlights the need to consolidate vehicle data for efficient operations and informed decision-making, enabling easy access and analysis of crucial information.</a:t>
            </a:r>
          </a:p>
          <a:p>
            <a:pPr marL="457200" indent="-4572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/>
              <a:t>User Experience and Scalability: emphasizes the importance of user-friendly interfaces to boost satisfaction and productivity, while also addressing the necessity for system scalability to accommodate organizational growth and evolving needs.</a:t>
            </a:r>
          </a:p>
          <a:p>
            <a:endParaRPr lang="en-IN" sz="2000"/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63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EB38-36C9-9B66-D1CD-FB0AE3BD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6D3A0-DE04-911C-4B4B-1A476C00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vehicle service management systems suffer from inefficiencies and lack of real-time updates.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delays, suboptimal resource utilization, and poor customer satisfaction.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overlook sudden incidents and dynamically changing conditions, leading to unreliable route suggestions and increased operational costs.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there's a need for a modern, dynamic, and context-aware Vehicle Service Management System (VSMS) using the Django framework.</a:t>
            </a:r>
          </a:p>
          <a:p>
            <a:pPr marL="342900" indent="-342900">
              <a:spcAft>
                <a:spcPts val="115"/>
              </a:spcAft>
              <a:buFont typeface="Arial" panose="020B0604020202020204" pitchFamily="34" charset="0"/>
              <a:buChar char="•"/>
            </a:pPr>
            <a:endParaRPr lang="en-IN" sz="2000"/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2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E2D-A2F2-B89B-8C61-FAED5896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68706-7DFB-2E21-50FC-DDD86F65D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" t="2762" r="1375" b="2618"/>
          <a:stretch/>
        </p:blipFill>
        <p:spPr>
          <a:xfrm>
            <a:off x="2131061" y="1828800"/>
            <a:ext cx="68567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33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714DD-8D0D-36B0-6C62-6A33C4E3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6C63-1218-7B13-5196-669BF68D3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2916838" cy="4351337"/>
          </a:xfrm>
        </p:spPr>
        <p:txBody>
          <a:bodyPr>
            <a:normAutofit/>
          </a:bodyPr>
          <a:lstStyle/>
          <a:p>
            <a:pPr marL="12065">
              <a:lnSpc>
                <a:spcPct val="100000"/>
              </a:lnSpc>
              <a:spcBef>
                <a:spcPts val="200"/>
              </a:spcBef>
              <a:tabLst>
                <a:tab pos="355600" algn="l"/>
                <a:tab pos="356235" algn="l"/>
              </a:tabLst>
            </a:pP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VISUAL</a:t>
            </a:r>
            <a:r>
              <a:rPr lang="en-IN" sz="2000" spc="-13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STUDIO</a:t>
            </a:r>
          </a:p>
          <a:p>
            <a:pPr marL="355600" indent="-3435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PYTHON</a:t>
            </a:r>
          </a:p>
          <a:p>
            <a:pPr marL="355600" indent="-3435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DJANGO</a:t>
            </a: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SQL</a:t>
            </a:r>
          </a:p>
          <a:p>
            <a:pPr marL="355600" indent="-3435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6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JAVASCRIPT</a:t>
            </a: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CSS</a:t>
            </a: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000" spc="-5">
                <a:solidFill>
                  <a:schemeClr val="tx1">
                    <a:lumMod val="85000"/>
                    <a:lumOff val="15000"/>
                  </a:schemeClr>
                </a:solidFill>
                <a:latin typeface="Times New Roman"/>
                <a:cs typeface="Times New Roman"/>
              </a:rPr>
              <a:t>HTML</a:t>
            </a:r>
            <a:endParaRPr lang="en-IN" sz="2000">
              <a:solidFill>
                <a:schemeClr val="tx1">
                  <a:lumMod val="85000"/>
                  <a:lumOff val="15000"/>
                </a:schemeClr>
              </a:solidFill>
              <a:latin typeface="Times New Roman"/>
              <a:cs typeface="Times New Roman"/>
            </a:endParaRPr>
          </a:p>
          <a:p>
            <a:pPr marL="342900" indent="-342900">
              <a:buFont typeface="+mj-lt"/>
              <a:buAutoNum type="arabicPeriod"/>
            </a:pPr>
            <a:endParaRPr lang="en-IN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9BC3DF9F-57E3-010D-73AB-1BD87B9869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9223" y="2165604"/>
            <a:ext cx="982979" cy="1097280"/>
          </a:xfrm>
          <a:prstGeom prst="rect">
            <a:avLst/>
          </a:prstGeom>
        </p:spPr>
      </p:pic>
      <p:pic>
        <p:nvPicPr>
          <p:cNvPr id="5" name="object 9">
            <a:extLst>
              <a:ext uri="{FF2B5EF4-FFF2-40B4-BE49-F238E27FC236}">
                <a16:creationId xmlns:a16="http://schemas.microsoft.com/office/drawing/2014/main" id="{5BD8CD92-A717-A847-C3CE-E4CBD9632F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4490" y="2287684"/>
            <a:ext cx="1074420" cy="927366"/>
          </a:xfrm>
          <a:prstGeom prst="rect">
            <a:avLst/>
          </a:prstGeom>
        </p:spPr>
      </p:pic>
      <p:pic>
        <p:nvPicPr>
          <p:cNvPr id="6" name="object 10">
            <a:extLst>
              <a:ext uri="{FF2B5EF4-FFF2-40B4-BE49-F238E27FC236}">
                <a16:creationId xmlns:a16="http://schemas.microsoft.com/office/drawing/2014/main" id="{7A53C675-C92B-40C1-F1B2-2D605F6FFF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9223" y="4376928"/>
            <a:ext cx="1075944" cy="931164"/>
          </a:xfrm>
          <a:prstGeom prst="rect">
            <a:avLst/>
          </a:prstGeom>
        </p:spPr>
      </p:pic>
      <p:pic>
        <p:nvPicPr>
          <p:cNvPr id="7" name="object 11">
            <a:extLst>
              <a:ext uri="{FF2B5EF4-FFF2-40B4-BE49-F238E27FC236}">
                <a16:creationId xmlns:a16="http://schemas.microsoft.com/office/drawing/2014/main" id="{223C3F1A-5DC3-6FC0-78D0-2018CFC4D82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55935" y="4326635"/>
            <a:ext cx="914400" cy="95859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EDABE2A-9488-C0E8-3D2C-839CE8723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50" y="2345817"/>
            <a:ext cx="1578973" cy="736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6" descr="Php Logo png download - 1600*1600 - Free Transparent Php png Download. -  CleanPNG / KissPNG">
            <a:extLst>
              <a:ext uri="{FF2B5EF4-FFF2-40B4-BE49-F238E27FC236}">
                <a16:creationId xmlns:a16="http://schemas.microsoft.com/office/drawing/2014/main" id="{C2A0D346-C795-0BBA-BFDC-BD3724B6F3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8" descr="django-python-logo – OPENGIS.ch">
            <a:extLst>
              <a:ext uri="{FF2B5EF4-FFF2-40B4-BE49-F238E27FC236}">
                <a16:creationId xmlns:a16="http://schemas.microsoft.com/office/drawing/2014/main" id="{A5E73622-79F0-84F2-F3AE-0BA22F06D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105" y="3712382"/>
            <a:ext cx="1890350" cy="189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6570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510</Words>
  <Application>Microsoft Office PowerPoint</Application>
  <PresentationFormat>Widescreen</PresentationFormat>
  <Paragraphs>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Calibri</vt:lpstr>
      <vt:lpstr>Century Schoolbook</vt:lpstr>
      <vt:lpstr>Times New Roman</vt:lpstr>
      <vt:lpstr>Wingdings</vt:lpstr>
      <vt:lpstr>Wingdings 2</vt:lpstr>
      <vt:lpstr>View</vt:lpstr>
      <vt:lpstr>PowerPoint Presentation</vt:lpstr>
      <vt:lpstr>PowerPoint Presentation</vt:lpstr>
      <vt:lpstr>Introduction</vt:lpstr>
      <vt:lpstr>Objective</vt:lpstr>
      <vt:lpstr>Literature Survey of the Existing System </vt:lpstr>
      <vt:lpstr>Limitations of Existing System</vt:lpstr>
      <vt:lpstr>Problem Statement</vt:lpstr>
      <vt:lpstr>System Design</vt:lpstr>
      <vt:lpstr>Technology Used </vt:lpstr>
      <vt:lpstr>Implementation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Bhushan Khopkar</dc:creator>
  <cp:lastModifiedBy>vedant060904@outlook.com</cp:lastModifiedBy>
  <cp:revision>2</cp:revision>
  <dcterms:created xsi:type="dcterms:W3CDTF">2024-03-11T12:18:07Z</dcterms:created>
  <dcterms:modified xsi:type="dcterms:W3CDTF">2024-04-30T04:05:28Z</dcterms:modified>
</cp:coreProperties>
</file>