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9" r:id="rId3"/>
    <p:sldId id="260" r:id="rId4"/>
    <p:sldId id="269" r:id="rId5"/>
    <p:sldId id="277" r:id="rId6"/>
    <p:sldId id="278" r:id="rId7"/>
    <p:sldId id="262" r:id="rId8"/>
    <p:sldId id="263" r:id="rId9"/>
    <p:sldId id="270" r:id="rId10"/>
    <p:sldId id="264" r:id="rId11"/>
    <p:sldId id="273" r:id="rId12"/>
    <p:sldId id="274" r:id="rId13"/>
    <p:sldId id="275" r:id="rId14"/>
    <p:sldId id="276" r:id="rId15"/>
    <p:sldId id="271" r:id="rId16"/>
    <p:sldId id="272"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E987D20-D257-4AC5-AAB2-0FA989265B06}">
          <p14:sldIdLst>
            <p14:sldId id="256"/>
            <p14:sldId id="259"/>
            <p14:sldId id="260"/>
            <p14:sldId id="269"/>
            <p14:sldId id="277"/>
            <p14:sldId id="278"/>
            <p14:sldId id="262"/>
            <p14:sldId id="263"/>
            <p14:sldId id="270"/>
            <p14:sldId id="264"/>
            <p14:sldId id="273"/>
            <p14:sldId id="274"/>
            <p14:sldId id="275"/>
            <p14:sldId id="276"/>
            <p14:sldId id="271"/>
            <p14:sldId id="272"/>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948454-1A4F-4A2E-98D7-C78ABA294DD6}" type="datetimeFigureOut">
              <a:rPr lang="en-IN" smtClean="0"/>
              <a:t>31-08-2024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9730B5-5CC9-4A0E-9A34-E733A5BB9854}" type="slidenum">
              <a:rPr lang="en-IN" smtClean="0"/>
              <a:t>‹#›</a:t>
            </a:fld>
            <a:endParaRPr lang="en-IN" dirty="0"/>
          </a:p>
        </p:txBody>
      </p:sp>
    </p:spTree>
    <p:extLst>
      <p:ext uri="{BB962C8B-B14F-4D97-AF65-F5344CB8AC3E}">
        <p14:creationId xmlns:p14="http://schemas.microsoft.com/office/powerpoint/2010/main" val="1215077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46F3D-C09F-F73C-76AF-2ECDF6F05F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9154A4A-3D07-7975-FC47-014B9333BF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7727957-8C24-A480-9201-9BCD8A0D5483}"/>
              </a:ext>
            </a:extLst>
          </p:cNvPr>
          <p:cNvSpPr>
            <a:spLocks noGrp="1"/>
          </p:cNvSpPr>
          <p:nvPr>
            <p:ph type="dt" sz="half" idx="10"/>
          </p:nvPr>
        </p:nvSpPr>
        <p:spPr/>
        <p:txBody>
          <a:bodyPr/>
          <a:lstStyle/>
          <a:p>
            <a:fld id="{688F3172-BC05-4548-9F9B-83249CF6E023}" type="datetimeFigureOut">
              <a:rPr lang="en-IN" smtClean="0"/>
              <a:t>31-08-2024</a:t>
            </a:fld>
            <a:endParaRPr lang="en-IN" dirty="0"/>
          </a:p>
        </p:txBody>
      </p:sp>
      <p:sp>
        <p:nvSpPr>
          <p:cNvPr id="5" name="Footer Placeholder 4">
            <a:extLst>
              <a:ext uri="{FF2B5EF4-FFF2-40B4-BE49-F238E27FC236}">
                <a16:creationId xmlns:a16="http://schemas.microsoft.com/office/drawing/2014/main" id="{40E6C45C-7B6F-D171-BBB1-4B3648C5464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1F1FEA1-F109-7BBB-A1B1-AC12E42D9331}"/>
              </a:ext>
            </a:extLst>
          </p:cNvPr>
          <p:cNvSpPr>
            <a:spLocks noGrp="1"/>
          </p:cNvSpPr>
          <p:nvPr>
            <p:ph type="sldNum" sz="quarter" idx="12"/>
          </p:nvPr>
        </p:nvSpPr>
        <p:spPr/>
        <p:txBody>
          <a:bodyPr/>
          <a:lstStyle/>
          <a:p>
            <a:fld id="{7617BEBF-614D-4D25-BDA2-18A648C3CDA4}" type="slidenum">
              <a:rPr lang="en-IN" smtClean="0"/>
              <a:t>‹#›</a:t>
            </a:fld>
            <a:endParaRPr lang="en-IN" dirty="0"/>
          </a:p>
        </p:txBody>
      </p:sp>
    </p:spTree>
    <p:extLst>
      <p:ext uri="{BB962C8B-B14F-4D97-AF65-F5344CB8AC3E}">
        <p14:creationId xmlns:p14="http://schemas.microsoft.com/office/powerpoint/2010/main" val="3714576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8CC5A-009C-D31D-C11F-6AF386FAAC6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8AB718F-1C98-7782-0788-DC69984914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C9E4C6-1717-5F55-FC05-5CDCB37268BB}"/>
              </a:ext>
            </a:extLst>
          </p:cNvPr>
          <p:cNvSpPr>
            <a:spLocks noGrp="1"/>
          </p:cNvSpPr>
          <p:nvPr>
            <p:ph type="dt" sz="half" idx="10"/>
          </p:nvPr>
        </p:nvSpPr>
        <p:spPr/>
        <p:txBody>
          <a:bodyPr/>
          <a:lstStyle/>
          <a:p>
            <a:fld id="{688F3172-BC05-4548-9F9B-83249CF6E023}" type="datetimeFigureOut">
              <a:rPr lang="en-IN" smtClean="0"/>
              <a:t>31-08-2024</a:t>
            </a:fld>
            <a:endParaRPr lang="en-IN" dirty="0"/>
          </a:p>
        </p:txBody>
      </p:sp>
      <p:sp>
        <p:nvSpPr>
          <p:cNvPr id="5" name="Footer Placeholder 4">
            <a:extLst>
              <a:ext uri="{FF2B5EF4-FFF2-40B4-BE49-F238E27FC236}">
                <a16:creationId xmlns:a16="http://schemas.microsoft.com/office/drawing/2014/main" id="{FC7712AF-D16A-CBBE-BE77-2905695CA526}"/>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AA7E684-35A9-4425-2F06-705159091A71}"/>
              </a:ext>
            </a:extLst>
          </p:cNvPr>
          <p:cNvSpPr>
            <a:spLocks noGrp="1"/>
          </p:cNvSpPr>
          <p:nvPr>
            <p:ph type="sldNum" sz="quarter" idx="12"/>
          </p:nvPr>
        </p:nvSpPr>
        <p:spPr/>
        <p:txBody>
          <a:bodyPr/>
          <a:lstStyle/>
          <a:p>
            <a:fld id="{7617BEBF-614D-4D25-BDA2-18A648C3CDA4}" type="slidenum">
              <a:rPr lang="en-IN" smtClean="0"/>
              <a:t>‹#›</a:t>
            </a:fld>
            <a:endParaRPr lang="en-IN" dirty="0"/>
          </a:p>
        </p:txBody>
      </p:sp>
    </p:spTree>
    <p:extLst>
      <p:ext uri="{BB962C8B-B14F-4D97-AF65-F5344CB8AC3E}">
        <p14:creationId xmlns:p14="http://schemas.microsoft.com/office/powerpoint/2010/main" val="3515379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88F508-78F0-AE0A-6C2A-3D8658E7622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19F88FE-03A4-B131-DAAE-DFF27F6480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FE485B-5A19-22B7-6823-4CD0C2BA1B10}"/>
              </a:ext>
            </a:extLst>
          </p:cNvPr>
          <p:cNvSpPr>
            <a:spLocks noGrp="1"/>
          </p:cNvSpPr>
          <p:nvPr>
            <p:ph type="dt" sz="half" idx="10"/>
          </p:nvPr>
        </p:nvSpPr>
        <p:spPr/>
        <p:txBody>
          <a:bodyPr/>
          <a:lstStyle/>
          <a:p>
            <a:fld id="{688F3172-BC05-4548-9F9B-83249CF6E023}" type="datetimeFigureOut">
              <a:rPr lang="en-IN" smtClean="0"/>
              <a:t>31-08-2024</a:t>
            </a:fld>
            <a:endParaRPr lang="en-IN" dirty="0"/>
          </a:p>
        </p:txBody>
      </p:sp>
      <p:sp>
        <p:nvSpPr>
          <p:cNvPr id="5" name="Footer Placeholder 4">
            <a:extLst>
              <a:ext uri="{FF2B5EF4-FFF2-40B4-BE49-F238E27FC236}">
                <a16:creationId xmlns:a16="http://schemas.microsoft.com/office/drawing/2014/main" id="{424875F2-964C-0570-1BBB-BAA955187C96}"/>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69CC7FA-AD31-C8D0-F65A-55D28910054A}"/>
              </a:ext>
            </a:extLst>
          </p:cNvPr>
          <p:cNvSpPr>
            <a:spLocks noGrp="1"/>
          </p:cNvSpPr>
          <p:nvPr>
            <p:ph type="sldNum" sz="quarter" idx="12"/>
          </p:nvPr>
        </p:nvSpPr>
        <p:spPr/>
        <p:txBody>
          <a:bodyPr/>
          <a:lstStyle/>
          <a:p>
            <a:fld id="{7617BEBF-614D-4D25-BDA2-18A648C3CDA4}" type="slidenum">
              <a:rPr lang="en-IN" smtClean="0"/>
              <a:t>‹#›</a:t>
            </a:fld>
            <a:endParaRPr lang="en-IN" dirty="0"/>
          </a:p>
        </p:txBody>
      </p:sp>
    </p:spTree>
    <p:extLst>
      <p:ext uri="{BB962C8B-B14F-4D97-AF65-F5344CB8AC3E}">
        <p14:creationId xmlns:p14="http://schemas.microsoft.com/office/powerpoint/2010/main" val="3898664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DAED8-2E05-6D96-1FA8-72540164433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29EB94-4763-4FC7-06FE-EAF2BEF211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A4067B-1ACC-045F-8DD3-F88D5E624496}"/>
              </a:ext>
            </a:extLst>
          </p:cNvPr>
          <p:cNvSpPr>
            <a:spLocks noGrp="1"/>
          </p:cNvSpPr>
          <p:nvPr>
            <p:ph type="dt" sz="half" idx="10"/>
          </p:nvPr>
        </p:nvSpPr>
        <p:spPr/>
        <p:txBody>
          <a:bodyPr/>
          <a:lstStyle/>
          <a:p>
            <a:fld id="{688F3172-BC05-4548-9F9B-83249CF6E023}" type="datetimeFigureOut">
              <a:rPr lang="en-IN" smtClean="0"/>
              <a:t>31-08-2024</a:t>
            </a:fld>
            <a:endParaRPr lang="en-IN" dirty="0"/>
          </a:p>
        </p:txBody>
      </p:sp>
      <p:sp>
        <p:nvSpPr>
          <p:cNvPr id="5" name="Footer Placeholder 4">
            <a:extLst>
              <a:ext uri="{FF2B5EF4-FFF2-40B4-BE49-F238E27FC236}">
                <a16:creationId xmlns:a16="http://schemas.microsoft.com/office/drawing/2014/main" id="{F17D8064-6893-8D16-3AA1-91323444F225}"/>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F94E924-616E-7E6E-684A-A51920BE58D8}"/>
              </a:ext>
            </a:extLst>
          </p:cNvPr>
          <p:cNvSpPr>
            <a:spLocks noGrp="1"/>
          </p:cNvSpPr>
          <p:nvPr>
            <p:ph type="sldNum" sz="quarter" idx="12"/>
          </p:nvPr>
        </p:nvSpPr>
        <p:spPr/>
        <p:txBody>
          <a:bodyPr/>
          <a:lstStyle/>
          <a:p>
            <a:fld id="{7617BEBF-614D-4D25-BDA2-18A648C3CDA4}" type="slidenum">
              <a:rPr lang="en-IN" smtClean="0"/>
              <a:t>‹#›</a:t>
            </a:fld>
            <a:endParaRPr lang="en-IN" dirty="0"/>
          </a:p>
        </p:txBody>
      </p:sp>
    </p:spTree>
    <p:extLst>
      <p:ext uri="{BB962C8B-B14F-4D97-AF65-F5344CB8AC3E}">
        <p14:creationId xmlns:p14="http://schemas.microsoft.com/office/powerpoint/2010/main" val="1599327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E472E-C731-C0DF-44DC-39B382D159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856418C-7A10-093A-C1F9-B83E19EF9A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981DA5-E785-BF38-B77B-CE481A45F48A}"/>
              </a:ext>
            </a:extLst>
          </p:cNvPr>
          <p:cNvSpPr>
            <a:spLocks noGrp="1"/>
          </p:cNvSpPr>
          <p:nvPr>
            <p:ph type="dt" sz="half" idx="10"/>
          </p:nvPr>
        </p:nvSpPr>
        <p:spPr/>
        <p:txBody>
          <a:bodyPr/>
          <a:lstStyle/>
          <a:p>
            <a:fld id="{688F3172-BC05-4548-9F9B-83249CF6E023}" type="datetimeFigureOut">
              <a:rPr lang="en-IN" smtClean="0"/>
              <a:t>31-08-2024</a:t>
            </a:fld>
            <a:endParaRPr lang="en-IN" dirty="0"/>
          </a:p>
        </p:txBody>
      </p:sp>
      <p:sp>
        <p:nvSpPr>
          <p:cNvPr id="5" name="Footer Placeholder 4">
            <a:extLst>
              <a:ext uri="{FF2B5EF4-FFF2-40B4-BE49-F238E27FC236}">
                <a16:creationId xmlns:a16="http://schemas.microsoft.com/office/drawing/2014/main" id="{8DAA60B3-9692-D83E-D369-50AECCDD5A85}"/>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9A01A59-14B1-1859-62E0-4430BC66385C}"/>
              </a:ext>
            </a:extLst>
          </p:cNvPr>
          <p:cNvSpPr>
            <a:spLocks noGrp="1"/>
          </p:cNvSpPr>
          <p:nvPr>
            <p:ph type="sldNum" sz="quarter" idx="12"/>
          </p:nvPr>
        </p:nvSpPr>
        <p:spPr/>
        <p:txBody>
          <a:bodyPr/>
          <a:lstStyle/>
          <a:p>
            <a:fld id="{7617BEBF-614D-4D25-BDA2-18A648C3CDA4}" type="slidenum">
              <a:rPr lang="en-IN" smtClean="0"/>
              <a:t>‹#›</a:t>
            </a:fld>
            <a:endParaRPr lang="en-IN" dirty="0"/>
          </a:p>
        </p:txBody>
      </p:sp>
    </p:spTree>
    <p:extLst>
      <p:ext uri="{BB962C8B-B14F-4D97-AF65-F5344CB8AC3E}">
        <p14:creationId xmlns:p14="http://schemas.microsoft.com/office/powerpoint/2010/main" val="324130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4629C-78F7-FA5E-EFCF-49E9EE57BF8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F97291-EEDD-D3DC-DF01-6A6FC4F9AC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2A663CE-A693-D018-9126-14761334E9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8BFCB43-0880-9FFE-99A3-13BC428B8F6D}"/>
              </a:ext>
            </a:extLst>
          </p:cNvPr>
          <p:cNvSpPr>
            <a:spLocks noGrp="1"/>
          </p:cNvSpPr>
          <p:nvPr>
            <p:ph type="dt" sz="half" idx="10"/>
          </p:nvPr>
        </p:nvSpPr>
        <p:spPr/>
        <p:txBody>
          <a:bodyPr/>
          <a:lstStyle/>
          <a:p>
            <a:fld id="{688F3172-BC05-4548-9F9B-83249CF6E023}" type="datetimeFigureOut">
              <a:rPr lang="en-IN" smtClean="0"/>
              <a:t>31-08-2024</a:t>
            </a:fld>
            <a:endParaRPr lang="en-IN" dirty="0"/>
          </a:p>
        </p:txBody>
      </p:sp>
      <p:sp>
        <p:nvSpPr>
          <p:cNvPr id="6" name="Footer Placeholder 5">
            <a:extLst>
              <a:ext uri="{FF2B5EF4-FFF2-40B4-BE49-F238E27FC236}">
                <a16:creationId xmlns:a16="http://schemas.microsoft.com/office/drawing/2014/main" id="{627CE5A6-A3E1-884B-518E-3B6B11F7CCF1}"/>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9760DEB3-7F48-7A15-FF97-44634AF5B31A}"/>
              </a:ext>
            </a:extLst>
          </p:cNvPr>
          <p:cNvSpPr>
            <a:spLocks noGrp="1"/>
          </p:cNvSpPr>
          <p:nvPr>
            <p:ph type="sldNum" sz="quarter" idx="12"/>
          </p:nvPr>
        </p:nvSpPr>
        <p:spPr/>
        <p:txBody>
          <a:bodyPr/>
          <a:lstStyle/>
          <a:p>
            <a:fld id="{7617BEBF-614D-4D25-BDA2-18A648C3CDA4}" type="slidenum">
              <a:rPr lang="en-IN" smtClean="0"/>
              <a:t>‹#›</a:t>
            </a:fld>
            <a:endParaRPr lang="en-IN" dirty="0"/>
          </a:p>
        </p:txBody>
      </p:sp>
    </p:spTree>
    <p:extLst>
      <p:ext uri="{BB962C8B-B14F-4D97-AF65-F5344CB8AC3E}">
        <p14:creationId xmlns:p14="http://schemas.microsoft.com/office/powerpoint/2010/main" val="586260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B63E7-03EE-A336-0DBA-5E2F50B72A3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06BF183-6D34-AC10-5C8C-0B12FE7178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E33DEC-2B6A-0F75-23EB-00422A82BE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C3A7168-1604-9564-D61B-C8C8E0A00D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6C78F3-7C37-226A-9227-4D8060534A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4182E2A-109C-7517-E03F-D774C7D653BC}"/>
              </a:ext>
            </a:extLst>
          </p:cNvPr>
          <p:cNvSpPr>
            <a:spLocks noGrp="1"/>
          </p:cNvSpPr>
          <p:nvPr>
            <p:ph type="dt" sz="half" idx="10"/>
          </p:nvPr>
        </p:nvSpPr>
        <p:spPr/>
        <p:txBody>
          <a:bodyPr/>
          <a:lstStyle/>
          <a:p>
            <a:fld id="{688F3172-BC05-4548-9F9B-83249CF6E023}" type="datetimeFigureOut">
              <a:rPr lang="en-IN" smtClean="0"/>
              <a:t>31-08-2024</a:t>
            </a:fld>
            <a:endParaRPr lang="en-IN" dirty="0"/>
          </a:p>
        </p:txBody>
      </p:sp>
      <p:sp>
        <p:nvSpPr>
          <p:cNvPr id="8" name="Footer Placeholder 7">
            <a:extLst>
              <a:ext uri="{FF2B5EF4-FFF2-40B4-BE49-F238E27FC236}">
                <a16:creationId xmlns:a16="http://schemas.microsoft.com/office/drawing/2014/main" id="{53C6B225-CB85-26BD-67BB-BD7A18098800}"/>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20E0FCE8-E2A9-0E25-905D-3A0BCE195DB8}"/>
              </a:ext>
            </a:extLst>
          </p:cNvPr>
          <p:cNvSpPr>
            <a:spLocks noGrp="1"/>
          </p:cNvSpPr>
          <p:nvPr>
            <p:ph type="sldNum" sz="quarter" idx="12"/>
          </p:nvPr>
        </p:nvSpPr>
        <p:spPr/>
        <p:txBody>
          <a:bodyPr/>
          <a:lstStyle/>
          <a:p>
            <a:fld id="{7617BEBF-614D-4D25-BDA2-18A648C3CDA4}" type="slidenum">
              <a:rPr lang="en-IN" smtClean="0"/>
              <a:t>‹#›</a:t>
            </a:fld>
            <a:endParaRPr lang="en-IN" dirty="0"/>
          </a:p>
        </p:txBody>
      </p:sp>
    </p:spTree>
    <p:extLst>
      <p:ext uri="{BB962C8B-B14F-4D97-AF65-F5344CB8AC3E}">
        <p14:creationId xmlns:p14="http://schemas.microsoft.com/office/powerpoint/2010/main" val="1977687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99369-7004-3FCB-444C-CD729915972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C5611B9-536C-A399-5D7D-408C64952916}"/>
              </a:ext>
            </a:extLst>
          </p:cNvPr>
          <p:cNvSpPr>
            <a:spLocks noGrp="1"/>
          </p:cNvSpPr>
          <p:nvPr>
            <p:ph type="dt" sz="half" idx="10"/>
          </p:nvPr>
        </p:nvSpPr>
        <p:spPr/>
        <p:txBody>
          <a:bodyPr/>
          <a:lstStyle/>
          <a:p>
            <a:fld id="{688F3172-BC05-4548-9F9B-83249CF6E023}" type="datetimeFigureOut">
              <a:rPr lang="en-IN" smtClean="0"/>
              <a:t>31-08-2024</a:t>
            </a:fld>
            <a:endParaRPr lang="en-IN" dirty="0"/>
          </a:p>
        </p:txBody>
      </p:sp>
      <p:sp>
        <p:nvSpPr>
          <p:cNvPr id="4" name="Footer Placeholder 3">
            <a:extLst>
              <a:ext uri="{FF2B5EF4-FFF2-40B4-BE49-F238E27FC236}">
                <a16:creationId xmlns:a16="http://schemas.microsoft.com/office/drawing/2014/main" id="{EC231A44-5EEB-B730-8706-C249D6DD651C}"/>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596D68DF-2348-E693-6348-4FE27FAF5A95}"/>
              </a:ext>
            </a:extLst>
          </p:cNvPr>
          <p:cNvSpPr>
            <a:spLocks noGrp="1"/>
          </p:cNvSpPr>
          <p:nvPr>
            <p:ph type="sldNum" sz="quarter" idx="12"/>
          </p:nvPr>
        </p:nvSpPr>
        <p:spPr/>
        <p:txBody>
          <a:bodyPr/>
          <a:lstStyle/>
          <a:p>
            <a:fld id="{7617BEBF-614D-4D25-BDA2-18A648C3CDA4}" type="slidenum">
              <a:rPr lang="en-IN" smtClean="0"/>
              <a:t>‹#›</a:t>
            </a:fld>
            <a:endParaRPr lang="en-IN" dirty="0"/>
          </a:p>
        </p:txBody>
      </p:sp>
    </p:spTree>
    <p:extLst>
      <p:ext uri="{BB962C8B-B14F-4D97-AF65-F5344CB8AC3E}">
        <p14:creationId xmlns:p14="http://schemas.microsoft.com/office/powerpoint/2010/main" val="801957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4592A8-6A75-480E-B5D6-1E0D4C11E483}"/>
              </a:ext>
            </a:extLst>
          </p:cNvPr>
          <p:cNvSpPr>
            <a:spLocks noGrp="1"/>
          </p:cNvSpPr>
          <p:nvPr>
            <p:ph type="dt" sz="half" idx="10"/>
          </p:nvPr>
        </p:nvSpPr>
        <p:spPr/>
        <p:txBody>
          <a:bodyPr/>
          <a:lstStyle/>
          <a:p>
            <a:fld id="{688F3172-BC05-4548-9F9B-83249CF6E023}" type="datetimeFigureOut">
              <a:rPr lang="en-IN" smtClean="0"/>
              <a:t>31-08-2024</a:t>
            </a:fld>
            <a:endParaRPr lang="en-IN" dirty="0"/>
          </a:p>
        </p:txBody>
      </p:sp>
      <p:sp>
        <p:nvSpPr>
          <p:cNvPr id="3" name="Footer Placeholder 2">
            <a:extLst>
              <a:ext uri="{FF2B5EF4-FFF2-40B4-BE49-F238E27FC236}">
                <a16:creationId xmlns:a16="http://schemas.microsoft.com/office/drawing/2014/main" id="{4EC52B3D-8371-D120-2DB5-6E65395211B1}"/>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1C619774-542B-0DDA-3748-4D8F5793D394}"/>
              </a:ext>
            </a:extLst>
          </p:cNvPr>
          <p:cNvSpPr>
            <a:spLocks noGrp="1"/>
          </p:cNvSpPr>
          <p:nvPr>
            <p:ph type="sldNum" sz="quarter" idx="12"/>
          </p:nvPr>
        </p:nvSpPr>
        <p:spPr/>
        <p:txBody>
          <a:bodyPr/>
          <a:lstStyle/>
          <a:p>
            <a:fld id="{7617BEBF-614D-4D25-BDA2-18A648C3CDA4}" type="slidenum">
              <a:rPr lang="en-IN" smtClean="0"/>
              <a:t>‹#›</a:t>
            </a:fld>
            <a:endParaRPr lang="en-IN" dirty="0"/>
          </a:p>
        </p:txBody>
      </p:sp>
    </p:spTree>
    <p:extLst>
      <p:ext uri="{BB962C8B-B14F-4D97-AF65-F5344CB8AC3E}">
        <p14:creationId xmlns:p14="http://schemas.microsoft.com/office/powerpoint/2010/main" val="776604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D13F2-C9FF-5D9B-D6B9-02EED2F5DB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7947972-825F-B0F9-6550-4F30502E65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6B044AF-EA81-F281-8D9C-7EB26CB912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B5BC53-BE59-1C16-6393-E6C3ADB06DBE}"/>
              </a:ext>
            </a:extLst>
          </p:cNvPr>
          <p:cNvSpPr>
            <a:spLocks noGrp="1"/>
          </p:cNvSpPr>
          <p:nvPr>
            <p:ph type="dt" sz="half" idx="10"/>
          </p:nvPr>
        </p:nvSpPr>
        <p:spPr/>
        <p:txBody>
          <a:bodyPr/>
          <a:lstStyle/>
          <a:p>
            <a:fld id="{688F3172-BC05-4548-9F9B-83249CF6E023}" type="datetimeFigureOut">
              <a:rPr lang="en-IN" smtClean="0"/>
              <a:t>31-08-2024</a:t>
            </a:fld>
            <a:endParaRPr lang="en-IN" dirty="0"/>
          </a:p>
        </p:txBody>
      </p:sp>
      <p:sp>
        <p:nvSpPr>
          <p:cNvPr id="6" name="Footer Placeholder 5">
            <a:extLst>
              <a:ext uri="{FF2B5EF4-FFF2-40B4-BE49-F238E27FC236}">
                <a16:creationId xmlns:a16="http://schemas.microsoft.com/office/drawing/2014/main" id="{4B75C334-016C-6230-67D5-582B9374F761}"/>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512F27E6-B93F-08A8-CC3F-5F4892DF95D8}"/>
              </a:ext>
            </a:extLst>
          </p:cNvPr>
          <p:cNvSpPr>
            <a:spLocks noGrp="1"/>
          </p:cNvSpPr>
          <p:nvPr>
            <p:ph type="sldNum" sz="quarter" idx="12"/>
          </p:nvPr>
        </p:nvSpPr>
        <p:spPr/>
        <p:txBody>
          <a:bodyPr/>
          <a:lstStyle/>
          <a:p>
            <a:fld id="{7617BEBF-614D-4D25-BDA2-18A648C3CDA4}" type="slidenum">
              <a:rPr lang="en-IN" smtClean="0"/>
              <a:t>‹#›</a:t>
            </a:fld>
            <a:endParaRPr lang="en-IN" dirty="0"/>
          </a:p>
        </p:txBody>
      </p:sp>
    </p:spTree>
    <p:extLst>
      <p:ext uri="{BB962C8B-B14F-4D97-AF65-F5344CB8AC3E}">
        <p14:creationId xmlns:p14="http://schemas.microsoft.com/office/powerpoint/2010/main" val="4284638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850A0-F973-9991-6C42-42132863FB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DCA0840-0C55-F5DE-0B5A-A2C611FC40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F28FB350-96E2-B387-89E3-158EFFB938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B9BBAC-AF91-6DFE-B453-21E6FB13487F}"/>
              </a:ext>
            </a:extLst>
          </p:cNvPr>
          <p:cNvSpPr>
            <a:spLocks noGrp="1"/>
          </p:cNvSpPr>
          <p:nvPr>
            <p:ph type="dt" sz="half" idx="10"/>
          </p:nvPr>
        </p:nvSpPr>
        <p:spPr/>
        <p:txBody>
          <a:bodyPr/>
          <a:lstStyle/>
          <a:p>
            <a:fld id="{688F3172-BC05-4548-9F9B-83249CF6E023}" type="datetimeFigureOut">
              <a:rPr lang="en-IN" smtClean="0"/>
              <a:t>31-08-2024</a:t>
            </a:fld>
            <a:endParaRPr lang="en-IN" dirty="0"/>
          </a:p>
        </p:txBody>
      </p:sp>
      <p:sp>
        <p:nvSpPr>
          <p:cNvPr id="6" name="Footer Placeholder 5">
            <a:extLst>
              <a:ext uri="{FF2B5EF4-FFF2-40B4-BE49-F238E27FC236}">
                <a16:creationId xmlns:a16="http://schemas.microsoft.com/office/drawing/2014/main" id="{E7CC19A6-C36C-19C2-DD0E-E1925E0CD2A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2EE57812-3F55-2B36-259C-FDE5A3525C6C}"/>
              </a:ext>
            </a:extLst>
          </p:cNvPr>
          <p:cNvSpPr>
            <a:spLocks noGrp="1"/>
          </p:cNvSpPr>
          <p:nvPr>
            <p:ph type="sldNum" sz="quarter" idx="12"/>
          </p:nvPr>
        </p:nvSpPr>
        <p:spPr/>
        <p:txBody>
          <a:bodyPr/>
          <a:lstStyle/>
          <a:p>
            <a:fld id="{7617BEBF-614D-4D25-BDA2-18A648C3CDA4}" type="slidenum">
              <a:rPr lang="en-IN" smtClean="0"/>
              <a:t>‹#›</a:t>
            </a:fld>
            <a:endParaRPr lang="en-IN" dirty="0"/>
          </a:p>
        </p:txBody>
      </p:sp>
    </p:spTree>
    <p:extLst>
      <p:ext uri="{BB962C8B-B14F-4D97-AF65-F5344CB8AC3E}">
        <p14:creationId xmlns:p14="http://schemas.microsoft.com/office/powerpoint/2010/main" val="2276044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BBC8C6-C4F8-6929-6B8C-B518C6ED1A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59A2929-E614-9BFB-9944-8CD1E0A0C4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2627AD-D99B-950B-CE66-9F6DE8866C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8F3172-BC05-4548-9F9B-83249CF6E023}" type="datetimeFigureOut">
              <a:rPr lang="en-IN" smtClean="0"/>
              <a:t>31-08-2024</a:t>
            </a:fld>
            <a:endParaRPr lang="en-IN" dirty="0"/>
          </a:p>
        </p:txBody>
      </p:sp>
      <p:sp>
        <p:nvSpPr>
          <p:cNvPr id="5" name="Footer Placeholder 4">
            <a:extLst>
              <a:ext uri="{FF2B5EF4-FFF2-40B4-BE49-F238E27FC236}">
                <a16:creationId xmlns:a16="http://schemas.microsoft.com/office/drawing/2014/main" id="{2E4CC464-8ACA-474F-287E-55773227D5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BC4F2E30-D543-E469-EC52-18F8D24833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17BEBF-614D-4D25-BDA2-18A648C3CDA4}" type="slidenum">
              <a:rPr lang="en-IN" smtClean="0"/>
              <a:t>‹#›</a:t>
            </a:fld>
            <a:endParaRPr lang="en-IN" dirty="0"/>
          </a:p>
        </p:txBody>
      </p:sp>
    </p:spTree>
    <p:extLst>
      <p:ext uri="{BB962C8B-B14F-4D97-AF65-F5344CB8AC3E}">
        <p14:creationId xmlns:p14="http://schemas.microsoft.com/office/powerpoint/2010/main" val="30918274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74E1A-04CB-6083-4910-D6443C8A363E}"/>
              </a:ext>
            </a:extLst>
          </p:cNvPr>
          <p:cNvSpPr>
            <a:spLocks noGrp="1"/>
          </p:cNvSpPr>
          <p:nvPr>
            <p:ph type="ctrTitle"/>
          </p:nvPr>
        </p:nvSpPr>
        <p:spPr>
          <a:xfrm>
            <a:off x="651587" y="-373223"/>
            <a:ext cx="11150082" cy="2435290"/>
          </a:xfrm>
        </p:spPr>
        <p:txBody>
          <a:bodyPr>
            <a:normAutofit/>
          </a:bodyPr>
          <a:lstStyle/>
          <a:p>
            <a:endParaRPr lang="en-IN" sz="3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6FC48B5-F587-1F88-DB75-52196CF5F14B}"/>
              </a:ext>
            </a:extLst>
          </p:cNvPr>
          <p:cNvSpPr>
            <a:spLocks noGrp="1"/>
          </p:cNvSpPr>
          <p:nvPr>
            <p:ph type="subTitle" idx="1"/>
          </p:nvPr>
        </p:nvSpPr>
        <p:spPr>
          <a:xfrm>
            <a:off x="1505339" y="2668556"/>
            <a:ext cx="9822024" cy="4189444"/>
          </a:xfrm>
        </p:spPr>
        <p:txBody>
          <a:bodyPr>
            <a:normAutofit fontScale="92500" lnSpcReduction="20000"/>
          </a:bodyPr>
          <a:lstStyle/>
          <a:p>
            <a:r>
              <a:rPr lang="en-US" b="1" dirty="0">
                <a:latin typeface="Times New Roman" panose="02020603050405020304" pitchFamily="18" charset="0"/>
                <a:cs typeface="Times New Roman" panose="02020603050405020304" pitchFamily="18" charset="0"/>
              </a:rPr>
              <a:t>MINI PROJECT</a:t>
            </a:r>
          </a:p>
          <a:p>
            <a:r>
              <a:rPr lang="en-US" dirty="0">
                <a:latin typeface="Times New Roman" panose="02020603050405020304" pitchFamily="18" charset="0"/>
                <a:cs typeface="Times New Roman" panose="02020603050405020304" pitchFamily="18" charset="0"/>
              </a:rPr>
              <a:t>(Time Table Generator)</a:t>
            </a:r>
          </a:p>
          <a:p>
            <a:r>
              <a:rPr lang="en-US" dirty="0">
                <a:latin typeface="Times New Roman" panose="02020603050405020304" pitchFamily="18" charset="0"/>
                <a:cs typeface="Times New Roman" panose="02020603050405020304" pitchFamily="18" charset="0"/>
              </a:rPr>
              <a:t>A.Y – 2024</a:t>
            </a:r>
            <a:r>
              <a:rPr lang="en-IN" dirty="0">
                <a:latin typeface="Times New Roman" panose="02020603050405020304" pitchFamily="18" charset="0"/>
                <a:cs typeface="Times New Roman" panose="02020603050405020304" pitchFamily="18" charset="0"/>
              </a:rPr>
              <a:t> </a:t>
            </a:r>
          </a:p>
          <a:p>
            <a:endParaRPr lang="en-IN" dirty="0"/>
          </a:p>
          <a:p>
            <a:r>
              <a:rPr lang="en-IN" dirty="0">
                <a:latin typeface="Times New Roman" panose="02020603050405020304" pitchFamily="18" charset="0"/>
                <a:cs typeface="Times New Roman" panose="02020603050405020304" pitchFamily="18" charset="0"/>
              </a:rPr>
              <a:t>BY</a:t>
            </a:r>
          </a:p>
          <a:p>
            <a:r>
              <a:rPr lang="en-IN" dirty="0">
                <a:latin typeface="Times New Roman" panose="02020603050405020304" pitchFamily="18" charset="0"/>
                <a:cs typeface="Times New Roman" panose="02020603050405020304" pitchFamily="18" charset="0"/>
              </a:rPr>
              <a:t>1) Samiksha Patil – 22106041</a:t>
            </a:r>
          </a:p>
          <a:p>
            <a:r>
              <a:rPr lang="en-IN" dirty="0">
                <a:latin typeface="Times New Roman" panose="02020603050405020304" pitchFamily="18" charset="0"/>
                <a:cs typeface="Times New Roman" panose="02020603050405020304" pitchFamily="18" charset="0"/>
              </a:rPr>
              <a:t>2) Nikita Patil – 22106081</a:t>
            </a:r>
          </a:p>
          <a:p>
            <a:r>
              <a:rPr lang="en-IN" dirty="0">
                <a:latin typeface="Times New Roman" panose="02020603050405020304" pitchFamily="18" charset="0"/>
                <a:cs typeface="Times New Roman" panose="02020603050405020304" pitchFamily="18" charset="0"/>
              </a:rPr>
              <a:t>3) Rohan Patil – 22106044</a:t>
            </a:r>
          </a:p>
          <a:p>
            <a:r>
              <a:rPr lang="en-IN" dirty="0">
                <a:latin typeface="Times New Roman" panose="02020603050405020304" pitchFamily="18" charset="0"/>
                <a:cs typeface="Times New Roman" panose="02020603050405020304" pitchFamily="18" charset="0"/>
              </a:rPr>
              <a:t>4) Jay Wadnere – 22106105</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Under the Guidence of : Prof.Viki Patil</a:t>
            </a:r>
          </a:p>
          <a:p>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C0CF9CA-A24D-B853-5CAB-A014BC83E7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137" y="443204"/>
            <a:ext cx="11605726" cy="1922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063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C02D27-765C-65CA-9AAA-95C7D783CD30}"/>
              </a:ext>
            </a:extLst>
          </p:cNvPr>
          <p:cNvSpPr/>
          <p:nvPr/>
        </p:nvSpPr>
        <p:spPr>
          <a:xfrm>
            <a:off x="0" y="6248400"/>
            <a:ext cx="12192000" cy="609600"/>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Oval 2">
            <a:extLst>
              <a:ext uri="{FF2B5EF4-FFF2-40B4-BE49-F238E27FC236}">
                <a16:creationId xmlns:a16="http://schemas.microsoft.com/office/drawing/2014/main" id="{D95AC3FC-CB10-FFDE-4067-75550AB5C35A}"/>
              </a:ext>
            </a:extLst>
          </p:cNvPr>
          <p:cNvSpPr/>
          <p:nvPr/>
        </p:nvSpPr>
        <p:spPr>
          <a:xfrm>
            <a:off x="158620" y="158620"/>
            <a:ext cx="737119" cy="609600"/>
          </a:xfrm>
          <a:prstGeom prst="ellipse">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E4439353-B59D-DBF1-80AD-8F505FF12A47}"/>
              </a:ext>
            </a:extLst>
          </p:cNvPr>
          <p:cNvSpPr txBox="1"/>
          <p:nvPr/>
        </p:nvSpPr>
        <p:spPr>
          <a:xfrm>
            <a:off x="90973" y="180391"/>
            <a:ext cx="872412"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06</a:t>
            </a:r>
            <a:endParaRPr lang="en-IN" sz="28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A134360-B235-ED66-DE7D-07DB5021AACF}"/>
              </a:ext>
            </a:extLst>
          </p:cNvPr>
          <p:cNvSpPr txBox="1"/>
          <p:nvPr/>
        </p:nvSpPr>
        <p:spPr>
          <a:xfrm>
            <a:off x="657808" y="118836"/>
            <a:ext cx="5761654"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TOOLS / SOFTWARE USED</a:t>
            </a:r>
            <a:endParaRPr lang="en-IN" sz="32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1D53112-FD99-F919-E179-C4DB6BBE2B66}"/>
              </a:ext>
            </a:extLst>
          </p:cNvPr>
          <p:cNvSpPr txBox="1"/>
          <p:nvPr/>
        </p:nvSpPr>
        <p:spPr>
          <a:xfrm>
            <a:off x="1287625" y="1315617"/>
            <a:ext cx="8444204" cy="4893647"/>
          </a:xfrm>
          <a:prstGeom prst="rect">
            <a:avLst/>
          </a:prstGeom>
          <a:noFill/>
        </p:spPr>
        <p:txBody>
          <a:bodyPr wrap="square" rtlCol="0">
            <a:spAutoFit/>
          </a:bodyPr>
          <a:lstStyle/>
          <a:p>
            <a:pPr marL="342900" indent="-3429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Frontend / Backend – </a:t>
            </a:r>
          </a:p>
          <a:p>
            <a:pPr algn="just"/>
            <a:r>
              <a:rPr lang="en-US" sz="2400" dirty="0">
                <a:solidFill>
                  <a:schemeClr val="accent2">
                    <a:lumMod val="75000"/>
                  </a:schemeClr>
                </a:solidFill>
                <a:latin typeface="Times New Roman" panose="02020603050405020304" pitchFamily="18" charset="0"/>
                <a:cs typeface="Times New Roman" panose="02020603050405020304" pitchFamily="18" charset="0"/>
              </a:rPr>
              <a:t> Python</a:t>
            </a:r>
          </a:p>
          <a:p>
            <a:pPr algn="just"/>
            <a:r>
              <a:rPr lang="en-US" sz="2400" dirty="0">
                <a:solidFill>
                  <a:schemeClr val="accent2">
                    <a:lumMod val="75000"/>
                  </a:schemeClr>
                </a:solidFill>
                <a:latin typeface="Times New Roman" panose="02020603050405020304" pitchFamily="18" charset="0"/>
                <a:cs typeface="Times New Roman" panose="02020603050405020304" pitchFamily="18" charset="0"/>
              </a:rPr>
              <a:t> Html</a:t>
            </a:r>
          </a:p>
          <a:p>
            <a:pPr algn="just"/>
            <a:r>
              <a:rPr lang="en-US" sz="2400" dirty="0">
                <a:solidFill>
                  <a:schemeClr val="accent2">
                    <a:lumMod val="75000"/>
                  </a:schemeClr>
                </a:solidFill>
                <a:latin typeface="Times New Roman" panose="02020603050405020304" pitchFamily="18" charset="0"/>
                <a:cs typeface="Times New Roman" panose="02020603050405020304" pitchFamily="18" charset="0"/>
              </a:rPr>
              <a:t> CSS</a:t>
            </a:r>
          </a:p>
          <a:p>
            <a:pPr algn="just"/>
            <a:r>
              <a:rPr lang="en-US" sz="2400" dirty="0">
                <a:solidFill>
                  <a:schemeClr val="accent2">
                    <a:lumMod val="75000"/>
                  </a:schemeClr>
                </a:solidFill>
                <a:latin typeface="Times New Roman" panose="02020603050405020304" pitchFamily="18" charset="0"/>
                <a:cs typeface="Times New Roman" panose="02020603050405020304" pitchFamily="18" charset="0"/>
              </a:rPr>
              <a:t> JavaScript</a:t>
            </a:r>
          </a:p>
          <a:p>
            <a:pPr algn="just"/>
            <a:r>
              <a:rPr lang="en-US" sz="2400" dirty="0">
                <a:solidFill>
                  <a:schemeClr val="accent2">
                    <a:lumMod val="75000"/>
                  </a:schemeClr>
                </a:solidFill>
                <a:latin typeface="Times New Roman" panose="02020603050405020304" pitchFamily="18" charset="0"/>
                <a:cs typeface="Times New Roman" panose="02020603050405020304" pitchFamily="18" charset="0"/>
              </a:rPr>
              <a:t> Vs code compiler</a:t>
            </a:r>
          </a:p>
          <a:p>
            <a:pPr algn="just"/>
            <a:r>
              <a:rPr lang="en-US" sz="2400" dirty="0">
                <a:solidFill>
                  <a:schemeClr val="accent2">
                    <a:lumMod val="75000"/>
                  </a:schemeClr>
                </a:solidFill>
                <a:latin typeface="Times New Roman" panose="02020603050405020304" pitchFamily="18" charset="0"/>
                <a:cs typeface="Times New Roman" panose="02020603050405020304" pitchFamily="18" charset="0"/>
              </a:rPr>
              <a:t> Django</a:t>
            </a:r>
          </a:p>
          <a:p>
            <a:pPr algn="just"/>
            <a:r>
              <a:rPr lang="en-US" sz="2400" dirty="0">
                <a:solidFill>
                  <a:schemeClr val="accent2">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2">
                    <a:lumMod val="75000"/>
                  </a:schemeClr>
                </a:solidFill>
                <a:latin typeface="Times New Roman" panose="02020603050405020304" pitchFamily="18" charset="0"/>
                <a:cs typeface="Times New Roman" panose="02020603050405020304" pitchFamily="18" charset="0"/>
              </a:rPr>
              <a:t>SQlite</a:t>
            </a:r>
            <a:endParaRPr lang="en-US" sz="2400" dirty="0">
              <a:solidFill>
                <a:schemeClr val="accent2">
                  <a:lumMod val="75000"/>
                </a:schemeClr>
              </a:solidFill>
              <a:latin typeface="Times New Roman" panose="02020603050405020304" pitchFamily="18" charset="0"/>
              <a:cs typeface="Times New Roman" panose="02020603050405020304" pitchFamily="18" charset="0"/>
            </a:endParaRPr>
          </a:p>
          <a:p>
            <a:endParaRPr lang="en-US" sz="2400" dirty="0">
              <a:solidFill>
                <a:schemeClr val="accent2">
                  <a:lumMod val="75000"/>
                </a:schemeClr>
              </a:solidFill>
              <a:latin typeface="Times New Roman" panose="02020603050405020304" pitchFamily="18" charset="0"/>
              <a:cs typeface="Times New Roman" panose="02020603050405020304" pitchFamily="18" charset="0"/>
            </a:endParaRPr>
          </a:p>
          <a:p>
            <a:r>
              <a:rPr lang="en-US" sz="2400" dirty="0">
                <a:solidFill>
                  <a:schemeClr val="accent2">
                    <a:lumMod val="75000"/>
                  </a:schemeClr>
                </a:solidFill>
                <a:latin typeface="Times New Roman" panose="02020603050405020304" pitchFamily="18"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0193163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19E232-E68A-E609-3940-4610E7B0945E}"/>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A577827D-6543-6D30-8224-44789B004E5D}"/>
              </a:ext>
            </a:extLst>
          </p:cNvPr>
          <p:cNvSpPr/>
          <p:nvPr/>
        </p:nvSpPr>
        <p:spPr>
          <a:xfrm>
            <a:off x="0" y="6428973"/>
            <a:ext cx="12192000" cy="429026"/>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Oval 2">
            <a:extLst>
              <a:ext uri="{FF2B5EF4-FFF2-40B4-BE49-F238E27FC236}">
                <a16:creationId xmlns:a16="http://schemas.microsoft.com/office/drawing/2014/main" id="{8E5A7802-71C8-0366-5094-988745ACF5FF}"/>
              </a:ext>
            </a:extLst>
          </p:cNvPr>
          <p:cNvSpPr/>
          <p:nvPr/>
        </p:nvSpPr>
        <p:spPr>
          <a:xfrm>
            <a:off x="158620" y="158620"/>
            <a:ext cx="737119" cy="609600"/>
          </a:xfrm>
          <a:prstGeom prst="ellipse">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E540C489-4085-42BF-9EF1-B88BCF52E0B1}"/>
              </a:ext>
            </a:extLst>
          </p:cNvPr>
          <p:cNvSpPr txBox="1"/>
          <p:nvPr/>
        </p:nvSpPr>
        <p:spPr>
          <a:xfrm>
            <a:off x="90973" y="180391"/>
            <a:ext cx="872412"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07</a:t>
            </a:r>
            <a:endParaRPr lang="en-IN" sz="28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133BAC0-CF0B-A978-7930-7FBAEA80F7EB}"/>
              </a:ext>
            </a:extLst>
          </p:cNvPr>
          <p:cNvSpPr txBox="1"/>
          <p:nvPr/>
        </p:nvSpPr>
        <p:spPr>
          <a:xfrm>
            <a:off x="90973" y="149613"/>
            <a:ext cx="5761654"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IMPLEMENTATION</a:t>
            </a:r>
            <a:endParaRPr lang="en-IN" sz="32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4E60C24-30E4-DB18-1F4D-35F65A0A260A}"/>
              </a:ext>
            </a:extLst>
          </p:cNvPr>
          <p:cNvSpPr txBox="1"/>
          <p:nvPr/>
        </p:nvSpPr>
        <p:spPr>
          <a:xfrm>
            <a:off x="816428" y="923731"/>
            <a:ext cx="10893489" cy="2308324"/>
          </a:xfrm>
          <a:prstGeom prst="rect">
            <a:avLst/>
          </a:prstGeom>
          <a:noFill/>
        </p:spPr>
        <p:txBody>
          <a:bodyPr wrap="square" rtlCol="0">
            <a:spAutoFit/>
          </a:bodyPr>
          <a:lstStyle/>
          <a:p>
            <a:r>
              <a:rPr lang="en-US" sz="2400" dirty="0">
                <a:solidFill>
                  <a:schemeClr val="accent2">
                    <a:lumMod val="75000"/>
                  </a:schemeClr>
                </a:solidFill>
                <a:latin typeface="Times New Roman" panose="02020603050405020304" pitchFamily="18" charset="0"/>
                <a:cs typeface="Times New Roman" panose="02020603050405020304" pitchFamily="18" charset="0"/>
              </a:rPr>
              <a:t>1. Registration page                                                                 2. Login page </a:t>
            </a:r>
          </a:p>
          <a:p>
            <a:endParaRPr lang="en-US" sz="2400" dirty="0">
              <a:solidFill>
                <a:schemeClr val="accent2">
                  <a:lumMod val="75000"/>
                </a:schemeClr>
              </a:solidFill>
              <a:latin typeface="Times New Roman" panose="02020603050405020304" pitchFamily="18" charset="0"/>
              <a:cs typeface="Times New Roman" panose="02020603050405020304" pitchFamily="18" charset="0"/>
            </a:endParaRPr>
          </a:p>
          <a:p>
            <a:r>
              <a:rPr lang="en-US" sz="2400" dirty="0">
                <a:solidFill>
                  <a:schemeClr val="accent2">
                    <a:lumMod val="75000"/>
                  </a:schemeClr>
                </a:solidFill>
                <a:latin typeface="Times New Roman" panose="02020603050405020304" pitchFamily="18"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1.222</a:t>
            </a:r>
          </a:p>
        </p:txBody>
      </p:sp>
      <p:pic>
        <p:nvPicPr>
          <p:cNvPr id="8" name="Picture 7">
            <a:extLst>
              <a:ext uri="{FF2B5EF4-FFF2-40B4-BE49-F238E27FC236}">
                <a16:creationId xmlns:a16="http://schemas.microsoft.com/office/drawing/2014/main" id="{FEA1AF0D-519D-E1D3-6524-D4C7A64BF6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474" y="1619827"/>
            <a:ext cx="4954556" cy="4008228"/>
          </a:xfrm>
          <a:prstGeom prst="rect">
            <a:avLst/>
          </a:prstGeom>
        </p:spPr>
      </p:pic>
      <p:pic>
        <p:nvPicPr>
          <p:cNvPr id="10" name="Picture 9">
            <a:extLst>
              <a:ext uri="{FF2B5EF4-FFF2-40B4-BE49-F238E27FC236}">
                <a16:creationId xmlns:a16="http://schemas.microsoft.com/office/drawing/2014/main" id="{D18EAA7F-3A39-2463-3C26-43AB61F6AA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619827"/>
            <a:ext cx="5433526" cy="4113050"/>
          </a:xfrm>
          <a:prstGeom prst="rect">
            <a:avLst/>
          </a:prstGeom>
        </p:spPr>
      </p:pic>
    </p:spTree>
    <p:extLst>
      <p:ext uri="{BB962C8B-B14F-4D97-AF65-F5344CB8AC3E}">
        <p14:creationId xmlns:p14="http://schemas.microsoft.com/office/powerpoint/2010/main" val="28369065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01F2580-3D48-1016-E5E2-66FD520AF3CA}"/>
              </a:ext>
            </a:extLst>
          </p:cNvPr>
          <p:cNvSpPr>
            <a:spLocks noGrp="1"/>
          </p:cNvSpPr>
          <p:nvPr>
            <p:ph type="title"/>
          </p:nvPr>
        </p:nvSpPr>
        <p:spPr>
          <a:xfrm>
            <a:off x="335902" y="365126"/>
            <a:ext cx="11017898" cy="997144"/>
          </a:xfrm>
        </p:spPr>
        <p:txBody>
          <a:bodyPr>
            <a:normAutofit/>
          </a:bodyPr>
          <a:lstStyle/>
          <a:p>
            <a:r>
              <a:rPr lang="en-US" sz="2400" dirty="0">
                <a:solidFill>
                  <a:schemeClr val="accent2"/>
                </a:solidFill>
                <a:latin typeface="Times New Roman" panose="02020603050405020304" pitchFamily="18" charset="0"/>
                <a:cs typeface="Times New Roman" panose="02020603050405020304" pitchFamily="18" charset="0"/>
              </a:rPr>
              <a:t>                                                                3. Staff page</a:t>
            </a:r>
            <a:endParaRPr lang="en-IN" sz="2400" dirty="0">
              <a:solidFill>
                <a:schemeClr val="accent2"/>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65716E59-998A-5FBF-E1C5-3A4A0C7BE0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039" y="1690688"/>
            <a:ext cx="5722776" cy="4516017"/>
          </a:xfrm>
          <a:prstGeom prst="rect">
            <a:avLst/>
          </a:prstGeom>
        </p:spPr>
      </p:pic>
      <p:pic>
        <p:nvPicPr>
          <p:cNvPr id="9" name="Picture 8">
            <a:extLst>
              <a:ext uri="{FF2B5EF4-FFF2-40B4-BE49-F238E27FC236}">
                <a16:creationId xmlns:a16="http://schemas.microsoft.com/office/drawing/2014/main" id="{45521099-5A6E-C499-77AB-CD8F2ABDA9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8186" y="1690688"/>
            <a:ext cx="5389984" cy="4253401"/>
          </a:xfrm>
          <a:prstGeom prst="rect">
            <a:avLst/>
          </a:prstGeom>
        </p:spPr>
      </p:pic>
      <p:sp>
        <p:nvSpPr>
          <p:cNvPr id="13" name="Rectangle 12">
            <a:extLst>
              <a:ext uri="{FF2B5EF4-FFF2-40B4-BE49-F238E27FC236}">
                <a16:creationId xmlns:a16="http://schemas.microsoft.com/office/drawing/2014/main" id="{566E59C2-1D23-7537-031F-88E11A8A5716}"/>
              </a:ext>
            </a:extLst>
          </p:cNvPr>
          <p:cNvSpPr/>
          <p:nvPr/>
        </p:nvSpPr>
        <p:spPr>
          <a:xfrm>
            <a:off x="0" y="6492874"/>
            <a:ext cx="12191999" cy="365126"/>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37415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61D89DB-5FE2-57FA-1373-3D74221C22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03648"/>
            <a:ext cx="6232849" cy="3964499"/>
          </a:xfrm>
          <a:prstGeom prst="rect">
            <a:avLst/>
          </a:prstGeom>
        </p:spPr>
      </p:pic>
      <p:pic>
        <p:nvPicPr>
          <p:cNvPr id="16" name="Picture 15">
            <a:extLst>
              <a:ext uri="{FF2B5EF4-FFF2-40B4-BE49-F238E27FC236}">
                <a16:creationId xmlns:a16="http://schemas.microsoft.com/office/drawing/2014/main" id="{74765B80-D8DD-7FF3-80DF-37F8960591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3046" y="1203647"/>
            <a:ext cx="5784979" cy="3964499"/>
          </a:xfrm>
          <a:prstGeom prst="rect">
            <a:avLst/>
          </a:prstGeom>
        </p:spPr>
      </p:pic>
      <p:sp>
        <p:nvSpPr>
          <p:cNvPr id="17" name="Rectangle 16">
            <a:extLst>
              <a:ext uri="{FF2B5EF4-FFF2-40B4-BE49-F238E27FC236}">
                <a16:creationId xmlns:a16="http://schemas.microsoft.com/office/drawing/2014/main" id="{2EE892DD-68ED-059E-FD5B-FBBA4E50BCBC}"/>
              </a:ext>
            </a:extLst>
          </p:cNvPr>
          <p:cNvSpPr/>
          <p:nvPr/>
        </p:nvSpPr>
        <p:spPr>
          <a:xfrm>
            <a:off x="0" y="6428792"/>
            <a:ext cx="12192000" cy="42920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05398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08E04AC-B524-CA07-C8B4-90BB98CB8A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9335" y="1558212"/>
            <a:ext cx="9153330" cy="4441372"/>
          </a:xfrm>
          <a:prstGeom prst="rect">
            <a:avLst/>
          </a:prstGeom>
        </p:spPr>
      </p:pic>
      <p:sp>
        <p:nvSpPr>
          <p:cNvPr id="9" name="Rectangle 8">
            <a:extLst>
              <a:ext uri="{FF2B5EF4-FFF2-40B4-BE49-F238E27FC236}">
                <a16:creationId xmlns:a16="http://schemas.microsoft.com/office/drawing/2014/main" id="{60711600-F85B-0685-591C-67BE713D5E51}"/>
              </a:ext>
            </a:extLst>
          </p:cNvPr>
          <p:cNvSpPr/>
          <p:nvPr/>
        </p:nvSpPr>
        <p:spPr>
          <a:xfrm>
            <a:off x="0" y="6400800"/>
            <a:ext cx="12192000" cy="4572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53696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97F5EB-8B2F-5EF5-BD96-A8E91B334B8F}"/>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940721BB-19CD-02ED-23D1-EB72B32FF74E}"/>
              </a:ext>
            </a:extLst>
          </p:cNvPr>
          <p:cNvSpPr/>
          <p:nvPr/>
        </p:nvSpPr>
        <p:spPr>
          <a:xfrm>
            <a:off x="0" y="6248400"/>
            <a:ext cx="12192000" cy="609600"/>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Oval 2">
            <a:extLst>
              <a:ext uri="{FF2B5EF4-FFF2-40B4-BE49-F238E27FC236}">
                <a16:creationId xmlns:a16="http://schemas.microsoft.com/office/drawing/2014/main" id="{5CF0A6AE-A6C0-FAF7-8AE3-9CBA26AACA9A}"/>
              </a:ext>
            </a:extLst>
          </p:cNvPr>
          <p:cNvSpPr/>
          <p:nvPr/>
        </p:nvSpPr>
        <p:spPr>
          <a:xfrm>
            <a:off x="158620" y="158620"/>
            <a:ext cx="737119" cy="609600"/>
          </a:xfrm>
          <a:prstGeom prst="ellipse">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2B02ECD7-245A-9AFB-4414-847E26C66ADA}"/>
              </a:ext>
            </a:extLst>
          </p:cNvPr>
          <p:cNvSpPr txBox="1"/>
          <p:nvPr/>
        </p:nvSpPr>
        <p:spPr>
          <a:xfrm>
            <a:off x="90973" y="180391"/>
            <a:ext cx="872412"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08</a:t>
            </a:r>
            <a:endParaRPr lang="en-IN" sz="28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D75AA68-F936-6F73-4C9A-C2A841D2C3BD}"/>
              </a:ext>
            </a:extLst>
          </p:cNvPr>
          <p:cNvSpPr txBox="1"/>
          <p:nvPr/>
        </p:nvSpPr>
        <p:spPr>
          <a:xfrm>
            <a:off x="963385" y="158620"/>
            <a:ext cx="5761654"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CONCLUSION</a:t>
            </a:r>
            <a:endParaRPr lang="en-IN" sz="32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C5CCB76-00FA-408F-67E9-94C5D5ADBDE2}"/>
              </a:ext>
            </a:extLst>
          </p:cNvPr>
          <p:cNvSpPr txBox="1"/>
          <p:nvPr/>
        </p:nvSpPr>
        <p:spPr>
          <a:xfrm>
            <a:off x="527179" y="858472"/>
            <a:ext cx="11336694" cy="6001643"/>
          </a:xfrm>
          <a:prstGeom prst="rect">
            <a:avLst/>
          </a:prstGeom>
          <a:noFill/>
        </p:spPr>
        <p:txBody>
          <a:bodyPr wrap="square" rtlCol="0">
            <a:spAutoFit/>
          </a:bodyPr>
          <a:lstStyle/>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Our approach of developing automated timetable system ,We have also shown that how we can fit our time tabling system as </a:t>
            </a:r>
            <a:r>
              <a:rPr lang="en-US" sz="2400" dirty="0">
                <a:solidFill>
                  <a:schemeClr val="accent2"/>
                </a:solidFill>
                <a:latin typeface="Times New Roman" panose="02020603050405020304" pitchFamily="18" charset="0"/>
                <a:cs typeface="Times New Roman" panose="02020603050405020304" pitchFamily="18" charset="0"/>
              </a:rPr>
              <a:t>Rich Desktop Application.</a:t>
            </a: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The </a:t>
            </a:r>
            <a:r>
              <a:rPr lang="en-US" sz="2400" dirty="0">
                <a:solidFill>
                  <a:schemeClr val="accent2"/>
                </a:solidFill>
                <a:latin typeface="Times New Roman" panose="02020603050405020304" pitchFamily="18" charset="0"/>
                <a:cs typeface="Times New Roman" panose="02020603050405020304" pitchFamily="18" charset="0"/>
              </a:rPr>
              <a:t>Graphical user interface </a:t>
            </a:r>
            <a:r>
              <a:rPr lang="en-US" sz="2400" dirty="0">
                <a:latin typeface="Times New Roman" panose="02020603050405020304" pitchFamily="18" charset="0"/>
                <a:cs typeface="Times New Roman" panose="02020603050405020304" pitchFamily="18" charset="0"/>
              </a:rPr>
              <a:t>(Windows Form Application) used in this application provides an easy way in understanding how application works and also make ease in providing the input.</a:t>
            </a: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The project reduces time consumption and pain in framing the timetable manually. </a:t>
            </a: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 As compared to manual generation it involves in satisfying all the constraints -</a:t>
            </a:r>
          </a:p>
          <a:p>
            <a:pPr marL="342900" indent="-342900">
              <a:buFont typeface="Arial" panose="020B0604020202020204" pitchFamily="34" charset="0"/>
              <a:buChar char="•"/>
            </a:pPr>
            <a:r>
              <a:rPr lang="en-US" sz="2400" dirty="0">
                <a:solidFill>
                  <a:schemeClr val="accent2">
                    <a:lumMod val="75000"/>
                  </a:schemeClr>
                </a:solidFill>
                <a:latin typeface="Times New Roman" panose="02020603050405020304" pitchFamily="18" charset="0"/>
                <a:cs typeface="Times New Roman" panose="02020603050405020304" pitchFamily="18" charset="0"/>
              </a:rPr>
              <a:t>        No overlapping of time slots for any subject.</a:t>
            </a:r>
          </a:p>
          <a:p>
            <a:pPr marL="342900" indent="-342900">
              <a:buFont typeface="Arial" panose="020B0604020202020204" pitchFamily="34" charset="0"/>
              <a:buChar char="•"/>
            </a:pPr>
            <a:r>
              <a:rPr lang="en-US" sz="2400" dirty="0">
                <a:solidFill>
                  <a:schemeClr val="accent2">
                    <a:lumMod val="75000"/>
                  </a:schemeClr>
                </a:solidFill>
                <a:latin typeface="Times New Roman" panose="02020603050405020304" pitchFamily="18" charset="0"/>
                <a:cs typeface="Times New Roman" panose="02020603050405020304" pitchFamily="18" charset="0"/>
              </a:rPr>
              <a:t>        No repetition of time slots per faculty.</a:t>
            </a:r>
          </a:p>
          <a:p>
            <a:r>
              <a:rPr lang="en-US" sz="2400" dirty="0">
                <a:solidFill>
                  <a:schemeClr val="accent2">
                    <a:lumMod val="75000"/>
                  </a:schemeClr>
                </a:solidFill>
                <a:latin typeface="Times New Roman" panose="02020603050405020304" pitchFamily="18"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1841791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1C77EE-D279-C141-2FBE-B7EC23622811}"/>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490D1135-312A-3EE2-4718-7D5100157C88}"/>
              </a:ext>
            </a:extLst>
          </p:cNvPr>
          <p:cNvSpPr/>
          <p:nvPr/>
        </p:nvSpPr>
        <p:spPr>
          <a:xfrm>
            <a:off x="0" y="6248400"/>
            <a:ext cx="12192000" cy="609600"/>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Oval 2">
            <a:extLst>
              <a:ext uri="{FF2B5EF4-FFF2-40B4-BE49-F238E27FC236}">
                <a16:creationId xmlns:a16="http://schemas.microsoft.com/office/drawing/2014/main" id="{F483B03F-DDBC-C011-69B6-59CD71095507}"/>
              </a:ext>
            </a:extLst>
          </p:cNvPr>
          <p:cNvSpPr/>
          <p:nvPr/>
        </p:nvSpPr>
        <p:spPr>
          <a:xfrm>
            <a:off x="158620" y="158620"/>
            <a:ext cx="737119" cy="609600"/>
          </a:xfrm>
          <a:prstGeom prst="ellipse">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D103F518-A439-1C32-8EA3-815EEE8B1601}"/>
              </a:ext>
            </a:extLst>
          </p:cNvPr>
          <p:cNvSpPr txBox="1"/>
          <p:nvPr/>
        </p:nvSpPr>
        <p:spPr>
          <a:xfrm>
            <a:off x="90973" y="180391"/>
            <a:ext cx="872412"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09</a:t>
            </a:r>
            <a:endParaRPr lang="en-IN" sz="28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28D96F4-644D-9AE3-736C-F0909B5C00D2}"/>
              </a:ext>
            </a:extLst>
          </p:cNvPr>
          <p:cNvSpPr txBox="1"/>
          <p:nvPr/>
        </p:nvSpPr>
        <p:spPr>
          <a:xfrm>
            <a:off x="963385" y="158620"/>
            <a:ext cx="5761654"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REFERENCES</a:t>
            </a:r>
            <a:endParaRPr lang="en-IN" sz="32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4E87798-E8E0-2DD8-3C8E-0677C2F29AEC}"/>
              </a:ext>
            </a:extLst>
          </p:cNvPr>
          <p:cNvSpPr txBox="1"/>
          <p:nvPr/>
        </p:nvSpPr>
        <p:spPr>
          <a:xfrm>
            <a:off x="353008" y="1075348"/>
            <a:ext cx="11485983" cy="4801314"/>
          </a:xfrm>
          <a:prstGeom prst="rect">
            <a:avLst/>
          </a:prstGeom>
          <a:noFill/>
        </p:spPr>
        <p:txBody>
          <a:bodyPr wrap="square" rtlCol="0">
            <a:spAutoFit/>
          </a:bodyPr>
          <a:lstStyle/>
          <a:p>
            <a:r>
              <a:rPr lang="en-US" dirty="0">
                <a:solidFill>
                  <a:schemeClr val="accent2">
                    <a:lumMod val="75000"/>
                  </a:schemeClr>
                </a:solidFill>
                <a:latin typeface="Times New Roman" panose="02020603050405020304" pitchFamily="18" charset="0"/>
                <a:cs typeface="Times New Roman" panose="02020603050405020304" pitchFamily="18" charset="0"/>
              </a:rPr>
              <a:t>[1]  </a:t>
            </a:r>
            <a:r>
              <a:rPr lang="en-US" dirty="0" err="1">
                <a:solidFill>
                  <a:schemeClr val="accent2">
                    <a:lumMod val="75000"/>
                  </a:schemeClr>
                </a:solidFill>
                <a:latin typeface="Times New Roman" panose="02020603050405020304" pitchFamily="18" charset="0"/>
                <a:cs typeface="Times New Roman" panose="02020603050405020304" pitchFamily="18" charset="0"/>
              </a:rPr>
              <a:t>Khyrina</a:t>
            </a:r>
            <a:r>
              <a:rPr lang="en-US" dirty="0">
                <a:solidFill>
                  <a:schemeClr val="accent2">
                    <a:lumMod val="75000"/>
                  </a:schemeClr>
                </a:solidFill>
                <a:latin typeface="Times New Roman" panose="02020603050405020304" pitchFamily="18" charset="0"/>
                <a:cs typeface="Times New Roman" panose="02020603050405020304" pitchFamily="18" charset="0"/>
              </a:rPr>
              <a:t> </a:t>
            </a:r>
            <a:r>
              <a:rPr lang="en-US" dirty="0" err="1">
                <a:solidFill>
                  <a:schemeClr val="accent2">
                    <a:lumMod val="75000"/>
                  </a:schemeClr>
                </a:solidFill>
                <a:latin typeface="Times New Roman" panose="02020603050405020304" pitchFamily="18" charset="0"/>
                <a:cs typeface="Times New Roman" panose="02020603050405020304" pitchFamily="18" charset="0"/>
              </a:rPr>
              <a:t>Airin</a:t>
            </a:r>
            <a:r>
              <a:rPr lang="en-US" dirty="0">
                <a:solidFill>
                  <a:schemeClr val="accent2">
                    <a:lumMod val="75000"/>
                  </a:schemeClr>
                </a:solidFill>
                <a:latin typeface="Times New Roman" panose="02020603050405020304" pitchFamily="18" charset="0"/>
                <a:cs typeface="Times New Roman" panose="02020603050405020304" pitchFamily="18" charset="0"/>
              </a:rPr>
              <a:t> </a:t>
            </a:r>
            <a:r>
              <a:rPr lang="en-US" dirty="0" err="1">
                <a:solidFill>
                  <a:schemeClr val="accent2">
                    <a:lumMod val="75000"/>
                  </a:schemeClr>
                </a:solidFill>
                <a:latin typeface="Times New Roman" panose="02020603050405020304" pitchFamily="18" charset="0"/>
                <a:cs typeface="Times New Roman" panose="02020603050405020304" pitchFamily="18" charset="0"/>
              </a:rPr>
              <a:t>Fariza</a:t>
            </a:r>
            <a:r>
              <a:rPr lang="en-US" dirty="0">
                <a:solidFill>
                  <a:schemeClr val="accent2">
                    <a:lumMod val="75000"/>
                  </a:schemeClr>
                </a:solidFill>
                <a:latin typeface="Times New Roman" panose="02020603050405020304" pitchFamily="18" charset="0"/>
                <a:cs typeface="Times New Roman" panose="02020603050405020304" pitchFamily="18" charset="0"/>
              </a:rPr>
              <a:t> Abu </a:t>
            </a:r>
            <a:r>
              <a:rPr lang="en-US" dirty="0" err="1">
                <a:solidFill>
                  <a:schemeClr val="accent2">
                    <a:lumMod val="75000"/>
                  </a:schemeClr>
                </a:solidFill>
                <a:latin typeface="Times New Roman" panose="02020603050405020304" pitchFamily="18" charset="0"/>
                <a:cs typeface="Times New Roman" panose="02020603050405020304" pitchFamily="18" charset="0"/>
              </a:rPr>
              <a:t>Samah</a:t>
            </a:r>
            <a:r>
              <a:rPr lang="en-US" dirty="0">
                <a:solidFill>
                  <a:schemeClr val="accent2">
                    <a:lumMod val="75000"/>
                  </a:schemeClr>
                </a:solidFill>
                <a:latin typeface="Times New Roman" panose="02020603050405020304" pitchFamily="18" charset="0"/>
                <a:cs typeface="Times New Roman" panose="02020603050405020304" pitchFamily="18" charset="0"/>
              </a:rPr>
              <a:t>, Siti </a:t>
            </a:r>
            <a:r>
              <a:rPr lang="en-US" dirty="0" err="1">
                <a:solidFill>
                  <a:schemeClr val="accent2">
                    <a:lumMod val="75000"/>
                  </a:schemeClr>
                </a:solidFill>
                <a:latin typeface="Times New Roman" panose="02020603050405020304" pitchFamily="18" charset="0"/>
                <a:cs typeface="Times New Roman" panose="02020603050405020304" pitchFamily="18" charset="0"/>
              </a:rPr>
              <a:t>Qamalia</a:t>
            </a:r>
            <a:r>
              <a:rPr lang="en-US" dirty="0">
                <a:solidFill>
                  <a:schemeClr val="accent2">
                    <a:lumMod val="75000"/>
                  </a:schemeClr>
                </a:solidFill>
                <a:latin typeface="Times New Roman" panose="02020603050405020304" pitchFamily="18" charset="0"/>
                <a:cs typeface="Times New Roman" panose="02020603050405020304" pitchFamily="18" charset="0"/>
              </a:rPr>
              <a:t> </a:t>
            </a:r>
            <a:r>
              <a:rPr lang="en-US" dirty="0" err="1">
                <a:solidFill>
                  <a:schemeClr val="accent2">
                    <a:lumMod val="75000"/>
                  </a:schemeClr>
                </a:solidFill>
                <a:latin typeface="Times New Roman" panose="02020603050405020304" pitchFamily="18" charset="0"/>
                <a:cs typeface="Times New Roman" panose="02020603050405020304" pitchFamily="18" charset="0"/>
              </a:rPr>
              <a:t>Thusree</a:t>
            </a:r>
            <a:r>
              <a:rPr lang="en-US" dirty="0">
                <a:solidFill>
                  <a:schemeClr val="accent2">
                    <a:lumMod val="75000"/>
                  </a:schemeClr>
                </a:solidFill>
                <a:latin typeface="Times New Roman" panose="02020603050405020304" pitchFamily="18" charset="0"/>
                <a:cs typeface="Times New Roman" panose="02020603050405020304" pitchFamily="18" charset="0"/>
              </a:rPr>
              <a:t>, Ahmad Firdaus Ahmad </a:t>
            </a:r>
            <a:r>
              <a:rPr lang="en-US" dirty="0" err="1">
                <a:solidFill>
                  <a:schemeClr val="accent2">
                    <a:lumMod val="75000"/>
                  </a:schemeClr>
                </a:solidFill>
                <a:latin typeface="Times New Roman" panose="02020603050405020304" pitchFamily="18" charset="0"/>
                <a:cs typeface="Times New Roman" panose="02020603050405020304" pitchFamily="18" charset="0"/>
              </a:rPr>
              <a:t>Fadzil</a:t>
            </a:r>
            <a:r>
              <a:rPr lang="en-US" dirty="0">
                <a:solidFill>
                  <a:schemeClr val="accent2">
                    <a:lumMod val="75000"/>
                  </a:schemeClr>
                </a:solidFill>
                <a:latin typeface="Times New Roman" panose="02020603050405020304" pitchFamily="18" charset="0"/>
                <a:cs typeface="Times New Roman" panose="02020603050405020304" pitchFamily="18" charset="0"/>
              </a:rPr>
              <a:t>, Lala </a:t>
            </a:r>
            <a:r>
              <a:rPr lang="en-US" dirty="0" err="1">
                <a:solidFill>
                  <a:schemeClr val="accent2">
                    <a:lumMod val="75000"/>
                  </a:schemeClr>
                </a:solidFill>
                <a:latin typeface="Times New Roman" panose="02020603050405020304" pitchFamily="18" charset="0"/>
                <a:cs typeface="Times New Roman" panose="02020603050405020304" pitchFamily="18" charset="0"/>
              </a:rPr>
              <a:t>SeptemRiza</a:t>
            </a:r>
            <a:r>
              <a:rPr lang="en-US" dirty="0">
                <a:solidFill>
                  <a:schemeClr val="accent2">
                    <a:lumMod val="75000"/>
                  </a:schemeClr>
                </a:solidFill>
                <a:latin typeface="Times New Roman" panose="02020603050405020304" pitchFamily="18" charset="0"/>
                <a:cs typeface="Times New Roman" panose="02020603050405020304" pitchFamily="18" charset="0"/>
              </a:rPr>
              <a:t>, </a:t>
            </a:r>
            <a:r>
              <a:rPr lang="en-US" dirty="0" err="1">
                <a:solidFill>
                  <a:schemeClr val="accent2">
                    <a:lumMod val="75000"/>
                  </a:schemeClr>
                </a:solidFill>
                <a:latin typeface="Times New Roman" panose="02020603050405020304" pitchFamily="18" charset="0"/>
                <a:cs typeface="Times New Roman" panose="02020603050405020304" pitchFamily="18" charset="0"/>
              </a:rPr>
              <a:t>Shafaf</a:t>
            </a:r>
            <a:r>
              <a:rPr lang="en-US" dirty="0">
                <a:solidFill>
                  <a:schemeClr val="accent2">
                    <a:lumMod val="75000"/>
                  </a:schemeClr>
                </a:solidFill>
                <a:latin typeface="Times New Roman" panose="02020603050405020304" pitchFamily="18" charset="0"/>
                <a:cs typeface="Times New Roman" panose="02020603050405020304" pitchFamily="18" charset="0"/>
              </a:rPr>
              <a:t> Ibrahim, Noraini Hasan, “A Greedy-based Algorithm in Optimizing Student’s Recommended Timetable Generator with Semester Planner”, (IJACSA) International Journal of Advanced Computer Science and Applications, Vol. 13, No. 1, 2022.</a:t>
            </a:r>
          </a:p>
          <a:p>
            <a:endParaRPr lang="en-US" dirty="0">
              <a:solidFill>
                <a:schemeClr val="accent2">
                  <a:lumMod val="75000"/>
                </a:schemeClr>
              </a:solidFill>
              <a:latin typeface="Times New Roman" panose="02020603050405020304" pitchFamily="18" charset="0"/>
              <a:cs typeface="Times New Roman" panose="02020603050405020304" pitchFamily="18" charset="0"/>
            </a:endParaRPr>
          </a:p>
          <a:p>
            <a:r>
              <a:rPr lang="en-US" dirty="0">
                <a:solidFill>
                  <a:schemeClr val="accent2">
                    <a:lumMod val="75000"/>
                  </a:schemeClr>
                </a:solidFill>
                <a:latin typeface="Times New Roman" panose="02020603050405020304" pitchFamily="18" charset="0"/>
                <a:cs typeface="Times New Roman" panose="02020603050405020304" pitchFamily="18" charset="0"/>
              </a:rPr>
              <a:t>[2] </a:t>
            </a:r>
            <a:r>
              <a:rPr lang="en-US" dirty="0" err="1">
                <a:solidFill>
                  <a:schemeClr val="accent2">
                    <a:lumMod val="75000"/>
                  </a:schemeClr>
                </a:solidFill>
                <a:latin typeface="Times New Roman" panose="02020603050405020304" pitchFamily="18" charset="0"/>
                <a:cs typeface="Times New Roman" panose="02020603050405020304" pitchFamily="18" charset="0"/>
              </a:rPr>
              <a:t>Ghrushneshwari</a:t>
            </a:r>
            <a:r>
              <a:rPr lang="en-US" dirty="0">
                <a:solidFill>
                  <a:schemeClr val="accent2">
                    <a:lumMod val="75000"/>
                  </a:schemeClr>
                </a:solidFill>
                <a:latin typeface="Times New Roman" panose="02020603050405020304" pitchFamily="18" charset="0"/>
                <a:cs typeface="Times New Roman" panose="02020603050405020304" pitchFamily="18" charset="0"/>
              </a:rPr>
              <a:t> Dattatray </a:t>
            </a:r>
            <a:r>
              <a:rPr lang="en-US" dirty="0" err="1">
                <a:solidFill>
                  <a:schemeClr val="accent2">
                    <a:lumMod val="75000"/>
                  </a:schemeClr>
                </a:solidFill>
                <a:latin typeface="Times New Roman" panose="02020603050405020304" pitchFamily="18" charset="0"/>
                <a:cs typeface="Times New Roman" panose="02020603050405020304" pitchFamily="18" charset="0"/>
              </a:rPr>
              <a:t>Mhaise</a:t>
            </a:r>
            <a:r>
              <a:rPr lang="en-US" dirty="0">
                <a:solidFill>
                  <a:schemeClr val="accent2">
                    <a:lumMod val="75000"/>
                  </a:schemeClr>
                </a:solidFill>
                <a:latin typeface="Times New Roman" panose="02020603050405020304" pitchFamily="18" charset="0"/>
                <a:cs typeface="Times New Roman" panose="02020603050405020304" pitchFamily="18" charset="0"/>
              </a:rPr>
              <a:t>, Chetana Sudhakar </a:t>
            </a:r>
            <a:r>
              <a:rPr lang="en-US" dirty="0" err="1">
                <a:solidFill>
                  <a:schemeClr val="accent2">
                    <a:lumMod val="75000"/>
                  </a:schemeClr>
                </a:solidFill>
                <a:latin typeface="Times New Roman" panose="02020603050405020304" pitchFamily="18" charset="0"/>
                <a:cs typeface="Times New Roman" panose="02020603050405020304" pitchFamily="18" charset="0"/>
              </a:rPr>
              <a:t>Kurhade</a:t>
            </a:r>
            <a:r>
              <a:rPr lang="en-US" dirty="0">
                <a:solidFill>
                  <a:schemeClr val="accent2">
                    <a:lumMod val="75000"/>
                  </a:schemeClr>
                </a:solidFill>
                <a:latin typeface="Times New Roman" panose="02020603050405020304" pitchFamily="18" charset="0"/>
                <a:cs typeface="Times New Roman" panose="02020603050405020304" pitchFamily="18" charset="0"/>
              </a:rPr>
              <a:t>, Mayuri Yadav </a:t>
            </a:r>
            <a:r>
              <a:rPr lang="en-US" dirty="0" err="1">
                <a:solidFill>
                  <a:schemeClr val="accent2">
                    <a:lumMod val="75000"/>
                  </a:schemeClr>
                </a:solidFill>
                <a:latin typeface="Times New Roman" panose="02020603050405020304" pitchFamily="18" charset="0"/>
                <a:cs typeface="Times New Roman" panose="02020603050405020304" pitchFamily="18" charset="0"/>
              </a:rPr>
              <a:t>Devre</a:t>
            </a:r>
            <a:r>
              <a:rPr lang="en-US" dirty="0">
                <a:solidFill>
                  <a:schemeClr val="accent2">
                    <a:lumMod val="75000"/>
                  </a:schemeClr>
                </a:solidFill>
                <a:latin typeface="Times New Roman" panose="02020603050405020304" pitchFamily="18" charset="0"/>
                <a:cs typeface="Times New Roman" panose="02020603050405020304" pitchFamily="18" charset="0"/>
              </a:rPr>
              <a:t>, Payal </a:t>
            </a:r>
            <a:r>
              <a:rPr lang="en-US" dirty="0" err="1">
                <a:solidFill>
                  <a:schemeClr val="accent2">
                    <a:lumMod val="75000"/>
                  </a:schemeClr>
                </a:solidFill>
                <a:latin typeface="Times New Roman" panose="02020603050405020304" pitchFamily="18" charset="0"/>
                <a:cs typeface="Times New Roman" panose="02020603050405020304" pitchFamily="18" charset="0"/>
              </a:rPr>
              <a:t>Sonawane</a:t>
            </a:r>
            <a:r>
              <a:rPr lang="en-US" dirty="0">
                <a:solidFill>
                  <a:schemeClr val="accent2">
                    <a:lumMod val="75000"/>
                  </a:schemeClr>
                </a:solidFill>
                <a:latin typeface="Times New Roman" panose="02020603050405020304" pitchFamily="18" charset="0"/>
                <a:cs typeface="Times New Roman" panose="02020603050405020304" pitchFamily="18" charset="0"/>
              </a:rPr>
              <a:t>, Tambe </a:t>
            </a:r>
            <a:r>
              <a:rPr lang="en-US" dirty="0" err="1">
                <a:solidFill>
                  <a:schemeClr val="accent2">
                    <a:lumMod val="75000"/>
                  </a:schemeClr>
                </a:solidFill>
                <a:latin typeface="Times New Roman" panose="02020603050405020304" pitchFamily="18" charset="0"/>
                <a:cs typeface="Times New Roman" panose="02020603050405020304" pitchFamily="18" charset="0"/>
              </a:rPr>
              <a:t>Balasaheb</a:t>
            </a:r>
            <a:r>
              <a:rPr lang="en-US" dirty="0">
                <a:solidFill>
                  <a:schemeClr val="accent2">
                    <a:lumMod val="75000"/>
                  </a:schemeClr>
                </a:solidFill>
                <a:latin typeface="Times New Roman" panose="02020603050405020304" pitchFamily="18" charset="0"/>
                <a:cs typeface="Times New Roman" panose="02020603050405020304" pitchFamily="18" charset="0"/>
              </a:rPr>
              <a:t> Parasram, “AUTOMATIC TIME TABLE GENERATOR”, International </a:t>
            </a:r>
            <a:r>
              <a:rPr lang="en-US" dirty="0" err="1">
                <a:solidFill>
                  <a:schemeClr val="accent2">
                    <a:lumMod val="75000"/>
                  </a:schemeClr>
                </a:solidFill>
                <a:latin typeface="Times New Roman" panose="02020603050405020304" pitchFamily="18" charset="0"/>
                <a:cs typeface="Times New Roman" panose="02020603050405020304" pitchFamily="18" charset="0"/>
              </a:rPr>
              <a:t>ResearchJournal</a:t>
            </a:r>
            <a:r>
              <a:rPr lang="en-US" dirty="0">
                <a:solidFill>
                  <a:schemeClr val="accent2">
                    <a:lumMod val="75000"/>
                  </a:schemeClr>
                </a:solidFill>
                <a:latin typeface="Times New Roman" panose="02020603050405020304" pitchFamily="18" charset="0"/>
                <a:cs typeface="Times New Roman" panose="02020603050405020304" pitchFamily="18" charset="0"/>
              </a:rPr>
              <a:t> of Modernization in Engineering Technology and Science, 04/April-2023.</a:t>
            </a:r>
          </a:p>
          <a:p>
            <a:endParaRPr lang="en-US" dirty="0">
              <a:solidFill>
                <a:schemeClr val="accent2">
                  <a:lumMod val="75000"/>
                </a:schemeClr>
              </a:solidFill>
              <a:latin typeface="Times New Roman" panose="02020603050405020304" pitchFamily="18" charset="0"/>
              <a:cs typeface="Times New Roman" panose="02020603050405020304" pitchFamily="18" charset="0"/>
            </a:endParaRPr>
          </a:p>
          <a:p>
            <a:r>
              <a:rPr lang="en-US" dirty="0">
                <a:solidFill>
                  <a:schemeClr val="accent2">
                    <a:lumMod val="75000"/>
                  </a:schemeClr>
                </a:solidFill>
                <a:latin typeface="Times New Roman" panose="02020603050405020304" pitchFamily="18" charset="0"/>
                <a:cs typeface="Times New Roman" panose="02020603050405020304" pitchFamily="18" charset="0"/>
              </a:rPr>
              <a:t>[3] </a:t>
            </a:r>
            <a:r>
              <a:rPr lang="en-US" dirty="0" err="1">
                <a:solidFill>
                  <a:schemeClr val="accent2">
                    <a:lumMod val="75000"/>
                  </a:schemeClr>
                </a:solidFill>
                <a:latin typeface="Times New Roman" panose="02020603050405020304" pitchFamily="18" charset="0"/>
                <a:cs typeface="Times New Roman" panose="02020603050405020304" pitchFamily="18" charset="0"/>
              </a:rPr>
              <a:t>S.P.Ramesh</a:t>
            </a:r>
            <a:r>
              <a:rPr lang="en-US" dirty="0">
                <a:solidFill>
                  <a:schemeClr val="accent2">
                    <a:lumMod val="75000"/>
                  </a:schemeClr>
                </a:solidFill>
                <a:latin typeface="Times New Roman" panose="02020603050405020304" pitchFamily="18" charset="0"/>
                <a:cs typeface="Times New Roman" panose="02020603050405020304" pitchFamily="18" charset="0"/>
              </a:rPr>
              <a:t>, Anuj </a:t>
            </a:r>
            <a:r>
              <a:rPr lang="en-US" dirty="0" err="1">
                <a:solidFill>
                  <a:schemeClr val="accent2">
                    <a:lumMod val="75000"/>
                  </a:schemeClr>
                </a:solidFill>
                <a:latin typeface="Times New Roman" panose="02020603050405020304" pitchFamily="18" charset="0"/>
                <a:cs typeface="Times New Roman" panose="02020603050405020304" pitchFamily="18" charset="0"/>
              </a:rPr>
              <a:t>Gangwar</a:t>
            </a:r>
            <a:r>
              <a:rPr lang="en-US" dirty="0">
                <a:solidFill>
                  <a:schemeClr val="accent2">
                    <a:lumMod val="75000"/>
                  </a:schemeClr>
                </a:solidFill>
                <a:latin typeface="Times New Roman" panose="02020603050405020304" pitchFamily="18" charset="0"/>
                <a:cs typeface="Times New Roman" panose="02020603050405020304" pitchFamily="18" charset="0"/>
              </a:rPr>
              <a:t>, Ketan Singh, </a:t>
            </a:r>
            <a:r>
              <a:rPr lang="en-US" dirty="0" err="1">
                <a:solidFill>
                  <a:schemeClr val="accent2">
                    <a:lumMod val="75000"/>
                  </a:schemeClr>
                </a:solidFill>
                <a:latin typeface="Times New Roman" panose="02020603050405020304" pitchFamily="18" charset="0"/>
                <a:cs typeface="Times New Roman" panose="02020603050405020304" pitchFamily="18" charset="0"/>
              </a:rPr>
              <a:t>Anookarsh</a:t>
            </a:r>
            <a:r>
              <a:rPr lang="en-US" dirty="0">
                <a:solidFill>
                  <a:schemeClr val="accent2">
                    <a:lumMod val="75000"/>
                  </a:schemeClr>
                </a:solidFill>
                <a:latin typeface="Times New Roman" panose="02020603050405020304" pitchFamily="18" charset="0"/>
                <a:cs typeface="Times New Roman" panose="02020603050405020304" pitchFamily="18" charset="0"/>
              </a:rPr>
              <a:t> Ayan, “Automatic Timetable </a:t>
            </a:r>
            <a:r>
              <a:rPr lang="en-US" dirty="0" err="1">
                <a:solidFill>
                  <a:schemeClr val="accent2">
                    <a:lumMod val="75000"/>
                  </a:schemeClr>
                </a:solidFill>
                <a:latin typeface="Times New Roman" panose="02020603050405020304" pitchFamily="18" charset="0"/>
                <a:cs typeface="Times New Roman" panose="02020603050405020304" pitchFamily="18" charset="0"/>
              </a:rPr>
              <a:t>Generator”,Annals</a:t>
            </a:r>
            <a:r>
              <a:rPr lang="en-US" dirty="0">
                <a:solidFill>
                  <a:schemeClr val="accent2">
                    <a:lumMod val="75000"/>
                  </a:schemeClr>
                </a:solidFill>
                <a:latin typeface="Times New Roman" panose="02020603050405020304" pitchFamily="18" charset="0"/>
                <a:cs typeface="Times New Roman" panose="02020603050405020304" pitchFamily="18" charset="0"/>
              </a:rPr>
              <a:t> of R.S.C.B., ISSN:1583-6258, Vol.25, Issue 4, 2021.</a:t>
            </a:r>
          </a:p>
          <a:p>
            <a:endParaRPr lang="en-US" dirty="0">
              <a:solidFill>
                <a:schemeClr val="accent2">
                  <a:lumMod val="75000"/>
                </a:schemeClr>
              </a:solidFill>
              <a:latin typeface="Times New Roman" panose="02020603050405020304" pitchFamily="18" charset="0"/>
              <a:cs typeface="Times New Roman" panose="02020603050405020304" pitchFamily="18" charset="0"/>
            </a:endParaRPr>
          </a:p>
          <a:p>
            <a:r>
              <a:rPr lang="en-US" dirty="0">
                <a:solidFill>
                  <a:schemeClr val="accent2">
                    <a:lumMod val="75000"/>
                  </a:schemeClr>
                </a:solidFill>
                <a:latin typeface="Times New Roman" panose="02020603050405020304" pitchFamily="18" charset="0"/>
                <a:cs typeface="Times New Roman" panose="02020603050405020304" pitchFamily="18" charset="0"/>
              </a:rPr>
              <a:t>[4] </a:t>
            </a:r>
            <a:r>
              <a:rPr lang="en-US" dirty="0" err="1">
                <a:solidFill>
                  <a:schemeClr val="accent2">
                    <a:lumMod val="75000"/>
                  </a:schemeClr>
                </a:solidFill>
                <a:latin typeface="Times New Roman" panose="02020603050405020304" pitchFamily="18" charset="0"/>
                <a:cs typeface="Times New Roman" panose="02020603050405020304" pitchFamily="18" charset="0"/>
              </a:rPr>
              <a:t>Abulaziz</a:t>
            </a:r>
            <a:r>
              <a:rPr lang="en-US" dirty="0">
                <a:solidFill>
                  <a:schemeClr val="accent2">
                    <a:lumMod val="75000"/>
                  </a:schemeClr>
                </a:solidFill>
                <a:latin typeface="Times New Roman" panose="02020603050405020304" pitchFamily="18" charset="0"/>
                <a:cs typeface="Times New Roman" panose="02020603050405020304" pitchFamily="18" charset="0"/>
              </a:rPr>
              <a:t> Aminu, </a:t>
            </a:r>
            <a:r>
              <a:rPr lang="en-US" dirty="0" err="1">
                <a:solidFill>
                  <a:schemeClr val="accent2">
                    <a:lumMod val="75000"/>
                  </a:schemeClr>
                </a:solidFill>
                <a:latin typeface="Times New Roman" panose="02020603050405020304" pitchFamily="18" charset="0"/>
                <a:cs typeface="Times New Roman" panose="02020603050405020304" pitchFamily="18" charset="0"/>
              </a:rPr>
              <a:t>wahyu</a:t>
            </a:r>
            <a:r>
              <a:rPr lang="en-US" dirty="0">
                <a:solidFill>
                  <a:schemeClr val="accent2">
                    <a:lumMod val="75000"/>
                  </a:schemeClr>
                </a:solidFill>
                <a:latin typeface="Times New Roman" panose="02020603050405020304" pitchFamily="18" charset="0"/>
                <a:cs typeface="Times New Roman" panose="02020603050405020304" pitchFamily="18" charset="0"/>
              </a:rPr>
              <a:t> </a:t>
            </a:r>
            <a:r>
              <a:rPr lang="en-US" dirty="0" err="1">
                <a:solidFill>
                  <a:schemeClr val="accent2">
                    <a:lumMod val="75000"/>
                  </a:schemeClr>
                </a:solidFill>
                <a:latin typeface="Times New Roman" panose="02020603050405020304" pitchFamily="18" charset="0"/>
                <a:cs typeface="Times New Roman" panose="02020603050405020304" pitchFamily="18" charset="0"/>
              </a:rPr>
              <a:t>Caesarendra</a:t>
            </a:r>
            <a:r>
              <a:rPr lang="en-US" dirty="0">
                <a:solidFill>
                  <a:schemeClr val="accent2">
                    <a:lumMod val="75000"/>
                  </a:schemeClr>
                </a:solidFill>
                <a:latin typeface="Times New Roman" panose="02020603050405020304" pitchFamily="18" charset="0"/>
                <a:cs typeface="Times New Roman" panose="02020603050405020304" pitchFamily="18" charset="0"/>
              </a:rPr>
              <a:t>, Umar S Haruna, Abubakar Sani, Mansur </a:t>
            </a:r>
            <a:r>
              <a:rPr lang="en-US" dirty="0" err="1">
                <a:solidFill>
                  <a:schemeClr val="accent2">
                    <a:lumMod val="75000"/>
                  </a:schemeClr>
                </a:solidFill>
                <a:latin typeface="Times New Roman" panose="02020603050405020304" pitchFamily="18" charset="0"/>
                <a:cs typeface="Times New Roman" panose="02020603050405020304" pitchFamily="18" charset="0"/>
              </a:rPr>
              <a:t>Sa’id</a:t>
            </a:r>
            <a:r>
              <a:rPr lang="en-US" dirty="0">
                <a:solidFill>
                  <a:schemeClr val="accent2">
                    <a:lumMod val="75000"/>
                  </a:schemeClr>
                </a:solidFill>
                <a:latin typeface="Times New Roman" panose="02020603050405020304" pitchFamily="18" charset="0"/>
                <a:cs typeface="Times New Roman" panose="02020603050405020304" pitchFamily="18" charset="0"/>
              </a:rPr>
              <a:t>, Daniel </a:t>
            </a:r>
            <a:r>
              <a:rPr lang="en-US" dirty="0" err="1">
                <a:solidFill>
                  <a:schemeClr val="accent2">
                    <a:lumMod val="75000"/>
                  </a:schemeClr>
                </a:solidFill>
                <a:latin typeface="Times New Roman" panose="02020603050405020304" pitchFamily="18" charset="0"/>
                <a:cs typeface="Times New Roman" panose="02020603050405020304" pitchFamily="18" charset="0"/>
              </a:rPr>
              <a:t>SPamungkas</a:t>
            </a:r>
            <a:r>
              <a:rPr lang="en-US" dirty="0">
                <a:solidFill>
                  <a:schemeClr val="accent2">
                    <a:lumMod val="75000"/>
                  </a:schemeClr>
                </a:solidFill>
                <a:latin typeface="Times New Roman" panose="02020603050405020304" pitchFamily="18" charset="0"/>
                <a:cs typeface="Times New Roman" panose="02020603050405020304" pitchFamily="18" charset="0"/>
              </a:rPr>
              <a:t>, </a:t>
            </a:r>
            <a:r>
              <a:rPr lang="en-US" dirty="0" err="1">
                <a:solidFill>
                  <a:schemeClr val="accent2">
                    <a:lumMod val="75000"/>
                  </a:schemeClr>
                </a:solidFill>
                <a:latin typeface="Times New Roman" panose="02020603050405020304" pitchFamily="18" charset="0"/>
                <a:cs typeface="Times New Roman" panose="02020603050405020304" pitchFamily="18" charset="0"/>
              </a:rPr>
              <a:t>Sumantri</a:t>
            </a:r>
            <a:r>
              <a:rPr lang="en-US" dirty="0">
                <a:solidFill>
                  <a:schemeClr val="accent2">
                    <a:lumMod val="75000"/>
                  </a:schemeClr>
                </a:solidFill>
                <a:latin typeface="Times New Roman" panose="02020603050405020304" pitchFamily="18" charset="0"/>
                <a:cs typeface="Times New Roman" panose="02020603050405020304" pitchFamily="18" charset="0"/>
              </a:rPr>
              <a:t> R Kurniawan, </a:t>
            </a:r>
            <a:r>
              <a:rPr lang="en-US" dirty="0" err="1">
                <a:solidFill>
                  <a:schemeClr val="accent2">
                    <a:lumMod val="75000"/>
                  </a:schemeClr>
                </a:solidFill>
                <a:latin typeface="Times New Roman" panose="02020603050405020304" pitchFamily="18" charset="0"/>
                <a:cs typeface="Times New Roman" panose="02020603050405020304" pitchFamily="18" charset="0"/>
              </a:rPr>
              <a:t>Endang</a:t>
            </a:r>
            <a:r>
              <a:rPr lang="en-US" dirty="0">
                <a:solidFill>
                  <a:schemeClr val="accent2">
                    <a:lumMod val="75000"/>
                  </a:schemeClr>
                </a:solidFill>
                <a:latin typeface="Times New Roman" panose="02020603050405020304" pitchFamily="18" charset="0"/>
                <a:cs typeface="Times New Roman" panose="02020603050405020304" pitchFamily="18" charset="0"/>
              </a:rPr>
              <a:t> Kurniawan, “Design and Implementation of An Automatic Examination Timetable Generation and Invigilation Scheduling System Using Genetic Algorithm”, 2019 IEEE .</a:t>
            </a:r>
          </a:p>
          <a:p>
            <a:endParaRPr lang="en-US" dirty="0">
              <a:solidFill>
                <a:schemeClr val="accent2">
                  <a:lumMod val="75000"/>
                </a:schemeClr>
              </a:solidFill>
              <a:latin typeface="Times New Roman" panose="02020603050405020304" pitchFamily="18" charset="0"/>
              <a:cs typeface="Times New Roman" panose="02020603050405020304" pitchFamily="18" charset="0"/>
            </a:endParaRPr>
          </a:p>
          <a:p>
            <a:r>
              <a:rPr lang="en-US" dirty="0">
                <a:solidFill>
                  <a:schemeClr val="accent2">
                    <a:lumMod val="75000"/>
                  </a:schemeClr>
                </a:solidFill>
                <a:latin typeface="Times New Roman" panose="02020603050405020304" pitchFamily="18" charset="0"/>
                <a:cs typeface="Times New Roman" panose="02020603050405020304" pitchFamily="18" charset="0"/>
              </a:rPr>
              <a:t>[5] </a:t>
            </a:r>
            <a:r>
              <a:rPr lang="en-US" dirty="0" err="1">
                <a:solidFill>
                  <a:schemeClr val="accent2">
                    <a:lumMod val="75000"/>
                  </a:schemeClr>
                </a:solidFill>
                <a:latin typeface="Times New Roman" panose="02020603050405020304" pitchFamily="18" charset="0"/>
                <a:cs typeface="Times New Roman" panose="02020603050405020304" pitchFamily="18" charset="0"/>
              </a:rPr>
              <a:t>Mrunmayee</a:t>
            </a:r>
            <a:r>
              <a:rPr lang="en-US" dirty="0">
                <a:solidFill>
                  <a:schemeClr val="accent2">
                    <a:lumMod val="75000"/>
                  </a:schemeClr>
                </a:solidFill>
                <a:latin typeface="Times New Roman" panose="02020603050405020304" pitchFamily="18" charset="0"/>
                <a:cs typeface="Times New Roman" panose="02020603050405020304" pitchFamily="18" charset="0"/>
              </a:rPr>
              <a:t> V. Rane, Vikram M. </a:t>
            </a:r>
            <a:r>
              <a:rPr lang="en-US" dirty="0" err="1">
                <a:solidFill>
                  <a:schemeClr val="accent2">
                    <a:lumMod val="75000"/>
                  </a:schemeClr>
                </a:solidFill>
                <a:latin typeface="Times New Roman" panose="02020603050405020304" pitchFamily="18" charset="0"/>
                <a:cs typeface="Times New Roman" panose="02020603050405020304" pitchFamily="18" charset="0"/>
              </a:rPr>
              <a:t>Apte</a:t>
            </a:r>
            <a:r>
              <a:rPr lang="en-US" dirty="0">
                <a:solidFill>
                  <a:schemeClr val="accent2">
                    <a:lumMod val="75000"/>
                  </a:schemeClr>
                </a:solidFill>
                <a:latin typeface="Times New Roman" panose="02020603050405020304" pitchFamily="18" charset="0"/>
                <a:cs typeface="Times New Roman" panose="02020603050405020304" pitchFamily="18" charset="0"/>
              </a:rPr>
              <a:t>, </a:t>
            </a:r>
            <a:r>
              <a:rPr lang="en-US" dirty="0" err="1">
                <a:solidFill>
                  <a:schemeClr val="accent2">
                    <a:lumMod val="75000"/>
                  </a:schemeClr>
                </a:solidFill>
                <a:latin typeface="Times New Roman" panose="02020603050405020304" pitchFamily="18" charset="0"/>
                <a:cs typeface="Times New Roman" panose="02020603050405020304" pitchFamily="18" charset="0"/>
              </a:rPr>
              <a:t>Vishakha</a:t>
            </a:r>
            <a:r>
              <a:rPr lang="en-US" dirty="0">
                <a:solidFill>
                  <a:schemeClr val="accent2">
                    <a:lumMod val="75000"/>
                  </a:schemeClr>
                </a:solidFill>
                <a:latin typeface="Times New Roman" panose="02020603050405020304" pitchFamily="18" charset="0"/>
                <a:cs typeface="Times New Roman" panose="02020603050405020304" pitchFamily="18" charset="0"/>
              </a:rPr>
              <a:t> N. </a:t>
            </a:r>
            <a:r>
              <a:rPr lang="en-US" dirty="0" err="1">
                <a:solidFill>
                  <a:schemeClr val="accent2">
                    <a:lumMod val="75000"/>
                  </a:schemeClr>
                </a:solidFill>
                <a:latin typeface="Times New Roman" panose="02020603050405020304" pitchFamily="18" charset="0"/>
                <a:cs typeface="Times New Roman" panose="02020603050405020304" pitchFamily="18" charset="0"/>
              </a:rPr>
              <a:t>Nerkar</a:t>
            </a:r>
            <a:r>
              <a:rPr lang="en-US" dirty="0">
                <a:solidFill>
                  <a:schemeClr val="accent2">
                    <a:lumMod val="75000"/>
                  </a:schemeClr>
                </a:solidFill>
                <a:latin typeface="Times New Roman" panose="02020603050405020304" pitchFamily="18" charset="0"/>
                <a:cs typeface="Times New Roman" panose="02020603050405020304" pitchFamily="18" charset="0"/>
              </a:rPr>
              <a:t>, Mani Roja Edinburgh, K.Y. </a:t>
            </a:r>
            <a:r>
              <a:rPr lang="en-US" dirty="0" err="1">
                <a:solidFill>
                  <a:schemeClr val="accent2">
                    <a:lumMod val="75000"/>
                  </a:schemeClr>
                </a:solidFill>
                <a:latin typeface="Times New Roman" panose="02020603050405020304" pitchFamily="18" charset="0"/>
                <a:cs typeface="Times New Roman" panose="02020603050405020304" pitchFamily="18" charset="0"/>
              </a:rPr>
              <a:t>Rajput,“Automated</a:t>
            </a:r>
            <a:r>
              <a:rPr lang="en-US" dirty="0">
                <a:solidFill>
                  <a:schemeClr val="accent2">
                    <a:lumMod val="75000"/>
                  </a:schemeClr>
                </a:solidFill>
                <a:latin typeface="Times New Roman" panose="02020603050405020304" pitchFamily="18" charset="0"/>
                <a:cs typeface="Times New Roman" panose="02020603050405020304" pitchFamily="18" charset="0"/>
              </a:rPr>
              <a:t> Timetabling System for University Course”, 2021 IEEE.</a:t>
            </a:r>
          </a:p>
        </p:txBody>
      </p:sp>
    </p:spTree>
    <p:extLst>
      <p:ext uri="{BB962C8B-B14F-4D97-AF65-F5344CB8AC3E}">
        <p14:creationId xmlns:p14="http://schemas.microsoft.com/office/powerpoint/2010/main" val="12761785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47FDF3C-F40B-1F3A-FC38-C5F390259210}"/>
              </a:ext>
            </a:extLst>
          </p:cNvPr>
          <p:cNvSpPr/>
          <p:nvPr/>
        </p:nvSpPr>
        <p:spPr>
          <a:xfrm>
            <a:off x="0" y="6315074"/>
            <a:ext cx="12192000" cy="542925"/>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5E939ACC-9D23-D13D-C174-DB71E94BD381}"/>
              </a:ext>
            </a:extLst>
          </p:cNvPr>
          <p:cNvSpPr txBox="1"/>
          <p:nvPr/>
        </p:nvSpPr>
        <p:spPr>
          <a:xfrm>
            <a:off x="1278294" y="2598003"/>
            <a:ext cx="9461240" cy="923330"/>
          </a:xfrm>
          <a:prstGeom prst="rect">
            <a:avLst/>
          </a:prstGeom>
          <a:noFill/>
        </p:spPr>
        <p:txBody>
          <a:bodyPr wrap="square" rtlCol="0">
            <a:spAutoFit/>
          </a:bodyPr>
          <a:lstStyle/>
          <a:p>
            <a:pPr algn="ctr"/>
            <a:r>
              <a:rPr lang="en-US" sz="5400" b="1" dirty="0">
                <a:solidFill>
                  <a:schemeClr val="accent2">
                    <a:lumMod val="75000"/>
                  </a:schemeClr>
                </a:solidFill>
                <a:latin typeface="Times New Roman" panose="02020603050405020304" pitchFamily="18" charset="0"/>
                <a:cs typeface="Times New Roman" panose="02020603050405020304" pitchFamily="18" charset="0"/>
              </a:rPr>
              <a:t>THANK YOUU !!!</a:t>
            </a:r>
            <a:endParaRPr lang="en-IN" sz="5400" b="1"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108425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CE56A3-BBED-E22A-0F65-C9BC630FA1C9}"/>
              </a:ext>
            </a:extLst>
          </p:cNvPr>
          <p:cNvPicPr>
            <a:picLocks noChangeAspect="1"/>
          </p:cNvPicPr>
          <p:nvPr/>
        </p:nvPicPr>
        <p:blipFill rotWithShape="1">
          <a:blip r:embed="rId2">
            <a:alphaModFix amt="68000"/>
            <a:extLst>
              <a:ext uri="{28A0092B-C50C-407E-A947-70E740481C1C}">
                <a14:useLocalDpi xmlns:a14="http://schemas.microsoft.com/office/drawing/2010/main" val="0"/>
              </a:ext>
            </a:extLst>
          </a:blip>
          <a:srcRect t="29607"/>
          <a:stretch/>
        </p:blipFill>
        <p:spPr>
          <a:xfrm>
            <a:off x="0" y="0"/>
            <a:ext cx="12192000" cy="6858000"/>
          </a:xfrm>
          <a:prstGeom prst="rect">
            <a:avLst/>
          </a:prstGeom>
          <a:solidFill>
            <a:schemeClr val="bg1">
              <a:lumMod val="95000"/>
            </a:schemeClr>
          </a:solidFill>
        </p:spPr>
      </p:pic>
      <p:sp>
        <p:nvSpPr>
          <p:cNvPr id="4" name="TextBox 3">
            <a:extLst>
              <a:ext uri="{FF2B5EF4-FFF2-40B4-BE49-F238E27FC236}">
                <a16:creationId xmlns:a16="http://schemas.microsoft.com/office/drawing/2014/main" id="{191DE61C-6D8A-0716-9561-694CF3202205}"/>
              </a:ext>
            </a:extLst>
          </p:cNvPr>
          <p:cNvSpPr txBox="1"/>
          <p:nvPr/>
        </p:nvSpPr>
        <p:spPr>
          <a:xfrm>
            <a:off x="1478903" y="2644170"/>
            <a:ext cx="9681482" cy="1569660"/>
          </a:xfrm>
          <a:prstGeom prst="rect">
            <a:avLst/>
          </a:prstGeom>
          <a:noFill/>
        </p:spPr>
        <p:txBody>
          <a:bodyPr wrap="square" rtlCol="0">
            <a:spAutoFit/>
          </a:bodyPr>
          <a:lstStyle/>
          <a:p>
            <a:pPr algn="ctr"/>
            <a:r>
              <a:rPr lang="en-US" sz="4800" b="1" dirty="0">
                <a:latin typeface="Times New Roman" panose="02020603050405020304" pitchFamily="18" charset="0"/>
                <a:cs typeface="Times New Roman" panose="02020603050405020304" pitchFamily="18" charset="0"/>
              </a:rPr>
              <a:t>TIME TABLE GENERATOR</a:t>
            </a:r>
          </a:p>
          <a:p>
            <a:pPr algn="ctr"/>
            <a:r>
              <a:rPr lang="en-US" sz="4800" b="1" dirty="0">
                <a:latin typeface="Times New Roman" panose="02020603050405020304" pitchFamily="18" charset="0"/>
                <a:cs typeface="Times New Roman" panose="02020603050405020304" pitchFamily="18" charset="0"/>
              </a:rPr>
              <a:t>USING DJANGO FRAMEWORK</a:t>
            </a:r>
            <a:endParaRPr lang="en-IN" sz="4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89705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8B4F7DF-59FF-63EC-9484-766AD6D8A1C8}"/>
              </a:ext>
            </a:extLst>
          </p:cNvPr>
          <p:cNvSpPr/>
          <p:nvPr/>
        </p:nvSpPr>
        <p:spPr>
          <a:xfrm>
            <a:off x="-5952" y="-10703"/>
            <a:ext cx="12203904" cy="6858000"/>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210C8E8-2F78-119A-96F4-0AB251405E3C}"/>
              </a:ext>
            </a:extLst>
          </p:cNvPr>
          <p:cNvSpPr txBox="1"/>
          <p:nvPr/>
        </p:nvSpPr>
        <p:spPr>
          <a:xfrm>
            <a:off x="4721582" y="10703"/>
            <a:ext cx="2962275" cy="830997"/>
          </a:xfrm>
          <a:prstGeom prst="rect">
            <a:avLst/>
          </a:prstGeom>
          <a:noFill/>
        </p:spPr>
        <p:txBody>
          <a:bodyPr wrap="square" rtlCol="0">
            <a:spAutoFit/>
          </a:bodyPr>
          <a:lstStyle/>
          <a:p>
            <a:r>
              <a:rPr lang="en-US" sz="4800" dirty="0">
                <a:solidFill>
                  <a:schemeClr val="bg1"/>
                </a:solidFill>
                <a:latin typeface="Times New Roman" panose="02020603050405020304" pitchFamily="18" charset="0"/>
                <a:cs typeface="Times New Roman" panose="02020603050405020304" pitchFamily="18" charset="0"/>
              </a:rPr>
              <a:t>INDEX</a:t>
            </a:r>
            <a:endParaRPr lang="en-IN" sz="4800" dirty="0">
              <a:solidFill>
                <a:schemeClr val="bg1"/>
              </a:solidFill>
              <a:latin typeface="Times New Roman" panose="02020603050405020304" pitchFamily="18" charset="0"/>
              <a:cs typeface="Times New Roman" panose="02020603050405020304" pitchFamily="18" charset="0"/>
            </a:endParaRPr>
          </a:p>
        </p:txBody>
      </p:sp>
      <p:sp>
        <p:nvSpPr>
          <p:cNvPr id="5" name="Oval 4">
            <a:extLst>
              <a:ext uri="{FF2B5EF4-FFF2-40B4-BE49-F238E27FC236}">
                <a16:creationId xmlns:a16="http://schemas.microsoft.com/office/drawing/2014/main" id="{21C88D70-A09F-B34C-3E7A-41BA374451A8}"/>
              </a:ext>
            </a:extLst>
          </p:cNvPr>
          <p:cNvSpPr/>
          <p:nvPr/>
        </p:nvSpPr>
        <p:spPr>
          <a:xfrm>
            <a:off x="5416423" y="1026366"/>
            <a:ext cx="513184" cy="522515"/>
          </a:xfrm>
          <a:prstGeom prst="ellipse">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Oval 5">
            <a:extLst>
              <a:ext uri="{FF2B5EF4-FFF2-40B4-BE49-F238E27FC236}">
                <a16:creationId xmlns:a16="http://schemas.microsoft.com/office/drawing/2014/main" id="{46169E50-5662-7B2D-94C6-36ABE6465BE6}"/>
              </a:ext>
            </a:extLst>
          </p:cNvPr>
          <p:cNvSpPr/>
          <p:nvPr/>
        </p:nvSpPr>
        <p:spPr>
          <a:xfrm>
            <a:off x="5459117" y="1530284"/>
            <a:ext cx="513184" cy="522515"/>
          </a:xfrm>
          <a:prstGeom prst="ellipse">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Oval 6">
            <a:extLst>
              <a:ext uri="{FF2B5EF4-FFF2-40B4-BE49-F238E27FC236}">
                <a16:creationId xmlns:a16="http://schemas.microsoft.com/office/drawing/2014/main" id="{BF3CED39-3D25-A312-3A1F-EF8D28273BE0}"/>
              </a:ext>
            </a:extLst>
          </p:cNvPr>
          <p:cNvSpPr/>
          <p:nvPr/>
        </p:nvSpPr>
        <p:spPr>
          <a:xfrm>
            <a:off x="5459117" y="2055472"/>
            <a:ext cx="513184" cy="522515"/>
          </a:xfrm>
          <a:prstGeom prst="ellipse">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Oval 7">
            <a:extLst>
              <a:ext uri="{FF2B5EF4-FFF2-40B4-BE49-F238E27FC236}">
                <a16:creationId xmlns:a16="http://schemas.microsoft.com/office/drawing/2014/main" id="{24849053-43D6-3C94-4471-E75624218E64}"/>
              </a:ext>
            </a:extLst>
          </p:cNvPr>
          <p:cNvSpPr/>
          <p:nvPr/>
        </p:nvSpPr>
        <p:spPr>
          <a:xfrm>
            <a:off x="5459117" y="2569400"/>
            <a:ext cx="513184" cy="522515"/>
          </a:xfrm>
          <a:prstGeom prst="ellipse">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TextBox 22">
            <a:extLst>
              <a:ext uri="{FF2B5EF4-FFF2-40B4-BE49-F238E27FC236}">
                <a16:creationId xmlns:a16="http://schemas.microsoft.com/office/drawing/2014/main" id="{4625F405-10A6-1D3B-16FD-E1935B7AF9C2}"/>
              </a:ext>
            </a:extLst>
          </p:cNvPr>
          <p:cNvSpPr txBox="1"/>
          <p:nvPr/>
        </p:nvSpPr>
        <p:spPr>
          <a:xfrm>
            <a:off x="5318453" y="1102957"/>
            <a:ext cx="709123" cy="369332"/>
          </a:xfrm>
          <a:prstGeom prst="rect">
            <a:avLst/>
          </a:prstGeom>
          <a:noFill/>
        </p:spPr>
        <p:txBody>
          <a:bodyPr wrap="square" rtlCol="0">
            <a:spAutoFit/>
          </a:bodyPr>
          <a:lstStyle/>
          <a:p>
            <a:pPr algn="ctr"/>
            <a:r>
              <a:rPr lang="en-US" b="1" dirty="0">
                <a:solidFill>
                  <a:schemeClr val="bg1"/>
                </a:solidFill>
                <a:latin typeface="Times New Roman" panose="02020603050405020304" pitchFamily="18" charset="0"/>
                <a:cs typeface="Times New Roman" panose="02020603050405020304" pitchFamily="18" charset="0"/>
              </a:rPr>
              <a:t>01</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28C7FAC7-E1A7-412B-A417-6F9B44A21A4E}"/>
              </a:ext>
            </a:extLst>
          </p:cNvPr>
          <p:cNvSpPr txBox="1"/>
          <p:nvPr/>
        </p:nvSpPr>
        <p:spPr>
          <a:xfrm>
            <a:off x="5374971" y="1611423"/>
            <a:ext cx="709123" cy="369332"/>
          </a:xfrm>
          <a:prstGeom prst="rect">
            <a:avLst/>
          </a:prstGeom>
          <a:noFill/>
        </p:spPr>
        <p:txBody>
          <a:bodyPr wrap="square" rtlCol="0">
            <a:spAutoFit/>
          </a:bodyPr>
          <a:lstStyle/>
          <a:p>
            <a:pPr algn="ctr"/>
            <a:r>
              <a:rPr lang="en-US" b="1" dirty="0">
                <a:solidFill>
                  <a:schemeClr val="bg1"/>
                </a:solidFill>
                <a:latin typeface="Times New Roman" panose="02020603050405020304" pitchFamily="18" charset="0"/>
                <a:cs typeface="Times New Roman" panose="02020603050405020304" pitchFamily="18" charset="0"/>
              </a:rPr>
              <a:t>02</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04A60750-95EA-7A33-175D-5D8FD5BCAE7F}"/>
              </a:ext>
            </a:extLst>
          </p:cNvPr>
          <p:cNvSpPr txBox="1"/>
          <p:nvPr/>
        </p:nvSpPr>
        <p:spPr>
          <a:xfrm>
            <a:off x="5367683" y="2122743"/>
            <a:ext cx="709123" cy="369332"/>
          </a:xfrm>
          <a:prstGeom prst="rect">
            <a:avLst/>
          </a:prstGeom>
          <a:noFill/>
        </p:spPr>
        <p:txBody>
          <a:bodyPr wrap="square" rtlCol="0">
            <a:spAutoFit/>
          </a:bodyPr>
          <a:lstStyle/>
          <a:p>
            <a:pPr algn="ctr"/>
            <a:r>
              <a:rPr lang="en-US" b="1" dirty="0">
                <a:solidFill>
                  <a:schemeClr val="bg1"/>
                </a:solidFill>
                <a:latin typeface="Times New Roman" panose="02020603050405020304" pitchFamily="18" charset="0"/>
                <a:cs typeface="Times New Roman" panose="02020603050405020304" pitchFamily="18" charset="0"/>
              </a:rPr>
              <a:t>03</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2E397D64-22D8-77F3-1B0F-62D93DC25385}"/>
              </a:ext>
            </a:extLst>
          </p:cNvPr>
          <p:cNvSpPr txBox="1"/>
          <p:nvPr/>
        </p:nvSpPr>
        <p:spPr>
          <a:xfrm>
            <a:off x="5259698" y="2641997"/>
            <a:ext cx="889031" cy="369332"/>
          </a:xfrm>
          <a:prstGeom prst="rect">
            <a:avLst/>
          </a:prstGeom>
          <a:noFill/>
        </p:spPr>
        <p:txBody>
          <a:bodyPr wrap="square" rtlCol="0">
            <a:spAutoFit/>
          </a:bodyPr>
          <a:lstStyle/>
          <a:p>
            <a:pPr algn="ctr"/>
            <a:r>
              <a:rPr lang="en-US" b="1" dirty="0">
                <a:solidFill>
                  <a:schemeClr val="bg1"/>
                </a:solidFill>
                <a:latin typeface="Times New Roman" panose="02020603050405020304" pitchFamily="18" charset="0"/>
                <a:cs typeface="Times New Roman" panose="02020603050405020304" pitchFamily="18" charset="0"/>
              </a:rPr>
              <a:t>04</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62FBE23F-2647-84D1-369D-B8E1F9EDA548}"/>
              </a:ext>
            </a:extLst>
          </p:cNvPr>
          <p:cNvSpPr txBox="1"/>
          <p:nvPr/>
        </p:nvSpPr>
        <p:spPr>
          <a:xfrm>
            <a:off x="3070069" y="938782"/>
            <a:ext cx="2609946" cy="523220"/>
          </a:xfrm>
          <a:prstGeom prst="rect">
            <a:avLst/>
          </a:prstGeom>
          <a:noFill/>
        </p:spPr>
        <p:txBody>
          <a:bodyPr wrap="square" rtlCol="0">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Introduction</a:t>
            </a:r>
            <a:endParaRPr lang="en-IN" sz="2800" b="1" dirty="0">
              <a:solidFill>
                <a:schemeClr val="bg1"/>
              </a:solidFill>
              <a:latin typeface="Times New Roman" panose="02020603050405020304" pitchFamily="18" charset="0"/>
              <a:cs typeface="Times New Roman" panose="02020603050405020304" pitchFamily="18" charset="0"/>
            </a:endParaRPr>
          </a:p>
        </p:txBody>
      </p:sp>
      <p:sp>
        <p:nvSpPr>
          <p:cNvPr id="37" name="TextBox 36">
            <a:extLst>
              <a:ext uri="{FF2B5EF4-FFF2-40B4-BE49-F238E27FC236}">
                <a16:creationId xmlns:a16="http://schemas.microsoft.com/office/drawing/2014/main" id="{C1625180-93DE-31BF-CDDD-2FFAAFEACDC1}"/>
              </a:ext>
            </a:extLst>
          </p:cNvPr>
          <p:cNvSpPr txBox="1"/>
          <p:nvPr/>
        </p:nvSpPr>
        <p:spPr>
          <a:xfrm>
            <a:off x="5874033" y="1440970"/>
            <a:ext cx="3136246" cy="523220"/>
          </a:xfrm>
          <a:prstGeom prst="rect">
            <a:avLst/>
          </a:prstGeom>
          <a:noFill/>
        </p:spPr>
        <p:txBody>
          <a:bodyPr wrap="square" rtlCol="0">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Literature Survey</a:t>
            </a:r>
            <a:endParaRPr lang="en-IN" sz="2800" b="1" dirty="0">
              <a:solidFill>
                <a:schemeClr val="bg1"/>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A15C349A-DCB9-CD75-4226-1692280179B8}"/>
              </a:ext>
            </a:extLst>
          </p:cNvPr>
          <p:cNvSpPr txBox="1"/>
          <p:nvPr/>
        </p:nvSpPr>
        <p:spPr>
          <a:xfrm>
            <a:off x="729898" y="1999948"/>
            <a:ext cx="4806337" cy="523220"/>
          </a:xfrm>
          <a:prstGeom prst="rect">
            <a:avLst/>
          </a:prstGeom>
          <a:noFill/>
        </p:spPr>
        <p:txBody>
          <a:bodyPr wrap="square" rtlCol="0">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Limitations of existing system</a:t>
            </a:r>
            <a:endParaRPr lang="en-IN" sz="2800" b="1" dirty="0">
              <a:solidFill>
                <a:schemeClr val="bg1"/>
              </a:solidFill>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8830A15D-9F52-0BD5-FC19-BF0097526CFF}"/>
              </a:ext>
            </a:extLst>
          </p:cNvPr>
          <p:cNvSpPr txBox="1"/>
          <p:nvPr/>
        </p:nvSpPr>
        <p:spPr>
          <a:xfrm>
            <a:off x="5176409" y="2554418"/>
            <a:ext cx="4711954" cy="523220"/>
          </a:xfrm>
          <a:prstGeom prst="rect">
            <a:avLst/>
          </a:prstGeom>
          <a:noFill/>
        </p:spPr>
        <p:txBody>
          <a:bodyPr wrap="square" rtlCol="0">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Problem statement</a:t>
            </a:r>
            <a:endParaRPr lang="en-IN" sz="2800" b="1" dirty="0">
              <a:solidFill>
                <a:schemeClr val="bg1"/>
              </a:solidFill>
              <a:latin typeface="Times New Roman" panose="02020603050405020304" pitchFamily="18" charset="0"/>
              <a:cs typeface="Times New Roman" panose="02020603050405020304" pitchFamily="18" charset="0"/>
            </a:endParaRPr>
          </a:p>
        </p:txBody>
      </p:sp>
      <p:sp>
        <p:nvSpPr>
          <p:cNvPr id="40" name="TextBox 39">
            <a:extLst>
              <a:ext uri="{FF2B5EF4-FFF2-40B4-BE49-F238E27FC236}">
                <a16:creationId xmlns:a16="http://schemas.microsoft.com/office/drawing/2014/main" id="{DBA470BF-FD71-3BDD-34C4-3CCCD56ED807}"/>
              </a:ext>
            </a:extLst>
          </p:cNvPr>
          <p:cNvSpPr txBox="1"/>
          <p:nvPr/>
        </p:nvSpPr>
        <p:spPr>
          <a:xfrm>
            <a:off x="3484497" y="4655576"/>
            <a:ext cx="2030967" cy="369332"/>
          </a:xfrm>
          <a:prstGeom prst="rect">
            <a:avLst/>
          </a:prstGeom>
          <a:noFill/>
        </p:spPr>
        <p:txBody>
          <a:bodyPr wrap="square" rtlCol="0">
            <a:spAutoFit/>
          </a:bodyPr>
          <a:lstStyle/>
          <a:p>
            <a:pPr algn="ctr"/>
            <a:r>
              <a:rPr lang="en-US" dirty="0"/>
              <a:t> </a:t>
            </a:r>
            <a:endParaRPr lang="en-IN" sz="2800" b="1" dirty="0">
              <a:solidFill>
                <a:schemeClr val="bg1"/>
              </a:solidFill>
              <a:latin typeface="Times New Roman" panose="02020603050405020304" pitchFamily="18" charset="0"/>
              <a:cs typeface="Times New Roman" panose="02020603050405020304" pitchFamily="18" charset="0"/>
            </a:endParaRPr>
          </a:p>
        </p:txBody>
      </p:sp>
      <p:sp>
        <p:nvSpPr>
          <p:cNvPr id="14" name="Oval 13">
            <a:extLst>
              <a:ext uri="{FF2B5EF4-FFF2-40B4-BE49-F238E27FC236}">
                <a16:creationId xmlns:a16="http://schemas.microsoft.com/office/drawing/2014/main" id="{8283334F-6C10-73D9-2A1D-7540C008620E}"/>
              </a:ext>
            </a:extLst>
          </p:cNvPr>
          <p:cNvSpPr/>
          <p:nvPr/>
        </p:nvSpPr>
        <p:spPr>
          <a:xfrm>
            <a:off x="5447621" y="3089973"/>
            <a:ext cx="513184" cy="522515"/>
          </a:xfrm>
          <a:prstGeom prst="ellipse">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Oval 15">
            <a:extLst>
              <a:ext uri="{FF2B5EF4-FFF2-40B4-BE49-F238E27FC236}">
                <a16:creationId xmlns:a16="http://schemas.microsoft.com/office/drawing/2014/main" id="{A604BA64-21E7-B6A4-7302-69D21D561947}"/>
              </a:ext>
            </a:extLst>
          </p:cNvPr>
          <p:cNvSpPr/>
          <p:nvPr/>
        </p:nvSpPr>
        <p:spPr>
          <a:xfrm>
            <a:off x="5459117" y="3587762"/>
            <a:ext cx="513184" cy="522515"/>
          </a:xfrm>
          <a:prstGeom prst="ellipse">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TextBox 16">
            <a:extLst>
              <a:ext uri="{FF2B5EF4-FFF2-40B4-BE49-F238E27FC236}">
                <a16:creationId xmlns:a16="http://schemas.microsoft.com/office/drawing/2014/main" id="{73F8FC2E-0320-0F7C-8D18-E6B8F7B788C7}"/>
              </a:ext>
            </a:extLst>
          </p:cNvPr>
          <p:cNvSpPr txBox="1"/>
          <p:nvPr/>
        </p:nvSpPr>
        <p:spPr>
          <a:xfrm>
            <a:off x="6040652" y="4602548"/>
            <a:ext cx="2304902" cy="523220"/>
          </a:xfrm>
          <a:prstGeom prst="rect">
            <a:avLst/>
          </a:prstGeom>
          <a:no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Conclusion</a:t>
            </a:r>
            <a:endParaRPr lang="en-IN" sz="2800" b="1" dirty="0">
              <a:solidFill>
                <a:schemeClr val="bg1"/>
              </a:solidFill>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56FB50C4-3960-D0BA-07BA-B7957219C986}"/>
              </a:ext>
            </a:extLst>
          </p:cNvPr>
          <p:cNvSpPr txBox="1"/>
          <p:nvPr/>
        </p:nvSpPr>
        <p:spPr>
          <a:xfrm>
            <a:off x="3589980" y="5162179"/>
            <a:ext cx="2260824" cy="523220"/>
          </a:xfrm>
          <a:prstGeom prst="rect">
            <a:avLst/>
          </a:prstGeom>
          <a:no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 </a:t>
            </a:r>
            <a:r>
              <a:rPr lang="en-US" sz="2800" b="1" dirty="0">
                <a:solidFill>
                  <a:schemeClr val="bg1"/>
                </a:solidFill>
                <a:latin typeface="Times New Roman" panose="02020603050405020304" pitchFamily="18" charset="0"/>
                <a:cs typeface="Times New Roman" panose="02020603050405020304" pitchFamily="18" charset="0"/>
              </a:rPr>
              <a:t>References</a:t>
            </a:r>
            <a:endParaRPr lang="en-IN" sz="2800" b="1" dirty="0">
              <a:solidFill>
                <a:schemeClr val="bg1"/>
              </a:solidFill>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791A6133-B34E-2491-3C39-E460935FA3E1}"/>
              </a:ext>
            </a:extLst>
          </p:cNvPr>
          <p:cNvSpPr txBox="1"/>
          <p:nvPr/>
        </p:nvSpPr>
        <p:spPr>
          <a:xfrm>
            <a:off x="5344113" y="3161810"/>
            <a:ext cx="671803" cy="369332"/>
          </a:xfrm>
          <a:prstGeom prst="rect">
            <a:avLst/>
          </a:prstGeom>
          <a:noFill/>
        </p:spPr>
        <p:txBody>
          <a:bodyPr wrap="square" rtlCol="0">
            <a:spAutoFit/>
          </a:bodyPr>
          <a:lstStyle/>
          <a:p>
            <a:pPr algn="ctr"/>
            <a:r>
              <a:rPr lang="en-US" b="1" dirty="0">
                <a:solidFill>
                  <a:schemeClr val="bg1"/>
                </a:solidFill>
                <a:latin typeface="Times New Roman" panose="02020603050405020304" pitchFamily="18" charset="0"/>
                <a:cs typeface="Times New Roman" panose="02020603050405020304" pitchFamily="18" charset="0"/>
              </a:rPr>
              <a:t>05</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1A5ED82C-3B80-9727-D3B7-FB6BBACC574F}"/>
              </a:ext>
            </a:extLst>
          </p:cNvPr>
          <p:cNvSpPr txBox="1"/>
          <p:nvPr/>
        </p:nvSpPr>
        <p:spPr>
          <a:xfrm>
            <a:off x="5421577" y="3647602"/>
            <a:ext cx="619075" cy="369332"/>
          </a:xfrm>
          <a:prstGeom prst="rect">
            <a:avLst/>
          </a:prstGeom>
          <a:noFill/>
        </p:spPr>
        <p:txBody>
          <a:bodyPr wrap="square" rtlCol="0">
            <a:spAutoFit/>
          </a:bodyPr>
          <a:lstStyle/>
          <a:p>
            <a:pPr algn="ctr"/>
            <a:r>
              <a:rPr lang="en-US" b="1" dirty="0">
                <a:solidFill>
                  <a:schemeClr val="bg1"/>
                </a:solidFill>
                <a:latin typeface="Times New Roman" panose="02020603050405020304" pitchFamily="18" charset="0"/>
                <a:cs typeface="Times New Roman" panose="02020603050405020304" pitchFamily="18" charset="0"/>
              </a:rPr>
              <a:t>06</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4" name="Oval 3">
            <a:extLst>
              <a:ext uri="{FF2B5EF4-FFF2-40B4-BE49-F238E27FC236}">
                <a16:creationId xmlns:a16="http://schemas.microsoft.com/office/drawing/2014/main" id="{0FE13B9B-AB45-7E7F-24F2-882E9AEC0328}"/>
              </a:ext>
            </a:extLst>
          </p:cNvPr>
          <p:cNvSpPr/>
          <p:nvPr/>
        </p:nvSpPr>
        <p:spPr>
          <a:xfrm>
            <a:off x="5459117" y="4101968"/>
            <a:ext cx="513184" cy="522515"/>
          </a:xfrm>
          <a:prstGeom prst="ellipse">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Oval 8">
            <a:extLst>
              <a:ext uri="{FF2B5EF4-FFF2-40B4-BE49-F238E27FC236}">
                <a16:creationId xmlns:a16="http://schemas.microsoft.com/office/drawing/2014/main" id="{6A1AEDF2-17FA-B3A5-6EB7-365397ECA742}"/>
              </a:ext>
            </a:extLst>
          </p:cNvPr>
          <p:cNvSpPr/>
          <p:nvPr/>
        </p:nvSpPr>
        <p:spPr>
          <a:xfrm>
            <a:off x="5448157" y="5184757"/>
            <a:ext cx="513184" cy="522515"/>
          </a:xfrm>
          <a:prstGeom prst="ellipse">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Oval 10">
            <a:extLst>
              <a:ext uri="{FF2B5EF4-FFF2-40B4-BE49-F238E27FC236}">
                <a16:creationId xmlns:a16="http://schemas.microsoft.com/office/drawing/2014/main" id="{1F113EF1-1715-1A8D-AFDA-4B1945C72411}"/>
              </a:ext>
            </a:extLst>
          </p:cNvPr>
          <p:cNvSpPr/>
          <p:nvPr/>
        </p:nvSpPr>
        <p:spPr>
          <a:xfrm>
            <a:off x="5472940" y="4648678"/>
            <a:ext cx="513184" cy="522515"/>
          </a:xfrm>
          <a:prstGeom prst="ellipse">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TextBox 21">
            <a:extLst>
              <a:ext uri="{FF2B5EF4-FFF2-40B4-BE49-F238E27FC236}">
                <a16:creationId xmlns:a16="http://schemas.microsoft.com/office/drawing/2014/main" id="{354182CE-0E97-6B83-8D52-FFA1716DD493}"/>
              </a:ext>
            </a:extLst>
          </p:cNvPr>
          <p:cNvSpPr txBox="1"/>
          <p:nvPr/>
        </p:nvSpPr>
        <p:spPr>
          <a:xfrm>
            <a:off x="5408501" y="4132855"/>
            <a:ext cx="619075" cy="369332"/>
          </a:xfrm>
          <a:prstGeom prst="rect">
            <a:avLst/>
          </a:prstGeom>
          <a:noFill/>
        </p:spPr>
        <p:txBody>
          <a:bodyPr wrap="square" rtlCol="0">
            <a:spAutoFit/>
          </a:bodyPr>
          <a:lstStyle/>
          <a:p>
            <a:pPr algn="ctr"/>
            <a:r>
              <a:rPr lang="en-US" b="1" dirty="0">
                <a:solidFill>
                  <a:schemeClr val="bg1"/>
                </a:solidFill>
                <a:latin typeface="Times New Roman" panose="02020603050405020304" pitchFamily="18" charset="0"/>
                <a:cs typeface="Times New Roman" panose="02020603050405020304" pitchFamily="18" charset="0"/>
              </a:rPr>
              <a:t>07</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50C60CFA-FB87-B5F1-6D1B-4E3279BC2823}"/>
              </a:ext>
            </a:extLst>
          </p:cNvPr>
          <p:cNvSpPr txBox="1"/>
          <p:nvPr/>
        </p:nvSpPr>
        <p:spPr>
          <a:xfrm>
            <a:off x="5387401" y="4728834"/>
            <a:ext cx="619075" cy="369332"/>
          </a:xfrm>
          <a:prstGeom prst="rect">
            <a:avLst/>
          </a:prstGeom>
          <a:noFill/>
        </p:spPr>
        <p:txBody>
          <a:bodyPr wrap="square" rtlCol="0">
            <a:spAutoFit/>
          </a:bodyPr>
          <a:lstStyle/>
          <a:p>
            <a:pPr algn="ctr"/>
            <a:r>
              <a:rPr lang="en-US" b="1" dirty="0">
                <a:solidFill>
                  <a:schemeClr val="bg1"/>
                </a:solidFill>
                <a:latin typeface="Times New Roman" panose="02020603050405020304" pitchFamily="18" charset="0"/>
                <a:cs typeface="Times New Roman" panose="02020603050405020304" pitchFamily="18" charset="0"/>
              </a:rPr>
              <a:t>08</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14554AF3-821A-3176-AB41-23391B43DAF7}"/>
              </a:ext>
            </a:extLst>
          </p:cNvPr>
          <p:cNvSpPr txBox="1"/>
          <p:nvPr/>
        </p:nvSpPr>
        <p:spPr>
          <a:xfrm>
            <a:off x="5463190" y="5250918"/>
            <a:ext cx="497615" cy="369332"/>
          </a:xfrm>
          <a:prstGeom prst="rect">
            <a:avLst/>
          </a:prstGeom>
          <a:noFill/>
        </p:spPr>
        <p:txBody>
          <a:bodyPr wrap="square" rtlCol="0">
            <a:spAutoFit/>
          </a:bodyPr>
          <a:lstStyle/>
          <a:p>
            <a:pPr algn="ctr"/>
            <a:r>
              <a:rPr lang="en-US" b="1" dirty="0">
                <a:solidFill>
                  <a:schemeClr val="bg1"/>
                </a:solidFill>
                <a:latin typeface="Times New Roman" panose="02020603050405020304" pitchFamily="18" charset="0"/>
                <a:cs typeface="Times New Roman" panose="02020603050405020304" pitchFamily="18" charset="0"/>
              </a:rPr>
              <a:t>09</a:t>
            </a:r>
            <a:endParaRPr lang="en-IN" b="1" dirty="0">
              <a:solidFill>
                <a:schemeClr val="bg1"/>
              </a:solidFill>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82DE6F4B-5F96-3A29-6592-F369F3FB60FE}"/>
              </a:ext>
            </a:extLst>
          </p:cNvPr>
          <p:cNvSpPr txBox="1"/>
          <p:nvPr/>
        </p:nvSpPr>
        <p:spPr>
          <a:xfrm>
            <a:off x="2867680" y="3019140"/>
            <a:ext cx="2668555" cy="523220"/>
          </a:xfrm>
          <a:prstGeom prst="rect">
            <a:avLst/>
          </a:prstGeom>
          <a:noFill/>
        </p:spPr>
        <p:txBody>
          <a:bodyPr wrap="square" rtlCol="0">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System Design</a:t>
            </a:r>
            <a:endParaRPr lang="en-IN" sz="2800" b="1" dirty="0">
              <a:solidFill>
                <a:schemeClr val="bg1"/>
              </a:solidFill>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45AA4A4E-C874-9E87-E3CC-3EA70FA12A6F}"/>
              </a:ext>
            </a:extLst>
          </p:cNvPr>
          <p:cNvSpPr txBox="1"/>
          <p:nvPr/>
        </p:nvSpPr>
        <p:spPr>
          <a:xfrm>
            <a:off x="5929607" y="3544486"/>
            <a:ext cx="4572000" cy="523220"/>
          </a:xfrm>
          <a:prstGeom prst="rect">
            <a:avLst/>
          </a:prstGeom>
          <a:no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Technologies/Methodologies</a:t>
            </a:r>
            <a:endParaRPr lang="en-IN" sz="2800" b="1" dirty="0">
              <a:solidFill>
                <a:schemeClr val="bg1"/>
              </a:solidFill>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4FFB5866-5559-C104-73F0-C08536086111}"/>
              </a:ext>
            </a:extLst>
          </p:cNvPr>
          <p:cNvSpPr txBox="1"/>
          <p:nvPr/>
        </p:nvSpPr>
        <p:spPr>
          <a:xfrm>
            <a:off x="2819048" y="4031170"/>
            <a:ext cx="2765818" cy="523220"/>
          </a:xfrm>
          <a:prstGeom prst="rect">
            <a:avLst/>
          </a:prstGeom>
          <a:noFill/>
        </p:spPr>
        <p:txBody>
          <a:bodyPr wrap="square" rtlCol="0">
            <a:spAutoFit/>
          </a:bodyPr>
          <a:lstStyle/>
          <a:p>
            <a:r>
              <a:rPr lang="en-US" sz="2800" b="1" dirty="0">
                <a:solidFill>
                  <a:schemeClr val="bg1"/>
                </a:solidFill>
                <a:latin typeface="Times New Roman" panose="02020603050405020304" pitchFamily="18" charset="0"/>
                <a:cs typeface="Times New Roman" panose="02020603050405020304" pitchFamily="18" charset="0"/>
              </a:rPr>
              <a:t>Implementation</a:t>
            </a:r>
            <a:endParaRPr lang="en-IN" sz="28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789174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4142C5B-E357-7915-9C70-F5F3C1BD92FB}"/>
              </a:ext>
            </a:extLst>
          </p:cNvPr>
          <p:cNvSpPr/>
          <p:nvPr/>
        </p:nvSpPr>
        <p:spPr>
          <a:xfrm>
            <a:off x="0" y="6372808"/>
            <a:ext cx="12192000" cy="485192"/>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Oval 3">
            <a:extLst>
              <a:ext uri="{FF2B5EF4-FFF2-40B4-BE49-F238E27FC236}">
                <a16:creationId xmlns:a16="http://schemas.microsoft.com/office/drawing/2014/main" id="{F76984B7-E012-5BE1-CF4C-9A723C93CFE2}"/>
              </a:ext>
            </a:extLst>
          </p:cNvPr>
          <p:cNvSpPr/>
          <p:nvPr/>
        </p:nvSpPr>
        <p:spPr>
          <a:xfrm>
            <a:off x="161925" y="170477"/>
            <a:ext cx="793099" cy="737118"/>
          </a:xfrm>
          <a:prstGeom prst="ellipse">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a:extLst>
              <a:ext uri="{FF2B5EF4-FFF2-40B4-BE49-F238E27FC236}">
                <a16:creationId xmlns:a16="http://schemas.microsoft.com/office/drawing/2014/main" id="{EE26183E-6A13-748B-AAFF-1E296082B190}"/>
              </a:ext>
            </a:extLst>
          </p:cNvPr>
          <p:cNvSpPr txBox="1"/>
          <p:nvPr/>
        </p:nvSpPr>
        <p:spPr>
          <a:xfrm>
            <a:off x="-465464" y="277426"/>
            <a:ext cx="2047875" cy="523220"/>
          </a:xfrm>
          <a:prstGeom prst="rect">
            <a:avLst/>
          </a:prstGeom>
          <a:noFill/>
        </p:spPr>
        <p:txBody>
          <a:bodyPr wrap="square">
            <a:spAutoFit/>
          </a:bodyPr>
          <a:lstStyle/>
          <a:p>
            <a:pPr algn="ctr"/>
            <a:r>
              <a:rPr lang="en-US" sz="2800" b="1" dirty="0">
                <a:latin typeface="Times New Roman" panose="02020603050405020304" pitchFamily="18" charset="0"/>
                <a:cs typeface="Times New Roman" panose="02020603050405020304" pitchFamily="18" charset="0"/>
              </a:rPr>
              <a:t>01</a:t>
            </a:r>
            <a:endParaRPr lang="en-IN" sz="28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018FAAA-8376-DC1E-F02D-A46C651C7C25}"/>
              </a:ext>
            </a:extLst>
          </p:cNvPr>
          <p:cNvSpPr txBox="1"/>
          <p:nvPr/>
        </p:nvSpPr>
        <p:spPr>
          <a:xfrm>
            <a:off x="919448" y="246648"/>
            <a:ext cx="3562350"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INTRODUCTION</a:t>
            </a:r>
            <a:endParaRPr lang="en-IN" sz="3200" b="1"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75A58603-B8C1-6930-313D-6F4E17CF63FD}"/>
              </a:ext>
            </a:extLst>
          </p:cNvPr>
          <p:cNvSpPr/>
          <p:nvPr/>
        </p:nvSpPr>
        <p:spPr>
          <a:xfrm>
            <a:off x="219654" y="4393854"/>
            <a:ext cx="3271740" cy="1119673"/>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847CF291-132A-A8FD-B29A-228317D46C65}"/>
              </a:ext>
            </a:extLst>
          </p:cNvPr>
          <p:cNvSpPr txBox="1"/>
          <p:nvPr/>
        </p:nvSpPr>
        <p:spPr>
          <a:xfrm>
            <a:off x="558473" y="4387574"/>
            <a:ext cx="2847200"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Time table generator is defined as an </a:t>
            </a:r>
            <a:r>
              <a:rPr lang="en-US" sz="2000" dirty="0">
                <a:solidFill>
                  <a:schemeClr val="accent2">
                    <a:lumMod val="75000"/>
                  </a:schemeClr>
                </a:solidFill>
                <a:latin typeface="Times New Roman" panose="02020603050405020304" pitchFamily="18" charset="0"/>
                <a:cs typeface="Times New Roman" panose="02020603050405020304" pitchFamily="18" charset="0"/>
              </a:rPr>
              <a:t>desktop application.</a:t>
            </a:r>
            <a:endParaRPr lang="en-IN" sz="20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0A618D75-2BDE-8534-D2CC-410F217D1E91}"/>
              </a:ext>
            </a:extLst>
          </p:cNvPr>
          <p:cNvSpPr/>
          <p:nvPr/>
        </p:nvSpPr>
        <p:spPr>
          <a:xfrm>
            <a:off x="2844476" y="2854304"/>
            <a:ext cx="3562350" cy="1422980"/>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C272329F-37F1-936D-D998-189CA7A94E90}"/>
              </a:ext>
            </a:extLst>
          </p:cNvPr>
          <p:cNvSpPr/>
          <p:nvPr/>
        </p:nvSpPr>
        <p:spPr>
          <a:xfrm>
            <a:off x="6027575" y="1643935"/>
            <a:ext cx="2911151" cy="1119674"/>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id="{49E016D0-C8DF-826B-B81E-22A5DF72825C}"/>
              </a:ext>
            </a:extLst>
          </p:cNvPr>
          <p:cNvSpPr/>
          <p:nvPr/>
        </p:nvSpPr>
        <p:spPr>
          <a:xfrm>
            <a:off x="8798767" y="170477"/>
            <a:ext cx="2845837" cy="1382764"/>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2">
            <a:extLst>
              <a:ext uri="{FF2B5EF4-FFF2-40B4-BE49-F238E27FC236}">
                <a16:creationId xmlns:a16="http://schemas.microsoft.com/office/drawing/2014/main" id="{F53A3F39-8125-6D66-6952-61824A97F019}"/>
              </a:ext>
            </a:extLst>
          </p:cNvPr>
          <p:cNvSpPr txBox="1"/>
          <p:nvPr/>
        </p:nvSpPr>
        <p:spPr>
          <a:xfrm>
            <a:off x="6027575" y="1650655"/>
            <a:ext cx="2740089" cy="1015663"/>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The project features a </a:t>
            </a:r>
            <a:r>
              <a:rPr lang="en-US" sz="2000" dirty="0">
                <a:solidFill>
                  <a:schemeClr val="accent2">
                    <a:lumMod val="75000"/>
                  </a:schemeClr>
                </a:solidFill>
                <a:latin typeface="Times New Roman" panose="02020603050405020304" pitchFamily="18" charset="0"/>
                <a:cs typeface="Times New Roman" panose="02020603050405020304" pitchFamily="18" charset="0"/>
              </a:rPr>
              <a:t>clean and user-friendly interface</a:t>
            </a:r>
            <a:r>
              <a:rPr lang="en-US" dirty="0">
                <a:solidFill>
                  <a:schemeClr val="accent2">
                    <a:lumMod val="75000"/>
                  </a:schemeClr>
                </a:solidFill>
                <a:latin typeface="Times New Roman" panose="02020603050405020304" pitchFamily="18" charset="0"/>
                <a:cs typeface="Times New Roman" panose="02020603050405020304" pitchFamily="18" charset="0"/>
              </a:rPr>
              <a:t>.</a:t>
            </a:r>
            <a:endParaRPr lang="en-IN"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7B731093-FAFB-584C-576A-920D6A25FD25}"/>
              </a:ext>
            </a:extLst>
          </p:cNvPr>
          <p:cNvSpPr txBox="1"/>
          <p:nvPr/>
        </p:nvSpPr>
        <p:spPr>
          <a:xfrm>
            <a:off x="8873411" y="229801"/>
            <a:ext cx="2696547" cy="1323439"/>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This helps save time and resources while ensuring a balanced and feasible schedule.</a:t>
            </a:r>
            <a:endParaRPr lang="en-IN" sz="20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134A828B-3548-FE48-21CB-EE199811EC41}"/>
              </a:ext>
            </a:extLst>
          </p:cNvPr>
          <p:cNvSpPr txBox="1"/>
          <p:nvPr/>
        </p:nvSpPr>
        <p:spPr>
          <a:xfrm>
            <a:off x="2856917" y="2953845"/>
            <a:ext cx="3271740" cy="1323439"/>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Which generates time table automatically and avoids complexicity of setting and managing.</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6820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72C34B-48E7-852B-0BC0-272E1C0FA562}"/>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7950068E-23E2-F60A-3423-D23FD4378B6F}"/>
              </a:ext>
            </a:extLst>
          </p:cNvPr>
          <p:cNvSpPr/>
          <p:nvPr/>
        </p:nvSpPr>
        <p:spPr>
          <a:xfrm>
            <a:off x="0" y="6372808"/>
            <a:ext cx="12192000" cy="485192"/>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Oval 3">
            <a:extLst>
              <a:ext uri="{FF2B5EF4-FFF2-40B4-BE49-F238E27FC236}">
                <a16:creationId xmlns:a16="http://schemas.microsoft.com/office/drawing/2014/main" id="{C135B84F-A3E4-65E5-BDEC-46125236D040}"/>
              </a:ext>
            </a:extLst>
          </p:cNvPr>
          <p:cNvSpPr/>
          <p:nvPr/>
        </p:nvSpPr>
        <p:spPr>
          <a:xfrm>
            <a:off x="161925" y="170477"/>
            <a:ext cx="793099" cy="737118"/>
          </a:xfrm>
          <a:prstGeom prst="ellipse">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a:extLst>
              <a:ext uri="{FF2B5EF4-FFF2-40B4-BE49-F238E27FC236}">
                <a16:creationId xmlns:a16="http://schemas.microsoft.com/office/drawing/2014/main" id="{C5063D0C-84EA-BB9A-CFA6-182593AEEE98}"/>
              </a:ext>
            </a:extLst>
          </p:cNvPr>
          <p:cNvSpPr txBox="1"/>
          <p:nvPr/>
        </p:nvSpPr>
        <p:spPr>
          <a:xfrm>
            <a:off x="-465464" y="277426"/>
            <a:ext cx="2047875" cy="523220"/>
          </a:xfrm>
          <a:prstGeom prst="rect">
            <a:avLst/>
          </a:prstGeom>
          <a:noFill/>
        </p:spPr>
        <p:txBody>
          <a:bodyPr wrap="square">
            <a:spAutoFit/>
          </a:bodyPr>
          <a:lstStyle/>
          <a:p>
            <a:pPr algn="ctr"/>
            <a:r>
              <a:rPr lang="en-US" sz="2800" b="1" dirty="0">
                <a:latin typeface="Times New Roman" panose="02020603050405020304" pitchFamily="18" charset="0"/>
                <a:cs typeface="Times New Roman" panose="02020603050405020304" pitchFamily="18" charset="0"/>
              </a:rPr>
              <a:t>02</a:t>
            </a:r>
            <a:endParaRPr lang="en-IN" sz="28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AB5A7E51-F1DC-74AB-6142-769D359840C0}"/>
              </a:ext>
            </a:extLst>
          </p:cNvPr>
          <p:cNvSpPr txBox="1"/>
          <p:nvPr/>
        </p:nvSpPr>
        <p:spPr>
          <a:xfrm>
            <a:off x="826140" y="226691"/>
            <a:ext cx="4921515"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LITERATURE SURVEY </a:t>
            </a:r>
            <a:endParaRPr lang="en-IN" sz="3200" b="1" dirty="0">
              <a:latin typeface="Times New Roman" panose="02020603050405020304" pitchFamily="18" charset="0"/>
              <a:cs typeface="Times New Roman" panose="02020603050405020304" pitchFamily="18" charset="0"/>
            </a:endParaRPr>
          </a:p>
        </p:txBody>
      </p:sp>
      <p:sp>
        <p:nvSpPr>
          <p:cNvPr id="13" name="Title 12">
            <a:extLst>
              <a:ext uri="{FF2B5EF4-FFF2-40B4-BE49-F238E27FC236}">
                <a16:creationId xmlns:a16="http://schemas.microsoft.com/office/drawing/2014/main" id="{AA615CB4-5AA2-C79E-EDA4-504A9459EAED}"/>
              </a:ext>
            </a:extLst>
          </p:cNvPr>
          <p:cNvSpPr>
            <a:spLocks noGrp="1"/>
          </p:cNvSpPr>
          <p:nvPr>
            <p:ph type="title"/>
          </p:nvPr>
        </p:nvSpPr>
        <p:spPr>
          <a:xfrm>
            <a:off x="367199" y="907595"/>
            <a:ext cx="11280710" cy="5013219"/>
          </a:xfrm>
        </p:spPr>
        <p:txBody>
          <a:bodyPr>
            <a:noAutofit/>
          </a:bodyPr>
          <a:lstStyle/>
          <a:p>
            <a:r>
              <a:rPr lang="en-US" sz="2000" dirty="0">
                <a:latin typeface="Times New Roman" panose="02020603050405020304" pitchFamily="18" charset="0"/>
                <a:cs typeface="Times New Roman" panose="02020603050405020304" pitchFamily="18" charset="0"/>
              </a:rPr>
              <a:t>Managing subjects, lectures, and classrooms in universities and learning institutions is complex and time consuming. Creating educational timetables manually is arduous and leads to scheduling clashes. To address these issues, an open-source solution using AngularJS, Bootstrap 3, and PHP was developed, providing a cost effective and flexible alternative to commercial application [5].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During the COVID-19 pandemic, students struggled with time management. A research paper introduces a greedy algorithm to enhance semester planners, improving student productivity. It validates data and optimizes task sequences efficiently, with testing showing its effectiveness compared to the Brute Force algorithm [1].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Timetable generation is a common challenge for colleges. A paper outlines an application that utilizes genetic algorithms to allocate subjects to staff and classes for students, streamlining the process and addressing scheduling conflicts [4].</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Automated timetable generation addresses the challenges of manual systems in colleges. It leverages constraints and constraint programming to create dispute-free timetables efficiently, catering to various variables, such as lectures, subjects, and faculty [3].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For universities with multiple branches and batches, creating timetables is time-consuming. An algorithmic approach is introduced to save time and reduce the manual burden.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611144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CDD8A5-DC7D-2B0D-6F09-5C50E88E3C7E}"/>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67DC97C2-478A-C93E-DEB6-E114B8738080}"/>
              </a:ext>
            </a:extLst>
          </p:cNvPr>
          <p:cNvSpPr/>
          <p:nvPr/>
        </p:nvSpPr>
        <p:spPr>
          <a:xfrm>
            <a:off x="0" y="6372808"/>
            <a:ext cx="12192000" cy="485192"/>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Oval 3">
            <a:extLst>
              <a:ext uri="{FF2B5EF4-FFF2-40B4-BE49-F238E27FC236}">
                <a16:creationId xmlns:a16="http://schemas.microsoft.com/office/drawing/2014/main" id="{54E56708-D408-EDAF-29C7-989D203BFF50}"/>
              </a:ext>
            </a:extLst>
          </p:cNvPr>
          <p:cNvSpPr/>
          <p:nvPr/>
        </p:nvSpPr>
        <p:spPr>
          <a:xfrm>
            <a:off x="161925" y="170477"/>
            <a:ext cx="793099" cy="737118"/>
          </a:xfrm>
          <a:prstGeom prst="ellipse">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a:extLst>
              <a:ext uri="{FF2B5EF4-FFF2-40B4-BE49-F238E27FC236}">
                <a16:creationId xmlns:a16="http://schemas.microsoft.com/office/drawing/2014/main" id="{3E468C7F-2234-484C-26C0-4B50497D51A8}"/>
              </a:ext>
            </a:extLst>
          </p:cNvPr>
          <p:cNvSpPr txBox="1"/>
          <p:nvPr/>
        </p:nvSpPr>
        <p:spPr>
          <a:xfrm>
            <a:off x="-465464" y="277426"/>
            <a:ext cx="2047875" cy="523220"/>
          </a:xfrm>
          <a:prstGeom prst="rect">
            <a:avLst/>
          </a:prstGeom>
          <a:noFill/>
        </p:spPr>
        <p:txBody>
          <a:bodyPr wrap="square">
            <a:spAutoFit/>
          </a:bodyPr>
          <a:lstStyle/>
          <a:p>
            <a:pPr algn="ctr"/>
            <a:r>
              <a:rPr lang="en-US" sz="2800" b="1" dirty="0">
                <a:latin typeface="Times New Roman" panose="02020603050405020304" pitchFamily="18" charset="0"/>
                <a:cs typeface="Times New Roman" panose="02020603050405020304" pitchFamily="18" charset="0"/>
              </a:rPr>
              <a:t>03</a:t>
            </a:r>
            <a:endParaRPr lang="en-IN" sz="28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3CB24C8-A5E8-01E9-51A7-714354975FC7}"/>
              </a:ext>
            </a:extLst>
          </p:cNvPr>
          <p:cNvSpPr txBox="1"/>
          <p:nvPr/>
        </p:nvSpPr>
        <p:spPr>
          <a:xfrm>
            <a:off x="695513" y="241370"/>
            <a:ext cx="8047270"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LIMITATIONS OF EXISTING SYSTEM</a:t>
            </a:r>
            <a:endParaRPr lang="en-IN" sz="32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0ACEA43-B4AE-7E49-0289-6A0FD0B13C3C}"/>
              </a:ext>
            </a:extLst>
          </p:cNvPr>
          <p:cNvSpPr txBox="1"/>
          <p:nvPr/>
        </p:nvSpPr>
        <p:spPr>
          <a:xfrm>
            <a:off x="541176" y="1175657"/>
            <a:ext cx="11112759" cy="5070929"/>
          </a:xfrm>
          <a:prstGeom prst="rect">
            <a:avLst/>
          </a:prstGeom>
          <a:noFill/>
        </p:spPr>
        <p:txBody>
          <a:bodyPr wrap="square" rtlCol="0">
            <a:spAutoFit/>
          </a:bodyPr>
          <a:lstStyle/>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Time table generators may have limitations such as :</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difficulty handling complex constraints, inability to adapt to sudden changes, and challenges in accommodating preferences for specific time slots or instructors.</a:t>
            </a:r>
          </a:p>
          <a:p>
            <a:pPr marL="342900" indent="-342900">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Additionally, they might struggle with optimizing for various factors simultaneously, leading to less-than-ideal schedules.</a:t>
            </a:r>
          </a:p>
          <a:p>
            <a:pPr marL="342900" indent="-342900">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potential for inefficiency in handling large datasets, leading to longer processing times, and difficulty in addressing unforeseen events like sudden faculty unavailability or unexpected resource constraints.</a:t>
            </a:r>
          </a:p>
          <a:p>
            <a:pPr marL="342900" indent="-342900">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Additionally, user interface limitations may impact the ease of use for individuals with varying levels of technical proficiency.</a:t>
            </a:r>
          </a:p>
        </p:txBody>
      </p:sp>
    </p:spTree>
    <p:extLst>
      <p:ext uri="{BB962C8B-B14F-4D97-AF65-F5344CB8AC3E}">
        <p14:creationId xmlns:p14="http://schemas.microsoft.com/office/powerpoint/2010/main" val="31515178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7BDF396-513D-1368-7177-F2F45246408A}"/>
              </a:ext>
            </a:extLst>
          </p:cNvPr>
          <p:cNvSpPr/>
          <p:nvPr/>
        </p:nvSpPr>
        <p:spPr>
          <a:xfrm>
            <a:off x="0" y="6315074"/>
            <a:ext cx="12192000" cy="542925"/>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Oval 2">
            <a:extLst>
              <a:ext uri="{FF2B5EF4-FFF2-40B4-BE49-F238E27FC236}">
                <a16:creationId xmlns:a16="http://schemas.microsoft.com/office/drawing/2014/main" id="{5558C790-0DA7-AEAD-B7AA-E7C716A97F3B}"/>
              </a:ext>
            </a:extLst>
          </p:cNvPr>
          <p:cNvSpPr/>
          <p:nvPr/>
        </p:nvSpPr>
        <p:spPr>
          <a:xfrm>
            <a:off x="238125" y="161925"/>
            <a:ext cx="771525" cy="695325"/>
          </a:xfrm>
          <a:prstGeom prst="ellipse">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BED26A64-0E06-B268-4D99-CFDDA5D2B0FA}"/>
              </a:ext>
            </a:extLst>
          </p:cNvPr>
          <p:cNvSpPr txBox="1"/>
          <p:nvPr/>
        </p:nvSpPr>
        <p:spPr>
          <a:xfrm>
            <a:off x="270053" y="233850"/>
            <a:ext cx="707669"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04</a:t>
            </a:r>
            <a:endParaRPr lang="en-IN" sz="28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025CEC6-07AF-C22F-9C49-C3AAE48BD27B}"/>
              </a:ext>
            </a:extLst>
          </p:cNvPr>
          <p:cNvSpPr txBox="1"/>
          <p:nvPr/>
        </p:nvSpPr>
        <p:spPr>
          <a:xfrm>
            <a:off x="1009649" y="203073"/>
            <a:ext cx="5167215"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PROBLEM STATEMENT</a:t>
            </a:r>
            <a:endParaRPr lang="en-IN" sz="32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D8AE1B8-7947-B66C-9DA9-2AAFCDFA2099}"/>
              </a:ext>
            </a:extLst>
          </p:cNvPr>
          <p:cNvSpPr txBox="1"/>
          <p:nvPr/>
        </p:nvSpPr>
        <p:spPr>
          <a:xfrm>
            <a:off x="692409" y="1014633"/>
            <a:ext cx="10746922" cy="4708981"/>
          </a:xfrm>
          <a:prstGeom prst="rect">
            <a:avLst/>
          </a:prstGeom>
          <a:noFill/>
        </p:spPr>
        <p:txBody>
          <a:bodyPr wrap="square">
            <a:spAutoFit/>
          </a:bodyPr>
          <a:lstStyle/>
          <a:p>
            <a:pPr marL="342900" indent="-342900" algn="l">
              <a:buFont typeface="Wingdings" panose="05000000000000000000" pitchFamily="2" charset="2"/>
              <a:buChar char="Ø"/>
            </a:pPr>
            <a:r>
              <a:rPr lang="en-US" sz="2000" dirty="0">
                <a:solidFill>
                  <a:schemeClr val="accent2">
                    <a:lumMod val="50000"/>
                  </a:schemeClr>
                </a:solidFill>
                <a:latin typeface="Times New Roman" panose="02020603050405020304" pitchFamily="18" charset="0"/>
                <a:cs typeface="Times New Roman" panose="02020603050405020304" pitchFamily="18" charset="0"/>
              </a:rPr>
              <a:t>Problem Statement :</a:t>
            </a:r>
          </a:p>
          <a:p>
            <a:pPr algn="l"/>
            <a:r>
              <a:rPr lang="en-US" sz="2000" dirty="0">
                <a:latin typeface="Times New Roman" panose="02020603050405020304" pitchFamily="18" charset="0"/>
                <a:cs typeface="Times New Roman" panose="02020603050405020304" pitchFamily="18" charset="0"/>
              </a:rPr>
              <a:t> Creating a timetable manually can be a time consuming and error-prone task, especially in educational institutions or workplaces with complex scheduling requirements.</a:t>
            </a:r>
          </a:p>
          <a:p>
            <a:pPr algn="l"/>
            <a:r>
              <a:rPr lang="en-US" sz="2000" dirty="0">
                <a:latin typeface="Times New Roman" panose="02020603050405020304" pitchFamily="18" charset="0"/>
                <a:cs typeface="Times New Roman" panose="02020603050405020304" pitchFamily="18" charset="0"/>
              </a:rPr>
              <a:t> The need for an automated Time Table Generator arises to efficiently allocate resources, such as rooms, faculty, and time slots, while adhering to various constraints and preferences.</a:t>
            </a:r>
          </a:p>
          <a:p>
            <a:pPr algn="l"/>
            <a:endParaRPr lang="en-US" sz="20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sz="2000" dirty="0">
                <a:solidFill>
                  <a:schemeClr val="accent2">
                    <a:lumMod val="50000"/>
                  </a:schemeClr>
                </a:solidFill>
                <a:latin typeface="Times New Roman" panose="02020603050405020304" pitchFamily="18" charset="0"/>
                <a:cs typeface="Times New Roman" panose="02020603050405020304" pitchFamily="18" charset="0"/>
              </a:rPr>
              <a:t>Solution: </a:t>
            </a:r>
          </a:p>
          <a:p>
            <a:pPr algn="l"/>
            <a:r>
              <a:rPr lang="en-US" sz="2000" dirty="0">
                <a:latin typeface="Times New Roman" panose="02020603050405020304" pitchFamily="18" charset="0"/>
                <a:cs typeface="Times New Roman" panose="02020603050405020304" pitchFamily="18" charset="0"/>
              </a:rPr>
              <a:t>Develop a Time Table Generator application that takes into account the following aspects:</a:t>
            </a:r>
          </a:p>
          <a:p>
            <a:pPr algn="l"/>
            <a:r>
              <a:rPr lang="en-US" sz="2000" dirty="0">
                <a:solidFill>
                  <a:schemeClr val="accent2"/>
                </a:solidFill>
                <a:latin typeface="Times New Roman" panose="02020603050405020304" pitchFamily="18" charset="0"/>
                <a:cs typeface="Times New Roman" panose="02020603050405020304" pitchFamily="18" charset="0"/>
              </a:rPr>
              <a:t>Input Parameters: </a:t>
            </a:r>
            <a:r>
              <a:rPr lang="en-US" sz="2000" dirty="0">
                <a:latin typeface="Times New Roman" panose="02020603050405020304" pitchFamily="18" charset="0"/>
                <a:cs typeface="Times New Roman" panose="02020603050405020304" pitchFamily="18" charset="0"/>
              </a:rPr>
              <a:t>Number of days in the week. Available time slots for classes. </a:t>
            </a:r>
          </a:p>
          <a:p>
            <a:pPr algn="l"/>
            <a:r>
              <a:rPr lang="en-US" sz="2000" dirty="0">
                <a:latin typeface="Times New Roman" panose="02020603050405020304" pitchFamily="18" charset="0"/>
                <a:cs typeface="Times New Roman" panose="02020603050405020304" pitchFamily="18" charset="0"/>
              </a:rPr>
              <a:t>List of subjects and their respective durations. Faculty availability and preferences. Room availability and capacities. </a:t>
            </a:r>
          </a:p>
          <a:p>
            <a:pPr algn="l"/>
            <a:r>
              <a:rPr lang="en-US" sz="2000" dirty="0">
                <a:solidFill>
                  <a:schemeClr val="accent2"/>
                </a:solidFill>
                <a:latin typeface="Times New Roman" panose="02020603050405020304" pitchFamily="18" charset="0"/>
                <a:cs typeface="Times New Roman" panose="02020603050405020304" pitchFamily="18" charset="0"/>
              </a:rPr>
              <a:t>Constraints:</a:t>
            </a:r>
            <a:r>
              <a:rPr lang="en-US" sz="2000" dirty="0">
                <a:latin typeface="Times New Roman" panose="02020603050405020304" pitchFamily="18" charset="0"/>
                <a:cs typeface="Times New Roman" panose="02020603050405020304" pitchFamily="18" charset="0"/>
              </a:rPr>
              <a:t> Avoid clashes in faculty schedules.</a:t>
            </a:r>
          </a:p>
          <a:p>
            <a:pPr algn="l"/>
            <a:r>
              <a:rPr lang="en-US" sz="2000" dirty="0">
                <a:latin typeface="Times New Roman" panose="02020603050405020304" pitchFamily="18" charset="0"/>
                <a:cs typeface="Times New Roman" panose="02020603050405020304" pitchFamily="18" charset="0"/>
              </a:rPr>
              <a:t> Ensure room capacity matches the class size.</a:t>
            </a:r>
          </a:p>
          <a:p>
            <a:pPr algn="l"/>
            <a:r>
              <a:rPr lang="en-US" sz="2000" dirty="0">
                <a:solidFill>
                  <a:schemeClr val="accent2"/>
                </a:solidFill>
                <a:latin typeface="Times New Roman" panose="02020603050405020304" pitchFamily="18" charset="0"/>
                <a:cs typeface="Times New Roman" panose="02020603050405020304" pitchFamily="18" charset="0"/>
              </a:rPr>
              <a:t>User Interface:</a:t>
            </a:r>
            <a:r>
              <a:rPr lang="en-US" sz="2000" dirty="0">
                <a:latin typeface="Times New Roman" panose="02020603050405020304" pitchFamily="18" charset="0"/>
                <a:cs typeface="Times New Roman" panose="02020603050405020304" pitchFamily="18" charset="0"/>
              </a:rPr>
              <a:t> Create a user-friendly interface to input data and visualize generated timetables. Allow users to make adjustments or manually intervene if necessary.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423603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D6F9BD-273E-7120-7846-AD221D0BEB85}"/>
              </a:ext>
            </a:extLst>
          </p:cNvPr>
          <p:cNvSpPr/>
          <p:nvPr/>
        </p:nvSpPr>
        <p:spPr>
          <a:xfrm>
            <a:off x="0" y="6353174"/>
            <a:ext cx="12192000" cy="504825"/>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a:extLst>
              <a:ext uri="{FF2B5EF4-FFF2-40B4-BE49-F238E27FC236}">
                <a16:creationId xmlns:a16="http://schemas.microsoft.com/office/drawing/2014/main" id="{9660B5CB-0212-DCC8-C7D4-AB2649BE0714}"/>
              </a:ext>
            </a:extLst>
          </p:cNvPr>
          <p:cNvSpPr txBox="1"/>
          <p:nvPr/>
        </p:nvSpPr>
        <p:spPr>
          <a:xfrm>
            <a:off x="-679578" y="220754"/>
            <a:ext cx="6882879"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SYSTEM DESIGN</a:t>
            </a:r>
            <a:endParaRPr lang="en-IN" sz="2800" b="1"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858F91B5-EFF0-6E80-B8D9-9C60A88D990C}"/>
              </a:ext>
            </a:extLst>
          </p:cNvPr>
          <p:cNvSpPr/>
          <p:nvPr/>
        </p:nvSpPr>
        <p:spPr>
          <a:xfrm>
            <a:off x="5243805" y="1103089"/>
            <a:ext cx="2206690" cy="504825"/>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C0ADE02C-9FA6-F56D-E2B5-6CC4C2BF2A6C}"/>
              </a:ext>
            </a:extLst>
          </p:cNvPr>
          <p:cNvSpPr txBox="1"/>
          <p:nvPr/>
        </p:nvSpPr>
        <p:spPr>
          <a:xfrm>
            <a:off x="5360436" y="1155446"/>
            <a:ext cx="2090058"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LOGIN PAGE</a:t>
            </a:r>
            <a:endParaRPr lang="en-IN" sz="20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A7E7DFF1-FB71-163A-8F11-448647B4C24A}"/>
              </a:ext>
            </a:extLst>
          </p:cNvPr>
          <p:cNvSpPr/>
          <p:nvPr/>
        </p:nvSpPr>
        <p:spPr>
          <a:xfrm>
            <a:off x="9060023" y="2742753"/>
            <a:ext cx="2379306" cy="504825"/>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3CC9035F-0BAF-AAF6-87A5-12B1CB0F5655}"/>
              </a:ext>
            </a:extLst>
          </p:cNvPr>
          <p:cNvSpPr/>
          <p:nvPr/>
        </p:nvSpPr>
        <p:spPr>
          <a:xfrm>
            <a:off x="907401" y="2733868"/>
            <a:ext cx="2985796" cy="504825"/>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Box 11">
            <a:extLst>
              <a:ext uri="{FF2B5EF4-FFF2-40B4-BE49-F238E27FC236}">
                <a16:creationId xmlns:a16="http://schemas.microsoft.com/office/drawing/2014/main" id="{FC989C6F-5153-3D6A-1F8D-843CF860A1BD}"/>
              </a:ext>
            </a:extLst>
          </p:cNvPr>
          <p:cNvSpPr txBox="1"/>
          <p:nvPr/>
        </p:nvSpPr>
        <p:spPr>
          <a:xfrm>
            <a:off x="8887407" y="2781629"/>
            <a:ext cx="2724538"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STAFF PAGE </a:t>
            </a:r>
            <a:endParaRPr lang="en-IN" sz="2000"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BD2BFFEB-0E11-74F2-A1E5-57370E22D441}"/>
              </a:ext>
            </a:extLst>
          </p:cNvPr>
          <p:cNvSpPr/>
          <p:nvPr/>
        </p:nvSpPr>
        <p:spPr>
          <a:xfrm>
            <a:off x="5243804" y="2733869"/>
            <a:ext cx="2206690" cy="504825"/>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TextBox 14">
            <a:extLst>
              <a:ext uri="{FF2B5EF4-FFF2-40B4-BE49-F238E27FC236}">
                <a16:creationId xmlns:a16="http://schemas.microsoft.com/office/drawing/2014/main" id="{5CDD1744-5901-F7BD-95C2-F10581E3D261}"/>
              </a:ext>
            </a:extLst>
          </p:cNvPr>
          <p:cNvSpPr txBox="1"/>
          <p:nvPr/>
        </p:nvSpPr>
        <p:spPr>
          <a:xfrm>
            <a:off x="5360436" y="2795822"/>
            <a:ext cx="1964095"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HOME PAGE </a:t>
            </a:r>
            <a:endParaRPr lang="en-IN" sz="2000" dirty="0">
              <a:latin typeface="Times New Roman" panose="02020603050405020304" pitchFamily="18" charset="0"/>
              <a:cs typeface="Times New Roman" panose="02020603050405020304" pitchFamily="18" charset="0"/>
            </a:endParaRPr>
          </a:p>
        </p:txBody>
      </p:sp>
      <p:cxnSp>
        <p:nvCxnSpPr>
          <p:cNvPr id="17" name="Straight Arrow Connector 16">
            <a:extLst>
              <a:ext uri="{FF2B5EF4-FFF2-40B4-BE49-F238E27FC236}">
                <a16:creationId xmlns:a16="http://schemas.microsoft.com/office/drawing/2014/main" id="{C30431EE-8F03-ADD0-A517-0670921ACD2A}"/>
              </a:ext>
            </a:extLst>
          </p:cNvPr>
          <p:cNvCxnSpPr>
            <a:cxnSpLocks/>
          </p:cNvCxnSpPr>
          <p:nvPr/>
        </p:nvCxnSpPr>
        <p:spPr>
          <a:xfrm flipH="1">
            <a:off x="6372807" y="1607914"/>
            <a:ext cx="0" cy="1152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20346092-419C-70AD-07C6-2A01C266908F}"/>
              </a:ext>
            </a:extLst>
          </p:cNvPr>
          <p:cNvCxnSpPr>
            <a:stCxn id="9" idx="3"/>
          </p:cNvCxnSpPr>
          <p:nvPr/>
        </p:nvCxnSpPr>
        <p:spPr>
          <a:xfrm>
            <a:off x="7450494" y="1355501"/>
            <a:ext cx="2992793" cy="0"/>
          </a:xfrm>
          <a:prstGeom prst="line">
            <a:avLst/>
          </a:prstGeom>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4199DB17-0EB4-A8E4-DB8F-176547C83E88}"/>
              </a:ext>
            </a:extLst>
          </p:cNvPr>
          <p:cNvCxnSpPr>
            <a:cxnSpLocks/>
          </p:cNvCxnSpPr>
          <p:nvPr/>
        </p:nvCxnSpPr>
        <p:spPr>
          <a:xfrm>
            <a:off x="2258008" y="1355501"/>
            <a:ext cx="0" cy="13872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706842A2-2D95-945B-FDAB-97C39FD8BC84}"/>
              </a:ext>
            </a:extLst>
          </p:cNvPr>
          <p:cNvCxnSpPr>
            <a:cxnSpLocks/>
          </p:cNvCxnSpPr>
          <p:nvPr/>
        </p:nvCxnSpPr>
        <p:spPr>
          <a:xfrm flipH="1">
            <a:off x="10436291" y="1357935"/>
            <a:ext cx="6996" cy="13759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3" name="TextBox 32">
            <a:extLst>
              <a:ext uri="{FF2B5EF4-FFF2-40B4-BE49-F238E27FC236}">
                <a16:creationId xmlns:a16="http://schemas.microsoft.com/office/drawing/2014/main" id="{8212B26E-00A1-0E12-E18F-7088E2EFC149}"/>
              </a:ext>
            </a:extLst>
          </p:cNvPr>
          <p:cNvSpPr txBox="1"/>
          <p:nvPr/>
        </p:nvSpPr>
        <p:spPr>
          <a:xfrm>
            <a:off x="9060023" y="3676261"/>
            <a:ext cx="2379306" cy="1938992"/>
          </a:xfrm>
          <a:prstGeom prst="rect">
            <a:avLst/>
          </a:prstGeom>
          <a:noFill/>
        </p:spPr>
        <p:txBody>
          <a:bodyPr wrap="square" rtlCol="0">
            <a:spAutoFit/>
          </a:bodyPr>
          <a:lstStyle/>
          <a:p>
            <a:pPr marL="34290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Generate time table</a:t>
            </a:r>
          </a:p>
          <a:p>
            <a:pPr marL="34290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Staff Allocations</a:t>
            </a:r>
          </a:p>
          <a:p>
            <a:pPr marL="34290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View timetable</a:t>
            </a:r>
          </a:p>
          <a:p>
            <a:pPr marL="34290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View staff details</a:t>
            </a:r>
          </a:p>
          <a:p>
            <a:pPr marL="34290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Logout</a:t>
            </a:r>
            <a:endParaRPr lang="en-IN" sz="2000" dirty="0">
              <a:latin typeface="Times New Roman"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68E2A0E5-AB04-F4F5-4EAD-18C460CBE0FD}"/>
              </a:ext>
            </a:extLst>
          </p:cNvPr>
          <p:cNvSpPr txBox="1"/>
          <p:nvPr/>
        </p:nvSpPr>
        <p:spPr>
          <a:xfrm>
            <a:off x="5239138" y="3623683"/>
            <a:ext cx="2206690" cy="1292662"/>
          </a:xfrm>
          <a:prstGeom prst="rect">
            <a:avLst/>
          </a:prstGeom>
          <a:noFill/>
        </p:spPr>
        <p:txBody>
          <a:bodyPr wrap="square" rtlCol="0">
            <a:spAutoFit/>
          </a:bodyPr>
          <a:lstStyle/>
          <a:p>
            <a:pPr marL="34290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View time table </a:t>
            </a:r>
          </a:p>
          <a:p>
            <a:pPr marL="34290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Calender</a:t>
            </a:r>
          </a:p>
          <a:p>
            <a:pPr marL="34290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Logout</a:t>
            </a:r>
          </a:p>
          <a:p>
            <a:endParaRPr lang="en-IN" dirty="0"/>
          </a:p>
        </p:txBody>
      </p:sp>
      <p:sp>
        <p:nvSpPr>
          <p:cNvPr id="36" name="TextBox 35">
            <a:extLst>
              <a:ext uri="{FF2B5EF4-FFF2-40B4-BE49-F238E27FC236}">
                <a16:creationId xmlns:a16="http://schemas.microsoft.com/office/drawing/2014/main" id="{FF32CAA6-3C5D-B51F-D2F5-14172F7C2F46}"/>
              </a:ext>
            </a:extLst>
          </p:cNvPr>
          <p:cNvSpPr txBox="1"/>
          <p:nvPr/>
        </p:nvSpPr>
        <p:spPr>
          <a:xfrm>
            <a:off x="6341707" y="2410833"/>
            <a:ext cx="182180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For student</a:t>
            </a:r>
            <a:endParaRPr lang="en-IN" dirty="0">
              <a:latin typeface="Times New Roman" panose="02020603050405020304" pitchFamily="18" charset="0"/>
              <a:cs typeface="Times New Roman" panose="02020603050405020304" pitchFamily="18" charset="0"/>
            </a:endParaRPr>
          </a:p>
        </p:txBody>
      </p:sp>
      <p:sp>
        <p:nvSpPr>
          <p:cNvPr id="37" name="TextBox 36">
            <a:extLst>
              <a:ext uri="{FF2B5EF4-FFF2-40B4-BE49-F238E27FC236}">
                <a16:creationId xmlns:a16="http://schemas.microsoft.com/office/drawing/2014/main" id="{5695DFA9-D57E-49F1-5A16-ACA0204832AA}"/>
              </a:ext>
            </a:extLst>
          </p:cNvPr>
          <p:cNvSpPr txBox="1"/>
          <p:nvPr/>
        </p:nvSpPr>
        <p:spPr>
          <a:xfrm>
            <a:off x="10436291" y="2392617"/>
            <a:ext cx="147423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For staff</a:t>
            </a:r>
            <a:endParaRPr lang="en-IN" dirty="0">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B23B640C-C381-D53E-C52F-E5C3F379AFD8}"/>
              </a:ext>
            </a:extLst>
          </p:cNvPr>
          <p:cNvSpPr txBox="1"/>
          <p:nvPr/>
        </p:nvSpPr>
        <p:spPr>
          <a:xfrm>
            <a:off x="2258008" y="3344428"/>
            <a:ext cx="118848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For admin</a:t>
            </a:r>
            <a:endParaRPr lang="en-IN" dirty="0">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046A9A77-6B34-9364-48E4-86CB6C4B4805}"/>
              </a:ext>
            </a:extLst>
          </p:cNvPr>
          <p:cNvSpPr txBox="1"/>
          <p:nvPr/>
        </p:nvSpPr>
        <p:spPr>
          <a:xfrm>
            <a:off x="804766" y="2795110"/>
            <a:ext cx="3191065"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REGISTRATION PAGE</a:t>
            </a:r>
            <a:endParaRPr lang="en-IN" sz="2000" dirty="0">
              <a:latin typeface="Times New Roman" panose="02020603050405020304" pitchFamily="18" charset="0"/>
              <a:cs typeface="Times New Roman" panose="02020603050405020304" pitchFamily="18" charset="0"/>
            </a:endParaRPr>
          </a:p>
        </p:txBody>
      </p:sp>
      <p:cxnSp>
        <p:nvCxnSpPr>
          <p:cNvPr id="41" name="Straight Arrow Connector 40">
            <a:extLst>
              <a:ext uri="{FF2B5EF4-FFF2-40B4-BE49-F238E27FC236}">
                <a16:creationId xmlns:a16="http://schemas.microsoft.com/office/drawing/2014/main" id="{0AA5DA7E-3DAC-84EA-CA77-1549682B4492}"/>
              </a:ext>
            </a:extLst>
          </p:cNvPr>
          <p:cNvCxnSpPr>
            <a:endCxn id="8" idx="1"/>
          </p:cNvCxnSpPr>
          <p:nvPr/>
        </p:nvCxnSpPr>
        <p:spPr>
          <a:xfrm>
            <a:off x="2258008" y="1355501"/>
            <a:ext cx="2985797"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3" name="Straight Arrow Connector 42">
            <a:extLst>
              <a:ext uri="{FF2B5EF4-FFF2-40B4-BE49-F238E27FC236}">
                <a16:creationId xmlns:a16="http://schemas.microsoft.com/office/drawing/2014/main" id="{2E600FC0-0A06-652B-3B59-227E3389A535}"/>
              </a:ext>
            </a:extLst>
          </p:cNvPr>
          <p:cNvCxnSpPr/>
          <p:nvPr/>
        </p:nvCxnSpPr>
        <p:spPr>
          <a:xfrm>
            <a:off x="2258008" y="3247578"/>
            <a:ext cx="0" cy="4286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4" name="Rectangle 43">
            <a:extLst>
              <a:ext uri="{FF2B5EF4-FFF2-40B4-BE49-F238E27FC236}">
                <a16:creationId xmlns:a16="http://schemas.microsoft.com/office/drawing/2014/main" id="{A09B281D-398A-3FB0-DF3F-86FF3B463A6F}"/>
              </a:ext>
            </a:extLst>
          </p:cNvPr>
          <p:cNvSpPr/>
          <p:nvPr/>
        </p:nvSpPr>
        <p:spPr>
          <a:xfrm>
            <a:off x="1348276" y="3676261"/>
            <a:ext cx="2094723" cy="503321"/>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5" name="TextBox 44">
            <a:extLst>
              <a:ext uri="{FF2B5EF4-FFF2-40B4-BE49-F238E27FC236}">
                <a16:creationId xmlns:a16="http://schemas.microsoft.com/office/drawing/2014/main" id="{C261F068-DCFA-C285-803B-65F5A1F8572D}"/>
              </a:ext>
            </a:extLst>
          </p:cNvPr>
          <p:cNvSpPr txBox="1"/>
          <p:nvPr/>
        </p:nvSpPr>
        <p:spPr>
          <a:xfrm>
            <a:off x="1348276" y="3724105"/>
            <a:ext cx="2094723"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ADMIN PAGE</a:t>
            </a:r>
            <a:endParaRPr lang="en-IN" sz="2000" dirty="0">
              <a:latin typeface="Times New Roman" panose="02020603050405020304" pitchFamily="18" charset="0"/>
              <a:cs typeface="Times New Roman" panose="02020603050405020304" pitchFamily="18" charset="0"/>
            </a:endParaRPr>
          </a:p>
        </p:txBody>
      </p:sp>
      <p:sp>
        <p:nvSpPr>
          <p:cNvPr id="47" name="TextBox 46">
            <a:extLst>
              <a:ext uri="{FF2B5EF4-FFF2-40B4-BE49-F238E27FC236}">
                <a16:creationId xmlns:a16="http://schemas.microsoft.com/office/drawing/2014/main" id="{81F2C110-1E26-6736-C825-AA4DB0EF2BB2}"/>
              </a:ext>
            </a:extLst>
          </p:cNvPr>
          <p:cNvSpPr txBox="1"/>
          <p:nvPr/>
        </p:nvSpPr>
        <p:spPr>
          <a:xfrm>
            <a:off x="1511559" y="4506686"/>
            <a:ext cx="1772817" cy="1292662"/>
          </a:xfrm>
          <a:prstGeom prst="rect">
            <a:avLst/>
          </a:prstGeom>
          <a:noFill/>
        </p:spPr>
        <p:txBody>
          <a:bodyPr wrap="square" rtlCol="0">
            <a:spAutoFit/>
          </a:bodyPr>
          <a:lstStyle/>
          <a:p>
            <a:pPr marL="34290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Username</a:t>
            </a:r>
          </a:p>
          <a:p>
            <a:pPr marL="34290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Email ID</a:t>
            </a:r>
          </a:p>
          <a:p>
            <a:pPr marL="34290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Password</a:t>
            </a:r>
          </a:p>
          <a:p>
            <a:endParaRPr lang="en-US" dirty="0"/>
          </a:p>
        </p:txBody>
      </p:sp>
      <p:sp>
        <p:nvSpPr>
          <p:cNvPr id="3" name="Oval 2">
            <a:extLst>
              <a:ext uri="{FF2B5EF4-FFF2-40B4-BE49-F238E27FC236}">
                <a16:creationId xmlns:a16="http://schemas.microsoft.com/office/drawing/2014/main" id="{C9125D3A-5430-EAE7-2C8E-349F9C7FFF20}"/>
              </a:ext>
            </a:extLst>
          </p:cNvPr>
          <p:cNvSpPr/>
          <p:nvPr/>
        </p:nvSpPr>
        <p:spPr>
          <a:xfrm>
            <a:off x="238125" y="161925"/>
            <a:ext cx="771525" cy="695325"/>
          </a:xfrm>
          <a:prstGeom prst="ellipse">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TextBox 3">
            <a:extLst>
              <a:ext uri="{FF2B5EF4-FFF2-40B4-BE49-F238E27FC236}">
                <a16:creationId xmlns:a16="http://schemas.microsoft.com/office/drawing/2014/main" id="{F65F62F2-CA95-E042-5C0E-6D835995390D}"/>
              </a:ext>
            </a:extLst>
          </p:cNvPr>
          <p:cNvSpPr txBox="1"/>
          <p:nvPr/>
        </p:nvSpPr>
        <p:spPr>
          <a:xfrm>
            <a:off x="124699" y="278754"/>
            <a:ext cx="998376"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05</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847177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8E950E-D498-AF51-574A-E91ACB894238}"/>
              </a:ext>
            </a:extLst>
          </p:cNvPr>
          <p:cNvSpPr/>
          <p:nvPr/>
        </p:nvSpPr>
        <p:spPr>
          <a:xfrm>
            <a:off x="-74646" y="6354146"/>
            <a:ext cx="12266645" cy="503853"/>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39F3A039-96E1-8BD0-7ACE-337684BBA838}"/>
              </a:ext>
            </a:extLst>
          </p:cNvPr>
          <p:cNvSpPr txBox="1"/>
          <p:nvPr/>
        </p:nvSpPr>
        <p:spPr>
          <a:xfrm>
            <a:off x="226266" y="186427"/>
            <a:ext cx="4478694"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BLOCK DIAGRAM</a:t>
            </a:r>
            <a:endParaRPr lang="en-IN" sz="3200" b="1" dirty="0">
              <a:latin typeface="Times New Roman" panose="02020603050405020304" pitchFamily="18" charset="0"/>
              <a:cs typeface="Times New Roman" panose="02020603050405020304" pitchFamily="18" charset="0"/>
            </a:endParaRPr>
          </a:p>
        </p:txBody>
      </p:sp>
      <p:sp>
        <p:nvSpPr>
          <p:cNvPr id="6" name="Oval 5">
            <a:extLst>
              <a:ext uri="{FF2B5EF4-FFF2-40B4-BE49-F238E27FC236}">
                <a16:creationId xmlns:a16="http://schemas.microsoft.com/office/drawing/2014/main" id="{6F6D52E3-4043-279A-35DE-E2155664B6AB}"/>
              </a:ext>
            </a:extLst>
          </p:cNvPr>
          <p:cNvSpPr/>
          <p:nvPr/>
        </p:nvSpPr>
        <p:spPr>
          <a:xfrm>
            <a:off x="653143" y="1530220"/>
            <a:ext cx="933061" cy="584775"/>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a:extLst>
              <a:ext uri="{FF2B5EF4-FFF2-40B4-BE49-F238E27FC236}">
                <a16:creationId xmlns:a16="http://schemas.microsoft.com/office/drawing/2014/main" id="{336EB55C-2F67-6BE6-D177-AF687734D8A9}"/>
              </a:ext>
            </a:extLst>
          </p:cNvPr>
          <p:cNvSpPr txBox="1"/>
          <p:nvPr/>
        </p:nvSpPr>
        <p:spPr>
          <a:xfrm>
            <a:off x="555172" y="1637941"/>
            <a:ext cx="1147665"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Start</a:t>
            </a:r>
            <a:endParaRPr lang="en-IN"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F403D278-66E9-86CE-0645-A8801259BA50}"/>
              </a:ext>
            </a:extLst>
          </p:cNvPr>
          <p:cNvSpPr/>
          <p:nvPr/>
        </p:nvSpPr>
        <p:spPr>
          <a:xfrm>
            <a:off x="2864499" y="1597480"/>
            <a:ext cx="1464907" cy="503853"/>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04E6F29C-CC05-4415-4586-5DB6617404B4}"/>
              </a:ext>
            </a:extLst>
          </p:cNvPr>
          <p:cNvSpPr txBox="1"/>
          <p:nvPr/>
        </p:nvSpPr>
        <p:spPr>
          <a:xfrm>
            <a:off x="2747866" y="1664740"/>
            <a:ext cx="1698172"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Admin login </a:t>
            </a:r>
            <a:endParaRPr lang="en-IN" dirty="0">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id="{5B8B0487-47D8-68B2-8B51-B39DF14567A4}"/>
              </a:ext>
            </a:extLst>
          </p:cNvPr>
          <p:cNvSpPr/>
          <p:nvPr/>
        </p:nvSpPr>
        <p:spPr>
          <a:xfrm>
            <a:off x="5680788" y="1563849"/>
            <a:ext cx="830424" cy="571113"/>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extBox 10">
            <a:extLst>
              <a:ext uri="{FF2B5EF4-FFF2-40B4-BE49-F238E27FC236}">
                <a16:creationId xmlns:a16="http://schemas.microsoft.com/office/drawing/2014/main" id="{433A173E-D7C5-C025-8DD1-39E9F49F4D6A}"/>
              </a:ext>
            </a:extLst>
          </p:cNvPr>
          <p:cNvSpPr txBox="1"/>
          <p:nvPr/>
        </p:nvSpPr>
        <p:spPr>
          <a:xfrm>
            <a:off x="5643464" y="1664740"/>
            <a:ext cx="830424"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Exit</a:t>
            </a:r>
          </a:p>
          <a:p>
            <a:pPr algn="ctr"/>
            <a:endParaRPr lang="en-IN" dirty="0"/>
          </a:p>
        </p:txBody>
      </p:sp>
      <p:cxnSp>
        <p:nvCxnSpPr>
          <p:cNvPr id="13" name="Straight Arrow Connector 12">
            <a:extLst>
              <a:ext uri="{FF2B5EF4-FFF2-40B4-BE49-F238E27FC236}">
                <a16:creationId xmlns:a16="http://schemas.microsoft.com/office/drawing/2014/main" id="{ACF0A553-E208-0F11-B12C-59FC84EFF49C}"/>
              </a:ext>
            </a:extLst>
          </p:cNvPr>
          <p:cNvCxnSpPr/>
          <p:nvPr/>
        </p:nvCxnSpPr>
        <p:spPr>
          <a:xfrm>
            <a:off x="1586204" y="1822607"/>
            <a:ext cx="127829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1504C3D3-2119-6ED8-4951-084DF54B139A}"/>
              </a:ext>
            </a:extLst>
          </p:cNvPr>
          <p:cNvCxnSpPr>
            <a:cxnSpLocks/>
          </p:cNvCxnSpPr>
          <p:nvPr/>
        </p:nvCxnSpPr>
        <p:spPr>
          <a:xfrm>
            <a:off x="4329406" y="1832591"/>
            <a:ext cx="139492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TextBox 17">
            <a:extLst>
              <a:ext uri="{FF2B5EF4-FFF2-40B4-BE49-F238E27FC236}">
                <a16:creationId xmlns:a16="http://schemas.microsoft.com/office/drawing/2014/main" id="{741C8F11-B73F-93ED-81F4-E73BB5C3B019}"/>
              </a:ext>
            </a:extLst>
          </p:cNvPr>
          <p:cNvSpPr txBox="1"/>
          <p:nvPr/>
        </p:nvSpPr>
        <p:spPr>
          <a:xfrm>
            <a:off x="121299" y="1099905"/>
            <a:ext cx="2057399"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Admin Page</a:t>
            </a:r>
            <a:endParaRPr lang="en-IN"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4C723D98-F118-AE2E-6050-B7CCB456B535}"/>
              </a:ext>
            </a:extLst>
          </p:cNvPr>
          <p:cNvSpPr txBox="1"/>
          <p:nvPr/>
        </p:nvSpPr>
        <p:spPr>
          <a:xfrm>
            <a:off x="-513182" y="2602600"/>
            <a:ext cx="2474944"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Home Page</a:t>
            </a:r>
            <a:endParaRPr lang="en-IN" dirty="0">
              <a:latin typeface="Times New Roman" panose="02020603050405020304" pitchFamily="18" charset="0"/>
              <a:cs typeface="Times New Roman" panose="02020603050405020304" pitchFamily="18" charset="0"/>
            </a:endParaRPr>
          </a:p>
        </p:txBody>
      </p:sp>
      <p:sp>
        <p:nvSpPr>
          <p:cNvPr id="21" name="Oval 20">
            <a:extLst>
              <a:ext uri="{FF2B5EF4-FFF2-40B4-BE49-F238E27FC236}">
                <a16:creationId xmlns:a16="http://schemas.microsoft.com/office/drawing/2014/main" id="{0ECC547E-6347-BA8F-FF0B-7D3B8E643D91}"/>
              </a:ext>
            </a:extLst>
          </p:cNvPr>
          <p:cNvSpPr/>
          <p:nvPr/>
        </p:nvSpPr>
        <p:spPr>
          <a:xfrm>
            <a:off x="653142" y="3086485"/>
            <a:ext cx="933062" cy="605637"/>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TextBox 21">
            <a:extLst>
              <a:ext uri="{FF2B5EF4-FFF2-40B4-BE49-F238E27FC236}">
                <a16:creationId xmlns:a16="http://schemas.microsoft.com/office/drawing/2014/main" id="{A3FCF9DC-0F06-BA33-DA2B-4448BF9AB213}"/>
              </a:ext>
            </a:extLst>
          </p:cNvPr>
          <p:cNvSpPr txBox="1"/>
          <p:nvPr/>
        </p:nvSpPr>
        <p:spPr>
          <a:xfrm>
            <a:off x="765109" y="3224613"/>
            <a:ext cx="709127"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Start</a:t>
            </a:r>
          </a:p>
          <a:p>
            <a:pPr algn="ctr"/>
            <a:endParaRPr lang="en-IN" dirty="0"/>
          </a:p>
        </p:txBody>
      </p:sp>
      <p:sp>
        <p:nvSpPr>
          <p:cNvPr id="23" name="Rectangle 22">
            <a:extLst>
              <a:ext uri="{FF2B5EF4-FFF2-40B4-BE49-F238E27FC236}">
                <a16:creationId xmlns:a16="http://schemas.microsoft.com/office/drawing/2014/main" id="{4ACDD166-165E-7E2B-6502-B9237C48C952}"/>
              </a:ext>
            </a:extLst>
          </p:cNvPr>
          <p:cNvSpPr/>
          <p:nvPr/>
        </p:nvSpPr>
        <p:spPr>
          <a:xfrm>
            <a:off x="2285999" y="3113284"/>
            <a:ext cx="1698172" cy="467508"/>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 name="Rectangle 23">
            <a:extLst>
              <a:ext uri="{FF2B5EF4-FFF2-40B4-BE49-F238E27FC236}">
                <a16:creationId xmlns:a16="http://schemas.microsoft.com/office/drawing/2014/main" id="{BD4E98D1-00B0-E2F7-6D6B-2A674EC2AB52}"/>
              </a:ext>
            </a:extLst>
          </p:cNvPr>
          <p:cNvSpPr/>
          <p:nvPr/>
        </p:nvSpPr>
        <p:spPr>
          <a:xfrm>
            <a:off x="4813040" y="3113284"/>
            <a:ext cx="1282960" cy="467507"/>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Rectangle 25">
            <a:extLst>
              <a:ext uri="{FF2B5EF4-FFF2-40B4-BE49-F238E27FC236}">
                <a16:creationId xmlns:a16="http://schemas.microsoft.com/office/drawing/2014/main" id="{4FAAC197-4380-9E85-AC10-6631A477CD30}"/>
              </a:ext>
            </a:extLst>
          </p:cNvPr>
          <p:cNvSpPr/>
          <p:nvPr/>
        </p:nvSpPr>
        <p:spPr>
          <a:xfrm>
            <a:off x="6858000" y="3123872"/>
            <a:ext cx="1343610" cy="456919"/>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Oval 26">
            <a:extLst>
              <a:ext uri="{FF2B5EF4-FFF2-40B4-BE49-F238E27FC236}">
                <a16:creationId xmlns:a16="http://schemas.microsoft.com/office/drawing/2014/main" id="{31A77B5A-F83F-6CCC-9E7D-357D9944FD49}"/>
              </a:ext>
            </a:extLst>
          </p:cNvPr>
          <p:cNvSpPr/>
          <p:nvPr/>
        </p:nvSpPr>
        <p:spPr>
          <a:xfrm>
            <a:off x="9078687" y="3048255"/>
            <a:ext cx="933062" cy="503853"/>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8" name="TextBox 27">
            <a:extLst>
              <a:ext uri="{FF2B5EF4-FFF2-40B4-BE49-F238E27FC236}">
                <a16:creationId xmlns:a16="http://schemas.microsoft.com/office/drawing/2014/main" id="{77D2254B-9EA5-4B54-4DF5-C95EB5ED6CFF}"/>
              </a:ext>
            </a:extLst>
          </p:cNvPr>
          <p:cNvSpPr txBox="1"/>
          <p:nvPr/>
        </p:nvSpPr>
        <p:spPr>
          <a:xfrm>
            <a:off x="2348980" y="3180545"/>
            <a:ext cx="192210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View timetable</a:t>
            </a:r>
            <a:endParaRPr lang="en-IN"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E26E3210-D8E3-D75A-920C-E160C52D7DC0}"/>
              </a:ext>
            </a:extLst>
          </p:cNvPr>
          <p:cNvSpPr txBox="1"/>
          <p:nvPr/>
        </p:nvSpPr>
        <p:spPr>
          <a:xfrm>
            <a:off x="4704960" y="3139393"/>
            <a:ext cx="1455576"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Calender</a:t>
            </a:r>
          </a:p>
          <a:p>
            <a:pPr algn="ctr"/>
            <a:endParaRPr lang="en-IN" dirty="0"/>
          </a:p>
        </p:txBody>
      </p:sp>
      <p:sp>
        <p:nvSpPr>
          <p:cNvPr id="30" name="TextBox 29">
            <a:extLst>
              <a:ext uri="{FF2B5EF4-FFF2-40B4-BE49-F238E27FC236}">
                <a16:creationId xmlns:a16="http://schemas.microsoft.com/office/drawing/2014/main" id="{97E9EEC6-3E2B-8D3F-56FB-E66F88419760}"/>
              </a:ext>
            </a:extLst>
          </p:cNvPr>
          <p:cNvSpPr txBox="1"/>
          <p:nvPr/>
        </p:nvSpPr>
        <p:spPr>
          <a:xfrm>
            <a:off x="7059385" y="3150606"/>
            <a:ext cx="970384"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Logout</a:t>
            </a:r>
          </a:p>
          <a:p>
            <a:pPr algn="ctr"/>
            <a:endParaRPr lang="en-IN" dirty="0"/>
          </a:p>
        </p:txBody>
      </p:sp>
      <p:sp>
        <p:nvSpPr>
          <p:cNvPr id="31" name="TextBox 30">
            <a:extLst>
              <a:ext uri="{FF2B5EF4-FFF2-40B4-BE49-F238E27FC236}">
                <a16:creationId xmlns:a16="http://schemas.microsoft.com/office/drawing/2014/main" id="{09FE2759-5B4E-8E27-7F54-59EE17B8C160}"/>
              </a:ext>
            </a:extLst>
          </p:cNvPr>
          <p:cNvSpPr txBox="1"/>
          <p:nvPr/>
        </p:nvSpPr>
        <p:spPr>
          <a:xfrm>
            <a:off x="9273071" y="3123872"/>
            <a:ext cx="583165"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Exit</a:t>
            </a:r>
          </a:p>
          <a:p>
            <a:pPr algn="ctr"/>
            <a:endParaRPr lang="en-IN" dirty="0"/>
          </a:p>
        </p:txBody>
      </p:sp>
      <p:cxnSp>
        <p:nvCxnSpPr>
          <p:cNvPr id="33" name="Straight Arrow Connector 32">
            <a:extLst>
              <a:ext uri="{FF2B5EF4-FFF2-40B4-BE49-F238E27FC236}">
                <a16:creationId xmlns:a16="http://schemas.microsoft.com/office/drawing/2014/main" id="{73B70045-12A9-87A3-860F-2CAEEAC1FF1D}"/>
              </a:ext>
            </a:extLst>
          </p:cNvPr>
          <p:cNvCxnSpPr>
            <a:cxnSpLocks/>
          </p:cNvCxnSpPr>
          <p:nvPr/>
        </p:nvCxnSpPr>
        <p:spPr>
          <a:xfrm flipV="1">
            <a:off x="1548494" y="3365211"/>
            <a:ext cx="762776" cy="2409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8E5CE6B6-F51E-6F64-E0B7-1818081A7F07}"/>
              </a:ext>
            </a:extLst>
          </p:cNvPr>
          <p:cNvCxnSpPr>
            <a:cxnSpLocks/>
          </p:cNvCxnSpPr>
          <p:nvPr/>
        </p:nvCxnSpPr>
        <p:spPr>
          <a:xfrm>
            <a:off x="3984171" y="3365211"/>
            <a:ext cx="82886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a:extLst>
              <a:ext uri="{FF2B5EF4-FFF2-40B4-BE49-F238E27FC236}">
                <a16:creationId xmlns:a16="http://schemas.microsoft.com/office/drawing/2014/main" id="{FD092551-3266-A522-C558-A80B7555795B}"/>
              </a:ext>
            </a:extLst>
          </p:cNvPr>
          <p:cNvCxnSpPr>
            <a:cxnSpLocks/>
          </p:cNvCxnSpPr>
          <p:nvPr/>
        </p:nvCxnSpPr>
        <p:spPr>
          <a:xfrm>
            <a:off x="6096777" y="3328346"/>
            <a:ext cx="82886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a:extLst>
              <a:ext uri="{FF2B5EF4-FFF2-40B4-BE49-F238E27FC236}">
                <a16:creationId xmlns:a16="http://schemas.microsoft.com/office/drawing/2014/main" id="{64A05E0D-19D2-A56C-4B91-165316510740}"/>
              </a:ext>
            </a:extLst>
          </p:cNvPr>
          <p:cNvCxnSpPr>
            <a:cxnSpLocks/>
            <a:stCxn id="26" idx="3"/>
          </p:cNvCxnSpPr>
          <p:nvPr/>
        </p:nvCxnSpPr>
        <p:spPr>
          <a:xfrm flipV="1">
            <a:off x="8201610" y="3328346"/>
            <a:ext cx="906621" cy="239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1" name="TextBox 50">
            <a:extLst>
              <a:ext uri="{FF2B5EF4-FFF2-40B4-BE49-F238E27FC236}">
                <a16:creationId xmlns:a16="http://schemas.microsoft.com/office/drawing/2014/main" id="{71840EB5-FA0E-507A-BF52-125ED59CD660}"/>
              </a:ext>
            </a:extLst>
          </p:cNvPr>
          <p:cNvSpPr txBox="1"/>
          <p:nvPr/>
        </p:nvSpPr>
        <p:spPr>
          <a:xfrm>
            <a:off x="-395384" y="4286385"/>
            <a:ext cx="2239347"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Staff Page</a:t>
            </a:r>
            <a:endParaRPr lang="en-IN" dirty="0">
              <a:latin typeface="Times New Roman" panose="02020603050405020304" pitchFamily="18" charset="0"/>
              <a:cs typeface="Times New Roman" panose="02020603050405020304" pitchFamily="18" charset="0"/>
            </a:endParaRPr>
          </a:p>
        </p:txBody>
      </p:sp>
      <p:sp>
        <p:nvSpPr>
          <p:cNvPr id="52" name="Oval 51">
            <a:extLst>
              <a:ext uri="{FF2B5EF4-FFF2-40B4-BE49-F238E27FC236}">
                <a16:creationId xmlns:a16="http://schemas.microsoft.com/office/drawing/2014/main" id="{7B51C42F-E031-A83E-7327-B23C8A4C341A}"/>
              </a:ext>
            </a:extLst>
          </p:cNvPr>
          <p:cNvSpPr/>
          <p:nvPr/>
        </p:nvSpPr>
        <p:spPr>
          <a:xfrm>
            <a:off x="653142" y="4917033"/>
            <a:ext cx="821095" cy="613991"/>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3" name="Rectangle 52">
            <a:extLst>
              <a:ext uri="{FF2B5EF4-FFF2-40B4-BE49-F238E27FC236}">
                <a16:creationId xmlns:a16="http://schemas.microsoft.com/office/drawing/2014/main" id="{307BF985-9CDF-81A7-81A8-71BB5A587B79}"/>
              </a:ext>
            </a:extLst>
          </p:cNvPr>
          <p:cNvSpPr/>
          <p:nvPr/>
        </p:nvSpPr>
        <p:spPr>
          <a:xfrm>
            <a:off x="1843963" y="4864142"/>
            <a:ext cx="1235139" cy="688655"/>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4" name="Rectangle 53">
            <a:extLst>
              <a:ext uri="{FF2B5EF4-FFF2-40B4-BE49-F238E27FC236}">
                <a16:creationId xmlns:a16="http://schemas.microsoft.com/office/drawing/2014/main" id="{7D8D5055-4C0A-0F4A-0C22-FC8B21191485}"/>
              </a:ext>
            </a:extLst>
          </p:cNvPr>
          <p:cNvSpPr/>
          <p:nvPr/>
        </p:nvSpPr>
        <p:spPr>
          <a:xfrm>
            <a:off x="3853250" y="4879827"/>
            <a:ext cx="1445469" cy="644455"/>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5" name="Rectangle 54">
            <a:extLst>
              <a:ext uri="{FF2B5EF4-FFF2-40B4-BE49-F238E27FC236}">
                <a16:creationId xmlns:a16="http://schemas.microsoft.com/office/drawing/2014/main" id="{544A99D2-BB39-EC79-8A42-1545ABA60645}"/>
              </a:ext>
            </a:extLst>
          </p:cNvPr>
          <p:cNvSpPr/>
          <p:nvPr/>
        </p:nvSpPr>
        <p:spPr>
          <a:xfrm>
            <a:off x="6012506" y="4875750"/>
            <a:ext cx="1281020" cy="657779"/>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6" name="TextBox 55">
            <a:extLst>
              <a:ext uri="{FF2B5EF4-FFF2-40B4-BE49-F238E27FC236}">
                <a16:creationId xmlns:a16="http://schemas.microsoft.com/office/drawing/2014/main" id="{B26147B0-B73F-30F3-D9C6-909FB40DF72E}"/>
              </a:ext>
            </a:extLst>
          </p:cNvPr>
          <p:cNvSpPr txBox="1"/>
          <p:nvPr/>
        </p:nvSpPr>
        <p:spPr>
          <a:xfrm>
            <a:off x="653141" y="5035393"/>
            <a:ext cx="821095"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Start</a:t>
            </a:r>
            <a:endParaRPr lang="en-IN" dirty="0">
              <a:latin typeface="Times New Roman" panose="02020603050405020304" pitchFamily="18" charset="0"/>
              <a:cs typeface="Times New Roman" panose="02020603050405020304" pitchFamily="18" charset="0"/>
            </a:endParaRPr>
          </a:p>
        </p:txBody>
      </p:sp>
      <p:sp>
        <p:nvSpPr>
          <p:cNvPr id="57" name="TextBox 56">
            <a:extLst>
              <a:ext uri="{FF2B5EF4-FFF2-40B4-BE49-F238E27FC236}">
                <a16:creationId xmlns:a16="http://schemas.microsoft.com/office/drawing/2014/main" id="{EBDE7A74-DE07-8CAD-3CA1-69FAEBEDD44F}"/>
              </a:ext>
            </a:extLst>
          </p:cNvPr>
          <p:cNvSpPr txBox="1"/>
          <p:nvPr/>
        </p:nvSpPr>
        <p:spPr>
          <a:xfrm>
            <a:off x="1586204" y="4832508"/>
            <a:ext cx="1812469"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Generate timetable</a:t>
            </a:r>
            <a:endParaRPr lang="en-IN" dirty="0">
              <a:latin typeface="Times New Roman" panose="02020603050405020304" pitchFamily="18" charset="0"/>
              <a:cs typeface="Times New Roman" panose="02020603050405020304" pitchFamily="18" charset="0"/>
            </a:endParaRPr>
          </a:p>
        </p:txBody>
      </p:sp>
      <p:sp>
        <p:nvSpPr>
          <p:cNvPr id="58" name="TextBox 57">
            <a:extLst>
              <a:ext uri="{FF2B5EF4-FFF2-40B4-BE49-F238E27FC236}">
                <a16:creationId xmlns:a16="http://schemas.microsoft.com/office/drawing/2014/main" id="{7CABB92F-760C-FA20-5C99-D059F1B62803}"/>
              </a:ext>
            </a:extLst>
          </p:cNvPr>
          <p:cNvSpPr txBox="1"/>
          <p:nvPr/>
        </p:nvSpPr>
        <p:spPr>
          <a:xfrm>
            <a:off x="3853250" y="4884693"/>
            <a:ext cx="1547327"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Staff Allocation</a:t>
            </a:r>
            <a:endParaRPr lang="en-IN" dirty="0">
              <a:latin typeface="Times New Roman" panose="02020603050405020304" pitchFamily="18" charset="0"/>
              <a:cs typeface="Times New Roman" panose="02020603050405020304" pitchFamily="18" charset="0"/>
            </a:endParaRPr>
          </a:p>
        </p:txBody>
      </p:sp>
      <p:sp>
        <p:nvSpPr>
          <p:cNvPr id="59" name="Rectangle 58">
            <a:extLst>
              <a:ext uri="{FF2B5EF4-FFF2-40B4-BE49-F238E27FC236}">
                <a16:creationId xmlns:a16="http://schemas.microsoft.com/office/drawing/2014/main" id="{E4FE6019-8D6E-450B-C6C2-C0D2916DD3EF}"/>
              </a:ext>
            </a:extLst>
          </p:cNvPr>
          <p:cNvSpPr/>
          <p:nvPr/>
        </p:nvSpPr>
        <p:spPr>
          <a:xfrm>
            <a:off x="8028889" y="4858600"/>
            <a:ext cx="1307257" cy="646331"/>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0" name="Oval 59">
            <a:extLst>
              <a:ext uri="{FF2B5EF4-FFF2-40B4-BE49-F238E27FC236}">
                <a16:creationId xmlns:a16="http://schemas.microsoft.com/office/drawing/2014/main" id="{32C4BD6E-8B86-5043-AC2A-CDD655F400AB}"/>
              </a:ext>
            </a:extLst>
          </p:cNvPr>
          <p:cNvSpPr/>
          <p:nvPr/>
        </p:nvSpPr>
        <p:spPr>
          <a:xfrm>
            <a:off x="11335516" y="4917032"/>
            <a:ext cx="792135" cy="503853"/>
          </a:xfrm>
          <a:prstGeom prst="ellipse">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ln>
                <a:solidFill>
                  <a:schemeClr val="tx1"/>
                </a:solidFill>
              </a:ln>
              <a:solidFill>
                <a:schemeClr val="tx1"/>
              </a:solidFill>
            </a:endParaRPr>
          </a:p>
        </p:txBody>
      </p:sp>
      <p:sp>
        <p:nvSpPr>
          <p:cNvPr id="61" name="TextBox 60">
            <a:extLst>
              <a:ext uri="{FF2B5EF4-FFF2-40B4-BE49-F238E27FC236}">
                <a16:creationId xmlns:a16="http://schemas.microsoft.com/office/drawing/2014/main" id="{CBD3CCB1-64EC-545A-7777-0A4607681A38}"/>
              </a:ext>
            </a:extLst>
          </p:cNvPr>
          <p:cNvSpPr txBox="1"/>
          <p:nvPr/>
        </p:nvSpPr>
        <p:spPr>
          <a:xfrm>
            <a:off x="6034082" y="4829230"/>
            <a:ext cx="1298512"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View timetable</a:t>
            </a:r>
            <a:endParaRPr lang="en-IN" dirty="0">
              <a:latin typeface="Times New Roman" panose="02020603050405020304" pitchFamily="18" charset="0"/>
              <a:cs typeface="Times New Roman" panose="02020603050405020304" pitchFamily="18" charset="0"/>
            </a:endParaRPr>
          </a:p>
        </p:txBody>
      </p:sp>
      <p:sp>
        <p:nvSpPr>
          <p:cNvPr id="62" name="TextBox 61">
            <a:extLst>
              <a:ext uri="{FF2B5EF4-FFF2-40B4-BE49-F238E27FC236}">
                <a16:creationId xmlns:a16="http://schemas.microsoft.com/office/drawing/2014/main" id="{0A47EB2E-F564-C757-8A10-850980A5AFA4}"/>
              </a:ext>
            </a:extLst>
          </p:cNvPr>
          <p:cNvSpPr txBox="1"/>
          <p:nvPr/>
        </p:nvSpPr>
        <p:spPr>
          <a:xfrm>
            <a:off x="7989821" y="4896893"/>
            <a:ext cx="1298511"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View staff details</a:t>
            </a:r>
            <a:endParaRPr lang="en-IN" dirty="0">
              <a:latin typeface="Times New Roman" panose="02020603050405020304" pitchFamily="18" charset="0"/>
              <a:cs typeface="Times New Roman" panose="02020603050405020304" pitchFamily="18" charset="0"/>
            </a:endParaRPr>
          </a:p>
        </p:txBody>
      </p:sp>
      <p:sp>
        <p:nvSpPr>
          <p:cNvPr id="63" name="TextBox 62">
            <a:extLst>
              <a:ext uri="{FF2B5EF4-FFF2-40B4-BE49-F238E27FC236}">
                <a16:creationId xmlns:a16="http://schemas.microsoft.com/office/drawing/2014/main" id="{85387634-6B3A-FEE5-CF56-96F83C56337D}"/>
              </a:ext>
            </a:extLst>
          </p:cNvPr>
          <p:cNvSpPr txBox="1"/>
          <p:nvPr/>
        </p:nvSpPr>
        <p:spPr>
          <a:xfrm>
            <a:off x="11411045" y="4979189"/>
            <a:ext cx="933061"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Exit</a:t>
            </a:r>
          </a:p>
          <a:p>
            <a:pPr algn="ctr"/>
            <a:endParaRPr lang="en-IN" dirty="0"/>
          </a:p>
        </p:txBody>
      </p:sp>
      <p:sp>
        <p:nvSpPr>
          <p:cNvPr id="64" name="Rectangle 63">
            <a:extLst>
              <a:ext uri="{FF2B5EF4-FFF2-40B4-BE49-F238E27FC236}">
                <a16:creationId xmlns:a16="http://schemas.microsoft.com/office/drawing/2014/main" id="{FF04FF50-E495-2669-0FF8-E3F9149A7CD5}"/>
              </a:ext>
            </a:extLst>
          </p:cNvPr>
          <p:cNvSpPr/>
          <p:nvPr/>
        </p:nvSpPr>
        <p:spPr>
          <a:xfrm>
            <a:off x="9928935" y="4929838"/>
            <a:ext cx="1091976" cy="503853"/>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5" name="TextBox 64">
            <a:extLst>
              <a:ext uri="{FF2B5EF4-FFF2-40B4-BE49-F238E27FC236}">
                <a16:creationId xmlns:a16="http://schemas.microsoft.com/office/drawing/2014/main" id="{EB2E62F7-6D14-8E3A-BB5D-456E23FE1BF4}"/>
              </a:ext>
            </a:extLst>
          </p:cNvPr>
          <p:cNvSpPr txBox="1"/>
          <p:nvPr/>
        </p:nvSpPr>
        <p:spPr>
          <a:xfrm>
            <a:off x="9984627" y="4998875"/>
            <a:ext cx="970383"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Logout</a:t>
            </a:r>
          </a:p>
          <a:p>
            <a:pPr algn="ctr"/>
            <a:endParaRPr lang="en-IN" dirty="0"/>
          </a:p>
        </p:txBody>
      </p:sp>
      <p:cxnSp>
        <p:nvCxnSpPr>
          <p:cNvPr id="67" name="Straight Arrow Connector 66">
            <a:extLst>
              <a:ext uri="{FF2B5EF4-FFF2-40B4-BE49-F238E27FC236}">
                <a16:creationId xmlns:a16="http://schemas.microsoft.com/office/drawing/2014/main" id="{D27C3839-E7F5-1B5B-DC82-C6CDEE7B5FC0}"/>
              </a:ext>
            </a:extLst>
          </p:cNvPr>
          <p:cNvCxnSpPr>
            <a:stCxn id="56" idx="3"/>
          </p:cNvCxnSpPr>
          <p:nvPr/>
        </p:nvCxnSpPr>
        <p:spPr>
          <a:xfrm flipV="1">
            <a:off x="1474236" y="5220058"/>
            <a:ext cx="455646"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a:extLst>
              <a:ext uri="{FF2B5EF4-FFF2-40B4-BE49-F238E27FC236}">
                <a16:creationId xmlns:a16="http://schemas.microsoft.com/office/drawing/2014/main" id="{4D115EA8-1125-9DB0-7F21-CE0F3CE193F4}"/>
              </a:ext>
            </a:extLst>
          </p:cNvPr>
          <p:cNvCxnSpPr>
            <a:cxnSpLocks/>
          </p:cNvCxnSpPr>
          <p:nvPr/>
        </p:nvCxnSpPr>
        <p:spPr>
          <a:xfrm>
            <a:off x="3074388" y="5248306"/>
            <a:ext cx="80986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9" name="Straight Arrow Connector 68">
            <a:extLst>
              <a:ext uri="{FF2B5EF4-FFF2-40B4-BE49-F238E27FC236}">
                <a16:creationId xmlns:a16="http://schemas.microsoft.com/office/drawing/2014/main" id="{68DEF848-1148-9838-F941-22C83C9BC3F4}"/>
              </a:ext>
            </a:extLst>
          </p:cNvPr>
          <p:cNvCxnSpPr>
            <a:cxnSpLocks/>
          </p:cNvCxnSpPr>
          <p:nvPr/>
        </p:nvCxnSpPr>
        <p:spPr>
          <a:xfrm flipV="1">
            <a:off x="5265963" y="5246462"/>
            <a:ext cx="803007" cy="18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0" name="Straight Arrow Connector 69">
            <a:extLst>
              <a:ext uri="{FF2B5EF4-FFF2-40B4-BE49-F238E27FC236}">
                <a16:creationId xmlns:a16="http://schemas.microsoft.com/office/drawing/2014/main" id="{1CAFC75C-C833-F5D2-27CD-E43DFF499CDD}"/>
              </a:ext>
            </a:extLst>
          </p:cNvPr>
          <p:cNvCxnSpPr>
            <a:cxnSpLocks/>
          </p:cNvCxnSpPr>
          <p:nvPr/>
        </p:nvCxnSpPr>
        <p:spPr>
          <a:xfrm flipV="1">
            <a:off x="7260770" y="5239027"/>
            <a:ext cx="794563" cy="74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a:extLst>
              <a:ext uri="{FF2B5EF4-FFF2-40B4-BE49-F238E27FC236}">
                <a16:creationId xmlns:a16="http://schemas.microsoft.com/office/drawing/2014/main" id="{19C43CA7-4ACE-CAB6-1A58-B3D8E2464F3D}"/>
              </a:ext>
            </a:extLst>
          </p:cNvPr>
          <p:cNvCxnSpPr>
            <a:cxnSpLocks/>
            <a:stCxn id="62" idx="3"/>
          </p:cNvCxnSpPr>
          <p:nvPr/>
        </p:nvCxnSpPr>
        <p:spPr>
          <a:xfrm>
            <a:off x="9288332" y="5220059"/>
            <a:ext cx="659564" cy="18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a:extLst>
              <a:ext uri="{FF2B5EF4-FFF2-40B4-BE49-F238E27FC236}">
                <a16:creationId xmlns:a16="http://schemas.microsoft.com/office/drawing/2014/main" id="{54BA0CCC-679C-26CE-EA7E-0654E6EF0F20}"/>
              </a:ext>
            </a:extLst>
          </p:cNvPr>
          <p:cNvCxnSpPr>
            <a:cxnSpLocks/>
            <a:stCxn id="64" idx="3"/>
          </p:cNvCxnSpPr>
          <p:nvPr/>
        </p:nvCxnSpPr>
        <p:spPr>
          <a:xfrm flipV="1">
            <a:off x="11020911" y="5175708"/>
            <a:ext cx="325973" cy="60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019650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556</TotalTime>
  <Words>1083</Words>
  <Application>Microsoft Office PowerPoint</Application>
  <PresentationFormat>Widescreen</PresentationFormat>
  <Paragraphs>156</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Managing subjects, lectures, and classrooms in universities and learning institutions is complex and time consuming. Creating educational timetables manually is arduous and leads to scheduling clashes. To address these issues, an open-source solution using AngularJS, Bootstrap 3, and PHP was developed, providing a cost effective and flexible alternative to commercial application [5].  During the COVID-19 pandemic, students struggled with time management. A research paper introduces a greedy algorithm to enhance semester planners, improving student productivity. It validates data and optimizes task sequences efficiently, with testing showing its effectiveness compared to the Brute Force algorithm [1].  Timetable generation is a common challenge for colleges. A paper outlines an application that utilizes genetic algorithms to allocate subjects to staff and classes for students, streamlining the process and addressing scheduling conflicts [4].  Automated timetable generation addresses the challenges of manual systems in colleges. It leverages constraints and constraint programming to create dispute-free timetables efficiently, catering to various variables, such as lectures, subjects, and faculty [3].  For universities with multiple branches and batches, creating timetables is time-consuming. An algorithmic approach is introduced to save time and reduce the manual burden.</vt:lpstr>
      <vt:lpstr>PowerPoint Presentation</vt:lpstr>
      <vt:lpstr>PowerPoint Presentation</vt:lpstr>
      <vt:lpstr>PowerPoint Presentation</vt:lpstr>
      <vt:lpstr>PowerPoint Presentation</vt:lpstr>
      <vt:lpstr>PowerPoint Presentation</vt:lpstr>
      <vt:lpstr>PowerPoint Presentation</vt:lpstr>
      <vt:lpstr>                                                                3. Staff page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 SHAH INSTITUTE OF TECHNOLOGY  Department of Computer Science and Engineering  Artifical Intelligence &amp; Machine Learning</dc:title>
  <dc:creator>Samiksha Patil</dc:creator>
  <cp:lastModifiedBy>Samiksha Patil</cp:lastModifiedBy>
  <cp:revision>17</cp:revision>
  <dcterms:created xsi:type="dcterms:W3CDTF">2024-01-27T21:47:52Z</dcterms:created>
  <dcterms:modified xsi:type="dcterms:W3CDTF">2024-08-31T07:03:34Z</dcterms:modified>
</cp:coreProperties>
</file>