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6" r:id="rId7"/>
    <p:sldId id="266" r:id="rId8"/>
    <p:sldId id="278" r:id="rId9"/>
    <p:sldId id="261" r:id="rId10"/>
    <p:sldId id="267" r:id="rId11"/>
    <p:sldId id="262" r:id="rId12"/>
    <p:sldId id="280" r:id="rId13"/>
    <p:sldId id="264" r:id="rId14"/>
    <p:sldId id="279" r:id="rId15"/>
    <p:sldId id="265" r:id="rId16"/>
    <p:sldId id="268" r:id="rId17"/>
    <p:sldId id="260" r:id="rId18"/>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6"/>
    <p:restoredTop sz="94631"/>
  </p:normalViewPr>
  <p:slideViewPr>
    <p:cSldViewPr showGuides="1">
      <p:cViewPr>
        <p:scale>
          <a:sx n="66" d="100"/>
          <a:sy n="66" d="100"/>
        </p:scale>
        <p:origin x="1084" y="-54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1"/>
          <p:cNvSpPr>
            <a:spLocks noGrp="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fld>
            <a:endParaRPr lang="en-IN" altLang="en-US" sz="1400" dirty="0">
              <a:solidFill>
                <a:srgbClr val="000000"/>
              </a:solidFill>
              <a:latin typeface="Times New Roman" panose="02020603050405020304" pitchFamily="16"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9219" name="Rectangle 1"/>
          <p:cNvSpPr>
            <a:spLocks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9220"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2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30723" name="Rectangle 1"/>
          <p:cNvSpPr>
            <a:spLocks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0724"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1267" name="Rectangle 1"/>
          <p:cNvSpPr>
            <a:spLocks noTextEdit="1"/>
          </p:cNvSpPr>
          <p:nvPr>
            <p:ph type="sldImg"/>
          </p:nvPr>
        </p:nvSpPr>
        <p:spPr>
          <a:xfrm>
            <a:off x="215900" y="812800"/>
            <a:ext cx="7127875" cy="4008438"/>
          </a:xfrm>
          <a:solidFill>
            <a:srgbClr val="FFFFFF">
              <a:alpha val="100000"/>
            </a:srgbClr>
          </a:solidFill>
          <a:ln>
            <a:solidFill>
              <a:srgbClr val="000000">
                <a:alpha val="100000"/>
              </a:srgbClr>
            </a:solidFill>
            <a:miter lim="800000"/>
          </a:ln>
        </p:spPr>
      </p:sp>
      <p:sp>
        <p:nvSpPr>
          <p:cNvPr id="11268"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3315" name="Rectangle 1"/>
          <p:cNvSpPr>
            <a:spLocks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48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048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0484"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457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457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4580"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662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662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6628"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867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fld>
            <a:endParaRPr lang="en-IN" altLang="en-US" sz="1400" dirty="0">
              <a:ea typeface="DejaVu Sans" charset="0"/>
              <a:cs typeface="DejaVu Sans" charset="0"/>
            </a:endParaRPr>
          </a:p>
        </p:txBody>
      </p:sp>
      <p:sp>
        <p:nvSpPr>
          <p:cNvPr id="2867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8676" name="Rectangle 2"/>
          <p:cNvSpPr>
            <a:spLocks noGrp="1"/>
          </p:cNvSpPr>
          <p:nvPr>
            <p:ph type="body" idx="1"/>
          </p:nvPr>
        </p:nvSpPr>
        <p:spPr>
          <a:xfrm>
            <a:off x="755650" y="5078413"/>
            <a:ext cx="6048375" cy="4811712"/>
          </a:xfrm>
          <a:ln/>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CE47191-30AB-440D-AC3A-669420F0C46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B59134B-FCC9-49CF-9F3C-43AF8A8493E2}"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endPar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endParaRP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650DEA7-C779-41A7-92E9-98BA3CEE3C0B}"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endParaRPr lang="en-US"/>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p>
            <a:pPr lvl="0"/>
            <a:r>
              <a:rPr lang="en-US" altLang="en-US" dirty="0"/>
              <a:t>Click to edit Master title style</a:t>
            </a:r>
            <a:endParaRPr lang="en-US" altLang="en-US" dirty="0"/>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MEDICAL E-CARD USING RFID</a:t>
            </a:r>
            <a:endParaRPr kumimoji="0" lang="en-IN" altLang="en-US" sz="3600" b="1"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BY</a:t>
            </a:r>
            <a:endPar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Karan Saji Vethody - 22106023</a:t>
            </a:r>
            <a:endPar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Suraj Vishwakarma - 22106019</a:t>
            </a:r>
            <a:endPar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Disha Waghmare- 22106033</a:t>
            </a:r>
            <a:endPar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Shikshita Yadav - 22106092</a:t>
            </a:r>
            <a:endPar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endPar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Prof.Ranjita Asati</a:t>
            </a:r>
            <a:r>
              <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p:cNvPicPr>
            <a:picLocks noChangeAspect="1"/>
          </p:cNvPicPr>
          <p:nvPr/>
        </p:nvPicPr>
        <p:blipFill>
          <a:blip r:embed="rId1"/>
          <a:stretch>
            <a:fillRect/>
          </a:stretch>
        </p:blipFill>
        <p:spPr>
          <a:xfrm>
            <a:off x="863600" y="179388"/>
            <a:ext cx="7705725" cy="13716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1830" y="671830"/>
            <a:ext cx="4039235" cy="1455420"/>
          </a:xfrm>
        </p:spPr>
        <p:txBody>
          <a:bodyPr/>
          <a:p>
            <a:endParaRPr lang="en-US"/>
          </a:p>
        </p:txBody>
      </p:sp>
      <p:pic>
        <p:nvPicPr>
          <p:cNvPr id="4" name="Content Placeholder 3"/>
          <p:cNvPicPr>
            <a:picLocks noChangeAspect="1"/>
          </p:cNvPicPr>
          <p:nvPr>
            <p:ph idx="1"/>
          </p:nvPr>
        </p:nvPicPr>
        <p:blipFill>
          <a:blip r:embed="rId1"/>
          <a:stretch>
            <a:fillRect/>
          </a:stretch>
        </p:blipFill>
        <p:spPr>
          <a:xfrm>
            <a:off x="477520" y="671830"/>
            <a:ext cx="4960620" cy="6192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Title 2"/>
          <p:cNvSpPr>
            <a:spLocks noGrp="1"/>
          </p:cNvSpPr>
          <p:nvPr>
            <p:ph type="title"/>
          </p:nvPr>
        </p:nvSpPr>
        <p:spPr>
          <a:xfrm>
            <a:off x="4919345" y="1549400"/>
            <a:ext cx="2292985" cy="577850"/>
          </a:xfrm>
        </p:spPr>
        <p:txBody>
          <a:bodyPr/>
          <a:p>
            <a:endParaRPr lang="en-US"/>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Implementation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3555" name="Rectangle 2"/>
          <p:cNvSpPr/>
          <p:nvPr/>
        </p:nvSpPr>
        <p:spPr>
          <a:xfrm>
            <a:off x="503238" y="1563688"/>
            <a:ext cx="9070975" cy="5194300"/>
          </a:xfrm>
          <a:prstGeom prst="rect">
            <a:avLst/>
          </a:prstGeom>
          <a:noFill/>
          <a:ln w="9525">
            <a:noFill/>
          </a:ln>
        </p:spPr>
        <p:txBody>
          <a:bodyPr lIns="0" tIns="21240" rIns="0" bIns="0"/>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pic>
        <p:nvPicPr>
          <p:cNvPr id="2" name="Content Placeholder 1"/>
          <p:cNvPicPr>
            <a:picLocks noChangeAspect="1"/>
          </p:cNvPicPr>
          <p:nvPr>
            <p:ph idx="1"/>
          </p:nvPr>
        </p:nvPicPr>
        <p:blipFill>
          <a:blip r:embed="rId1"/>
          <a:stretch>
            <a:fillRect/>
          </a:stretch>
        </p:blipFill>
        <p:spPr>
          <a:xfrm>
            <a:off x="503555" y="1475740"/>
            <a:ext cx="8554720" cy="4634865"/>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71830" y="683260"/>
            <a:ext cx="8610600" cy="49904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Conclusion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5603" name="Rectangle 2"/>
          <p:cNvSpPr/>
          <p:nvPr/>
        </p:nvSpPr>
        <p:spPr>
          <a:xfrm>
            <a:off x="503238" y="1563688"/>
            <a:ext cx="9070975" cy="5194300"/>
          </a:xfrm>
          <a:prstGeom prst="rect">
            <a:avLst/>
          </a:prstGeom>
          <a:noFill/>
          <a:ln w="9525">
            <a:noFill/>
          </a:ln>
        </p:spPr>
        <p:txBody>
          <a:bodyPr lIns="0" tIns="21240" rIns="0" bIns="0"/>
          <a:p>
            <a:pPr marL="285750" indent="-285750" algn="l" defTabSz="503555">
              <a:lnSpc>
                <a:spcPct val="100000"/>
              </a:lnSpc>
              <a:buClrTx/>
              <a:buSzTx/>
              <a:buFont typeface="Arial" panose="020B0604020202020204" pitchFamily="34" charset="0"/>
              <a:buChar char="•"/>
            </a:pPr>
            <a:r>
              <a:rPr lang="en-US" altLang="en-US" sz="1800" noProof="0" dirty="0">
                <a:ln>
                  <a:noFill/>
                </a:ln>
                <a:solidFill>
                  <a:sysClr val="windowText" lastClr="000000"/>
                </a:solidFill>
                <a:effectLst/>
                <a:uLnTx/>
                <a:uFillTx/>
                <a:latin typeface="Source Sans Pro" pitchFamily="34" charset="0"/>
              </a:rPr>
              <a:t>In conclusion, the exploration of medical e-card systems reveals a dynamic landscape marked by both advancements and persistent challenges. While these systems offer promising solutions to streamline medical record management, enhance patient care, and improve efficiency within healthcare settings, there are notable limitations and areas for improvement.</a:t>
            </a: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lnSpc>
                <a:spcPct val="100000"/>
              </a:lnSpc>
              <a:buClrTx/>
              <a:buSzTx/>
              <a:buFont typeface="Arial" panose="020B0604020202020204" pitchFamily="34" charset="0"/>
              <a:buChar char="•"/>
            </a:pP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lnSpc>
                <a:spcPct val="100000"/>
              </a:lnSpc>
              <a:buClrTx/>
              <a:buSzTx/>
              <a:buFont typeface="Arial" panose="020B0604020202020204" pitchFamily="34" charset="0"/>
              <a:buChar char="•"/>
            </a:pPr>
            <a:r>
              <a:rPr lang="en-US" altLang="en-US" sz="1800" noProof="0" dirty="0">
                <a:ln>
                  <a:noFill/>
                </a:ln>
                <a:solidFill>
                  <a:sysClr val="windowText" lastClr="000000"/>
                </a:solidFill>
                <a:effectLst/>
                <a:uLnTx/>
                <a:uFillTx/>
                <a:latin typeface="Source Sans Pro" pitchFamily="34" charset="0"/>
              </a:rPr>
              <a:t>The literature survey underscores the importance of addressing issues such as interoperability, security, usability, and equitable access to technology. By understanding the requirements and expectations of healthcare professionals and patients, as well as leveraging emerging technologies and methodologies, there is an opportunity to develop more comprehensive and user-centric medical e-card solutions.</a:t>
            </a: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lnSpc>
                <a:spcPct val="100000"/>
              </a:lnSpc>
              <a:buClrTx/>
              <a:buSzTx/>
              <a:buFont typeface="Arial" panose="020B0604020202020204" pitchFamily="34" charset="0"/>
              <a:buChar char="•"/>
            </a:pP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lnSpc>
                <a:spcPct val="100000"/>
              </a:lnSpc>
              <a:buClrTx/>
              <a:buSzTx/>
              <a:buFont typeface="Arial" panose="020B0604020202020204" pitchFamily="34" charset="0"/>
              <a:buChar char="•"/>
            </a:pPr>
            <a:r>
              <a:rPr lang="en-US" altLang="en-US" sz="1800" noProof="0" dirty="0">
                <a:ln>
                  <a:noFill/>
                </a:ln>
                <a:solidFill>
                  <a:sysClr val="windowText" lastClr="000000"/>
                </a:solidFill>
                <a:effectLst/>
                <a:uLnTx/>
                <a:uFillTx/>
                <a:latin typeface="Source Sans Pro" pitchFamily="34" charset="0"/>
              </a:rPr>
              <a:t>Moving forward, continued research, collaboration, and innovation are essential to overcoming existing barriers and unlocking the full potential of medical e-card systems in revolutionizing healthcare delivery. With a focus on interoperability, security, accessibility, and user experience, the vision of a seamless and integrated healthcare ecosystem driven by electronic medical records can be realized, ultimately leading to improved patient outcomes and healthcare outcomes</a:t>
            </a:r>
            <a:endParaRPr lang="en-US" altLang="en-US" sz="1800" noProof="0" dirty="0">
              <a:ln>
                <a:noFill/>
              </a:ln>
              <a:solidFill>
                <a:sysClr val="windowText" lastClr="000000"/>
              </a:solidFill>
              <a:effectLst/>
              <a:uLnTx/>
              <a:uFillTx/>
              <a:latin typeface="Source Sans Pro"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References</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7651" name="Rectangle 2"/>
          <p:cNvSpPr/>
          <p:nvPr/>
        </p:nvSpPr>
        <p:spPr>
          <a:xfrm>
            <a:off x="503238" y="1563688"/>
            <a:ext cx="9070975" cy="5194300"/>
          </a:xfrm>
          <a:prstGeom prst="rect">
            <a:avLst/>
          </a:prstGeom>
          <a:noFill/>
          <a:ln w="9525">
            <a:noFill/>
          </a:ln>
        </p:spPr>
        <p:txBody>
          <a:bodyPr lIns="0" tIns="21240" rIns="0" bIns="0"/>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7652" name="Content Placeholder 2"/>
          <p:cNvSpPr txBox="1"/>
          <p:nvPr/>
        </p:nvSpPr>
        <p:spPr>
          <a:xfrm>
            <a:off x="539750" y="1484313"/>
            <a:ext cx="8677275" cy="5608637"/>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itchFamily="82" charset="2"/>
              <a:buChar char=""/>
              <a:defRPr sz="1300" kern="1200">
                <a:solidFill>
                  <a:srgbClr val="404040"/>
                </a:solidFill>
                <a:latin typeface="+mn-lt"/>
                <a:ea typeface="+mn-ea"/>
                <a:cs typeface="+mn-cs"/>
              </a:defRPr>
            </a:lvl5pPr>
          </a:lstStyle>
          <a:p>
            <a:pPr lvl="0" algn="l" defTabSz="503555">
              <a:spcBef>
                <a:spcPct val="20000"/>
              </a:spcBef>
              <a:buClrTx/>
              <a:buSzTx/>
              <a:buFont typeface="+mj-lt"/>
              <a:buAutoNum type="arabicPeriod"/>
            </a:pPr>
            <a:r>
              <a:rPr lang="en-US" altLang="en-US" sz="1800" noProof="0" dirty="0">
                <a:ln>
                  <a:noFill/>
                </a:ln>
                <a:solidFill>
                  <a:sysClr val="windowText" lastClr="000000"/>
                </a:solidFill>
                <a:effectLst/>
                <a:uLnTx/>
                <a:uFillTx/>
                <a:latin typeface="Source Sans Pro" pitchFamily="34" charset="0"/>
                <a:sym typeface="+mn-ea"/>
              </a:rPr>
              <a:t>yao, W., Chu, C. H.,  &amp;  Li,  Z. (2012). The  adoption  and implementation of                 RFID technologies in healthcare: A literature  review.  Journal  of  Medical Systems, 36(6), 3507-3525. doi: 10.1007/s10916-011-9789-8. </a:t>
            </a:r>
            <a:endParaRPr lang="en-US" altLang="en-US" sz="1800" noProof="0" dirty="0">
              <a:ln>
                <a:noFill/>
              </a:ln>
              <a:solidFill>
                <a:sysClr val="windowText" lastClr="000000"/>
              </a:solidFill>
              <a:effectLst/>
              <a:uLnTx/>
              <a:uFillTx/>
              <a:latin typeface="Source Sans Pro" pitchFamily="34" charset="0"/>
              <a:sym typeface="+mn-ea"/>
            </a:endParaRPr>
          </a:p>
          <a:p>
            <a:pPr marL="342900" lvl="0" indent="-342900" algn="l" defTabSz="503555">
              <a:spcBef>
                <a:spcPct val="20000"/>
              </a:spcBef>
              <a:buClrTx/>
              <a:buSzTx/>
              <a:buFont typeface="+mj-lt"/>
              <a:buAutoNum type="arabicPeriod"/>
            </a:pPr>
            <a:r>
              <a:rPr lang="en-US" altLang="en-US" sz="1800" noProof="0" dirty="0">
                <a:ln>
                  <a:noFill/>
                </a:ln>
                <a:solidFill>
                  <a:sysClr val="windowText" lastClr="000000"/>
                </a:solidFill>
                <a:effectLst/>
                <a:uLnTx/>
                <a:uFillTx/>
                <a:latin typeface="Source Sans Pro" pitchFamily="34" charset="0"/>
                <a:sym typeface="+mn-ea"/>
              </a:rPr>
              <a:t>Ngai, E. W. T., Poon, J. K. L., Suk, F. F. C., et al. (2009). Design of an RFID-based Healthcare  Management  System  using  an  Information  System  Design  Theory. Information Systems Frontiers,11, 405-417. doi: 10.1007/s10796-009-9154-3</a:t>
            </a:r>
            <a:endParaRPr lang="en-US" altLang="en-US" sz="1800" noProof="0" dirty="0">
              <a:ln>
                <a:noFill/>
              </a:ln>
              <a:solidFill>
                <a:sysClr val="windowText" lastClr="000000"/>
              </a:solidFill>
              <a:effectLst/>
              <a:uLnTx/>
              <a:uFillTx/>
              <a:latin typeface="Source Sans Pro" pitchFamily="34" charset="0"/>
              <a:sym typeface="+mn-ea"/>
            </a:endParaRPr>
          </a:p>
          <a:p>
            <a:pPr marL="342900" lvl="0" indent="-342900" algn="l" defTabSz="503555">
              <a:spcBef>
                <a:spcPct val="20000"/>
              </a:spcBef>
              <a:buClrTx/>
              <a:buSzTx/>
              <a:buFont typeface="+mj-lt"/>
              <a:buAutoNum type="arabicPeriod"/>
            </a:pPr>
            <a:r>
              <a:rPr lang="en-US" altLang="en-US" sz="1800" noProof="0" dirty="0">
                <a:ln>
                  <a:noFill/>
                </a:ln>
                <a:solidFill>
                  <a:sysClr val="windowText" lastClr="000000"/>
                </a:solidFill>
                <a:effectLst/>
                <a:uLnTx/>
                <a:uFillTx/>
                <a:latin typeface="Source Sans Pro" pitchFamily="34" charset="0"/>
                <a:sym typeface="+mn-ea"/>
              </a:rPr>
              <a:t>The Impact Of Health Card On Citizens! Quality Of Life: Evidence In Bangladesh, By Dr. Ramiz Uddin Mohammad, Mostafizur Rahman Khan––– Farzana Rahman Shumi, Fahmida Sarwar (European Scientific Journal February 2016 edition vol.12, No.6)</a:t>
            </a:r>
            <a:endParaRPr lang="en-US" altLang="en-US" sz="1800" noProof="0" dirty="0">
              <a:ln>
                <a:noFill/>
              </a:ln>
              <a:solidFill>
                <a:sysClr val="windowText" lastClr="000000"/>
              </a:solidFill>
              <a:effectLst/>
              <a:uLnTx/>
              <a:uFillTx/>
              <a:latin typeface="Source Sans Pro" pitchFamily="34" charset="0"/>
              <a:sym typeface="+mn-ea"/>
            </a:endParaRPr>
          </a:p>
          <a:p>
            <a:pPr marL="342900" lvl="0" indent="-342900" algn="l" defTabSz="503555">
              <a:spcBef>
                <a:spcPct val="20000"/>
              </a:spcBef>
              <a:buClrTx/>
              <a:buSzTx/>
              <a:buFont typeface="+mj-lt"/>
              <a:buAutoNum type="arabicPeriod"/>
            </a:pPr>
            <a:r>
              <a:rPr lang="en-US" altLang="en-US" sz="1800" noProof="0" dirty="0">
                <a:ln>
                  <a:noFill/>
                </a:ln>
                <a:solidFill>
                  <a:sysClr val="windowText" lastClr="000000"/>
                </a:solidFill>
                <a:effectLst/>
                <a:uLnTx/>
                <a:uFillTx/>
                <a:latin typeface="Source Sans Pro" pitchFamily="34" charset="0"/>
                <a:sym typeface="+mn-ea"/>
              </a:rPr>
              <a:t>INTRODUCTION OF AN INTERNATIONAL HEALTH CARD IN HEALTHCARE INFORMATION SYSTEMS, By VIDHYA KRISHNA (International Journal of Advances in Electronics and Computer Science, ISSN: 2393-2835 Volume-3, Issue-11, Nov.-2016)</a:t>
            </a:r>
            <a:endParaRPr lang="en-US" altLang="en-US" sz="1800" noProof="0" dirty="0">
              <a:ln>
                <a:noFill/>
              </a:ln>
              <a:solidFill>
                <a:sysClr val="windowText" lastClr="000000"/>
              </a:solidFill>
              <a:effectLst/>
              <a:uLnTx/>
              <a:uFillTx/>
              <a:latin typeface="Source Sans Pro" pitchFamily="34" charset="0"/>
              <a:sym typeface="+mn-ea"/>
            </a:endParaRPr>
          </a:p>
          <a:p>
            <a:pPr marL="342900" lvl="0" indent="-342900" algn="l" defTabSz="503555">
              <a:spcBef>
                <a:spcPct val="20000"/>
              </a:spcBef>
              <a:buClrTx/>
              <a:buSzTx/>
              <a:buFont typeface="+mj-lt"/>
              <a:buAutoNum type="arabicPeriod"/>
            </a:pPr>
            <a:r>
              <a:rPr lang="en-US" altLang="en-US" sz="1800" noProof="0" dirty="0">
                <a:ln>
                  <a:noFill/>
                </a:ln>
                <a:solidFill>
                  <a:sysClr val="windowText" lastClr="000000"/>
                </a:solidFill>
                <a:effectLst/>
                <a:uLnTx/>
                <a:uFillTx/>
                <a:latin typeface="Source Sans Pro" pitchFamily="34" charset="0"/>
                <a:sym typeface="+mn-ea"/>
              </a:rPr>
              <a:t> A multilayered architecture for the development of smart card-based healthcare applications By A. Georgoulas; A. Giakoumaki; D. Koutsouris. (Procedia - Social and Behavioral Sciences, vol.172, pp.336-343,2015) </a:t>
            </a:r>
            <a:r>
              <a:rPr lang="en-GB" altLang="en-US" sz="2000" dirty="0">
                <a:solidFill>
                  <a:srgbClr val="000000"/>
                </a:solidFill>
                <a:latin typeface="Source Sans Pro" pitchFamily="34" charset="0"/>
                <a:sym typeface="+mn-ea"/>
              </a:rPr>
              <a:t>.</a:t>
            </a:r>
            <a:endParaRPr lang="en-GB" altLang="en-US" sz="2000" dirty="0">
              <a:solidFill>
                <a:srgbClr val="000000"/>
              </a:solidFill>
              <a:latin typeface="Source Sans Pro" pitchFamily="34"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Rectangle 1"/>
          <p:cNvSpPr/>
          <p:nvPr/>
        </p:nvSpPr>
        <p:spPr>
          <a:xfrm>
            <a:off x="647700" y="3057525"/>
            <a:ext cx="9070975" cy="1262063"/>
          </a:xfrm>
          <a:prstGeom prst="rect">
            <a:avLst/>
          </a:prstGeom>
          <a:noFill/>
          <a:ln w="9525">
            <a:noFill/>
          </a:ln>
        </p:spPr>
        <p:txBody>
          <a:bodyPr lIns="0" tIns="31680" rIns="0" bIns="0" anchor="ctr" anchorCtr="0"/>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Thank You...!!</a:t>
            </a:r>
            <a:endParaRPr lang="en-IN" altLang="en-US" sz="3600" b="1"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p:nvPr/>
        </p:nvSpPr>
        <p:spPr>
          <a:xfrm>
            <a:off x="504825" y="144463"/>
            <a:ext cx="9070975" cy="1057275"/>
          </a:xfrm>
          <a:prstGeom prst="rect">
            <a:avLst/>
          </a:prstGeom>
          <a:noFill/>
          <a:ln w="9525">
            <a:noFill/>
          </a:ln>
        </p:spPr>
        <p:txBody>
          <a:bodyPr lIns="0" tIns="31680" rIns="0" bIns="0" anchor="ctr" anchorCtr="0"/>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Outline</a:t>
            </a:r>
            <a:endParaRPr lang="en-IN" altLang="en-US" sz="3600" b="1" dirty="0">
              <a:solidFill>
                <a:srgbClr val="000000"/>
              </a:solidFill>
              <a:latin typeface="Times New Roman" panose="02020603050405020304" pitchFamily="16" charset="0"/>
              <a:ea typeface="DejaVu Sans" charset="0"/>
            </a:endParaRPr>
          </a:p>
        </p:txBody>
      </p:sp>
      <p:sp>
        <p:nvSpPr>
          <p:cNvPr id="10243" name="Rectangle 2"/>
          <p:cNvSpPr/>
          <p:nvPr/>
        </p:nvSpPr>
        <p:spPr>
          <a:xfrm>
            <a:off x="504825" y="1236663"/>
            <a:ext cx="9323388" cy="5578475"/>
          </a:xfrm>
          <a:prstGeom prst="rect">
            <a:avLst/>
          </a:prstGeom>
          <a:noFill/>
          <a:ln w="9525">
            <a:noFill/>
          </a:ln>
        </p:spPr>
        <p:txBody>
          <a:bodyPr lIns="0" tIns="21240" rIns="0" bIns="0"/>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rebuchet MS" panose="020B0603020202020204" pitchFamily="34" charset="0"/>
              </a:rPr>
              <a:t>Introduction</a:t>
            </a:r>
            <a:endParaRPr lang="en-IN"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rebuchet MS" panose="020B0603020202020204" pitchFamily="34" charset="0"/>
              </a:rPr>
              <a:t>Literature Survey of the existing systems</a:t>
            </a:r>
            <a:endParaRPr lang="en-IN"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rebuchet MS" panose="020B0603020202020204" pitchFamily="34" charset="0"/>
              </a:rPr>
              <a:t>Limitations of the existing systems</a:t>
            </a:r>
            <a:endParaRPr lang="en-IN"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rebuchet MS" panose="020B0603020202020204" pitchFamily="34" charset="0"/>
              </a:rPr>
              <a:t>Problem statement </a:t>
            </a:r>
            <a:endParaRPr lang="en-IN"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rebuchet MS" panose="020B0603020202020204" pitchFamily="34" charset="0"/>
              </a:rPr>
              <a:t>System Design</a:t>
            </a:r>
            <a:endParaRPr lang="en-US"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rebuchet MS" panose="020B0603020202020204" pitchFamily="34" charset="0"/>
              </a:rPr>
              <a:t>Technologies and methodologies</a:t>
            </a:r>
            <a:endParaRPr lang="en-US"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rebuchet MS" panose="020B0603020202020204" pitchFamily="34" charset="0"/>
              </a:rPr>
              <a:t>Implementation</a:t>
            </a:r>
            <a:endParaRPr lang="en-US"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dirty="0">
                <a:latin typeface="Trebuchet MS" panose="020B0603020202020204" pitchFamily="34" charset="0"/>
              </a:rPr>
              <a:t>Conclusion </a:t>
            </a:r>
            <a:endParaRPr lang="en-US" altLang="en-US" sz="2400" dirty="0">
              <a:latin typeface="Trebuchet MS" panose="020B0603020202020204" pitchFamily="34"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dirty="0">
                <a:latin typeface="Trebuchet MS" panose="020B0603020202020204" pitchFamily="34" charset="0"/>
              </a:rPr>
              <a:t>References</a:t>
            </a:r>
            <a:endParaRPr lang="en-IN" altLang="en-US" sz="2400" dirty="0">
              <a:solidFill>
                <a:srgbClr val="000000"/>
              </a:solidFill>
              <a:latin typeface="Times New Roman" panose="02020603050405020304" pitchFamily="16" charset="0"/>
              <a:ea typeface="DejaVu Sans"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Introduction</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2" name="Content Placeholder 2"/>
          <p:cNvSpPr txBox="1"/>
          <p:nvPr/>
        </p:nvSpPr>
        <p:spPr bwMode="auto">
          <a:xfrm>
            <a:off x="412750" y="1563688"/>
            <a:ext cx="9251950" cy="5535613"/>
          </a:xfrm>
          <a:prstGeom prst="rect">
            <a:avLst/>
          </a:prstGeom>
          <a:noFill/>
          <a:ln>
            <a:noFill/>
          </a:ln>
        </p:spPr>
        <p:txBody>
          <a:bodyPr>
            <a:normAutofit fontScale="90000"/>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t>In today's world, the healthcare industry is witnessing a rapid transformation driven by technological advancements. One such area of innovation is the implementation of medical e-card systems. These systems aim to streamline the management of medical records, enhance patient care, and improve overall efficiency within healthcare facilities. Observing the current landscape, it is evident that traditional paper-based record-keeping methods are prone to errors, delays, and inefficiencies. Despite the availability of electronic health record (EHR) systems, there are still challenges related to interoperability, accessibility, and security. These observations have strongly motivated the exploration of a comprehensive medical e-card system as a solution to address these persistent issues.</a:t>
            </a:r>
            <a:endPar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t>. </a:t>
            </a:r>
            <a:endPar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t>Motivation: </a:t>
            </a:r>
            <a:r>
              <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t>The motivation to delve into the medical e-card system stems from witnessing firsthand the shortcomings of existing record-keeping practices. Inefficient handling of medical records often leads to delays in treatment, miscommunication between healthcare providers, and compromised patient safety. Recognizing the need for a more streamlined and accessible solution, the motivation to develop a comprehensive medical e-card system is fueled by the desire to enhance patient care, improve data accuracy, and optimize workflow efficiency within healthcare settings..</a:t>
            </a:r>
            <a:endParaRPr kumimoji="0" lang="en-US" altLang="en-US" sz="20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1830" y="671830"/>
            <a:ext cx="8652510" cy="1455420"/>
          </a:xfrm>
        </p:spPr>
        <p:txBody>
          <a:bodyPr/>
          <a:p>
            <a:pPr marL="285750" indent="-285750" algn="l">
              <a:buClrTx/>
              <a:buSzTx/>
              <a:buFont typeface="Arial" panose="020B0604020202020204" pitchFamily="34" charset="0"/>
              <a:buChar char="•"/>
            </a:pPr>
            <a:r>
              <a:rPr lang="en-US" altLang="en-US" sz="1800" b="1" noProof="0" dirty="0">
                <a:ln>
                  <a:noFill/>
                </a:ln>
                <a:solidFill>
                  <a:sysClr val="windowText" lastClr="000000"/>
                </a:solidFill>
                <a:effectLst/>
                <a:uLnTx/>
                <a:uFillTx/>
                <a:latin typeface="Source Sans Pro" pitchFamily="34" charset="0"/>
                <a:ea typeface="+mn-ea"/>
                <a:cs typeface="+mn-cs"/>
                <a:sym typeface="+mn-ea"/>
              </a:rPr>
              <a:t>Object</a:t>
            </a:r>
            <a:r>
              <a:rPr lang="en-US" altLang="en-US" sz="1800" b="1" noProof="0" dirty="0">
                <a:ln>
                  <a:noFill/>
                </a:ln>
                <a:solidFill>
                  <a:sysClr val="windowText" lastClr="000000"/>
                </a:solidFill>
                <a:effectLst/>
                <a:uLnTx/>
                <a:uFillTx/>
                <a:latin typeface="Source Sans Pro" pitchFamily="34" charset="0"/>
                <a:ea typeface="+mn-ea"/>
                <a:cs typeface="+mn-cs"/>
                <a:sym typeface="+mn-ea"/>
              </a:rPr>
              <a:t>ives</a:t>
            </a:r>
            <a:r>
              <a:rPr lang="en-US" altLang="en-US" sz="1600" b="1" noProof="0" dirty="0">
                <a:ln>
                  <a:noFill/>
                </a:ln>
                <a:solidFill>
                  <a:sysClr val="windowText" lastClr="000000"/>
                </a:solidFill>
                <a:effectLst/>
                <a:uLnTx/>
                <a:uFillTx/>
                <a:latin typeface="Source Sans Pro" pitchFamily="34" charset="0"/>
                <a:ea typeface="+mn-ea"/>
                <a:cs typeface="+mn-cs"/>
                <a:sym typeface="+mn-ea"/>
              </a:rPr>
              <a:t>:</a:t>
            </a:r>
            <a:r>
              <a:rPr lang="en-US" altLang="en-US" sz="1800" b="1" noProof="0" dirty="0">
                <a:ln>
                  <a:noFill/>
                </a:ln>
                <a:solidFill>
                  <a:sysClr val="windowText" lastClr="000000"/>
                </a:solidFill>
                <a:effectLst/>
                <a:uLnTx/>
                <a:uFillTx/>
                <a:latin typeface="Source Sans Pro" pitchFamily="34" charset="0"/>
                <a:ea typeface="+mn-ea"/>
                <a:cs typeface="+mn-cs"/>
                <a:sym typeface="+mn-ea"/>
              </a:rPr>
              <a:t> </a:t>
            </a:r>
            <a:r>
              <a:rPr lang="en-US" altLang="en-US" sz="1800" noProof="0" dirty="0">
                <a:ln>
                  <a:noFill/>
                </a:ln>
                <a:solidFill>
                  <a:sysClr val="windowText" lastClr="000000"/>
                </a:solidFill>
                <a:effectLst/>
                <a:uLnTx/>
                <a:uFillTx/>
                <a:latin typeface="Source Sans Pro" pitchFamily="34" charset="0"/>
                <a:ea typeface="+mn-ea"/>
                <a:cs typeface="+mn-cs"/>
                <a:sym typeface="+mn-ea"/>
              </a:rPr>
              <a:t>The primary objective of this project is to propose a robust medical e-card system that addresses the following key issues:</a:t>
            </a:r>
            <a:br>
              <a:rPr lang="en-US" altLang="en-US" sz="1800" noProof="0" dirty="0">
                <a:ln>
                  <a:noFill/>
                </a:ln>
                <a:solidFill>
                  <a:sysClr val="windowText" lastClr="000000"/>
                </a:solidFill>
                <a:effectLst/>
                <a:uLnTx/>
                <a:uFillTx/>
                <a:latin typeface="Source Sans Pro" pitchFamily="34" charset="0"/>
                <a:ea typeface="+mn-ea"/>
                <a:cs typeface="+mn-cs"/>
                <a:sym typeface="+mn-ea"/>
              </a:rPr>
            </a:br>
            <a:br>
              <a:rPr lang="en-US" altLang="en-US" sz="1800" noProof="0" dirty="0">
                <a:ln>
                  <a:noFill/>
                </a:ln>
                <a:solidFill>
                  <a:sysClr val="windowText" lastClr="000000"/>
                </a:solidFill>
                <a:effectLst/>
                <a:uLnTx/>
                <a:uFillTx/>
                <a:latin typeface="Source Sans Pro" pitchFamily="34" charset="0"/>
                <a:ea typeface="+mn-ea"/>
                <a:cs typeface="+mn-cs"/>
                <a:sym typeface="+mn-ea"/>
              </a:rPr>
            </a:br>
            <a:r>
              <a:rPr lang="en-US" altLang="en-US" sz="1800" noProof="0" dirty="0">
                <a:ln>
                  <a:noFill/>
                </a:ln>
                <a:solidFill>
                  <a:sysClr val="windowText" lastClr="000000"/>
                </a:solidFill>
                <a:effectLst/>
                <a:uLnTx/>
                <a:uFillTx/>
                <a:latin typeface="Source Sans Pro" pitchFamily="34" charset="0"/>
                <a:ea typeface="+mn-ea"/>
                <a:cs typeface="+mn-cs"/>
                <a:sym typeface="+mn-ea"/>
              </a:rPr>
              <a:t>1. Efficiency: Streamlining </a:t>
            </a:r>
            <a:r>
              <a:rPr lang="en-US" altLang="en-US" sz="1800" noProof="0" dirty="0">
                <a:ln>
                  <a:noFill/>
                </a:ln>
                <a:solidFill>
                  <a:sysClr val="windowText" lastClr="000000"/>
                </a:solidFill>
                <a:effectLst/>
                <a:uLnTx/>
                <a:uFillTx/>
                <a:latin typeface="Source Sans Pro" pitchFamily="34" charset="0"/>
                <a:ea typeface="+mn-ea"/>
                <a:cs typeface="+mn-cs"/>
                <a:sym typeface="+mn-ea"/>
              </a:rPr>
              <a:t>the process of storing, retrieving, and updating medical records to minimize administrative burden and improve workflow efficiency.</a:t>
            </a:r>
            <a:br>
              <a:rPr lang="en-US" altLang="en-US" sz="1800" noProof="0" dirty="0">
                <a:ln>
                  <a:noFill/>
                </a:ln>
                <a:solidFill>
                  <a:sysClr val="windowText" lastClr="000000"/>
                </a:solidFill>
                <a:effectLst/>
                <a:uLnTx/>
                <a:uFillTx/>
                <a:latin typeface="Source Sans Pro" pitchFamily="34" charset="0"/>
                <a:ea typeface="+mn-ea"/>
                <a:cs typeface="+mn-cs"/>
                <a:sym typeface="+mn-ea"/>
              </a:rPr>
            </a:br>
            <a:r>
              <a:rPr lang="en-US" altLang="en-US" sz="1800" noProof="0" dirty="0">
                <a:ln>
                  <a:noFill/>
                </a:ln>
                <a:solidFill>
                  <a:sysClr val="windowText" lastClr="000000"/>
                </a:solidFill>
                <a:effectLst/>
                <a:uLnTx/>
                <a:uFillTx/>
                <a:latin typeface="Source Sans Pro" pitchFamily="34" charset="0"/>
                <a:ea typeface="+mn-ea"/>
                <a:cs typeface="+mn-cs"/>
                <a:sym typeface="+mn-ea"/>
              </a:rPr>
              <a:t>2. Accessibility: Ensuring seamless access to medical records for healthcare providers, patients, and authorized personnel, regardless of location or time.</a:t>
            </a:r>
            <a:br>
              <a:rPr lang="en-US" altLang="en-US" sz="1800" noProof="0" dirty="0">
                <a:ln>
                  <a:noFill/>
                </a:ln>
                <a:solidFill>
                  <a:sysClr val="windowText" lastClr="000000"/>
                </a:solidFill>
                <a:effectLst/>
                <a:uLnTx/>
                <a:uFillTx/>
                <a:latin typeface="Source Sans Pro" pitchFamily="34" charset="0"/>
                <a:ea typeface="+mn-ea"/>
                <a:cs typeface="+mn-cs"/>
                <a:sym typeface="+mn-ea"/>
              </a:rPr>
            </a:br>
            <a:r>
              <a:rPr lang="en-US" altLang="en-US" sz="1800" noProof="0" dirty="0">
                <a:ln>
                  <a:noFill/>
                </a:ln>
                <a:solidFill>
                  <a:sysClr val="windowText" lastClr="000000"/>
                </a:solidFill>
                <a:effectLst/>
                <a:uLnTx/>
                <a:uFillTx/>
                <a:latin typeface="Source Sans Pro" pitchFamily="34" charset="0"/>
                <a:ea typeface="+mn-ea"/>
                <a:cs typeface="+mn-cs"/>
                <a:sym typeface="+mn-ea"/>
              </a:rPr>
              <a:t>3. Security: Implementing stringent security measures to safeguard sensitive patient information and prevent unauthorized access or data breaches.</a:t>
            </a:r>
            <a:br>
              <a:rPr lang="en-US" altLang="en-US" sz="1800" noProof="0" dirty="0">
                <a:ln>
                  <a:noFill/>
                </a:ln>
                <a:solidFill>
                  <a:sysClr val="windowText" lastClr="000000"/>
                </a:solidFill>
                <a:effectLst/>
                <a:uLnTx/>
                <a:uFillTx/>
                <a:latin typeface="Source Sans Pro" pitchFamily="34" charset="0"/>
                <a:ea typeface="+mn-ea"/>
                <a:cs typeface="+mn-cs"/>
                <a:sym typeface="+mn-ea"/>
              </a:rPr>
            </a:br>
            <a:r>
              <a:rPr lang="en-US" altLang="en-US" sz="1800" noProof="0" dirty="0">
                <a:ln>
                  <a:noFill/>
                </a:ln>
                <a:solidFill>
                  <a:sysClr val="windowText" lastClr="000000"/>
                </a:solidFill>
                <a:effectLst/>
                <a:uLnTx/>
                <a:uFillTx/>
                <a:latin typeface="Source Sans Pro" pitchFamily="34" charset="0"/>
                <a:ea typeface="+mn-ea"/>
                <a:cs typeface="+mn-cs"/>
                <a:sym typeface="+mn-ea"/>
              </a:rPr>
              <a:t>4. Interoperability: Promoting interoperability between different healthcare systems and facilities to facilitate seamless exchange of medical information.</a:t>
            </a:r>
            <a:br>
              <a:rPr kumimoji="0" lang="en-US" altLang="en-US" sz="18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br>
            <a:endParaRPr lang="en-US" altLang="en-US" sz="1800" noProof="0" dirty="0">
              <a:ln>
                <a:noFill/>
              </a:ln>
              <a:solidFill>
                <a:sysClr val="windowText" lastClr="000000"/>
              </a:solidFill>
              <a:effectLst/>
              <a:uLnTx/>
              <a:uFillTx/>
              <a:latin typeface="Source Sans Pro" pitchFamily="34" charset="0"/>
              <a:ea typeface="+mn-ea"/>
              <a:cs typeface="+mn-cs"/>
            </a:endParaRPr>
          </a:p>
        </p:txBody>
      </p:sp>
      <p:sp>
        <p:nvSpPr>
          <p:cNvPr id="3" name="Content Placeholder 2"/>
          <p:cNvSpPr>
            <a:spLocks noGrp="1"/>
          </p:cNvSpPr>
          <p:nvPr>
            <p:ph idx="1"/>
          </p:nvPr>
        </p:nvSpPr>
        <p:spPr>
          <a:xfrm flipH="1" flipV="1">
            <a:off x="10666095" y="6978650"/>
            <a:ext cx="226695" cy="173355"/>
          </a:xfrm>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Literature Survey of the existing system</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8435" name="Rectangle 2"/>
          <p:cNvSpPr>
            <a:spLocks noChangeArrowheads="1"/>
          </p:cNvSpPr>
          <p:nvPr/>
        </p:nvSpPr>
        <p:spPr bwMode="auto">
          <a:xfrm>
            <a:off x="503238" y="1403350"/>
            <a:ext cx="9070975" cy="4989513"/>
          </a:xfrm>
          <a:prstGeom prst="rect">
            <a:avLst/>
          </a:prstGeom>
          <a:noFill/>
          <a:ln>
            <a:noFill/>
          </a:ln>
        </p:spPr>
        <p:txBody>
          <a:bodyPr lIns="0" tIns="21240" rIns="0" bIns="0"/>
          <a:lstStyle>
            <a:lvl1pPr marL="1079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11430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1"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r>
              <a:rPr kumimoji="0" lang="en-US" altLang="en-US" sz="1800" b="1" u="none" strike="noStrike" kern="1200" cap="none" spc="0" normalizeH="0" baseline="0" noProof="0" dirty="0">
                <a:ln>
                  <a:noFill/>
                </a:ln>
                <a:solidFill>
                  <a:sysClr val="windowText" lastClr="000000"/>
                </a:solidFill>
                <a:effectLst/>
                <a:uLnTx/>
                <a:uFillTx/>
                <a:latin typeface="Source Sans Pro" pitchFamily="34" charset="0"/>
                <a:ea typeface="+mn-ea"/>
              </a:rPr>
              <a:t>Survey of Existing Solutions</a:t>
            </a:r>
            <a: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t>: Existing solutions in the realm of medical e-card systems vary in terms of features, functionality, and implementation. Some systems offer basic electronic health record (EHR) management capabilities, allowing healthcare providers to digitize and store patient records electronically. Others incorporate advanced features such as interoperability, telemedicine integration, and patient engagement tools.</a:t>
            </a: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r>
              <a:rPr kumimoji="0" lang="en-US" altLang="en-US" sz="1800" b="1" u="none" strike="noStrike" kern="1200" cap="none" spc="0" normalizeH="0" baseline="0" noProof="0" dirty="0">
                <a:ln>
                  <a:noFill/>
                </a:ln>
                <a:solidFill>
                  <a:sysClr val="windowText" lastClr="000000"/>
                </a:solidFill>
                <a:effectLst/>
                <a:uLnTx/>
                <a:uFillTx/>
                <a:latin typeface="Source Sans Pro" pitchFamily="34" charset="0"/>
                <a:ea typeface="+mn-ea"/>
              </a:rPr>
              <a:t>Analysis of Issues</a:t>
            </a:r>
            <a: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t>: Despite the advancements in medical e-card systems, several issues persist in the current landscape. Th</a:t>
            </a:r>
            <a:r>
              <a:rPr kumimoji="0" lang="en-US" altLang="en-US" sz="1800" u="none" strike="noStrike" kern="1200" cap="none" spc="0" normalizeH="0" baseline="0" noProof="0" dirty="0">
                <a:ln>
                  <a:noFill/>
                </a:ln>
                <a:solidFill>
                  <a:sysClr val="windowText" lastClr="000000"/>
                </a:solidFill>
                <a:effectLst/>
                <a:uLnTx/>
                <a:uFillTx/>
                <a:latin typeface="Source Sans Pro" pitchFamily="34" charset="0"/>
                <a:ea typeface="+mn-ea"/>
              </a:rPr>
              <a:t>e</a:t>
            </a:r>
            <a: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t>se include interoperability challenges, security vulnerabilities, usability issues, and disparities in access to technology among healthcare providers and patients.</a:t>
            </a: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r>
              <a:rPr kumimoji="0" lang="en-US" altLang="en-US" sz="1800" b="1" u="none" strike="noStrike" kern="1200" cap="none" spc="0" normalizeH="0" baseline="0" noProof="0" dirty="0">
                <a:ln>
                  <a:noFill/>
                </a:ln>
                <a:solidFill>
                  <a:sysClr val="windowText" lastClr="000000"/>
                </a:solidFill>
                <a:effectLst/>
                <a:uLnTx/>
                <a:uFillTx/>
                <a:latin typeface="Source Sans Pro" pitchFamily="34" charset="0"/>
                <a:ea typeface="+mn-ea"/>
              </a:rPr>
              <a:t>User Requirements and Expected Improvements</a:t>
            </a:r>
            <a: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t>: Surveys conducted among healthcare professionals and patients reveal common requirements and expectations from medical e-card systems. Healthcare providers prioritize ease of use, interoperability with existing systems, comprehensive patient data management, and robust security measures. Patients, on the other hand, value accessibility, privacy, and empowerment through features such as appointment scheduling, medication reminders, and teleconsultation options.</a:t>
            </a: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i="0" u="none" strike="noStrike" kern="1200" cap="none" spc="0" normalizeH="0" baseline="0" noProof="0" dirty="0">
              <a:ln>
                <a:noFill/>
              </a:ln>
              <a:solidFill>
                <a:sysClr val="windowText" lastClr="000000"/>
              </a:solidFill>
              <a:effectLst/>
              <a:uLnTx/>
              <a:uFillTx/>
              <a:latin typeface="Source Sans Pro" pitchFamily="34" charset="0"/>
              <a:ea typeface="+mn-ea"/>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285750" indent="-285750" algn="l">
              <a:buFont typeface="Arial" panose="020B0604020202020204" pitchFamily="34" charset="0"/>
              <a:buChar char="•"/>
            </a:pPr>
            <a:r>
              <a:rPr lang="en-US" altLang="en-US" sz="1800" b="1" noProof="0" dirty="0">
                <a:ln>
                  <a:noFill/>
                </a:ln>
                <a:solidFill>
                  <a:sysClr val="windowText" lastClr="000000"/>
                </a:solidFill>
                <a:effectLst/>
                <a:uLnTx/>
                <a:uFillTx/>
                <a:latin typeface="Source Sans Pro" pitchFamily="34" charset="0"/>
                <a:ea typeface="+mn-ea"/>
                <a:sym typeface="+mn-ea"/>
              </a:rPr>
              <a:t>Technologies and Methodologies</a:t>
            </a:r>
            <a:r>
              <a:rPr lang="en-US" altLang="en-US" sz="1800" noProof="0" dirty="0">
                <a:ln>
                  <a:noFill/>
                </a:ln>
                <a:solidFill>
                  <a:sysClr val="windowText" lastClr="000000"/>
                </a:solidFill>
                <a:effectLst/>
                <a:uLnTx/>
                <a:uFillTx/>
                <a:latin typeface="Source Sans Pro" pitchFamily="34" charset="0"/>
                <a:ea typeface="+mn-ea"/>
                <a:sym typeface="+mn-ea"/>
              </a:rPr>
              <a:t>: Existing medical e-card systems utilize a range of technologies and methodologies to achieve their objectives. These include cloud computing for data storage and accessibility, blockchain for enhanced security and data integrity, telemedicine platforms for remote patient monitoring and consultation, and artificial intelligence for data analysis and decision support.</a:t>
            </a: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r>
              <a:rPr lang="en-US" altLang="en-US" sz="1800" b="1" noProof="0" dirty="0">
                <a:ln>
                  <a:noFill/>
                </a:ln>
                <a:solidFill>
                  <a:sysClr val="windowText" lastClr="000000"/>
                </a:solidFill>
                <a:effectLst/>
                <a:uLnTx/>
                <a:uFillTx/>
                <a:latin typeface="Source Sans Pro" pitchFamily="34" charset="0"/>
                <a:ea typeface="+mn-ea"/>
                <a:sym typeface="+mn-ea"/>
              </a:rPr>
              <a:t>Categorized Listing</a:t>
            </a:r>
            <a:r>
              <a:rPr lang="en-US" altLang="en-US" sz="1800" noProof="0" dirty="0">
                <a:ln>
                  <a:noFill/>
                </a:ln>
                <a:solidFill>
                  <a:sysClr val="windowText" lastClr="000000"/>
                </a:solidFill>
                <a:effectLst/>
                <a:uLnTx/>
                <a:uFillTx/>
                <a:latin typeface="Source Sans Pro" pitchFamily="34" charset="0"/>
                <a:ea typeface="+mn-ea"/>
                <a:sym typeface="+mn-ea"/>
              </a:rPr>
              <a:t>:</a:t>
            </a: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r>
              <a:rPr lang="en-US" altLang="en-US" sz="1800" noProof="0" dirty="0">
                <a:ln>
                  <a:noFill/>
                </a:ln>
                <a:solidFill>
                  <a:sysClr val="windowText" lastClr="000000"/>
                </a:solidFill>
                <a:effectLst/>
                <a:uLnTx/>
                <a:uFillTx/>
                <a:latin typeface="Source Sans Pro" pitchFamily="34" charset="0"/>
                <a:ea typeface="+mn-ea"/>
                <a:sym typeface="+mn-ea"/>
              </a:rPr>
              <a:t>- Limitations: Common limitations of existing systems include lack of interoperability, scalability issues, security vulnerabilities, and limited patient engagement features.</a:t>
            </a: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r>
              <a:rPr lang="en-US" altLang="en-US" sz="1800" noProof="0" dirty="0">
                <a:ln>
                  <a:noFill/>
                </a:ln>
                <a:solidFill>
                  <a:sysClr val="windowText" lastClr="000000"/>
                </a:solidFill>
                <a:effectLst/>
                <a:uLnTx/>
                <a:uFillTx/>
                <a:latin typeface="Source Sans Pro" pitchFamily="34" charset="0"/>
                <a:ea typeface="+mn-ea"/>
                <a:sym typeface="+mn-ea"/>
              </a:rPr>
              <a:t>- Advantages: Advantages of medical e-card systems include improved access to patient information, enhanced care coordination, reduced administrative burden, and potential cost savings.</a:t>
            </a: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r>
              <a:rPr lang="en-US" altLang="en-US" sz="1800" noProof="0" dirty="0">
                <a:ln>
                  <a:noFill/>
                </a:ln>
                <a:solidFill>
                  <a:sysClr val="windowText" lastClr="000000"/>
                </a:solidFill>
                <a:effectLst/>
                <a:uLnTx/>
                <a:uFillTx/>
                <a:latin typeface="Source Sans Pro" pitchFamily="34" charset="0"/>
                <a:ea typeface="+mn-ea"/>
                <a:sym typeface="+mn-ea"/>
              </a:rPr>
              <a:t>- Results Achieved: Despite the challenges, existing solutions have demonstrated improvements in efficiency, accuracy, and patient outcomes.</a:t>
            </a: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br>
              <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rPr>
            </a:br>
            <a:r>
              <a:rPr lang="en-US" altLang="en-US" sz="1800" b="1" noProof="0" dirty="0">
                <a:ln>
                  <a:noFill/>
                </a:ln>
                <a:solidFill>
                  <a:sysClr val="windowText" lastClr="000000"/>
                </a:solidFill>
                <a:effectLst/>
                <a:uLnTx/>
                <a:uFillTx/>
                <a:latin typeface="Source Sans Pro" pitchFamily="34" charset="0"/>
                <a:ea typeface="+mn-ea"/>
                <a:sym typeface="+mn-ea"/>
              </a:rPr>
              <a:t>General Observations</a:t>
            </a:r>
            <a:r>
              <a:rPr lang="en-US" altLang="en-US" sz="1800" noProof="0" dirty="0">
                <a:ln>
                  <a:noFill/>
                </a:ln>
                <a:solidFill>
                  <a:sysClr val="windowText" lastClr="000000"/>
                </a:solidFill>
                <a:effectLst/>
                <a:uLnTx/>
                <a:uFillTx/>
                <a:latin typeface="Source Sans Pro" pitchFamily="34" charset="0"/>
                <a:ea typeface="+mn-ea"/>
                <a:sym typeface="+mn-ea"/>
              </a:rPr>
              <a:t>: Overall, the literature survey highlights the evolution of medical e-card systems and the ongoing efforts </a:t>
            </a:r>
            <a:endParaRPr lang="en-US" altLang="en-US" sz="1800" noProof="0" dirty="0">
              <a:ln>
                <a:noFill/>
              </a:ln>
              <a:solidFill>
                <a:sysClr val="windowText" lastClr="000000"/>
              </a:solidFill>
              <a:effectLst/>
              <a:uLnTx/>
              <a:uFillTx/>
              <a:latin typeface="Source Sans Pro" pitchFamily="34" charset="0"/>
              <a:ea typeface="+mn-ea"/>
              <a:cs typeface="+mn-cs"/>
            </a:endParaRPr>
          </a:p>
        </p:txBody>
      </p:sp>
      <p:sp>
        <p:nvSpPr>
          <p:cNvPr id="3" name="Content Placeholder 2"/>
          <p:cNvSpPr>
            <a:spLocks noGrp="1"/>
          </p:cNvSpPr>
          <p:nvPr>
            <p:ph idx="1"/>
          </p:nvPr>
        </p:nvSpPr>
        <p:spPr>
          <a:xfrm>
            <a:off x="10942320" y="2381250"/>
            <a:ext cx="795020" cy="4278630"/>
          </a:xfrm>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Limitations of Existing Systems </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endParaRPr>
          </a:p>
        </p:txBody>
      </p:sp>
      <p:sp>
        <p:nvSpPr>
          <p:cNvPr id="16387" name="Rectangle 2"/>
          <p:cNvSpPr/>
          <p:nvPr/>
        </p:nvSpPr>
        <p:spPr>
          <a:xfrm>
            <a:off x="503238" y="1768475"/>
            <a:ext cx="9070975" cy="4989513"/>
          </a:xfrm>
          <a:prstGeom prst="rect">
            <a:avLst/>
          </a:prstGeom>
          <a:noFill/>
          <a:ln w="9525">
            <a:noFill/>
          </a:ln>
        </p:spPr>
        <p:txBody>
          <a:bodyPr lIns="0" tIns="21240" rIns="0" bIns="0"/>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16388" name="TextBox 4"/>
          <p:cNvSpPr txBox="1"/>
          <p:nvPr/>
        </p:nvSpPr>
        <p:spPr>
          <a:xfrm>
            <a:off x="360363" y="1768475"/>
            <a:ext cx="8783637" cy="4189730"/>
          </a:xfrm>
          <a:prstGeom prst="rect">
            <a:avLst/>
          </a:prstGeom>
          <a:noFill/>
          <a:ln w="9525">
            <a:noFill/>
          </a:ln>
        </p:spPr>
        <p:txBody>
          <a:bodyPr>
            <a:spAutoFit/>
          </a:bodyPr>
          <a:p>
            <a:pPr marL="285750" indent="-285750" algn="l" defTabSz="503555">
              <a:spcBef>
                <a:spcPct val="20000"/>
              </a:spcBef>
              <a:buClrTx/>
              <a:buSzTx/>
              <a:buFont typeface="Arial" panose="020B0604020202020204" pitchFamily="34" charset="0"/>
              <a:buChar char="•"/>
            </a:pPr>
            <a:r>
              <a:rPr lang="en-US" altLang="en-US" sz="1800" b="1" noProof="0" dirty="0">
                <a:ln>
                  <a:noFill/>
                </a:ln>
                <a:solidFill>
                  <a:sysClr val="windowText" lastClr="000000"/>
                </a:solidFill>
                <a:effectLst/>
                <a:uLnTx/>
                <a:uFillTx/>
                <a:latin typeface="Source Sans Pro" pitchFamily="34" charset="0"/>
              </a:rPr>
              <a:t>I</a:t>
            </a:r>
            <a:r>
              <a:rPr lang="en-US" altLang="en-US" sz="1800" b="1" noProof="0" dirty="0">
                <a:ln>
                  <a:noFill/>
                </a:ln>
                <a:solidFill>
                  <a:sysClr val="windowText" lastClr="000000"/>
                </a:solidFill>
                <a:effectLst/>
                <a:uLnTx/>
                <a:uFillTx/>
                <a:latin typeface="Source Sans Pro" pitchFamily="34" charset="0"/>
              </a:rPr>
              <a:t>nteroperability Issues:</a:t>
            </a:r>
            <a:r>
              <a:rPr lang="en-US" altLang="en-US" sz="1800" noProof="0" dirty="0">
                <a:ln>
                  <a:noFill/>
                </a:ln>
                <a:solidFill>
                  <a:sysClr val="windowText" lastClr="000000"/>
                </a:solidFill>
                <a:effectLst/>
                <a:uLnTx/>
                <a:uFillTx/>
                <a:latin typeface="Source Sans Pro" pitchFamily="34" charset="0"/>
              </a:rPr>
              <a:t> Many medical e-card systems face challenges in interoperability, making it difficult to seamlessly exchange data with other healthcare systems and facilities. This lack of interoperability can lead to fragmented patient records and hinder care coordination.</a:t>
            </a: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spcBef>
                <a:spcPct val="20000"/>
              </a:spcBef>
              <a:buClrTx/>
              <a:buSzTx/>
              <a:buFont typeface="Arial" panose="020B0604020202020204" pitchFamily="34" charset="0"/>
              <a:buChar char="•"/>
            </a:pP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spcBef>
                <a:spcPct val="20000"/>
              </a:spcBef>
              <a:buClrTx/>
              <a:buSzTx/>
              <a:buFont typeface="Arial" panose="020B0604020202020204" pitchFamily="34" charset="0"/>
              <a:buChar char="•"/>
            </a:pPr>
            <a:r>
              <a:rPr lang="en-US" altLang="en-US" sz="1800" b="1" noProof="0" dirty="0">
                <a:ln>
                  <a:noFill/>
                </a:ln>
                <a:solidFill>
                  <a:sysClr val="windowText" lastClr="000000"/>
                </a:solidFill>
                <a:effectLst/>
                <a:uLnTx/>
                <a:uFillTx/>
                <a:latin typeface="Source Sans Pro" pitchFamily="34" charset="0"/>
              </a:rPr>
              <a:t>Security Concerns:</a:t>
            </a:r>
            <a:r>
              <a:rPr lang="en-US" altLang="en-US" sz="1800" noProof="0" dirty="0">
                <a:ln>
                  <a:noFill/>
                </a:ln>
                <a:solidFill>
                  <a:sysClr val="windowText" lastClr="000000"/>
                </a:solidFill>
                <a:effectLst/>
                <a:uLnTx/>
                <a:uFillTx/>
                <a:latin typeface="Source Sans Pro" pitchFamily="34" charset="0"/>
              </a:rPr>
              <a:t> Despite efforts to implement security measures, medical e-card systems remain vulnerable to data breaches and unauthorized access. The sensitive nature of medical information requires robust security protocols to safeguard patient privacy and prevent potential harm.</a:t>
            </a: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spcBef>
                <a:spcPct val="20000"/>
              </a:spcBef>
              <a:buClrTx/>
              <a:buSzTx/>
              <a:buFont typeface="Arial" panose="020B0604020202020204" pitchFamily="34" charset="0"/>
              <a:buChar char="•"/>
            </a:pPr>
            <a:endParaRPr lang="en-US" altLang="en-US" sz="1800" noProof="0" dirty="0">
              <a:ln>
                <a:noFill/>
              </a:ln>
              <a:solidFill>
                <a:sysClr val="windowText" lastClr="000000"/>
              </a:solidFill>
              <a:effectLst/>
              <a:uLnTx/>
              <a:uFillTx/>
              <a:latin typeface="Source Sans Pro" pitchFamily="34" charset="0"/>
            </a:endParaRPr>
          </a:p>
          <a:p>
            <a:pPr marL="285750" indent="-285750" algn="l" defTabSz="503555">
              <a:spcBef>
                <a:spcPct val="20000"/>
              </a:spcBef>
              <a:buClrTx/>
              <a:buSzTx/>
              <a:buFont typeface="Arial" panose="020B0604020202020204" pitchFamily="34" charset="0"/>
              <a:buChar char="•"/>
            </a:pPr>
            <a:r>
              <a:rPr lang="en-US" altLang="en-US" sz="1800" b="1" noProof="0" dirty="0">
                <a:ln>
                  <a:noFill/>
                </a:ln>
                <a:solidFill>
                  <a:sysClr val="windowText" lastClr="000000"/>
                </a:solidFill>
                <a:effectLst/>
                <a:uLnTx/>
                <a:uFillTx/>
                <a:latin typeface="Source Sans Pro" pitchFamily="34" charset="0"/>
              </a:rPr>
              <a:t>Usability Challenges:</a:t>
            </a:r>
            <a:r>
              <a:rPr lang="en-US" altLang="en-US" sz="1800" noProof="0" dirty="0">
                <a:ln>
                  <a:noFill/>
                </a:ln>
                <a:solidFill>
                  <a:sysClr val="windowText" lastClr="000000"/>
                </a:solidFill>
                <a:effectLst/>
                <a:uLnTx/>
                <a:uFillTx/>
                <a:latin typeface="Source Sans Pro" pitchFamily="34" charset="0"/>
              </a:rPr>
              <a:t> Some medical e-card systems suffer from usability issues, including complex interfaces, cumbersome data entry processes, and lack of intuitive features. Poor usability can impede adoption by healthcare providers and compromise the efficiency of medical record management.</a:t>
            </a:r>
            <a:endParaRPr lang="en-US" altLang="en-US" sz="1800" noProof="0" dirty="0">
              <a:ln>
                <a:noFill/>
              </a:ln>
              <a:solidFill>
                <a:sysClr val="windowText" lastClr="000000"/>
              </a:solidFill>
              <a:effectLst/>
              <a:uLnTx/>
              <a:uFillTx/>
              <a:latin typeface="Source Sans Pro"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1513" y="671513"/>
            <a:ext cx="6997700" cy="1455738"/>
          </a:xfrm>
        </p:spPr>
        <p:txBody>
          <a:bodyPr vert="horz" wrap="square" lIns="91440" tIns="45720" rIns="91440" bIns="45720" numCol="1" anchor="t" anchorCtr="0" compatLnSpc="1"/>
          <a:lstStyle/>
          <a:p>
            <a:pPr marL="0" marR="0" lvl="0" indent="0" algn="ctr" defTabSz="503555"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Problem statement </a:t>
            </a:r>
            <a:endParaRPr kumimoji="0" 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endParaRPr>
          </a:p>
        </p:txBody>
      </p:sp>
      <p:sp>
        <p:nvSpPr>
          <p:cNvPr id="3" name="Content Placeholder 2"/>
          <p:cNvSpPr>
            <a:spLocks noGrp="1"/>
          </p:cNvSpPr>
          <p:nvPr>
            <p:ph idx="1"/>
          </p:nvPr>
        </p:nvSpPr>
        <p:spPr>
          <a:xfrm>
            <a:off x="215900" y="1763713"/>
            <a:ext cx="8640763" cy="5616575"/>
          </a:xfrm>
        </p:spPr>
        <p:txBody>
          <a:bodyPr vert="horz" wrap="square" lIns="91440" tIns="45720" rIns="91440" bIns="45720" numCol="1" anchor="t" anchorCtr="0" compatLnSpc="1"/>
          <a:lstStyle/>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18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rPr>
              <a:t>Traditional methods of storing and accessing medical records are often inefficient and prone to errors. Paper-based systems can be cumbersome to manage and are susceptible to loss or damage. Additionally, manual retrieval of patient information can lead to delays in treatment and compromises patient care. To address these challenges, there is a need for a more efficient and secure method of managing medical records. Implementing a medical e-card system using RFID technology offers a promising solution. By storing patient information on RFID-enabled cards, healthcare providers can quickly and accurately access essential medical data at the point of care. This system aims to streamline the healthcare process, enhance patient safety, and improve the overall quality of care provided</a:t>
            </a:r>
            <a:endParaRPr kumimoji="0" lang="en-US" altLang="en-US" sz="1800" b="0"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Title 2"/>
          <p:cNvSpPr>
            <a:spLocks noGrp="1"/>
          </p:cNvSpPr>
          <p:nvPr>
            <p:ph type="title"/>
          </p:nvPr>
        </p:nvSpPr>
        <p:spPr>
          <a:xfrm>
            <a:off x="671830" y="1768475"/>
            <a:ext cx="5365750" cy="358775"/>
          </a:xfrm>
        </p:spPr>
        <p:txBody>
          <a:bodyPr/>
          <a:p>
            <a:endParaRPr lang="en-US"/>
          </a:p>
        </p:txBody>
      </p:sp>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System Design</a:t>
            </a: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9459" name="Rectangle 2"/>
          <p:cNvSpPr/>
          <p:nvPr/>
        </p:nvSpPr>
        <p:spPr>
          <a:xfrm>
            <a:off x="503238" y="1768475"/>
            <a:ext cx="9070975" cy="4989513"/>
          </a:xfrm>
          <a:prstGeom prst="rect">
            <a:avLst/>
          </a:prstGeom>
          <a:noFill/>
          <a:ln w="9525">
            <a:noFill/>
          </a:ln>
        </p:spPr>
        <p:txBody>
          <a:bodyPr lIns="0" tIns="21240" rIns="0" bIns="0"/>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pic>
        <p:nvPicPr>
          <p:cNvPr id="5" name="Content Placeholder 4"/>
          <p:cNvPicPr>
            <a:picLocks noChangeAspect="1"/>
          </p:cNvPicPr>
          <p:nvPr>
            <p:ph idx="1"/>
          </p:nvPr>
        </p:nvPicPr>
        <p:blipFill>
          <a:blip r:embed="rId1"/>
          <a:stretch>
            <a:fillRect/>
          </a:stretch>
        </p:blipFill>
        <p:spPr>
          <a:xfrm>
            <a:off x="1151890" y="1564005"/>
            <a:ext cx="7371715" cy="4274820"/>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8968</Words>
  <Application>WPS Presentation</Application>
  <PresentationFormat>Custom</PresentationFormat>
  <Paragraphs>98</Paragraphs>
  <Slides>15</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SimSun</vt:lpstr>
      <vt:lpstr>Wingdings</vt:lpstr>
      <vt:lpstr>Trebuchet MS</vt:lpstr>
      <vt:lpstr>Wingdings 3</vt:lpstr>
      <vt:lpstr>Symbol</vt:lpstr>
      <vt:lpstr>Times New Roman</vt:lpstr>
      <vt:lpstr>DejaVu Sans</vt:lpstr>
      <vt:lpstr>Calibri</vt:lpstr>
      <vt:lpstr>Source Sans Pro</vt:lpstr>
      <vt:lpstr>Arial</vt:lpstr>
      <vt:lpstr>Noto Sans CJK SC Regular</vt:lpstr>
      <vt:lpstr>AMGDT</vt:lpstr>
      <vt:lpstr>Microsoft YaHei</vt:lpstr>
      <vt:lpstr>Arial Unicode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suraj</cp:lastModifiedBy>
  <cp:revision>23</cp:revision>
  <dcterms:created xsi:type="dcterms:W3CDTF">2017-10-25T08:22:14Z</dcterms:created>
  <dcterms:modified xsi:type="dcterms:W3CDTF">2024-03-12T16:45:01Z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16B4C422D06C4A95A8FF447D4E8DEFF7</vt:lpwstr>
  </property>
  <property fmtid="{D5CDD505-2E9C-101B-9397-08002B2CF9AE}" pid="13" name="KSOProductBuildVer">
    <vt:lpwstr>1033-11.2.0.11225</vt:lpwstr>
  </property>
</Properties>
</file>