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598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43711"/>
            <a:ext cx="477520" cy="2971800"/>
          </a:xfrm>
          <a:custGeom>
            <a:avLst/>
            <a:gdLst/>
            <a:ahLst/>
            <a:cxnLst/>
            <a:rect l="l" t="t" r="r" b="b"/>
            <a:pathLst>
              <a:path w="477519" h="2971800">
                <a:moveTo>
                  <a:pt x="477039" y="2971488"/>
                </a:moveTo>
                <a:lnTo>
                  <a:pt x="0" y="2971488"/>
                </a:lnTo>
                <a:lnTo>
                  <a:pt x="0" y="0"/>
                </a:lnTo>
                <a:lnTo>
                  <a:pt x="477039" y="2971488"/>
                </a:lnTo>
                <a:close/>
              </a:path>
            </a:pathLst>
          </a:custGeom>
          <a:solidFill>
            <a:srgbClr val="5ECBEF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93398" y="3580"/>
            <a:ext cx="4260215" cy="7312025"/>
          </a:xfrm>
          <a:custGeom>
            <a:avLst/>
            <a:gdLst/>
            <a:ahLst/>
            <a:cxnLst/>
            <a:rect l="l" t="t" r="r" b="b"/>
            <a:pathLst>
              <a:path w="4260215" h="7312025">
                <a:moveTo>
                  <a:pt x="4260189" y="4466628"/>
                </a:moveTo>
                <a:lnTo>
                  <a:pt x="2980474" y="5321236"/>
                </a:lnTo>
                <a:lnTo>
                  <a:pt x="2029053" y="0"/>
                </a:lnTo>
                <a:lnTo>
                  <a:pt x="2019668" y="1676"/>
                </a:lnTo>
                <a:lnTo>
                  <a:pt x="2971825" y="5327015"/>
                </a:lnTo>
                <a:lnTo>
                  <a:pt x="0" y="7311618"/>
                </a:lnTo>
                <a:lnTo>
                  <a:pt x="17157" y="7311618"/>
                </a:lnTo>
                <a:lnTo>
                  <a:pt x="2973654" y="5337238"/>
                </a:lnTo>
                <a:lnTo>
                  <a:pt x="3326676" y="7311631"/>
                </a:lnTo>
                <a:lnTo>
                  <a:pt x="3336353" y="7311631"/>
                </a:lnTo>
                <a:lnTo>
                  <a:pt x="2982303" y="5331460"/>
                </a:lnTo>
                <a:lnTo>
                  <a:pt x="4260189" y="4478071"/>
                </a:lnTo>
                <a:lnTo>
                  <a:pt x="4260189" y="4466628"/>
                </a:lnTo>
                <a:close/>
              </a:path>
            </a:pathLst>
          </a:custGeom>
          <a:solidFill>
            <a:srgbClr val="5EC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63126" y="0"/>
            <a:ext cx="2390775" cy="7315200"/>
          </a:xfrm>
          <a:custGeom>
            <a:avLst/>
            <a:gdLst/>
            <a:ahLst/>
            <a:cxnLst/>
            <a:rect l="l" t="t" r="r" b="b"/>
            <a:pathLst>
              <a:path w="2390775" h="7315200">
                <a:moveTo>
                  <a:pt x="2390473" y="7315200"/>
                </a:moveTo>
                <a:lnTo>
                  <a:pt x="0" y="7315200"/>
                </a:lnTo>
                <a:lnTo>
                  <a:pt x="2158583" y="0"/>
                </a:lnTo>
                <a:lnTo>
                  <a:pt x="2390473" y="8288"/>
                </a:lnTo>
                <a:lnTo>
                  <a:pt x="2390473" y="7315200"/>
                </a:lnTo>
                <a:close/>
              </a:path>
            </a:pathLst>
          </a:custGeom>
          <a:solidFill>
            <a:srgbClr val="5ECBEF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95917" y="0"/>
            <a:ext cx="2058035" cy="7315200"/>
          </a:xfrm>
          <a:custGeom>
            <a:avLst/>
            <a:gdLst/>
            <a:ahLst/>
            <a:cxnLst/>
            <a:rect l="l" t="t" r="r" b="b"/>
            <a:pathLst>
              <a:path w="2058034" h="7315200">
                <a:moveTo>
                  <a:pt x="2057682" y="7315199"/>
                </a:moveTo>
                <a:lnTo>
                  <a:pt x="1281057" y="7315199"/>
                </a:lnTo>
                <a:lnTo>
                  <a:pt x="0" y="0"/>
                </a:lnTo>
                <a:lnTo>
                  <a:pt x="2057682" y="0"/>
                </a:lnTo>
                <a:lnTo>
                  <a:pt x="2057682" y="7315199"/>
                </a:lnTo>
                <a:close/>
              </a:path>
            </a:pathLst>
          </a:custGeom>
          <a:solidFill>
            <a:srgbClr val="5ECB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097148" y="4201513"/>
            <a:ext cx="2656840" cy="3114040"/>
          </a:xfrm>
          <a:custGeom>
            <a:avLst/>
            <a:gdLst/>
            <a:ahLst/>
            <a:cxnLst/>
            <a:rect l="l" t="t" r="r" b="b"/>
            <a:pathLst>
              <a:path w="2656840" h="3114040">
                <a:moveTo>
                  <a:pt x="2656450" y="3113686"/>
                </a:moveTo>
                <a:lnTo>
                  <a:pt x="0" y="3113686"/>
                </a:lnTo>
                <a:lnTo>
                  <a:pt x="2656450" y="0"/>
                </a:lnTo>
                <a:lnTo>
                  <a:pt x="2656450" y="3113686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489175" y="0"/>
            <a:ext cx="2265045" cy="7315200"/>
          </a:xfrm>
          <a:custGeom>
            <a:avLst/>
            <a:gdLst/>
            <a:ahLst/>
            <a:cxnLst/>
            <a:rect l="l" t="t" r="r" b="b"/>
            <a:pathLst>
              <a:path w="2265045" h="7315200">
                <a:moveTo>
                  <a:pt x="2264424" y="7315199"/>
                </a:moveTo>
                <a:lnTo>
                  <a:pt x="1978123" y="7315199"/>
                </a:lnTo>
                <a:lnTo>
                  <a:pt x="0" y="0"/>
                </a:lnTo>
                <a:lnTo>
                  <a:pt x="2264424" y="0"/>
                </a:lnTo>
                <a:lnTo>
                  <a:pt x="2264424" y="7315199"/>
                </a:lnTo>
                <a:close/>
              </a:path>
            </a:pathLst>
          </a:custGeom>
          <a:solidFill>
            <a:srgbClr val="17B0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860894" y="0"/>
            <a:ext cx="892810" cy="7315200"/>
          </a:xfrm>
          <a:custGeom>
            <a:avLst/>
            <a:gdLst/>
            <a:ahLst/>
            <a:cxnLst/>
            <a:rect l="l" t="t" r="r" b="b"/>
            <a:pathLst>
              <a:path w="892809" h="7315200">
                <a:moveTo>
                  <a:pt x="892705" y="7315199"/>
                </a:moveTo>
                <a:lnTo>
                  <a:pt x="0" y="7315199"/>
                </a:lnTo>
                <a:lnTo>
                  <a:pt x="720725" y="0"/>
                </a:lnTo>
                <a:lnTo>
                  <a:pt x="892705" y="0"/>
                </a:lnTo>
                <a:lnTo>
                  <a:pt x="892705" y="7315199"/>
                </a:lnTo>
                <a:close/>
              </a:path>
            </a:pathLst>
          </a:custGeom>
          <a:solidFill>
            <a:srgbClr val="2E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646008" y="0"/>
            <a:ext cx="1108075" cy="7315200"/>
          </a:xfrm>
          <a:custGeom>
            <a:avLst/>
            <a:gdLst/>
            <a:ahLst/>
            <a:cxnLst/>
            <a:rect l="l" t="t" r="r" b="b"/>
            <a:pathLst>
              <a:path w="1108075" h="7315200">
                <a:moveTo>
                  <a:pt x="1107590" y="7315199"/>
                </a:moveTo>
                <a:lnTo>
                  <a:pt x="1000274" y="7315199"/>
                </a:lnTo>
                <a:lnTo>
                  <a:pt x="0" y="0"/>
                </a:lnTo>
                <a:lnTo>
                  <a:pt x="1107590" y="0"/>
                </a:lnTo>
                <a:lnTo>
                  <a:pt x="1107590" y="7315199"/>
                </a:lnTo>
                <a:close/>
              </a:path>
            </a:pathLst>
          </a:custGeom>
          <a:solidFill>
            <a:srgbClr val="236191">
              <a:alpha val="8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21776" y="5274322"/>
            <a:ext cx="1132205" cy="2040889"/>
          </a:xfrm>
          <a:custGeom>
            <a:avLst/>
            <a:gdLst/>
            <a:ahLst/>
            <a:cxnLst/>
            <a:rect l="l" t="t" r="r" b="b"/>
            <a:pathLst>
              <a:path w="1132204" h="2040890">
                <a:moveTo>
                  <a:pt x="1131823" y="2040877"/>
                </a:moveTo>
                <a:lnTo>
                  <a:pt x="0" y="2040877"/>
                </a:lnTo>
                <a:lnTo>
                  <a:pt x="1131823" y="0"/>
                </a:lnTo>
                <a:lnTo>
                  <a:pt x="1131823" y="2040877"/>
                </a:lnTo>
                <a:close/>
              </a:path>
            </a:pathLst>
          </a:custGeom>
          <a:solidFill>
            <a:srgbClr val="17B0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826" y="124336"/>
            <a:ext cx="7936611" cy="977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494" y="1228454"/>
            <a:ext cx="8834145" cy="5248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withharry.com/tutorial/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146" y="2120361"/>
            <a:ext cx="5414645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Web</a:t>
            </a:r>
            <a:r>
              <a:rPr spc="-150" dirty="0"/>
              <a:t> </a:t>
            </a:r>
            <a:r>
              <a:rPr spc="-40" dirty="0"/>
              <a:t>based</a:t>
            </a:r>
            <a:r>
              <a:rPr spc="-150" dirty="0"/>
              <a:t> </a:t>
            </a:r>
            <a:r>
              <a:rPr spc="-10" dirty="0"/>
              <a:t>Discussion</a:t>
            </a:r>
            <a:r>
              <a:rPr spc="-150" dirty="0"/>
              <a:t> </a:t>
            </a:r>
            <a:r>
              <a:rPr spc="-80" dirty="0"/>
              <a:t>Forum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6339" y="3074480"/>
            <a:ext cx="4130040" cy="3402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3585"/>
              </a:lnSpc>
              <a:spcBef>
                <a:spcPts val="100"/>
              </a:spcBef>
            </a:pPr>
            <a:r>
              <a:rPr sz="3100" b="1" spc="-20" dirty="0">
                <a:latin typeface="Times New Roman"/>
                <a:cs typeface="Times New Roman"/>
              </a:rPr>
              <a:t>Aditya</a:t>
            </a:r>
            <a:r>
              <a:rPr sz="3100" b="1" spc="-150" dirty="0">
                <a:latin typeface="Times New Roman"/>
                <a:cs typeface="Times New Roman"/>
              </a:rPr>
              <a:t> </a:t>
            </a:r>
            <a:r>
              <a:rPr sz="3100" b="1" spc="-20" dirty="0">
                <a:latin typeface="Times New Roman"/>
                <a:cs typeface="Times New Roman"/>
              </a:rPr>
              <a:t>Sawant</a:t>
            </a:r>
            <a:r>
              <a:rPr sz="3100" b="1" spc="-150" dirty="0">
                <a:latin typeface="Times New Roman"/>
                <a:cs typeface="Times New Roman"/>
              </a:rPr>
              <a:t> </a:t>
            </a:r>
            <a:r>
              <a:rPr sz="3100" b="1" spc="-10" dirty="0">
                <a:latin typeface="Times New Roman"/>
                <a:cs typeface="Times New Roman"/>
              </a:rPr>
              <a:t>22106084</a:t>
            </a: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ts val="3450"/>
              </a:lnSpc>
            </a:pPr>
            <a:r>
              <a:rPr sz="3100" b="1" spc="-110" dirty="0">
                <a:latin typeface="Times New Roman"/>
                <a:cs typeface="Times New Roman"/>
              </a:rPr>
              <a:t>Varun</a:t>
            </a:r>
            <a:r>
              <a:rPr sz="3100" b="1" spc="-85" dirty="0">
                <a:latin typeface="Times New Roman"/>
                <a:cs typeface="Times New Roman"/>
              </a:rPr>
              <a:t> </a:t>
            </a:r>
            <a:r>
              <a:rPr sz="3100" b="1" spc="-20" dirty="0">
                <a:latin typeface="Times New Roman"/>
                <a:cs typeface="Times New Roman"/>
              </a:rPr>
              <a:t>Raut</a:t>
            </a:r>
            <a:r>
              <a:rPr sz="3100" b="1" spc="-150" dirty="0">
                <a:latin typeface="Times New Roman"/>
                <a:cs typeface="Times New Roman"/>
              </a:rPr>
              <a:t> </a:t>
            </a:r>
            <a:r>
              <a:rPr sz="3100" b="1" spc="-10" dirty="0">
                <a:latin typeface="Times New Roman"/>
                <a:cs typeface="Times New Roman"/>
              </a:rPr>
              <a:t>22106106</a:t>
            </a:r>
            <a:endParaRPr sz="3100">
              <a:latin typeface="Times New Roman"/>
              <a:cs typeface="Times New Roman"/>
            </a:endParaRPr>
          </a:p>
          <a:p>
            <a:pPr marL="323850">
              <a:lnSpc>
                <a:spcPts val="3450"/>
              </a:lnSpc>
            </a:pPr>
            <a:r>
              <a:rPr sz="3100" b="1" spc="-145" dirty="0">
                <a:latin typeface="Times New Roman"/>
                <a:cs typeface="Times New Roman"/>
              </a:rPr>
              <a:t>Anup</a:t>
            </a:r>
            <a:r>
              <a:rPr sz="3100" b="1" spc="-50" dirty="0">
                <a:latin typeface="Times New Roman"/>
                <a:cs typeface="Times New Roman"/>
              </a:rPr>
              <a:t> </a:t>
            </a:r>
            <a:r>
              <a:rPr sz="3100" b="1" spc="-25" dirty="0">
                <a:latin typeface="Times New Roman"/>
                <a:cs typeface="Times New Roman"/>
              </a:rPr>
              <a:t>Singh</a:t>
            </a:r>
            <a:r>
              <a:rPr sz="3100" b="1" spc="-145" dirty="0">
                <a:latin typeface="Times New Roman"/>
                <a:cs typeface="Times New Roman"/>
              </a:rPr>
              <a:t> </a:t>
            </a:r>
            <a:r>
              <a:rPr sz="3100" b="1" spc="-10" dirty="0">
                <a:latin typeface="Times New Roman"/>
                <a:cs typeface="Times New Roman"/>
              </a:rPr>
              <a:t>22106104</a:t>
            </a:r>
            <a:endParaRPr sz="3100">
              <a:latin typeface="Times New Roman"/>
              <a:cs typeface="Times New Roman"/>
            </a:endParaRPr>
          </a:p>
          <a:p>
            <a:pPr marL="176530">
              <a:lnSpc>
                <a:spcPts val="3585"/>
              </a:lnSpc>
            </a:pPr>
            <a:r>
              <a:rPr sz="3100" b="1" spc="-25" dirty="0">
                <a:latin typeface="Times New Roman"/>
                <a:cs typeface="Times New Roman"/>
              </a:rPr>
              <a:t>Ankit</a:t>
            </a:r>
            <a:r>
              <a:rPr sz="3100" b="1" spc="-170" dirty="0">
                <a:latin typeface="Times New Roman"/>
                <a:cs typeface="Times New Roman"/>
              </a:rPr>
              <a:t> </a:t>
            </a:r>
            <a:r>
              <a:rPr sz="3100" b="1" spc="-10" dirty="0">
                <a:latin typeface="Times New Roman"/>
                <a:cs typeface="Times New Roman"/>
              </a:rPr>
              <a:t>Pawar</a:t>
            </a:r>
            <a:r>
              <a:rPr sz="3100" b="1" spc="-170" dirty="0">
                <a:latin typeface="Times New Roman"/>
                <a:cs typeface="Times New Roman"/>
              </a:rPr>
              <a:t> </a:t>
            </a:r>
            <a:r>
              <a:rPr sz="3100" b="1" spc="-10" dirty="0">
                <a:latin typeface="Times New Roman"/>
                <a:cs typeface="Times New Roman"/>
              </a:rPr>
              <a:t>22106111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90"/>
              </a:spcBef>
            </a:pPr>
            <a:endParaRPr sz="3100">
              <a:latin typeface="Times New Roman"/>
              <a:cs typeface="Times New Roman"/>
            </a:endParaRPr>
          </a:p>
          <a:p>
            <a:pPr algn="ctr">
              <a:lnSpc>
                <a:spcPts val="3170"/>
              </a:lnSpc>
            </a:pPr>
            <a:r>
              <a:rPr sz="2700" b="1" spc="-20" dirty="0">
                <a:latin typeface="Times New Roman"/>
                <a:cs typeface="Times New Roman"/>
              </a:rPr>
              <a:t>Project</a:t>
            </a:r>
            <a:r>
              <a:rPr sz="2700" b="1" spc="-12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Guide</a:t>
            </a:r>
            <a:endParaRPr sz="2700">
              <a:latin typeface="Times New Roman"/>
              <a:cs typeface="Times New Roman"/>
            </a:endParaRPr>
          </a:p>
          <a:p>
            <a:pPr algn="ctr">
              <a:lnSpc>
                <a:spcPts val="2690"/>
              </a:lnSpc>
            </a:pPr>
            <a:r>
              <a:rPr sz="2300" b="1" spc="-20" dirty="0">
                <a:latin typeface="Times New Roman"/>
                <a:cs typeface="Times New Roman"/>
              </a:rPr>
              <a:t>Prof.Taruna</a:t>
            </a:r>
            <a:r>
              <a:rPr sz="2300" b="1" spc="-4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Sharma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66857"/>
            <a:ext cx="9753600" cy="43815"/>
          </a:xfrm>
          <a:custGeom>
            <a:avLst/>
            <a:gdLst/>
            <a:ahLst/>
            <a:cxnLst/>
            <a:rect l="l" t="t" r="r" b="b"/>
            <a:pathLst>
              <a:path w="9753600" h="43814">
                <a:moveTo>
                  <a:pt x="0" y="19050"/>
                </a:moveTo>
                <a:lnTo>
                  <a:pt x="0" y="0"/>
                </a:lnTo>
                <a:lnTo>
                  <a:pt x="9753599" y="24514"/>
                </a:lnTo>
                <a:lnTo>
                  <a:pt x="9753599" y="43564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38" y="173787"/>
            <a:ext cx="7467599" cy="1333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504339"/>
            <a:ext cx="6115049" cy="298842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5229" y="3845973"/>
            <a:ext cx="6362699" cy="29611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067" rIns="0" bIns="0" rtlCol="0">
            <a:spAutoFit/>
          </a:bodyPr>
          <a:lstStyle/>
          <a:p>
            <a:pPr marL="3043555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1365" y="1228454"/>
            <a:ext cx="7293609" cy="49295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27329" marR="109220" indent="-215265">
              <a:lnSpc>
                <a:spcPts val="2020"/>
              </a:lnSpc>
              <a:spcBef>
                <a:spcPts val="310"/>
              </a:spcBef>
              <a:buFont typeface="Roboto"/>
              <a:buAutoNum type="arabicPeriod"/>
              <a:tabLst>
                <a:tab pos="227329" algn="l"/>
              </a:tabLst>
            </a:pPr>
            <a:r>
              <a:rPr sz="1800" b="1" dirty="0">
                <a:latin typeface="Roboto"/>
                <a:cs typeface="Roboto"/>
              </a:rPr>
              <a:t>Enhanced</a:t>
            </a:r>
            <a:r>
              <a:rPr sz="1800" b="1" spc="2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User</a:t>
            </a:r>
            <a:r>
              <a:rPr sz="1800" b="1" spc="2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Engagement:</a:t>
            </a:r>
            <a:r>
              <a:rPr sz="1800" b="1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By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providing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platform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structured </a:t>
            </a:r>
            <a:r>
              <a:rPr sz="1800" dirty="0">
                <a:latin typeface="Roboto"/>
                <a:cs typeface="Roboto"/>
              </a:rPr>
              <a:t>discussions,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personalized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user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profiles,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niche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community </a:t>
            </a:r>
            <a:r>
              <a:rPr sz="1800" dirty="0">
                <a:latin typeface="Roboto"/>
                <a:cs typeface="Roboto"/>
              </a:rPr>
              <a:t>groups,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discussion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forum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fosters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deeper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engagement</a:t>
            </a:r>
            <a:r>
              <a:rPr sz="1800" spc="-10" dirty="0">
                <a:latin typeface="Roboto"/>
                <a:cs typeface="Roboto"/>
              </a:rPr>
              <a:t> among </a:t>
            </a:r>
            <a:r>
              <a:rPr sz="1800" dirty="0">
                <a:latin typeface="Roboto"/>
                <a:cs typeface="Roboto"/>
              </a:rPr>
              <a:t>users.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This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encourages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active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participation,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knowledge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sharing,</a:t>
            </a:r>
            <a:r>
              <a:rPr sz="1800" spc="-25" dirty="0">
                <a:latin typeface="Roboto"/>
                <a:cs typeface="Roboto"/>
              </a:rPr>
              <a:t> and </a:t>
            </a:r>
            <a:r>
              <a:rPr sz="1800" dirty="0">
                <a:latin typeface="Roboto"/>
                <a:cs typeface="Roboto"/>
              </a:rPr>
              <a:t>collaboration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within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community.</a:t>
            </a:r>
            <a:endParaRPr sz="1800">
              <a:latin typeface="Roboto"/>
              <a:cs typeface="Roboto"/>
            </a:endParaRPr>
          </a:p>
          <a:p>
            <a:pPr marL="227329" marR="33655" indent="-215265">
              <a:lnSpc>
                <a:spcPts val="2020"/>
              </a:lnSpc>
              <a:spcBef>
                <a:spcPts val="15"/>
              </a:spcBef>
              <a:buFont typeface="Roboto"/>
              <a:buAutoNum type="arabicPeriod"/>
              <a:tabLst>
                <a:tab pos="227329" algn="l"/>
              </a:tabLst>
            </a:pPr>
            <a:r>
              <a:rPr sz="1800" b="1" dirty="0">
                <a:latin typeface="Roboto"/>
                <a:cs typeface="Roboto"/>
              </a:rPr>
              <a:t>Efficient</a:t>
            </a:r>
            <a:r>
              <a:rPr sz="1800" b="1" spc="3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Content</a:t>
            </a:r>
            <a:r>
              <a:rPr sz="1800" b="1" spc="3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Discovery:</a:t>
            </a:r>
            <a:r>
              <a:rPr sz="1800" b="1" spc="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robust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search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functionality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enables </a:t>
            </a:r>
            <a:r>
              <a:rPr sz="1800" dirty="0">
                <a:latin typeface="Roboto"/>
                <a:cs typeface="Roboto"/>
              </a:rPr>
              <a:t>users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easily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discover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relevant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discussions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topics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based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on </a:t>
            </a:r>
            <a:r>
              <a:rPr sz="1800" dirty="0">
                <a:latin typeface="Roboto"/>
                <a:cs typeface="Roboto"/>
              </a:rPr>
              <a:t>their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interests.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This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enhances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user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experience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by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saving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time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and </a:t>
            </a:r>
            <a:r>
              <a:rPr sz="1800" dirty="0">
                <a:latin typeface="Roboto"/>
                <a:cs typeface="Roboto"/>
              </a:rPr>
              <a:t>effort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finding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valuable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content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within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forum.</a:t>
            </a:r>
            <a:endParaRPr sz="1800">
              <a:latin typeface="Roboto"/>
              <a:cs typeface="Roboto"/>
            </a:endParaRPr>
          </a:p>
          <a:p>
            <a:pPr marL="227329" marR="69850" indent="-215265">
              <a:lnSpc>
                <a:spcPts val="2020"/>
              </a:lnSpc>
              <a:spcBef>
                <a:spcPts val="15"/>
              </a:spcBef>
              <a:buFont typeface="Roboto"/>
              <a:buAutoNum type="arabicPeriod"/>
              <a:tabLst>
                <a:tab pos="227329" algn="l"/>
              </a:tabLst>
            </a:pPr>
            <a:r>
              <a:rPr sz="1800" b="1" dirty="0">
                <a:latin typeface="Roboto"/>
                <a:cs typeface="Roboto"/>
              </a:rPr>
              <a:t>Scalable</a:t>
            </a:r>
            <a:r>
              <a:rPr sz="1800" b="1" spc="3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Architecture:</a:t>
            </a:r>
            <a:r>
              <a:rPr sz="1800" b="1" spc="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Leveraging</a:t>
            </a:r>
            <a:r>
              <a:rPr sz="1800" spc="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technologies</a:t>
            </a:r>
            <a:r>
              <a:rPr sz="1800" spc="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like</a:t>
            </a:r>
            <a:r>
              <a:rPr sz="1800" spc="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PHP,</a:t>
            </a:r>
            <a:r>
              <a:rPr sz="1800" spc="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MySQL,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JavaScript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ensures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scalable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maintainable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architecture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for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project.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With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proper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database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design,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optimization,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code </a:t>
            </a:r>
            <a:r>
              <a:rPr sz="1800" dirty="0">
                <a:latin typeface="Roboto"/>
                <a:cs typeface="Roboto"/>
              </a:rPr>
              <a:t>structure,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forum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can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accommodate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growing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user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base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and </a:t>
            </a:r>
            <a:r>
              <a:rPr sz="1800" dirty="0">
                <a:latin typeface="Roboto"/>
                <a:cs typeface="Roboto"/>
              </a:rPr>
              <a:t>evolving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feature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requirements.</a:t>
            </a:r>
            <a:endParaRPr sz="1800">
              <a:latin typeface="Roboto"/>
              <a:cs typeface="Roboto"/>
            </a:endParaRPr>
          </a:p>
          <a:p>
            <a:pPr marL="227329" marR="5080" indent="-215265">
              <a:lnSpc>
                <a:spcPts val="2020"/>
              </a:lnSpc>
              <a:spcBef>
                <a:spcPts val="20"/>
              </a:spcBef>
              <a:buFont typeface="Roboto"/>
              <a:buAutoNum type="arabicPeriod"/>
              <a:tabLst>
                <a:tab pos="227329" algn="l"/>
              </a:tabLst>
            </a:pPr>
            <a:r>
              <a:rPr sz="1800" b="1" dirty="0">
                <a:latin typeface="Roboto"/>
                <a:cs typeface="Roboto"/>
              </a:rPr>
              <a:t>Empowering</a:t>
            </a:r>
            <a:r>
              <a:rPr sz="1800" b="1" spc="40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Community</a:t>
            </a:r>
            <a:r>
              <a:rPr sz="1800" b="1" spc="45" dirty="0">
                <a:latin typeface="Roboto"/>
                <a:cs typeface="Roboto"/>
              </a:rPr>
              <a:t> </a:t>
            </a:r>
            <a:r>
              <a:rPr sz="1800" b="1" dirty="0">
                <a:latin typeface="Roboto"/>
                <a:cs typeface="Roboto"/>
              </a:rPr>
              <a:t>Building:</a:t>
            </a:r>
            <a:r>
              <a:rPr sz="1800" b="1" spc="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platform</a:t>
            </a:r>
            <a:r>
              <a:rPr sz="1800" spc="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empowers</a:t>
            </a:r>
            <a:r>
              <a:rPr sz="1800" spc="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users</a:t>
            </a:r>
            <a:r>
              <a:rPr sz="1800" spc="4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to </a:t>
            </a:r>
            <a:r>
              <a:rPr sz="1800" dirty="0">
                <a:latin typeface="Roboto"/>
                <a:cs typeface="Roboto"/>
              </a:rPr>
              <a:t>create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join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niche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communities,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facilitating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targeted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discussions </a:t>
            </a:r>
            <a:r>
              <a:rPr sz="1800" dirty="0">
                <a:latin typeface="Roboto"/>
                <a:cs typeface="Roboto"/>
              </a:rPr>
              <a:t>around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specific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interests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or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topics.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This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not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only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strengthens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the </a:t>
            </a:r>
            <a:r>
              <a:rPr sz="1800" dirty="0">
                <a:latin typeface="Roboto"/>
                <a:cs typeface="Roboto"/>
              </a:rPr>
              <a:t>sense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belonging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within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community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but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also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promotes </a:t>
            </a:r>
            <a:r>
              <a:rPr sz="1800" dirty="0">
                <a:latin typeface="Roboto"/>
                <a:cs typeface="Roboto"/>
              </a:rPr>
              <a:t>networking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knowledge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exchange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among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70" dirty="0">
                <a:latin typeface="Roboto"/>
                <a:cs typeface="Roboto"/>
              </a:rPr>
              <a:t>like-</a:t>
            </a:r>
            <a:r>
              <a:rPr sz="1800" dirty="0">
                <a:latin typeface="Roboto"/>
                <a:cs typeface="Roboto"/>
              </a:rPr>
              <a:t>minded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individuals.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53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9033" y="1734967"/>
            <a:ext cx="7913370" cy="19589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7804" marR="5080" indent="-205740">
              <a:lnSpc>
                <a:spcPts val="1880"/>
              </a:lnSpc>
              <a:spcBef>
                <a:spcPts val="340"/>
              </a:spcBef>
              <a:buAutoNum type="arabicPeriod"/>
              <a:tabLst>
                <a:tab pos="217804" algn="l"/>
              </a:tabLst>
            </a:pPr>
            <a:r>
              <a:rPr sz="1750" dirty="0">
                <a:latin typeface="Roboto"/>
                <a:cs typeface="Roboto"/>
              </a:rPr>
              <a:t>Doe,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A.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(2024).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Building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Online</a:t>
            </a:r>
            <a:r>
              <a:rPr sz="1750" spc="-4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Communities: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Guide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to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Creating</a:t>
            </a:r>
            <a:r>
              <a:rPr sz="1750" spc="-4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</a:t>
            </a:r>
            <a:r>
              <a:rPr sz="1750" spc="-5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Discussion </a:t>
            </a:r>
            <a:r>
              <a:rPr sz="1750" dirty="0">
                <a:latin typeface="Roboto"/>
                <a:cs typeface="Roboto"/>
              </a:rPr>
              <a:t>Forum.</a:t>
            </a:r>
            <a:r>
              <a:rPr sz="1750" spc="-1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[Blog</a:t>
            </a:r>
            <a:r>
              <a:rPr sz="1750" spc="-1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post].</a:t>
            </a:r>
            <a:r>
              <a:rPr sz="1750" spc="-1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Retrieved</a:t>
            </a:r>
            <a:r>
              <a:rPr sz="1750" spc="-1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from</a:t>
            </a:r>
            <a:r>
              <a:rPr sz="1750" spc="409" dirty="0">
                <a:latin typeface="Roboto"/>
                <a:cs typeface="Roboto"/>
              </a:rPr>
              <a:t> </a:t>
            </a:r>
            <a:r>
              <a:rPr sz="1750" spc="-45" dirty="0">
                <a:latin typeface="Roboto"/>
                <a:cs typeface="Roboto"/>
              </a:rPr>
              <a:t>https://yourblog.com/building-</a:t>
            </a:r>
            <a:r>
              <a:rPr sz="1750" spc="-10" dirty="0">
                <a:latin typeface="Roboto"/>
                <a:cs typeface="Roboto"/>
              </a:rPr>
              <a:t>online- </a:t>
            </a:r>
            <a:r>
              <a:rPr sz="1750" spc="-50" dirty="0">
                <a:latin typeface="Roboto"/>
                <a:cs typeface="Roboto"/>
              </a:rPr>
              <a:t>communities-</a:t>
            </a:r>
            <a:r>
              <a:rPr sz="1750" spc="-10" dirty="0">
                <a:latin typeface="Roboto"/>
                <a:cs typeface="Roboto"/>
              </a:rPr>
              <a:t>guide</a:t>
            </a:r>
            <a:endParaRPr sz="1750">
              <a:latin typeface="Roboto"/>
              <a:cs typeface="Roboto"/>
            </a:endParaRPr>
          </a:p>
          <a:p>
            <a:pPr marL="217804" indent="-205104">
              <a:lnSpc>
                <a:spcPts val="1725"/>
              </a:lnSpc>
              <a:buAutoNum type="arabicPeriod"/>
              <a:tabLst>
                <a:tab pos="217804" algn="l"/>
              </a:tabLst>
            </a:pPr>
            <a:r>
              <a:rPr sz="1750" spc="-20" dirty="0">
                <a:latin typeface="Roboto"/>
                <a:cs typeface="Roboto"/>
              </a:rPr>
              <a:t>Brown,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C.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(2023).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Effective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Search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spc="-25" dirty="0">
                <a:latin typeface="Roboto"/>
                <a:cs typeface="Roboto"/>
              </a:rPr>
              <a:t>Functionality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in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Web</a:t>
            </a:r>
            <a:r>
              <a:rPr sz="1750" spc="-3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Applications.</a:t>
            </a:r>
            <a:endParaRPr sz="1750">
              <a:latin typeface="Roboto"/>
              <a:cs typeface="Roboto"/>
            </a:endParaRPr>
          </a:p>
          <a:p>
            <a:pPr marL="217804">
              <a:lnSpc>
                <a:spcPts val="1875"/>
              </a:lnSpc>
            </a:pPr>
            <a:r>
              <a:rPr sz="1750" dirty="0">
                <a:latin typeface="Roboto"/>
                <a:cs typeface="Roboto"/>
              </a:rPr>
              <a:t>[Conference</a:t>
            </a:r>
            <a:r>
              <a:rPr sz="1750" spc="-7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presentation].</a:t>
            </a:r>
            <a:r>
              <a:rPr sz="1750" spc="-7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Retrieved</a:t>
            </a:r>
            <a:r>
              <a:rPr sz="1750" spc="-7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from</a:t>
            </a:r>
            <a:r>
              <a:rPr sz="1750" spc="-7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Conference</a:t>
            </a:r>
            <a:r>
              <a:rPr sz="1750" spc="-7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Proceedings</a:t>
            </a:r>
            <a:r>
              <a:rPr sz="1750" spc="-70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database</a:t>
            </a:r>
            <a:r>
              <a:rPr sz="1750" b="1" spc="-10" dirty="0">
                <a:latin typeface="Roboto"/>
                <a:cs typeface="Roboto"/>
              </a:rPr>
              <a:t>.</a:t>
            </a:r>
            <a:endParaRPr sz="1750">
              <a:latin typeface="Roboto"/>
              <a:cs typeface="Roboto"/>
            </a:endParaRPr>
          </a:p>
          <a:p>
            <a:pPr marL="217804" marR="74930" indent="-205740">
              <a:lnSpc>
                <a:spcPts val="1880"/>
              </a:lnSpc>
              <a:spcBef>
                <a:spcPts val="135"/>
              </a:spcBef>
              <a:buAutoNum type="arabicPeriod" startAt="3"/>
              <a:tabLst>
                <a:tab pos="217804" algn="l"/>
                <a:tab pos="272415" algn="l"/>
              </a:tabLst>
            </a:pPr>
            <a:r>
              <a:rPr sz="1750" dirty="0">
                <a:latin typeface="Roboto"/>
                <a:cs typeface="Roboto"/>
              </a:rPr>
              <a:t>	Jisa</a:t>
            </a:r>
            <a:r>
              <a:rPr sz="1750" spc="10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Journals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spc="-30" dirty="0">
                <a:latin typeface="Roboto"/>
                <a:cs typeface="Roboto"/>
              </a:rPr>
              <a:t>https://jisajournal.springeropen.com/articles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spc="-315" dirty="0">
                <a:latin typeface="Roboto"/>
                <a:cs typeface="Roboto"/>
              </a:rPr>
              <a:t>-</a:t>
            </a:r>
            <a:r>
              <a:rPr sz="1750" dirty="0">
                <a:latin typeface="Roboto"/>
                <a:cs typeface="Roboto"/>
              </a:rPr>
              <a:t>&gt;how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to</a:t>
            </a:r>
            <a:r>
              <a:rPr sz="1750" spc="1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improve online</a:t>
            </a:r>
            <a:r>
              <a:rPr sz="1750" spc="-6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discussion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forums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by</a:t>
            </a:r>
            <a:r>
              <a:rPr sz="1750" spc="-65" dirty="0">
                <a:latin typeface="Roboto"/>
                <a:cs typeface="Roboto"/>
              </a:rPr>
              <a:t> </a:t>
            </a:r>
            <a:r>
              <a:rPr sz="1750" spc="-20" dirty="0">
                <a:latin typeface="Roboto"/>
                <a:cs typeface="Roboto"/>
              </a:rPr>
              <a:t>Tayana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U.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Conte</a:t>
            </a:r>
            <a:r>
              <a:rPr sz="1750" spc="-65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&amp;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Marco</a:t>
            </a:r>
            <a:r>
              <a:rPr sz="1750" spc="-60" dirty="0">
                <a:latin typeface="Roboto"/>
                <a:cs typeface="Roboto"/>
              </a:rPr>
              <a:t> </a:t>
            </a:r>
            <a:r>
              <a:rPr sz="1750" dirty="0">
                <a:latin typeface="Roboto"/>
                <a:cs typeface="Roboto"/>
              </a:rPr>
              <a:t>A.</a:t>
            </a:r>
            <a:r>
              <a:rPr sz="1750" spc="-65" dirty="0">
                <a:latin typeface="Roboto"/>
                <a:cs typeface="Roboto"/>
              </a:rPr>
              <a:t> </a:t>
            </a:r>
            <a:r>
              <a:rPr sz="1750" spc="-10" dirty="0">
                <a:latin typeface="Roboto"/>
                <a:cs typeface="Roboto"/>
              </a:rPr>
              <a:t>Gerosa</a:t>
            </a:r>
            <a:endParaRPr sz="1750">
              <a:latin typeface="Roboto"/>
              <a:cs typeface="Roboto"/>
            </a:endParaRPr>
          </a:p>
          <a:p>
            <a:pPr marL="217804" indent="-205104">
              <a:lnSpc>
                <a:spcPts val="1845"/>
              </a:lnSpc>
              <a:buAutoNum type="arabicPeriod" startAt="3"/>
              <a:tabLst>
                <a:tab pos="217804" algn="l"/>
              </a:tabLst>
            </a:pPr>
            <a:r>
              <a:rPr sz="1750" spc="-10" dirty="0">
                <a:latin typeface="Roboto"/>
                <a:cs typeface="Roboto"/>
              </a:rPr>
              <a:t>https://</a:t>
            </a:r>
            <a:r>
              <a:rPr sz="1750" spc="-10" dirty="0">
                <a:latin typeface="Roboto"/>
                <a:cs typeface="Roboto"/>
                <a:hlinkClick r:id="rId2"/>
              </a:rPr>
              <a:t>www.codewithharry.com/tutorial/php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0368" y="2880588"/>
            <a:ext cx="2701925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Thank</a:t>
            </a:r>
            <a:r>
              <a:rPr spc="-175" dirty="0"/>
              <a:t> </a:t>
            </a:r>
            <a:r>
              <a:rPr spc="-35" dirty="0"/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75635" y="58473"/>
            <a:ext cx="1414780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1359308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2601" y="1015138"/>
            <a:ext cx="5433695" cy="421640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300" spc="-10" dirty="0">
                <a:latin typeface="Trebuchet MS"/>
                <a:cs typeface="Trebuchet MS"/>
              </a:rPr>
              <a:t>Introduction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ts val="4130"/>
              </a:lnSpc>
              <a:spcBef>
                <a:spcPts val="360"/>
              </a:spcBef>
            </a:pPr>
            <a:r>
              <a:rPr sz="2300" dirty="0">
                <a:latin typeface="Trebuchet MS"/>
                <a:cs typeface="Trebuchet MS"/>
              </a:rPr>
              <a:t>Literature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Survey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of</a:t>
            </a:r>
            <a:r>
              <a:rPr sz="2300" spc="65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the</a:t>
            </a:r>
            <a:r>
              <a:rPr sz="2300" spc="6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existing</a:t>
            </a:r>
            <a:r>
              <a:rPr sz="2300" spc="6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systems </a:t>
            </a:r>
            <a:r>
              <a:rPr sz="2300" dirty="0">
                <a:latin typeface="Trebuchet MS"/>
                <a:cs typeface="Trebuchet MS"/>
              </a:rPr>
              <a:t>Problem</a:t>
            </a:r>
            <a:r>
              <a:rPr sz="2300" spc="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statement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300" dirty="0">
                <a:latin typeface="Trebuchet MS"/>
                <a:cs typeface="Trebuchet MS"/>
              </a:rPr>
              <a:t>System</a:t>
            </a:r>
            <a:r>
              <a:rPr sz="2300" spc="75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Design</a:t>
            </a:r>
            <a:endParaRPr sz="2300">
              <a:latin typeface="Trebuchet MS"/>
              <a:cs typeface="Trebuchet MS"/>
            </a:endParaRPr>
          </a:p>
          <a:p>
            <a:pPr marL="12700" marR="1111250">
              <a:lnSpc>
                <a:spcPts val="4130"/>
              </a:lnSpc>
              <a:spcBef>
                <a:spcPts val="360"/>
              </a:spcBef>
            </a:pPr>
            <a:r>
              <a:rPr sz="2300" dirty="0">
                <a:latin typeface="Trebuchet MS"/>
                <a:cs typeface="Trebuchet MS"/>
              </a:rPr>
              <a:t>Technologies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dirty="0">
                <a:latin typeface="Trebuchet MS"/>
                <a:cs typeface="Trebuchet MS"/>
              </a:rPr>
              <a:t>and</a:t>
            </a:r>
            <a:r>
              <a:rPr sz="2300" spc="70" dirty="0">
                <a:latin typeface="Trebuchet MS"/>
                <a:cs typeface="Trebuchet MS"/>
              </a:rPr>
              <a:t> </a:t>
            </a:r>
            <a:r>
              <a:rPr sz="2300" spc="-10" dirty="0">
                <a:latin typeface="Trebuchet MS"/>
                <a:cs typeface="Trebuchet MS"/>
              </a:rPr>
              <a:t>methodologies Implementation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300" spc="-10" dirty="0">
                <a:latin typeface="Trebuchet MS"/>
                <a:cs typeface="Trebuchet MS"/>
              </a:rPr>
              <a:t>Conclusion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300" spc="-10" dirty="0">
                <a:latin typeface="Trebuchet MS"/>
                <a:cs typeface="Trebuchet MS"/>
              </a:rPr>
              <a:t>References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1883183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2407058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2930933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3454808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3978683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4502558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14" y="5026433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75560">
              <a:lnSpc>
                <a:spcPct val="100000"/>
              </a:lnSpc>
              <a:spcBef>
                <a:spcPts val="135"/>
              </a:spcBef>
            </a:pPr>
            <a:r>
              <a:rPr spc="8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61" y="1252300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8199" y="1102631"/>
            <a:ext cx="8190865" cy="51733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00"/>
              </a:spcBef>
            </a:pP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Welcome</a:t>
            </a:r>
            <a:r>
              <a:rPr sz="19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9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19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0D0D0D"/>
                </a:solidFill>
                <a:latin typeface="Roboto"/>
                <a:cs typeface="Roboto"/>
              </a:rPr>
              <a:t>Community</a:t>
            </a:r>
            <a:r>
              <a:rPr sz="19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Hub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introduces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dynamic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online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forum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designed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be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central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hub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collaborative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discussions,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knowledge sharing,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community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building.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Whether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5" dirty="0">
                <a:solidFill>
                  <a:srgbClr val="0D0D0D"/>
                </a:solidFill>
                <a:latin typeface="Roboto"/>
                <a:cs typeface="Roboto"/>
              </a:rPr>
              <a:t>you're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expert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field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50" dirty="0">
                <a:solidFill>
                  <a:srgbClr val="0D0D0D"/>
                </a:solidFill>
                <a:latin typeface="Roboto"/>
                <a:cs typeface="Roboto"/>
              </a:rPr>
              <a:t>a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curious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learner,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platform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welcomes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all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voices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engage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contribute.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Connecting</a:t>
            </a:r>
            <a:r>
              <a:rPr sz="19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Passionate</a:t>
            </a:r>
            <a:r>
              <a:rPr sz="19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Minds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Join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diverse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community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individuals passionate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about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various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topics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interests.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From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technology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science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arts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culture,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forum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offers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space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where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enthusiasts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experts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alike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come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together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exchange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ideas,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ask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questions,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learn</a:t>
            </a:r>
            <a:r>
              <a:rPr sz="19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from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one</a:t>
            </a:r>
            <a:r>
              <a:rPr sz="19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another.</a:t>
            </a:r>
            <a:endParaRPr sz="1900">
              <a:latin typeface="Roboto"/>
              <a:cs typeface="Roboto"/>
            </a:endParaRPr>
          </a:p>
          <a:p>
            <a:pPr marL="12700" marR="349250">
              <a:lnSpc>
                <a:spcPts val="2250"/>
              </a:lnSpc>
            </a:pP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Tailored</a:t>
            </a:r>
            <a:r>
              <a:rPr sz="1900" b="1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900" b="1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Experience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9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9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customizable</a:t>
            </a:r>
            <a:r>
              <a:rPr sz="19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9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profiles,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members</a:t>
            </a:r>
            <a:r>
              <a:rPr sz="19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5" dirty="0">
                <a:solidFill>
                  <a:srgbClr val="0D0D0D"/>
                </a:solidFill>
                <a:latin typeface="Roboto"/>
                <a:cs typeface="Roboto"/>
              </a:rPr>
              <a:t>can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showcase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expertise,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interests,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personalities.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19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platform prioritizes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personalization,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each</a:t>
            </a:r>
            <a:r>
              <a:rPr sz="19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user's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experience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unique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reflective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contributions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community.</a:t>
            </a:r>
            <a:endParaRPr sz="1900">
              <a:latin typeface="Roboto"/>
              <a:cs typeface="Roboto"/>
            </a:endParaRPr>
          </a:p>
          <a:p>
            <a:pPr marL="12700" marR="42545">
              <a:lnSpc>
                <a:spcPts val="2250"/>
              </a:lnSpc>
            </a:pP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Structured</a:t>
            </a:r>
            <a:r>
              <a:rPr sz="19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0D0D0D"/>
                </a:solidFill>
                <a:latin typeface="Roboto"/>
                <a:cs typeface="Roboto"/>
              </a:rPr>
              <a:t>Discussions,</a:t>
            </a:r>
            <a:r>
              <a:rPr sz="19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dirty="0">
                <a:solidFill>
                  <a:srgbClr val="0D0D0D"/>
                </a:solidFill>
                <a:latin typeface="Roboto"/>
                <a:cs typeface="Roboto"/>
              </a:rPr>
              <a:t>Clear</a:t>
            </a:r>
            <a:r>
              <a:rPr sz="1900" b="1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b="1" spc="-10" dirty="0">
                <a:solidFill>
                  <a:srgbClr val="0D0D0D"/>
                </a:solidFill>
                <a:latin typeface="Roboto"/>
                <a:cs typeface="Roboto"/>
              </a:rPr>
              <a:t>Navigation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Navigate</a:t>
            </a:r>
            <a:r>
              <a:rPr sz="19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9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effortlessly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intuitive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threaded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format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dedicated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questions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tab.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Whether </a:t>
            </a:r>
            <a:r>
              <a:rPr sz="1900" spc="-25" dirty="0">
                <a:solidFill>
                  <a:srgbClr val="0D0D0D"/>
                </a:solidFill>
                <a:latin typeface="Roboto"/>
                <a:cs typeface="Roboto"/>
              </a:rPr>
              <a:t>you're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exploring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existing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topics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initiating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new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conversations,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19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platform provides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structured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framework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900" spc="-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enhances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20" dirty="0">
                <a:solidFill>
                  <a:srgbClr val="0D0D0D"/>
                </a:solidFill>
                <a:latin typeface="Roboto"/>
                <a:cs typeface="Roboto"/>
              </a:rPr>
              <a:t>clarity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9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fosters meaningful</a:t>
            </a:r>
            <a:r>
              <a:rPr sz="1900" spc="-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900" spc="-10" dirty="0">
                <a:solidFill>
                  <a:srgbClr val="0D0D0D"/>
                </a:solidFill>
                <a:latin typeface="Roboto"/>
                <a:cs typeface="Roboto"/>
              </a:rPr>
              <a:t>engagement.</a:t>
            </a:r>
            <a:endParaRPr sz="19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61" y="2395300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61" y="3824050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861" y="4967050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023" rIns="0" bIns="0" rtlCol="0">
            <a:spAutoFit/>
          </a:bodyPr>
          <a:lstStyle/>
          <a:p>
            <a:pPr marL="2569845">
              <a:lnSpc>
                <a:spcPct val="100000"/>
              </a:lnSpc>
              <a:spcBef>
                <a:spcPts val="135"/>
              </a:spcBef>
            </a:pPr>
            <a:r>
              <a:rPr spc="85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386" y="1390727"/>
            <a:ext cx="66675" cy="666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01015" marR="85725">
              <a:lnSpc>
                <a:spcPts val="2100"/>
              </a:lnSpc>
              <a:spcBef>
                <a:spcPts val="320"/>
              </a:spcBef>
            </a:pPr>
            <a:r>
              <a:rPr sz="1900" spc="-35" dirty="0"/>
              <a:t>Community-</a:t>
            </a:r>
            <a:r>
              <a:rPr sz="1900" dirty="0"/>
              <a:t>driven</a:t>
            </a:r>
            <a:r>
              <a:rPr sz="1900" spc="-55" dirty="0"/>
              <a:t> </a:t>
            </a:r>
            <a:r>
              <a:rPr sz="1900" dirty="0"/>
              <a:t>Groups:</a:t>
            </a:r>
            <a:r>
              <a:rPr sz="1900" spc="-50" dirty="0"/>
              <a:t> </a:t>
            </a:r>
            <a:r>
              <a:rPr sz="1900" b="0" dirty="0">
                <a:latin typeface="Roboto"/>
                <a:cs typeface="Roboto"/>
              </a:rPr>
              <a:t>Explore</a:t>
            </a:r>
            <a:r>
              <a:rPr sz="1900" b="0" spc="-5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or</a:t>
            </a:r>
            <a:r>
              <a:rPr sz="1900" b="0" spc="-5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create</a:t>
            </a:r>
            <a:r>
              <a:rPr sz="1900" b="0" spc="-5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niche</a:t>
            </a:r>
            <a:r>
              <a:rPr sz="1900" b="0" spc="-5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communities</a:t>
            </a:r>
            <a:r>
              <a:rPr sz="1900" b="0" spc="-5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based</a:t>
            </a:r>
            <a:r>
              <a:rPr sz="1900" b="0" spc="-50" dirty="0">
                <a:latin typeface="Roboto"/>
                <a:cs typeface="Roboto"/>
              </a:rPr>
              <a:t> </a:t>
            </a:r>
            <a:r>
              <a:rPr sz="1900" b="0" spc="-25" dirty="0">
                <a:latin typeface="Roboto"/>
                <a:cs typeface="Roboto"/>
              </a:rPr>
              <a:t>on </a:t>
            </a:r>
            <a:r>
              <a:rPr sz="1900" b="0" dirty="0">
                <a:latin typeface="Roboto"/>
                <a:cs typeface="Roboto"/>
              </a:rPr>
              <a:t>shared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interests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and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passions.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Our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platform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empowers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users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to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spc="-20" dirty="0">
                <a:latin typeface="Roboto"/>
                <a:cs typeface="Roboto"/>
              </a:rPr>
              <a:t>form </a:t>
            </a:r>
            <a:r>
              <a:rPr sz="1900" b="0" spc="-10" dirty="0">
                <a:latin typeface="Roboto"/>
                <a:cs typeface="Roboto"/>
              </a:rPr>
              <a:t>connections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within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specialized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groups,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facilitating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targeted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discussions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spc="-25" dirty="0">
                <a:latin typeface="Roboto"/>
                <a:cs typeface="Roboto"/>
              </a:rPr>
              <a:t>and </a:t>
            </a:r>
            <a:r>
              <a:rPr sz="1900" b="0" spc="-10" dirty="0">
                <a:latin typeface="Roboto"/>
                <a:cs typeface="Roboto"/>
              </a:rPr>
              <a:t>collaborations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that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enrich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the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20" dirty="0">
                <a:latin typeface="Roboto"/>
                <a:cs typeface="Roboto"/>
              </a:rPr>
              <a:t>community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experience.</a:t>
            </a:r>
            <a:endParaRPr sz="1900">
              <a:latin typeface="Roboto"/>
              <a:cs typeface="Roboto"/>
            </a:endParaRPr>
          </a:p>
          <a:p>
            <a:pPr marL="501015" marR="5080">
              <a:lnSpc>
                <a:spcPts val="2100"/>
              </a:lnSpc>
            </a:pPr>
            <a:r>
              <a:rPr sz="1900" dirty="0"/>
              <a:t>Efficient</a:t>
            </a:r>
            <a:r>
              <a:rPr sz="1900" spc="-70" dirty="0"/>
              <a:t> </a:t>
            </a:r>
            <a:r>
              <a:rPr sz="1900" dirty="0"/>
              <a:t>Content</a:t>
            </a:r>
            <a:r>
              <a:rPr sz="1900" spc="-70" dirty="0"/>
              <a:t> </a:t>
            </a:r>
            <a:r>
              <a:rPr sz="1900" dirty="0"/>
              <a:t>Discovery:</a:t>
            </a:r>
            <a:r>
              <a:rPr sz="1900" spc="-65" dirty="0"/>
              <a:t> </a:t>
            </a:r>
            <a:r>
              <a:rPr sz="1900" b="0" dirty="0">
                <a:latin typeface="Roboto"/>
                <a:cs typeface="Roboto"/>
              </a:rPr>
              <a:t>Find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what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25" dirty="0">
                <a:latin typeface="Roboto"/>
                <a:cs typeface="Roboto"/>
              </a:rPr>
              <a:t>you're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looking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for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with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ease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using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25" dirty="0">
                <a:latin typeface="Roboto"/>
                <a:cs typeface="Roboto"/>
              </a:rPr>
              <a:t>our </a:t>
            </a:r>
            <a:r>
              <a:rPr sz="1900" b="0" dirty="0">
                <a:latin typeface="Roboto"/>
                <a:cs typeface="Roboto"/>
              </a:rPr>
              <a:t>powerful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search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20" dirty="0">
                <a:latin typeface="Roboto"/>
                <a:cs typeface="Roboto"/>
              </a:rPr>
              <a:t>functionality.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Whether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25" dirty="0">
                <a:latin typeface="Roboto"/>
                <a:cs typeface="Roboto"/>
              </a:rPr>
              <a:t>you're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searching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for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specific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topics, discussions,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or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spc="-20" dirty="0">
                <a:latin typeface="Roboto"/>
                <a:cs typeface="Roboto"/>
              </a:rPr>
              <a:t>community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groups,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our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platform's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robust</a:t>
            </a:r>
            <a:r>
              <a:rPr sz="1900" b="0" spc="-7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search</a:t>
            </a:r>
            <a:r>
              <a:rPr sz="1900" b="0" spc="-8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feature ensures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efficient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content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discovery,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empowering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users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to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delve</a:t>
            </a:r>
            <a:r>
              <a:rPr sz="1900" b="0" spc="-6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deeper</a:t>
            </a:r>
            <a:r>
              <a:rPr sz="1900" b="0" spc="-70" dirty="0">
                <a:latin typeface="Roboto"/>
                <a:cs typeface="Roboto"/>
              </a:rPr>
              <a:t> </a:t>
            </a:r>
            <a:r>
              <a:rPr sz="1900" b="0" spc="-20" dirty="0">
                <a:latin typeface="Roboto"/>
                <a:cs typeface="Roboto"/>
              </a:rPr>
              <a:t>into </a:t>
            </a:r>
            <a:r>
              <a:rPr sz="1900" b="0" dirty="0">
                <a:latin typeface="Roboto"/>
                <a:cs typeface="Roboto"/>
              </a:rPr>
              <a:t>their</a:t>
            </a:r>
            <a:r>
              <a:rPr sz="1900" b="0" spc="-60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areas</a:t>
            </a:r>
            <a:r>
              <a:rPr sz="1900" b="0" spc="-55" dirty="0">
                <a:latin typeface="Roboto"/>
                <a:cs typeface="Roboto"/>
              </a:rPr>
              <a:t> </a:t>
            </a:r>
            <a:r>
              <a:rPr sz="1900" b="0" dirty="0">
                <a:latin typeface="Roboto"/>
                <a:cs typeface="Roboto"/>
              </a:rPr>
              <a:t>of</a:t>
            </a:r>
            <a:r>
              <a:rPr sz="1900" b="0" spc="-60" dirty="0">
                <a:latin typeface="Roboto"/>
                <a:cs typeface="Roboto"/>
              </a:rPr>
              <a:t> </a:t>
            </a:r>
            <a:r>
              <a:rPr sz="1900" b="0" spc="-10" dirty="0">
                <a:latin typeface="Roboto"/>
                <a:cs typeface="Roboto"/>
              </a:rPr>
              <a:t>interest.</a:t>
            </a:r>
            <a:endParaRPr sz="19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386" y="2457527"/>
            <a:ext cx="66675" cy="66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3852" y="124336"/>
            <a:ext cx="7347584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Literature</a:t>
            </a:r>
            <a:r>
              <a:rPr spc="-110" dirty="0"/>
              <a:t> </a:t>
            </a:r>
            <a:r>
              <a:rPr spc="-35" dirty="0"/>
              <a:t>Survey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existing</a:t>
            </a:r>
            <a:r>
              <a:rPr spc="-95" dirty="0"/>
              <a:t> </a:t>
            </a:r>
            <a:r>
              <a:rPr spc="-10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25" y="934553"/>
            <a:ext cx="71096" cy="71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9545" y="795504"/>
            <a:ext cx="8424545" cy="61087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ts val="2080"/>
              </a:lnSpc>
              <a:spcBef>
                <a:spcPts val="229"/>
              </a:spcBef>
            </a:pP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Stack</a:t>
            </a:r>
            <a:r>
              <a:rPr sz="1800" b="1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Overflow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Stack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Overflow</a:t>
            </a:r>
            <a:r>
              <a:rPr sz="18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widely</a:t>
            </a:r>
            <a:r>
              <a:rPr sz="18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used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platform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8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programmers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ask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questions,</a:t>
            </a:r>
            <a:r>
              <a:rPr sz="1800" spc="2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find</a:t>
            </a:r>
            <a:r>
              <a:rPr sz="1800" spc="3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answers,</a:t>
            </a:r>
            <a:r>
              <a:rPr sz="1800" spc="2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3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share</a:t>
            </a:r>
            <a:r>
              <a:rPr sz="1800" spc="3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knowledge.</a:t>
            </a:r>
            <a:r>
              <a:rPr sz="1800" spc="2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800" spc="3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offers</a:t>
            </a:r>
            <a:r>
              <a:rPr sz="1800" spc="3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800" spc="2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profiles,</a:t>
            </a:r>
            <a:r>
              <a:rPr sz="1800" spc="3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threaded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discussions,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robust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search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functionality.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join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community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groups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sz="1800" spc="14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800" spc="1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specific</a:t>
            </a:r>
            <a:r>
              <a:rPr sz="1800" spc="1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programming</a:t>
            </a:r>
            <a:r>
              <a:rPr sz="1800" spc="1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languages</a:t>
            </a:r>
            <a:r>
              <a:rPr sz="1800" spc="1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800" spc="1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technologies.</a:t>
            </a:r>
            <a:r>
              <a:rPr sz="1800" spc="1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800" spc="1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platform's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reputation</a:t>
            </a:r>
            <a:r>
              <a:rPr sz="18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system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encourages</a:t>
            </a:r>
            <a:r>
              <a:rPr sz="18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expertise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-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participation.</a:t>
            </a:r>
            <a:endParaRPr sz="1800">
              <a:latin typeface="Roboto"/>
              <a:cs typeface="Roboto"/>
            </a:endParaRPr>
          </a:p>
          <a:p>
            <a:pPr marL="12700" algn="just">
              <a:lnSpc>
                <a:spcPts val="1980"/>
              </a:lnSpc>
            </a:pP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Reddit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800" spc="4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Reddit</a:t>
            </a:r>
            <a:r>
              <a:rPr sz="1800" spc="4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4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4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popular</a:t>
            </a:r>
            <a:r>
              <a:rPr sz="1800" spc="4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social</a:t>
            </a:r>
            <a:r>
              <a:rPr sz="1800" spc="4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news</a:t>
            </a:r>
            <a:r>
              <a:rPr sz="1800" spc="4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aggregation,</a:t>
            </a:r>
            <a:r>
              <a:rPr sz="1800" spc="4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web</a:t>
            </a:r>
            <a:r>
              <a:rPr sz="1800" spc="4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content</a:t>
            </a:r>
            <a:r>
              <a:rPr sz="1800" spc="4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rating,</a:t>
            </a:r>
            <a:r>
              <a:rPr sz="1800" spc="4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endParaRPr sz="1800">
              <a:latin typeface="Roboto"/>
              <a:cs typeface="Roboto"/>
            </a:endParaRPr>
          </a:p>
          <a:p>
            <a:pPr marL="12700" marR="5080" algn="just">
              <a:lnSpc>
                <a:spcPts val="2080"/>
              </a:lnSpc>
              <a:spcBef>
                <a:spcPts val="95"/>
              </a:spcBef>
            </a:pP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discussion</a:t>
            </a:r>
            <a:r>
              <a:rPr sz="180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website.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features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profiles,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threaded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organized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into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subreddits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(community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groups),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20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powerful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search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function.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800" spc="2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spc="20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join communities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8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interests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engage</a:t>
            </a:r>
            <a:r>
              <a:rPr sz="18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8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various</a:t>
            </a:r>
            <a:r>
              <a:rPr sz="18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topics. </a:t>
            </a: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Quora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Quora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spc="-65" dirty="0">
                <a:solidFill>
                  <a:srgbClr val="0D0D0D"/>
                </a:solidFill>
                <a:latin typeface="Roboto"/>
                <a:cs typeface="Roboto"/>
              </a:rPr>
              <a:t>question-</a:t>
            </a:r>
            <a:r>
              <a:rPr sz="1800" spc="-114" dirty="0">
                <a:solidFill>
                  <a:srgbClr val="0D0D0D"/>
                </a:solidFill>
                <a:latin typeface="Roboto"/>
                <a:cs typeface="Roboto"/>
              </a:rPr>
              <a:t>and-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answer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platform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that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allows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create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profiles,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ask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questions,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contribute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answers.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offers</a:t>
            </a:r>
            <a:r>
              <a:rPr sz="18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threaded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114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search</a:t>
            </a:r>
            <a:r>
              <a:rPr sz="1800" spc="12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function</a:t>
            </a:r>
            <a:r>
              <a:rPr sz="1800" spc="12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800" spc="114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content</a:t>
            </a:r>
            <a:r>
              <a:rPr sz="1800" spc="12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discovery.</a:t>
            </a:r>
            <a:r>
              <a:rPr sz="1800" spc="12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800" spc="12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spc="114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follow</a:t>
            </a:r>
            <a:r>
              <a:rPr sz="1800" spc="12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topics</a:t>
            </a:r>
            <a:r>
              <a:rPr sz="1800" spc="12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114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join communities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interests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areas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8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expertise.</a:t>
            </a:r>
            <a:endParaRPr sz="1800">
              <a:latin typeface="Roboto"/>
              <a:cs typeface="Roboto"/>
            </a:endParaRPr>
          </a:p>
          <a:p>
            <a:pPr marL="12700" algn="just">
              <a:lnSpc>
                <a:spcPts val="1980"/>
              </a:lnSpc>
            </a:pP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GitHub</a:t>
            </a:r>
            <a:r>
              <a:rPr sz="1800" b="1" spc="2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800" spc="2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GitHub</a:t>
            </a:r>
            <a:r>
              <a:rPr sz="1800" spc="2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spc="2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is</a:t>
            </a:r>
            <a:r>
              <a:rPr sz="1800" spc="2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2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feature</a:t>
            </a:r>
            <a:r>
              <a:rPr sz="1800" spc="2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within</a:t>
            </a:r>
            <a:r>
              <a:rPr sz="1800" spc="2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GitHub</a:t>
            </a:r>
            <a:r>
              <a:rPr sz="1800" spc="2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repositories</a:t>
            </a:r>
            <a:endParaRPr sz="1800">
              <a:latin typeface="Roboto"/>
              <a:cs typeface="Roboto"/>
            </a:endParaRPr>
          </a:p>
          <a:p>
            <a:pPr marL="12700" marR="5080" algn="just">
              <a:lnSpc>
                <a:spcPts val="2080"/>
              </a:lnSpc>
              <a:spcBef>
                <a:spcPts val="95"/>
              </a:spcBef>
            </a:pP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where</a:t>
            </a:r>
            <a:r>
              <a:rPr sz="18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ask</a:t>
            </a:r>
            <a:r>
              <a:rPr sz="18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questions,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share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ideas,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engage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related</a:t>
            </a:r>
            <a:r>
              <a:rPr sz="18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to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specific</a:t>
            </a:r>
            <a:r>
              <a:rPr sz="1800" spc="3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projects.</a:t>
            </a:r>
            <a:r>
              <a:rPr sz="1800" spc="3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800" spc="3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offers</a:t>
            </a:r>
            <a:r>
              <a:rPr sz="1800" spc="3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threaded</a:t>
            </a:r>
            <a:r>
              <a:rPr sz="1800" spc="3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spc="3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3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800" spc="3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search</a:t>
            </a:r>
            <a:r>
              <a:rPr sz="1800" spc="3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functionality</a:t>
            </a:r>
            <a:r>
              <a:rPr sz="1800" spc="3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for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finding</a:t>
            </a:r>
            <a:r>
              <a:rPr sz="18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relevant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topics.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join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communities</a:t>
            </a:r>
            <a:r>
              <a:rPr sz="1800" spc="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centered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around</a:t>
            </a:r>
            <a:r>
              <a:rPr sz="18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90" dirty="0">
                <a:solidFill>
                  <a:srgbClr val="0D0D0D"/>
                </a:solidFill>
                <a:latin typeface="Roboto"/>
                <a:cs typeface="Roboto"/>
              </a:rPr>
              <a:t>open-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source projects.</a:t>
            </a:r>
            <a:endParaRPr sz="1800">
              <a:latin typeface="Roboto"/>
              <a:cs typeface="Roboto"/>
            </a:endParaRPr>
          </a:p>
          <a:p>
            <a:pPr marL="12700" algn="just">
              <a:lnSpc>
                <a:spcPts val="1980"/>
              </a:lnSpc>
            </a:pP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LinkedIn</a:t>
            </a:r>
            <a:r>
              <a:rPr sz="1800" b="1" spc="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0D0D0D"/>
                </a:solidFill>
                <a:latin typeface="Roboto"/>
                <a:cs typeface="Roboto"/>
              </a:rPr>
              <a:t>Groups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LinkedIn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Groups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enable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professionals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connect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engage</a:t>
            </a:r>
            <a:r>
              <a:rPr sz="180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in</a:t>
            </a:r>
            <a:endParaRPr sz="1800">
              <a:latin typeface="Roboto"/>
              <a:cs typeface="Roboto"/>
            </a:endParaRPr>
          </a:p>
          <a:p>
            <a:pPr marL="12700" marR="5080" algn="just">
              <a:lnSpc>
                <a:spcPts val="2080"/>
              </a:lnSpc>
              <a:spcBef>
                <a:spcPts val="95"/>
              </a:spcBef>
            </a:pP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related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specific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industries,</a:t>
            </a:r>
            <a:r>
              <a:rPr sz="1800" spc="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interests,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career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paths.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provides</a:t>
            </a:r>
            <a:r>
              <a:rPr sz="1800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a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platform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threaded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discussions,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profiles,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800" spc="65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search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functionality</a:t>
            </a:r>
            <a:r>
              <a:rPr sz="1800" spc="60" dirty="0">
                <a:solidFill>
                  <a:srgbClr val="0D0D0D"/>
                </a:solidFill>
                <a:latin typeface="Roboto"/>
                <a:cs typeface="Roboto"/>
              </a:rPr>
              <a:t>  </a:t>
            </a:r>
            <a:r>
              <a:rPr sz="1800" spc="-25" dirty="0">
                <a:solidFill>
                  <a:srgbClr val="0D0D0D"/>
                </a:solidFill>
                <a:latin typeface="Roboto"/>
                <a:cs typeface="Roboto"/>
              </a:rPr>
              <a:t>to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discover</a:t>
            </a:r>
            <a:r>
              <a:rPr sz="18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relevant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Roboto"/>
                <a:cs typeface="Roboto"/>
              </a:rPr>
              <a:t>conversations.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8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can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join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groups</a:t>
            </a:r>
            <a:r>
              <a:rPr sz="18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8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0D0D0D"/>
                </a:solidFill>
                <a:latin typeface="Roboto"/>
                <a:cs typeface="Roboto"/>
              </a:rPr>
              <a:t>their</a:t>
            </a:r>
            <a:r>
              <a:rPr sz="18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Roboto"/>
                <a:cs typeface="Roboto"/>
              </a:rPr>
              <a:t>professional interests.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25" y="2254918"/>
            <a:ext cx="71096" cy="710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25" y="3311211"/>
            <a:ext cx="71096" cy="71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25" y="4367503"/>
            <a:ext cx="71096" cy="7109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525" y="5687868"/>
            <a:ext cx="71096" cy="710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3050" y="161514"/>
            <a:ext cx="5907405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Limitations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Existing</a:t>
            </a:r>
            <a:r>
              <a:rPr spc="-40" dirty="0"/>
              <a:t> </a:t>
            </a:r>
            <a:r>
              <a:rPr spc="-1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86" y="1358798"/>
            <a:ext cx="64447" cy="644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86" y="1598176"/>
            <a:ext cx="64447" cy="644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586" y="2555686"/>
            <a:ext cx="64447" cy="644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86" y="3034441"/>
            <a:ext cx="64447" cy="64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86" y="3991951"/>
            <a:ext cx="64447" cy="644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586" y="4470706"/>
            <a:ext cx="64447" cy="644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586" y="5428216"/>
            <a:ext cx="64447" cy="6444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586" y="5906971"/>
            <a:ext cx="64447" cy="6444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6191" y="994122"/>
            <a:ext cx="9094470" cy="553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7485" indent="-184785" algn="just">
              <a:lnSpc>
                <a:spcPct val="100000"/>
              </a:lnSpc>
              <a:spcBef>
                <a:spcPts val="125"/>
              </a:spcBef>
              <a:buFont typeface="Roboto"/>
              <a:buAutoNum type="arabicPeriod"/>
              <a:tabLst>
                <a:tab pos="197485" algn="l"/>
              </a:tabLst>
            </a:pPr>
            <a:r>
              <a:rPr sz="1550" b="1" dirty="0">
                <a:solidFill>
                  <a:srgbClr val="0D0D0D"/>
                </a:solidFill>
                <a:latin typeface="Roboto"/>
                <a:cs typeface="Roboto"/>
              </a:rPr>
              <a:t>Limited</a:t>
            </a:r>
            <a:r>
              <a:rPr sz="1550" b="1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b="1" spc="-10" dirty="0">
                <a:solidFill>
                  <a:srgbClr val="0D0D0D"/>
                </a:solidFill>
                <a:latin typeface="Roboto"/>
                <a:cs typeface="Roboto"/>
              </a:rPr>
              <a:t>Personalization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endParaRPr sz="1550">
              <a:latin typeface="Roboto"/>
              <a:cs typeface="Roboto"/>
            </a:endParaRPr>
          </a:p>
          <a:p>
            <a:pPr marL="537845" algn="just">
              <a:lnSpc>
                <a:spcPct val="100000"/>
              </a:lnSpc>
              <a:spcBef>
                <a:spcPts val="25"/>
              </a:spcBef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Existing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systems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often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lack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sufficient</a:t>
            </a:r>
            <a:r>
              <a:rPr sz="155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personalization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options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users.</a:t>
            </a:r>
            <a:endParaRPr sz="1550">
              <a:latin typeface="Roboto"/>
              <a:cs typeface="Roboto"/>
            </a:endParaRPr>
          </a:p>
          <a:p>
            <a:pPr marL="537845" marR="5080" algn="just">
              <a:lnSpc>
                <a:spcPct val="101299"/>
              </a:lnSpc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Solution:</a:t>
            </a:r>
            <a:r>
              <a:rPr sz="1550" spc="4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550" spc="4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offers</a:t>
            </a:r>
            <a:r>
              <a:rPr sz="1550" spc="4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robust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550" spc="4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profile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features,</a:t>
            </a:r>
            <a:r>
              <a:rPr sz="1550" spc="4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allowing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550" spc="4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showcase</a:t>
            </a:r>
            <a:r>
              <a:rPr sz="1550" spc="4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their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expertise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interests,</a:t>
            </a:r>
            <a:r>
              <a:rPr sz="1550" spc="48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thus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enhancing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personalization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fostering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stronger</a:t>
            </a:r>
            <a:r>
              <a:rPr sz="1550" spc="48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community engagement.</a:t>
            </a:r>
            <a:endParaRPr sz="1550">
              <a:latin typeface="Roboto"/>
              <a:cs typeface="Roboto"/>
            </a:endParaRPr>
          </a:p>
          <a:p>
            <a:pPr marL="197485" indent="-184785" algn="just">
              <a:lnSpc>
                <a:spcPct val="100000"/>
              </a:lnSpc>
              <a:spcBef>
                <a:spcPts val="25"/>
              </a:spcBef>
              <a:buFont typeface="Roboto"/>
              <a:buAutoNum type="arabicPeriod" startAt="2"/>
              <a:tabLst>
                <a:tab pos="197485" algn="l"/>
              </a:tabLst>
            </a:pPr>
            <a:r>
              <a:rPr sz="1550" b="1" dirty="0">
                <a:solidFill>
                  <a:srgbClr val="0D0D0D"/>
                </a:solidFill>
                <a:latin typeface="Roboto"/>
                <a:cs typeface="Roboto"/>
              </a:rPr>
              <a:t>Unstructured</a:t>
            </a:r>
            <a:r>
              <a:rPr sz="1550" b="1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b="1" spc="-1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endParaRPr sz="1550">
              <a:latin typeface="Roboto"/>
              <a:cs typeface="Roboto"/>
            </a:endParaRPr>
          </a:p>
          <a:p>
            <a:pPr marL="537845" marR="5080" algn="just">
              <a:lnSpc>
                <a:spcPct val="101299"/>
              </a:lnSpc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Many</a:t>
            </a:r>
            <a:r>
              <a:rPr sz="15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platforms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lack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structured</a:t>
            </a:r>
            <a:r>
              <a:rPr sz="15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formats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discussions,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leading</a:t>
            </a:r>
            <a:r>
              <a:rPr sz="15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confusion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inefficiency</a:t>
            </a:r>
            <a:r>
              <a:rPr sz="155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0D0D0D"/>
                </a:solidFill>
                <a:latin typeface="Roboto"/>
                <a:cs typeface="Roboto"/>
              </a:rPr>
              <a:t>in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navigating</a:t>
            </a:r>
            <a:r>
              <a:rPr sz="1550" spc="-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topics.</a:t>
            </a:r>
            <a:endParaRPr sz="1550">
              <a:latin typeface="Roboto"/>
              <a:cs typeface="Roboto"/>
            </a:endParaRPr>
          </a:p>
          <a:p>
            <a:pPr marL="537845" marR="5080" algn="just">
              <a:lnSpc>
                <a:spcPct val="101299"/>
              </a:lnSpc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Solution: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implements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threaded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discussions,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550" spc="4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structured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format</a:t>
            </a:r>
            <a:r>
              <a:rPr sz="1550" spc="43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that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enhances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clarity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facilitates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easy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navigation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within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topics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posting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questions,</a:t>
            </a:r>
            <a:r>
              <a:rPr sz="155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thereby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improving</a:t>
            </a:r>
            <a:r>
              <a:rPr sz="155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user</a:t>
            </a:r>
            <a:r>
              <a:rPr sz="1550" spc="-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experience.</a:t>
            </a:r>
            <a:endParaRPr sz="1550">
              <a:latin typeface="Roboto"/>
              <a:cs typeface="Roboto"/>
            </a:endParaRPr>
          </a:p>
          <a:p>
            <a:pPr marL="197485" indent="-184785" algn="just">
              <a:lnSpc>
                <a:spcPct val="100000"/>
              </a:lnSpc>
              <a:spcBef>
                <a:spcPts val="25"/>
              </a:spcBef>
              <a:buFont typeface="Roboto"/>
              <a:buAutoNum type="arabicPeriod" startAt="3"/>
              <a:tabLst>
                <a:tab pos="197485" algn="l"/>
              </a:tabLst>
            </a:pPr>
            <a:r>
              <a:rPr sz="1550" b="1" dirty="0">
                <a:solidFill>
                  <a:srgbClr val="0D0D0D"/>
                </a:solidFill>
                <a:latin typeface="Roboto"/>
                <a:cs typeface="Roboto"/>
              </a:rPr>
              <a:t>Lack</a:t>
            </a:r>
            <a:r>
              <a:rPr sz="1550" b="1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b="1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550" b="1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b="1" dirty="0">
                <a:solidFill>
                  <a:srgbClr val="0D0D0D"/>
                </a:solidFill>
                <a:latin typeface="Roboto"/>
                <a:cs typeface="Roboto"/>
              </a:rPr>
              <a:t>Targeted</a:t>
            </a:r>
            <a:r>
              <a:rPr sz="1550" b="1" spc="6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b="1" spc="-10" dirty="0">
                <a:solidFill>
                  <a:srgbClr val="0D0D0D"/>
                </a:solidFill>
                <a:latin typeface="Roboto"/>
                <a:cs typeface="Roboto"/>
              </a:rPr>
              <a:t>Communities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endParaRPr sz="1550">
              <a:latin typeface="Roboto"/>
              <a:cs typeface="Roboto"/>
            </a:endParaRPr>
          </a:p>
          <a:p>
            <a:pPr marL="537845" marR="5080" algn="just">
              <a:lnSpc>
                <a:spcPct val="101299"/>
              </a:lnSpc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Current</a:t>
            </a:r>
            <a:r>
              <a:rPr sz="15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platforms</a:t>
            </a:r>
            <a:r>
              <a:rPr sz="15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may</a:t>
            </a:r>
            <a:r>
              <a:rPr sz="155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not</a:t>
            </a:r>
            <a:r>
              <a:rPr sz="15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effectively</a:t>
            </a:r>
            <a:r>
              <a:rPr sz="15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facilitate</a:t>
            </a:r>
            <a:r>
              <a:rPr sz="155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targeted</a:t>
            </a:r>
            <a:r>
              <a:rPr sz="15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55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based</a:t>
            </a:r>
            <a:r>
              <a:rPr sz="15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on</a:t>
            </a:r>
            <a:r>
              <a:rPr sz="15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specific</a:t>
            </a:r>
            <a:r>
              <a:rPr sz="1550" spc="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interests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55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expertise.</a:t>
            </a:r>
            <a:endParaRPr sz="1550">
              <a:latin typeface="Roboto"/>
              <a:cs typeface="Roboto"/>
            </a:endParaRPr>
          </a:p>
          <a:p>
            <a:pPr marL="537845" marR="5080" algn="just">
              <a:lnSpc>
                <a:spcPct val="101299"/>
              </a:lnSpc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Solution:</a:t>
            </a:r>
            <a:r>
              <a:rPr sz="1550" spc="4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550" spc="409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1550" spc="4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introduces</a:t>
            </a:r>
            <a:r>
              <a:rPr sz="1550" spc="409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community</a:t>
            </a:r>
            <a:r>
              <a:rPr sz="1550" spc="4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groups,</a:t>
            </a:r>
            <a:r>
              <a:rPr sz="1550" spc="409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enabling</a:t>
            </a:r>
            <a:r>
              <a:rPr sz="1550" spc="409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550" spc="4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550" spc="409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join</a:t>
            </a:r>
            <a:r>
              <a:rPr sz="1550" spc="4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or</a:t>
            </a:r>
            <a:r>
              <a:rPr sz="1550" spc="409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create</a:t>
            </a:r>
            <a:r>
              <a:rPr sz="1550" spc="409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niche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communities,</a:t>
            </a:r>
            <a:r>
              <a:rPr sz="1550" spc="1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fostering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targeted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enhancing</a:t>
            </a:r>
            <a:r>
              <a:rPr sz="1550" spc="1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relevance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content</a:t>
            </a:r>
            <a:r>
              <a:rPr sz="1550" spc="1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550" spc="1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users' interests.</a:t>
            </a:r>
            <a:endParaRPr sz="1550">
              <a:latin typeface="Roboto"/>
              <a:cs typeface="Roboto"/>
            </a:endParaRPr>
          </a:p>
          <a:p>
            <a:pPr marL="197485" indent="-184785" algn="just">
              <a:lnSpc>
                <a:spcPct val="100000"/>
              </a:lnSpc>
              <a:spcBef>
                <a:spcPts val="25"/>
              </a:spcBef>
              <a:buFont typeface="Roboto"/>
              <a:buAutoNum type="arabicPeriod" startAt="4"/>
              <a:tabLst>
                <a:tab pos="197485" algn="l"/>
              </a:tabLst>
            </a:pPr>
            <a:r>
              <a:rPr sz="1550" b="1" dirty="0">
                <a:solidFill>
                  <a:srgbClr val="0D0D0D"/>
                </a:solidFill>
                <a:latin typeface="Roboto"/>
                <a:cs typeface="Roboto"/>
              </a:rPr>
              <a:t>Inefficient</a:t>
            </a:r>
            <a:r>
              <a:rPr sz="1550" b="1" spc="7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b="1" dirty="0">
                <a:solidFill>
                  <a:srgbClr val="0D0D0D"/>
                </a:solidFill>
                <a:latin typeface="Roboto"/>
                <a:cs typeface="Roboto"/>
              </a:rPr>
              <a:t>Content</a:t>
            </a:r>
            <a:r>
              <a:rPr sz="1550" b="1" spc="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b="1" spc="-10" dirty="0">
                <a:solidFill>
                  <a:srgbClr val="0D0D0D"/>
                </a:solidFill>
                <a:latin typeface="Roboto"/>
                <a:cs typeface="Roboto"/>
              </a:rPr>
              <a:t>Discovery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:</a:t>
            </a:r>
            <a:endParaRPr sz="1550">
              <a:latin typeface="Roboto"/>
              <a:cs typeface="Roboto"/>
            </a:endParaRPr>
          </a:p>
          <a:p>
            <a:pPr marL="537845" marR="5080" algn="just">
              <a:lnSpc>
                <a:spcPct val="101299"/>
              </a:lnSpc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Existing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systems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may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struggle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with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efficient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content</a:t>
            </a:r>
            <a:r>
              <a:rPr sz="1550" spc="1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discovery,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making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it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challenging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1550" spc="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users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55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find</a:t>
            </a:r>
            <a:r>
              <a:rPr sz="155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relevant</a:t>
            </a:r>
            <a:r>
              <a:rPr sz="155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55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-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topics.</a:t>
            </a:r>
            <a:endParaRPr sz="1550">
              <a:latin typeface="Roboto"/>
              <a:cs typeface="Roboto"/>
            </a:endParaRPr>
          </a:p>
          <a:p>
            <a:pPr marL="537845" marR="5080" algn="just">
              <a:lnSpc>
                <a:spcPct val="101299"/>
              </a:lnSpc>
              <a:spcBef>
                <a:spcPts val="5"/>
              </a:spcBef>
            </a:pP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Solution:</a:t>
            </a:r>
            <a:r>
              <a:rPr sz="1550" spc="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550" spc="2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1550" spc="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incorporates</a:t>
            </a:r>
            <a:r>
              <a:rPr sz="1550" spc="2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</a:t>
            </a:r>
            <a:r>
              <a:rPr sz="1550" spc="2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robust</a:t>
            </a:r>
            <a:r>
              <a:rPr sz="1550" spc="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search</a:t>
            </a:r>
            <a:r>
              <a:rPr sz="1550" spc="2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functionality,</a:t>
            </a:r>
            <a:r>
              <a:rPr sz="1550" spc="2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allowing</a:t>
            </a:r>
            <a:r>
              <a:rPr sz="1550" spc="28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r>
              <a:rPr sz="1550" spc="2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1550" spc="2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efficiently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discover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relevant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discussions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topics,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thereby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improving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overall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usability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utility </a:t>
            </a:r>
            <a:r>
              <a:rPr sz="155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sz="1550" spc="-10" dirty="0">
                <a:solidFill>
                  <a:srgbClr val="0D0D0D"/>
                </a:solidFill>
                <a:latin typeface="Roboto"/>
                <a:cs typeface="Roboto"/>
              </a:rPr>
              <a:t>platform.</a:t>
            </a:r>
            <a:endParaRPr sz="1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10" rIns="0" bIns="0" rtlCol="0">
            <a:spAutoFit/>
          </a:bodyPr>
          <a:lstStyle/>
          <a:p>
            <a:pPr marL="221615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Problem</a:t>
            </a:r>
            <a:r>
              <a:rPr spc="-165" dirty="0"/>
              <a:t> </a:t>
            </a:r>
            <a:r>
              <a:rPr spc="-35" dirty="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66" y="1438976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66" y="1877126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366" y="2753426"/>
            <a:ext cx="66675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66" y="3191576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66" y="4067876"/>
            <a:ext cx="66675" cy="666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66" y="4506026"/>
            <a:ext cx="66675" cy="666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66" y="5382325"/>
            <a:ext cx="66675" cy="666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366" y="5820475"/>
            <a:ext cx="66675" cy="666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68158" y="1109760"/>
            <a:ext cx="8962390" cy="5292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5420" indent="-172720">
              <a:lnSpc>
                <a:spcPts val="1680"/>
              </a:lnSpc>
              <a:spcBef>
                <a:spcPts val="130"/>
              </a:spcBef>
              <a:buFont typeface="Roboto"/>
              <a:buAutoNum type="arabicPeriod"/>
              <a:tabLst>
                <a:tab pos="185420" algn="l"/>
              </a:tabLst>
            </a:pPr>
            <a:r>
              <a:rPr sz="1450" b="1" dirty="0">
                <a:latin typeface="Roboto"/>
                <a:cs typeface="Roboto"/>
              </a:rPr>
              <a:t>Lack</a:t>
            </a:r>
            <a:r>
              <a:rPr sz="1450" b="1" spc="60" dirty="0">
                <a:latin typeface="Roboto"/>
                <a:cs typeface="Roboto"/>
              </a:rPr>
              <a:t> </a:t>
            </a:r>
            <a:r>
              <a:rPr sz="1450" b="1" dirty="0">
                <a:latin typeface="Roboto"/>
                <a:cs typeface="Roboto"/>
              </a:rPr>
              <a:t>of</a:t>
            </a:r>
            <a:r>
              <a:rPr sz="1450" b="1" spc="65" dirty="0">
                <a:latin typeface="Roboto"/>
                <a:cs typeface="Roboto"/>
              </a:rPr>
              <a:t> </a:t>
            </a:r>
            <a:r>
              <a:rPr sz="1450" b="1" dirty="0">
                <a:latin typeface="Roboto"/>
                <a:cs typeface="Roboto"/>
              </a:rPr>
              <a:t>Personalized</a:t>
            </a:r>
            <a:r>
              <a:rPr sz="1450" b="1" spc="65" dirty="0">
                <a:latin typeface="Roboto"/>
                <a:cs typeface="Roboto"/>
              </a:rPr>
              <a:t> </a:t>
            </a:r>
            <a:r>
              <a:rPr sz="1450" b="1" dirty="0">
                <a:latin typeface="Roboto"/>
                <a:cs typeface="Roboto"/>
              </a:rPr>
              <a:t>User</a:t>
            </a:r>
            <a:r>
              <a:rPr sz="1450" b="1" spc="65" dirty="0">
                <a:latin typeface="Roboto"/>
                <a:cs typeface="Roboto"/>
              </a:rPr>
              <a:t> </a:t>
            </a:r>
            <a:r>
              <a:rPr sz="1450" b="1" spc="-10" dirty="0">
                <a:latin typeface="Roboto"/>
                <a:cs typeface="Roboto"/>
              </a:rPr>
              <a:t>Experience:</a:t>
            </a:r>
            <a:endParaRPr sz="14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105"/>
              </a:spcBef>
            </a:pPr>
            <a:r>
              <a:rPr sz="1550" dirty="0">
                <a:latin typeface="Roboto"/>
                <a:cs typeface="Roboto"/>
              </a:rPr>
              <a:t>Existing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discussion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forums</a:t>
            </a:r>
            <a:r>
              <a:rPr sz="1550" spc="1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often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fail</a:t>
            </a:r>
            <a:r>
              <a:rPr sz="1550" spc="1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provide</a:t>
            </a:r>
            <a:r>
              <a:rPr sz="1550" spc="1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personalized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experiences</a:t>
            </a:r>
            <a:r>
              <a:rPr sz="1550" spc="1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users,</a:t>
            </a:r>
            <a:r>
              <a:rPr sz="1550" spc="110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hindering </a:t>
            </a:r>
            <a:r>
              <a:rPr sz="1550" dirty="0">
                <a:latin typeface="Roboto"/>
                <a:cs typeface="Roboto"/>
              </a:rPr>
              <a:t>user</a:t>
            </a:r>
            <a:r>
              <a:rPr sz="1550" spc="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engagement</a:t>
            </a:r>
            <a:r>
              <a:rPr sz="1550" spc="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40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retention.</a:t>
            </a:r>
            <a:endParaRPr sz="1550">
              <a:latin typeface="Roboto"/>
              <a:cs typeface="Roboto"/>
            </a:endParaRPr>
          </a:p>
          <a:p>
            <a:pPr marL="552450">
              <a:lnSpc>
                <a:spcPts val="1614"/>
              </a:lnSpc>
            </a:pPr>
            <a:r>
              <a:rPr sz="1550" dirty="0">
                <a:latin typeface="Roboto"/>
                <a:cs typeface="Roboto"/>
              </a:rPr>
              <a:t>The</a:t>
            </a:r>
            <a:r>
              <a:rPr sz="1550" spc="9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project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aims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address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this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issue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by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implementing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robust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user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profile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features,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allowing</a:t>
            </a:r>
            <a:endParaRPr sz="15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100"/>
              </a:spcBef>
            </a:pPr>
            <a:r>
              <a:rPr sz="1550" dirty="0">
                <a:latin typeface="Roboto"/>
                <a:cs typeface="Roboto"/>
              </a:rPr>
              <a:t>users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showcase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their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expertise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interests,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thereby</a:t>
            </a:r>
            <a:r>
              <a:rPr sz="1550" spc="65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enhancing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personalization</a:t>
            </a:r>
            <a:r>
              <a:rPr sz="1550" spc="60" dirty="0">
                <a:latin typeface="Roboto"/>
                <a:cs typeface="Roboto"/>
              </a:rPr>
              <a:t>  </a:t>
            </a:r>
            <a:r>
              <a:rPr sz="1550" spc="-25" dirty="0">
                <a:latin typeface="Roboto"/>
                <a:cs typeface="Roboto"/>
              </a:rPr>
              <a:t>and </a:t>
            </a:r>
            <a:r>
              <a:rPr sz="1550" dirty="0">
                <a:latin typeface="Roboto"/>
                <a:cs typeface="Roboto"/>
              </a:rPr>
              <a:t>fostering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stronger</a:t>
            </a:r>
            <a:r>
              <a:rPr sz="1550" spc="3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community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engagement.</a:t>
            </a:r>
            <a:endParaRPr sz="1550">
              <a:latin typeface="Roboto"/>
              <a:cs typeface="Roboto"/>
            </a:endParaRPr>
          </a:p>
          <a:p>
            <a:pPr marL="208915" indent="-186055">
              <a:lnSpc>
                <a:spcPts val="1614"/>
              </a:lnSpc>
              <a:buFont typeface="Roboto"/>
              <a:buAutoNum type="arabicPeriod" startAt="2"/>
              <a:tabLst>
                <a:tab pos="208915" algn="l"/>
              </a:tabLst>
            </a:pPr>
            <a:r>
              <a:rPr sz="1550" b="1" dirty="0">
                <a:latin typeface="Roboto"/>
                <a:cs typeface="Roboto"/>
              </a:rPr>
              <a:t>Inefficient</a:t>
            </a:r>
            <a:r>
              <a:rPr sz="1550" b="1" spc="110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Communication</a:t>
            </a:r>
            <a:r>
              <a:rPr sz="1550" b="1" spc="110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and</a:t>
            </a:r>
            <a:r>
              <a:rPr sz="1550" b="1" spc="110" dirty="0">
                <a:latin typeface="Roboto"/>
                <a:cs typeface="Roboto"/>
              </a:rPr>
              <a:t> </a:t>
            </a:r>
            <a:r>
              <a:rPr sz="1550" b="1" spc="-10" dirty="0">
                <a:latin typeface="Roboto"/>
                <a:cs typeface="Roboto"/>
              </a:rPr>
              <a:t>Navigation:</a:t>
            </a:r>
            <a:endParaRPr sz="15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100"/>
              </a:spcBef>
            </a:pPr>
            <a:r>
              <a:rPr sz="1550" dirty="0">
                <a:latin typeface="Roboto"/>
                <a:cs typeface="Roboto"/>
              </a:rPr>
              <a:t>Many</a:t>
            </a:r>
            <a:r>
              <a:rPr sz="1550" spc="33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current</a:t>
            </a:r>
            <a:r>
              <a:rPr sz="1550" spc="3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platforms</a:t>
            </a:r>
            <a:r>
              <a:rPr sz="1550" spc="33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lack</a:t>
            </a:r>
            <a:r>
              <a:rPr sz="1550" spc="3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structured</a:t>
            </a:r>
            <a:r>
              <a:rPr sz="1550" spc="33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formats</a:t>
            </a:r>
            <a:r>
              <a:rPr sz="1550" spc="3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</a:t>
            </a:r>
            <a:r>
              <a:rPr sz="1550" spc="33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discussions,</a:t>
            </a:r>
            <a:r>
              <a:rPr sz="1550" spc="3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leading</a:t>
            </a:r>
            <a:r>
              <a:rPr sz="1550" spc="33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3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confusion</a:t>
            </a:r>
            <a:r>
              <a:rPr sz="1550" spc="330" dirty="0">
                <a:latin typeface="Roboto"/>
                <a:cs typeface="Roboto"/>
              </a:rPr>
              <a:t> </a:t>
            </a:r>
            <a:r>
              <a:rPr sz="1550" spc="-25" dirty="0">
                <a:latin typeface="Roboto"/>
                <a:cs typeface="Roboto"/>
              </a:rPr>
              <a:t>and </a:t>
            </a:r>
            <a:r>
              <a:rPr sz="1550" dirty="0">
                <a:latin typeface="Roboto"/>
                <a:cs typeface="Roboto"/>
              </a:rPr>
              <a:t>inefficiency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in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navigating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topics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communicating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effectively.</a:t>
            </a:r>
            <a:endParaRPr sz="1550">
              <a:latin typeface="Roboto"/>
              <a:cs typeface="Roboto"/>
            </a:endParaRPr>
          </a:p>
          <a:p>
            <a:pPr marL="552450">
              <a:lnSpc>
                <a:spcPts val="1614"/>
              </a:lnSpc>
            </a:pPr>
            <a:r>
              <a:rPr sz="1550" dirty="0">
                <a:latin typeface="Roboto"/>
                <a:cs typeface="Roboto"/>
              </a:rPr>
              <a:t>The</a:t>
            </a:r>
            <a:r>
              <a:rPr sz="1550" spc="35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project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seeks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solve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this</a:t>
            </a:r>
            <a:r>
              <a:rPr sz="1550" spc="35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problem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by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introducing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threaded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discussions,</a:t>
            </a:r>
            <a:r>
              <a:rPr sz="1550" spc="36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providing</a:t>
            </a:r>
            <a:r>
              <a:rPr sz="1550" spc="355" dirty="0">
                <a:latin typeface="Roboto"/>
                <a:cs typeface="Roboto"/>
              </a:rPr>
              <a:t> </a:t>
            </a:r>
            <a:r>
              <a:rPr sz="1550" spc="-50" dirty="0">
                <a:latin typeface="Roboto"/>
                <a:cs typeface="Roboto"/>
              </a:rPr>
              <a:t>a</a:t>
            </a:r>
            <a:endParaRPr sz="15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95"/>
              </a:spcBef>
            </a:pPr>
            <a:r>
              <a:rPr sz="1550" dirty="0">
                <a:latin typeface="Roboto"/>
                <a:cs typeface="Roboto"/>
              </a:rPr>
              <a:t>structured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format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that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enhances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clarity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18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facilitates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easy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navigation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within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topics</a:t>
            </a:r>
            <a:r>
              <a:rPr sz="1550" spc="18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185" dirty="0">
                <a:latin typeface="Roboto"/>
                <a:cs typeface="Roboto"/>
              </a:rPr>
              <a:t> </a:t>
            </a:r>
            <a:r>
              <a:rPr sz="1550" spc="-25" dirty="0">
                <a:latin typeface="Roboto"/>
                <a:cs typeface="Roboto"/>
              </a:rPr>
              <a:t>for </a:t>
            </a:r>
            <a:r>
              <a:rPr sz="1550" dirty="0">
                <a:latin typeface="Roboto"/>
                <a:cs typeface="Roboto"/>
              </a:rPr>
              <a:t>posting</a:t>
            </a:r>
            <a:r>
              <a:rPr sz="1550" spc="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questions,</a:t>
            </a:r>
            <a:r>
              <a:rPr sz="1550" spc="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thereby</a:t>
            </a:r>
            <a:r>
              <a:rPr sz="1550" spc="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improving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user</a:t>
            </a:r>
            <a:r>
              <a:rPr sz="1550" spc="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experience.</a:t>
            </a:r>
            <a:endParaRPr sz="1550">
              <a:latin typeface="Roboto"/>
              <a:cs typeface="Roboto"/>
            </a:endParaRPr>
          </a:p>
          <a:p>
            <a:pPr marL="208915" indent="-186055">
              <a:lnSpc>
                <a:spcPts val="1614"/>
              </a:lnSpc>
              <a:buFont typeface="Roboto"/>
              <a:buAutoNum type="arabicPeriod" startAt="3"/>
              <a:tabLst>
                <a:tab pos="208915" algn="l"/>
              </a:tabLst>
            </a:pPr>
            <a:r>
              <a:rPr sz="1550" b="1" dirty="0">
                <a:latin typeface="Roboto"/>
                <a:cs typeface="Roboto"/>
              </a:rPr>
              <a:t>Limited</a:t>
            </a:r>
            <a:r>
              <a:rPr sz="1550" b="1" spc="90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Community</a:t>
            </a:r>
            <a:r>
              <a:rPr sz="1550" b="1" spc="95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Engagement</a:t>
            </a:r>
            <a:r>
              <a:rPr sz="1550" b="1" spc="90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and</a:t>
            </a:r>
            <a:r>
              <a:rPr sz="1550" b="1" spc="95" dirty="0">
                <a:latin typeface="Roboto"/>
                <a:cs typeface="Roboto"/>
              </a:rPr>
              <a:t> </a:t>
            </a:r>
            <a:r>
              <a:rPr sz="1550" b="1" spc="-10" dirty="0">
                <a:latin typeface="Roboto"/>
                <a:cs typeface="Roboto"/>
              </a:rPr>
              <a:t>Targeting:</a:t>
            </a:r>
            <a:endParaRPr sz="15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100"/>
              </a:spcBef>
            </a:pPr>
            <a:r>
              <a:rPr sz="1550" dirty="0">
                <a:latin typeface="Roboto"/>
                <a:cs typeface="Roboto"/>
              </a:rPr>
              <a:t>Existing</a:t>
            </a:r>
            <a:r>
              <a:rPr sz="1550" spc="114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systems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may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not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effectively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facilitate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targeted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discussions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based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on</a:t>
            </a:r>
            <a:r>
              <a:rPr sz="1550" spc="120" dirty="0">
                <a:latin typeface="Roboto"/>
                <a:cs typeface="Roboto"/>
              </a:rPr>
              <a:t>  </a:t>
            </a:r>
            <a:r>
              <a:rPr sz="1550" spc="-10" dirty="0">
                <a:latin typeface="Roboto"/>
                <a:cs typeface="Roboto"/>
              </a:rPr>
              <a:t>specific </a:t>
            </a:r>
            <a:r>
              <a:rPr sz="1550" dirty="0">
                <a:latin typeface="Roboto"/>
                <a:cs typeface="Roboto"/>
              </a:rPr>
              <a:t>interests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or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expertise,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leading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diminished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community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engagement.</a:t>
            </a:r>
            <a:endParaRPr sz="1550">
              <a:latin typeface="Roboto"/>
              <a:cs typeface="Roboto"/>
            </a:endParaRPr>
          </a:p>
          <a:p>
            <a:pPr marL="552450">
              <a:lnSpc>
                <a:spcPts val="1614"/>
              </a:lnSpc>
            </a:pPr>
            <a:r>
              <a:rPr sz="1550" dirty="0">
                <a:latin typeface="Roboto"/>
                <a:cs typeface="Roboto"/>
              </a:rPr>
              <a:t>The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project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aims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overcome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this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limitation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by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introducing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community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groups,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enabling</a:t>
            </a:r>
            <a:r>
              <a:rPr sz="1550" spc="2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users</a:t>
            </a:r>
            <a:endParaRPr sz="15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100"/>
              </a:spcBef>
            </a:pPr>
            <a:r>
              <a:rPr sz="1550" dirty="0">
                <a:latin typeface="Roboto"/>
                <a:cs typeface="Roboto"/>
              </a:rPr>
              <a:t>to</a:t>
            </a:r>
            <a:r>
              <a:rPr sz="1550" spc="65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join</a:t>
            </a:r>
            <a:r>
              <a:rPr sz="1550" spc="7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or</a:t>
            </a:r>
            <a:r>
              <a:rPr sz="1550" spc="65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create</a:t>
            </a:r>
            <a:r>
              <a:rPr sz="1550" spc="7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niche</a:t>
            </a:r>
            <a:r>
              <a:rPr sz="1550" spc="65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communities,</a:t>
            </a:r>
            <a:r>
              <a:rPr sz="1550" spc="7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fostering</a:t>
            </a:r>
            <a:r>
              <a:rPr sz="1550" spc="7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targeted</a:t>
            </a:r>
            <a:r>
              <a:rPr sz="1550" spc="65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discussions,</a:t>
            </a:r>
            <a:r>
              <a:rPr sz="1550" spc="70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65" dirty="0">
                <a:latin typeface="Roboto"/>
                <a:cs typeface="Roboto"/>
              </a:rPr>
              <a:t>  </a:t>
            </a:r>
            <a:r>
              <a:rPr sz="1550" dirty="0">
                <a:latin typeface="Roboto"/>
                <a:cs typeface="Roboto"/>
              </a:rPr>
              <a:t>enhancing</a:t>
            </a:r>
            <a:r>
              <a:rPr sz="1550" spc="70" dirty="0">
                <a:latin typeface="Roboto"/>
                <a:cs typeface="Roboto"/>
              </a:rPr>
              <a:t>  </a:t>
            </a:r>
            <a:r>
              <a:rPr sz="1550" spc="-25" dirty="0">
                <a:latin typeface="Roboto"/>
                <a:cs typeface="Roboto"/>
              </a:rPr>
              <a:t>the </a:t>
            </a:r>
            <a:r>
              <a:rPr sz="1550" dirty="0">
                <a:latin typeface="Roboto"/>
                <a:cs typeface="Roboto"/>
              </a:rPr>
              <a:t>relevance</a:t>
            </a:r>
            <a:r>
              <a:rPr sz="1550" spc="1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of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content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users'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interests.</a:t>
            </a:r>
            <a:endParaRPr sz="1550">
              <a:latin typeface="Roboto"/>
              <a:cs typeface="Roboto"/>
            </a:endParaRPr>
          </a:p>
          <a:p>
            <a:pPr marL="208915" indent="-186055">
              <a:lnSpc>
                <a:spcPts val="1614"/>
              </a:lnSpc>
              <a:buFont typeface="Roboto"/>
              <a:buAutoNum type="arabicPeriod" startAt="4"/>
              <a:tabLst>
                <a:tab pos="208915" algn="l"/>
              </a:tabLst>
            </a:pPr>
            <a:r>
              <a:rPr sz="1550" b="1" dirty="0">
                <a:latin typeface="Roboto"/>
                <a:cs typeface="Roboto"/>
              </a:rPr>
              <a:t>Poor</a:t>
            </a:r>
            <a:r>
              <a:rPr sz="1550" b="1" spc="75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Content</a:t>
            </a:r>
            <a:r>
              <a:rPr sz="1550" b="1" spc="80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Discovery</a:t>
            </a:r>
            <a:r>
              <a:rPr sz="1550" b="1" spc="80" dirty="0">
                <a:latin typeface="Roboto"/>
                <a:cs typeface="Roboto"/>
              </a:rPr>
              <a:t> </a:t>
            </a:r>
            <a:r>
              <a:rPr sz="1550" b="1" dirty="0">
                <a:latin typeface="Roboto"/>
                <a:cs typeface="Roboto"/>
              </a:rPr>
              <a:t>and</a:t>
            </a:r>
            <a:r>
              <a:rPr sz="1550" b="1" spc="80" dirty="0">
                <a:latin typeface="Roboto"/>
                <a:cs typeface="Roboto"/>
              </a:rPr>
              <a:t> </a:t>
            </a:r>
            <a:r>
              <a:rPr sz="1550" b="1" spc="-10" dirty="0">
                <a:latin typeface="Roboto"/>
                <a:cs typeface="Roboto"/>
              </a:rPr>
              <a:t>Accessibility:</a:t>
            </a:r>
            <a:endParaRPr sz="15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100"/>
              </a:spcBef>
            </a:pPr>
            <a:r>
              <a:rPr sz="1550" dirty="0">
                <a:latin typeface="Roboto"/>
                <a:cs typeface="Roboto"/>
              </a:rPr>
              <a:t>Many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platforms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struggle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with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inefficient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content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discovery,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making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it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challenging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for</a:t>
            </a:r>
            <a:r>
              <a:rPr sz="1550" spc="10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users</a:t>
            </a:r>
            <a:r>
              <a:rPr sz="1550" spc="105" dirty="0">
                <a:latin typeface="Roboto"/>
                <a:cs typeface="Roboto"/>
              </a:rPr>
              <a:t> </a:t>
            </a:r>
            <a:r>
              <a:rPr sz="1550" spc="-25" dirty="0">
                <a:latin typeface="Roboto"/>
                <a:cs typeface="Roboto"/>
              </a:rPr>
              <a:t>to </a:t>
            </a:r>
            <a:r>
              <a:rPr sz="1550" dirty="0">
                <a:latin typeface="Roboto"/>
                <a:cs typeface="Roboto"/>
              </a:rPr>
              <a:t>find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relevant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discussions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topics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amidst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the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vast</a:t>
            </a:r>
            <a:r>
              <a:rPr sz="1550" spc="1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amount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of</a:t>
            </a:r>
            <a:r>
              <a:rPr sz="1550" spc="20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content.</a:t>
            </a:r>
            <a:endParaRPr sz="1550">
              <a:latin typeface="Roboto"/>
              <a:cs typeface="Roboto"/>
            </a:endParaRPr>
          </a:p>
          <a:p>
            <a:pPr marL="552450">
              <a:lnSpc>
                <a:spcPts val="1614"/>
              </a:lnSpc>
            </a:pPr>
            <a:r>
              <a:rPr sz="1550" dirty="0">
                <a:latin typeface="Roboto"/>
                <a:cs typeface="Roboto"/>
              </a:rPr>
              <a:t>The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project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addresses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this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challenge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by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incorporating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robust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search</a:t>
            </a:r>
            <a:r>
              <a:rPr sz="1550" spc="13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functionality,</a:t>
            </a:r>
            <a:r>
              <a:rPr sz="1550" spc="140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allowing</a:t>
            </a:r>
            <a:endParaRPr sz="1550">
              <a:latin typeface="Roboto"/>
              <a:cs typeface="Roboto"/>
            </a:endParaRPr>
          </a:p>
          <a:p>
            <a:pPr marL="552450" marR="5080">
              <a:lnSpc>
                <a:spcPts val="1730"/>
              </a:lnSpc>
              <a:spcBef>
                <a:spcPts val="95"/>
              </a:spcBef>
            </a:pPr>
            <a:r>
              <a:rPr sz="1550" dirty="0">
                <a:latin typeface="Roboto"/>
                <a:cs typeface="Roboto"/>
              </a:rPr>
              <a:t>users</a:t>
            </a:r>
            <a:r>
              <a:rPr sz="1550" spc="28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</a:t>
            </a:r>
            <a:r>
              <a:rPr sz="1550" spc="28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efficiently</a:t>
            </a:r>
            <a:r>
              <a:rPr sz="1550" spc="29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discover</a:t>
            </a:r>
            <a:r>
              <a:rPr sz="1550" spc="28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relevant</a:t>
            </a:r>
            <a:r>
              <a:rPr sz="1550" spc="29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discussions</a:t>
            </a:r>
            <a:r>
              <a:rPr sz="1550" spc="28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28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topics,</a:t>
            </a:r>
            <a:r>
              <a:rPr sz="1550" spc="29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thereby</a:t>
            </a:r>
            <a:r>
              <a:rPr sz="1550" spc="28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improving</a:t>
            </a:r>
            <a:r>
              <a:rPr sz="1550" spc="29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the</a:t>
            </a:r>
            <a:r>
              <a:rPr sz="1550" spc="28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overall </a:t>
            </a:r>
            <a:r>
              <a:rPr sz="1550" dirty="0">
                <a:latin typeface="Roboto"/>
                <a:cs typeface="Roboto"/>
              </a:rPr>
              <a:t>usability</a:t>
            </a:r>
            <a:r>
              <a:rPr sz="1550" spc="-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and</a:t>
            </a:r>
            <a:r>
              <a:rPr sz="1550" spc="-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utility</a:t>
            </a:r>
            <a:r>
              <a:rPr sz="1550" spc="-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of</a:t>
            </a:r>
            <a:r>
              <a:rPr sz="1550" spc="-5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the</a:t>
            </a:r>
            <a:r>
              <a:rPr sz="1550" spc="-5" dirty="0">
                <a:latin typeface="Roboto"/>
                <a:cs typeface="Roboto"/>
              </a:rPr>
              <a:t> </a:t>
            </a:r>
            <a:r>
              <a:rPr sz="1550" spc="-10" dirty="0">
                <a:latin typeface="Roboto"/>
                <a:cs typeface="Roboto"/>
              </a:rPr>
              <a:t>platform.</a:t>
            </a:r>
            <a:endParaRPr sz="1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2066" y="919378"/>
            <a:ext cx="3333749" cy="6076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826" y="124336"/>
            <a:ext cx="7936611" cy="635462"/>
          </a:xfrm>
          <a:prstGeom prst="rect">
            <a:avLst/>
          </a:prstGeom>
        </p:spPr>
        <p:txBody>
          <a:bodyPr vert="horz" wrap="square" lIns="0" tIns="103536" rIns="0" bIns="0" rtlCol="0">
            <a:spAutoFit/>
          </a:bodyPr>
          <a:lstStyle/>
          <a:p>
            <a:pPr marL="2914015">
              <a:lnSpc>
                <a:spcPct val="100000"/>
              </a:lnSpc>
              <a:spcBef>
                <a:spcPts val="135"/>
              </a:spcBef>
            </a:pPr>
            <a:r>
              <a:rPr lang="en-US"/>
              <a:t>Block Diagram</a:t>
            </a:r>
            <a:r>
              <a:rPr spc="-5"/>
              <a:t> 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3986692" y="1182684"/>
            <a:ext cx="152717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5" dirty="0">
                <a:solidFill>
                  <a:srgbClr val="FFDE58"/>
                </a:solidFill>
                <a:latin typeface="Times New Roman"/>
                <a:cs typeface="Times New Roman"/>
              </a:rPr>
              <a:t>Frontend</a:t>
            </a:r>
            <a:r>
              <a:rPr sz="1800" b="1" spc="-35" dirty="0">
                <a:solidFill>
                  <a:srgbClr val="FFDE5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DE58"/>
                </a:solidFill>
                <a:latin typeface="Times New Roman"/>
                <a:cs typeface="Times New Roman"/>
              </a:rPr>
              <a:t>Client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5087" y="1964920"/>
            <a:ext cx="2255520" cy="847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FFFFF"/>
                </a:solidFill>
                <a:latin typeface="Times New Roman"/>
                <a:cs typeface="Times New Roman"/>
              </a:rPr>
              <a:t>Ui/Ux</a:t>
            </a:r>
            <a:r>
              <a:rPr sz="13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3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components</a:t>
            </a:r>
            <a:endParaRPr sz="1300">
              <a:latin typeface="Times New Roman"/>
              <a:cs typeface="Times New Roman"/>
            </a:endParaRPr>
          </a:p>
          <a:p>
            <a:pPr marL="305435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(Html,Css,Js)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200">
              <a:latin typeface="Times New Roman"/>
              <a:cs typeface="Times New Roman"/>
            </a:endParaRPr>
          </a:p>
          <a:p>
            <a:pPr marL="984885">
              <a:lnSpc>
                <a:spcPct val="100000"/>
              </a:lnSpc>
            </a:pPr>
            <a:r>
              <a:rPr sz="850" b="1" dirty="0">
                <a:solidFill>
                  <a:srgbClr val="5ECBEF"/>
                </a:solidFill>
                <a:latin typeface="Times New Roman"/>
                <a:cs typeface="Times New Roman"/>
              </a:rPr>
              <a:t>HTTP</a:t>
            </a:r>
            <a:r>
              <a:rPr sz="850" b="1" spc="145" dirty="0">
                <a:solidFill>
                  <a:srgbClr val="5ECBEF"/>
                </a:solidFill>
                <a:latin typeface="Times New Roman"/>
                <a:cs typeface="Times New Roman"/>
              </a:rPr>
              <a:t> </a:t>
            </a:r>
            <a:r>
              <a:rPr sz="850" b="1" spc="-10" dirty="0">
                <a:solidFill>
                  <a:srgbClr val="5ECBEF"/>
                </a:solidFill>
                <a:latin typeface="Times New Roman"/>
                <a:cs typeface="Times New Roman"/>
              </a:rPr>
              <a:t>Requests/Responses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754" y="3140063"/>
            <a:ext cx="146494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b="1" spc="-10" dirty="0">
                <a:solidFill>
                  <a:srgbClr val="FFDE58"/>
                </a:solidFill>
                <a:latin typeface="Times New Roman"/>
                <a:cs typeface="Times New Roman"/>
              </a:rPr>
              <a:t>Backend</a:t>
            </a:r>
            <a:r>
              <a:rPr sz="1700" b="1" spc="-85" dirty="0">
                <a:solidFill>
                  <a:srgbClr val="FFDE58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FFDE58"/>
                </a:solidFill>
                <a:latin typeface="Times New Roman"/>
                <a:cs typeface="Times New Roman"/>
              </a:rPr>
              <a:t>Server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2991" y="3898225"/>
            <a:ext cx="1626870" cy="221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b="1" dirty="0">
                <a:solidFill>
                  <a:srgbClr val="FFFFFF"/>
                </a:solidFill>
                <a:latin typeface="Times New Roman"/>
                <a:cs typeface="Times New Roman"/>
              </a:rPr>
              <a:t>Web</a:t>
            </a:r>
            <a:r>
              <a:rPr sz="125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Application(PHP)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2559" y="4563607"/>
            <a:ext cx="1947545" cy="969644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19430" indent="33655" algn="ctr">
              <a:lnSpc>
                <a:spcPts val="1180"/>
              </a:lnSpc>
              <a:spcBef>
                <a:spcPts val="225"/>
              </a:spcBef>
            </a:pPr>
            <a:r>
              <a:rPr sz="1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10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FFFFFF"/>
                </a:solidFill>
                <a:latin typeface="Times New Roman"/>
                <a:cs typeface="Times New Roman"/>
              </a:rPr>
              <a:t>Logic</a:t>
            </a:r>
            <a:r>
              <a:rPr sz="105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5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(User </a:t>
            </a:r>
            <a:r>
              <a:rPr sz="1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Authentication,Database Interaction)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050">
              <a:latin typeface="Times New Roman"/>
              <a:cs typeface="Times New Roman"/>
            </a:endParaRPr>
          </a:p>
          <a:p>
            <a:pPr marL="1105535" marR="5080" indent="179705">
              <a:lnSpc>
                <a:spcPts val="980"/>
              </a:lnSpc>
              <a:spcBef>
                <a:spcPts val="5"/>
              </a:spcBef>
            </a:pPr>
            <a:r>
              <a:rPr sz="900" b="1" spc="-10" dirty="0">
                <a:solidFill>
                  <a:srgbClr val="5ECBEF"/>
                </a:solidFill>
                <a:latin typeface="Times New Roman"/>
                <a:cs typeface="Times New Roman"/>
              </a:rPr>
              <a:t>Database Queries/Updates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4848" y="5691249"/>
            <a:ext cx="1053465" cy="1053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25"/>
              </a:spcBef>
            </a:pPr>
            <a:r>
              <a:rPr sz="1800" b="1" spc="-10" dirty="0">
                <a:solidFill>
                  <a:srgbClr val="FFDE58"/>
                </a:solidFill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45085">
              <a:lnSpc>
                <a:spcPts val="1340"/>
              </a:lnSpc>
            </a:pPr>
            <a:r>
              <a:rPr sz="1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Users,Threads, Categories,etc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826" y="544777"/>
            <a:ext cx="3459479" cy="556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Technologies</a:t>
            </a:r>
            <a:r>
              <a:rPr spc="-110" dirty="0"/>
              <a:t> </a:t>
            </a:r>
            <a:r>
              <a:rPr spc="-95" dirty="0"/>
              <a:t>used: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494" y="1635739"/>
            <a:ext cx="8692515" cy="401574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10185" marR="5080" indent="-198120" algn="just">
              <a:lnSpc>
                <a:spcPts val="1839"/>
              </a:lnSpc>
              <a:spcBef>
                <a:spcPts val="310"/>
              </a:spcBef>
              <a:buFont typeface="Roboto"/>
              <a:buAutoNum type="arabicPeriod"/>
              <a:tabLst>
                <a:tab pos="210185" algn="l"/>
              </a:tabLst>
            </a:pPr>
            <a:r>
              <a:rPr sz="1650" b="1" dirty="0">
                <a:latin typeface="Roboto"/>
                <a:cs typeface="Roboto"/>
              </a:rPr>
              <a:t>Frontend</a:t>
            </a:r>
            <a:r>
              <a:rPr sz="1650" b="1" spc="220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Technologies</a:t>
            </a:r>
            <a:r>
              <a:rPr sz="1650" b="1" spc="22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(HTML,</a:t>
            </a:r>
            <a:r>
              <a:rPr sz="1650" b="1" spc="220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CSS,</a:t>
            </a:r>
            <a:r>
              <a:rPr sz="1650" b="1" spc="22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JS)</a:t>
            </a:r>
            <a:r>
              <a:rPr sz="1650" dirty="0">
                <a:latin typeface="Roboto"/>
                <a:cs typeface="Roboto"/>
              </a:rPr>
              <a:t>: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HTML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(Hypertext</a:t>
            </a:r>
            <a:r>
              <a:rPr sz="1650" spc="2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Markup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Language)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spc="-10" dirty="0">
                <a:latin typeface="Roboto"/>
                <a:cs typeface="Roboto"/>
              </a:rPr>
              <a:t>provides </a:t>
            </a:r>
            <a:r>
              <a:rPr sz="1650" dirty="0">
                <a:latin typeface="Roboto"/>
                <a:cs typeface="Roboto"/>
              </a:rPr>
              <a:t>the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structure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of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the</a:t>
            </a:r>
            <a:r>
              <a:rPr sz="1650" spc="10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web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pages,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CSS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(Cascading</a:t>
            </a:r>
            <a:r>
              <a:rPr sz="1650" spc="10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Style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Sheets)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handles</a:t>
            </a:r>
            <a:r>
              <a:rPr sz="1650" spc="10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the</a:t>
            </a:r>
            <a:r>
              <a:rPr sz="1650" spc="105" dirty="0">
                <a:latin typeface="Roboto"/>
                <a:cs typeface="Roboto"/>
              </a:rPr>
              <a:t>  </a:t>
            </a:r>
            <a:r>
              <a:rPr sz="1650" spc="-10" dirty="0">
                <a:latin typeface="Roboto"/>
                <a:cs typeface="Roboto"/>
              </a:rPr>
              <a:t>visual </a:t>
            </a:r>
            <a:r>
              <a:rPr sz="1650" dirty="0">
                <a:latin typeface="Roboto"/>
                <a:cs typeface="Roboto"/>
              </a:rPr>
              <a:t>presentation</a:t>
            </a:r>
            <a:r>
              <a:rPr sz="1650" spc="21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layout,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JavaScript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adds</a:t>
            </a:r>
            <a:r>
              <a:rPr sz="1650" spc="21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interactivity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dynamic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behavior</a:t>
            </a:r>
            <a:r>
              <a:rPr sz="1650" spc="2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to</a:t>
            </a:r>
            <a:r>
              <a:rPr sz="1650" spc="210" dirty="0">
                <a:latin typeface="Roboto"/>
                <a:cs typeface="Roboto"/>
              </a:rPr>
              <a:t> </a:t>
            </a:r>
            <a:r>
              <a:rPr sz="1650" spc="-25" dirty="0">
                <a:latin typeface="Roboto"/>
                <a:cs typeface="Roboto"/>
              </a:rPr>
              <a:t>the </a:t>
            </a:r>
            <a:r>
              <a:rPr sz="1650" dirty="0">
                <a:latin typeface="Roboto"/>
                <a:cs typeface="Roboto"/>
              </a:rPr>
              <a:t>website.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These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technologies</a:t>
            </a:r>
            <a:r>
              <a:rPr sz="1650" spc="3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together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create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the</a:t>
            </a:r>
            <a:r>
              <a:rPr sz="1650" spc="3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user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interface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3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experience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for</a:t>
            </a:r>
            <a:r>
              <a:rPr sz="1650" spc="320" dirty="0">
                <a:latin typeface="Roboto"/>
                <a:cs typeface="Roboto"/>
              </a:rPr>
              <a:t> </a:t>
            </a:r>
            <a:r>
              <a:rPr sz="1650" spc="-25" dirty="0">
                <a:latin typeface="Roboto"/>
                <a:cs typeface="Roboto"/>
              </a:rPr>
              <a:t>the </a:t>
            </a:r>
            <a:r>
              <a:rPr sz="1650" dirty="0">
                <a:latin typeface="Roboto"/>
                <a:cs typeface="Roboto"/>
              </a:rPr>
              <a:t>discussion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forum.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Utilize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modern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frontend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frameworks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like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Bootstrap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for</a:t>
            </a:r>
            <a:r>
              <a:rPr sz="1650" spc="155" dirty="0">
                <a:latin typeface="Roboto"/>
                <a:cs typeface="Roboto"/>
              </a:rPr>
              <a:t>  </a:t>
            </a:r>
            <a:r>
              <a:rPr sz="1650" spc="-10" dirty="0">
                <a:latin typeface="Roboto"/>
                <a:cs typeface="Roboto"/>
              </a:rPr>
              <a:t>efficient </a:t>
            </a:r>
            <a:r>
              <a:rPr sz="1650" dirty="0">
                <a:latin typeface="Roboto"/>
                <a:cs typeface="Roboto"/>
              </a:rPr>
              <a:t>development</a:t>
            </a:r>
            <a:r>
              <a:rPr sz="1650" spc="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responsive</a:t>
            </a:r>
            <a:r>
              <a:rPr sz="1650" spc="40" dirty="0">
                <a:latin typeface="Roboto"/>
                <a:cs typeface="Roboto"/>
              </a:rPr>
              <a:t> </a:t>
            </a:r>
            <a:r>
              <a:rPr sz="1650" spc="-10" dirty="0">
                <a:latin typeface="Roboto"/>
                <a:cs typeface="Roboto"/>
              </a:rPr>
              <a:t>design.</a:t>
            </a:r>
            <a:endParaRPr sz="1650">
              <a:latin typeface="Roboto"/>
              <a:cs typeface="Roboto"/>
            </a:endParaRPr>
          </a:p>
          <a:p>
            <a:pPr marL="210185" indent="-197485" algn="just">
              <a:lnSpc>
                <a:spcPts val="1714"/>
              </a:lnSpc>
              <a:buFont typeface="Roboto"/>
              <a:buAutoNum type="arabicPeriod"/>
              <a:tabLst>
                <a:tab pos="210185" algn="l"/>
              </a:tabLst>
            </a:pPr>
            <a:r>
              <a:rPr sz="1650" b="1" dirty="0">
                <a:latin typeface="Roboto"/>
                <a:cs typeface="Roboto"/>
              </a:rPr>
              <a:t>Backend</a:t>
            </a:r>
            <a:r>
              <a:rPr sz="1650" b="1" spc="45" dirty="0">
                <a:latin typeface="Roboto"/>
                <a:cs typeface="Roboto"/>
              </a:rPr>
              <a:t>  </a:t>
            </a:r>
            <a:r>
              <a:rPr sz="1650" b="1" dirty="0">
                <a:latin typeface="Roboto"/>
                <a:cs typeface="Roboto"/>
              </a:rPr>
              <a:t>Technology</a:t>
            </a:r>
            <a:r>
              <a:rPr sz="1650" b="1" spc="50" dirty="0">
                <a:latin typeface="Roboto"/>
                <a:cs typeface="Roboto"/>
              </a:rPr>
              <a:t>  </a:t>
            </a:r>
            <a:r>
              <a:rPr sz="1650" b="1" dirty="0">
                <a:latin typeface="Roboto"/>
                <a:cs typeface="Roboto"/>
              </a:rPr>
              <a:t>(PHP)</a:t>
            </a:r>
            <a:r>
              <a:rPr sz="1650" dirty="0">
                <a:latin typeface="Roboto"/>
                <a:cs typeface="Roboto"/>
              </a:rPr>
              <a:t>:</a:t>
            </a:r>
            <a:r>
              <a:rPr sz="1650" spc="5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PHP</a:t>
            </a:r>
            <a:r>
              <a:rPr sz="1650" spc="5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(Hypertext</a:t>
            </a:r>
            <a:r>
              <a:rPr sz="1650" spc="5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Preprocessor)</a:t>
            </a:r>
            <a:r>
              <a:rPr sz="1650" spc="5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is</a:t>
            </a:r>
            <a:r>
              <a:rPr sz="1650" spc="5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a</a:t>
            </a:r>
            <a:r>
              <a:rPr sz="1650" spc="50" dirty="0">
                <a:latin typeface="Roboto"/>
                <a:cs typeface="Roboto"/>
              </a:rPr>
              <a:t>  </a:t>
            </a:r>
            <a:r>
              <a:rPr sz="1650" spc="-30" dirty="0">
                <a:latin typeface="Roboto"/>
                <a:cs typeface="Roboto"/>
              </a:rPr>
              <a:t>server-</a:t>
            </a:r>
            <a:r>
              <a:rPr sz="1650" dirty="0">
                <a:latin typeface="Roboto"/>
                <a:cs typeface="Roboto"/>
              </a:rPr>
              <a:t>side</a:t>
            </a:r>
            <a:r>
              <a:rPr sz="1650" spc="50" dirty="0">
                <a:latin typeface="Roboto"/>
                <a:cs typeface="Roboto"/>
              </a:rPr>
              <a:t>  </a:t>
            </a:r>
            <a:r>
              <a:rPr sz="1650" spc="-10" dirty="0">
                <a:latin typeface="Roboto"/>
                <a:cs typeface="Roboto"/>
              </a:rPr>
              <a:t>scripting</a:t>
            </a:r>
            <a:endParaRPr sz="1650">
              <a:latin typeface="Roboto"/>
              <a:cs typeface="Roboto"/>
            </a:endParaRPr>
          </a:p>
          <a:p>
            <a:pPr marL="210185" marR="5080" algn="just">
              <a:lnSpc>
                <a:spcPts val="1839"/>
              </a:lnSpc>
              <a:spcBef>
                <a:spcPts val="105"/>
              </a:spcBef>
            </a:pPr>
            <a:r>
              <a:rPr sz="1650" dirty="0">
                <a:latin typeface="Roboto"/>
                <a:cs typeface="Roboto"/>
              </a:rPr>
              <a:t>language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that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is</a:t>
            </a:r>
            <a:r>
              <a:rPr sz="1650" spc="14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commonly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used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for</a:t>
            </a:r>
            <a:r>
              <a:rPr sz="1650" spc="14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web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development.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It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will</a:t>
            </a:r>
            <a:r>
              <a:rPr sz="1650" spc="14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handle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tasks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such</a:t>
            </a:r>
            <a:r>
              <a:rPr sz="1650" spc="14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as</a:t>
            </a:r>
            <a:r>
              <a:rPr sz="1650" spc="135" dirty="0">
                <a:latin typeface="Roboto"/>
                <a:cs typeface="Roboto"/>
              </a:rPr>
              <a:t> </a:t>
            </a:r>
            <a:r>
              <a:rPr sz="1650" spc="-20" dirty="0">
                <a:latin typeface="Roboto"/>
                <a:cs typeface="Roboto"/>
              </a:rPr>
              <a:t>user </a:t>
            </a:r>
            <a:r>
              <a:rPr sz="1650" dirty="0">
                <a:latin typeface="Roboto"/>
                <a:cs typeface="Roboto"/>
              </a:rPr>
              <a:t>authentication,</a:t>
            </a:r>
            <a:r>
              <a:rPr sz="1650" spc="6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database</a:t>
            </a:r>
            <a:r>
              <a:rPr sz="1650" spc="6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interactions,</a:t>
            </a:r>
            <a:r>
              <a:rPr sz="1650" spc="6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60" dirty="0">
                <a:latin typeface="Roboto"/>
                <a:cs typeface="Roboto"/>
              </a:rPr>
              <a:t> </a:t>
            </a:r>
            <a:r>
              <a:rPr sz="1650" spc="-30" dirty="0">
                <a:latin typeface="Roboto"/>
                <a:cs typeface="Roboto"/>
              </a:rPr>
              <a:t>server-</a:t>
            </a:r>
            <a:r>
              <a:rPr sz="1650" dirty="0">
                <a:latin typeface="Roboto"/>
                <a:cs typeface="Roboto"/>
              </a:rPr>
              <a:t>side</a:t>
            </a:r>
            <a:r>
              <a:rPr sz="1650" spc="6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processing</a:t>
            </a:r>
            <a:r>
              <a:rPr sz="1650" spc="6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of</a:t>
            </a:r>
            <a:r>
              <a:rPr sz="1650" spc="6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user</a:t>
            </a:r>
            <a:r>
              <a:rPr sz="1650" spc="6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requests.</a:t>
            </a:r>
            <a:r>
              <a:rPr sz="1650" spc="65" dirty="0">
                <a:latin typeface="Roboto"/>
                <a:cs typeface="Roboto"/>
              </a:rPr>
              <a:t> </a:t>
            </a:r>
            <a:r>
              <a:rPr sz="1650" spc="-10" dirty="0">
                <a:latin typeface="Roboto"/>
                <a:cs typeface="Roboto"/>
              </a:rPr>
              <a:t>Using </a:t>
            </a:r>
            <a:r>
              <a:rPr sz="1650" dirty="0">
                <a:latin typeface="Roboto"/>
                <a:cs typeface="Roboto"/>
              </a:rPr>
              <a:t>PHP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frameworks</a:t>
            </a:r>
            <a:r>
              <a:rPr sz="1650" spc="19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like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Laravel</a:t>
            </a:r>
            <a:r>
              <a:rPr sz="1650" spc="19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or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CodeIgniter</a:t>
            </a:r>
            <a:r>
              <a:rPr sz="1650" spc="19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for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efficient</a:t>
            </a:r>
            <a:r>
              <a:rPr sz="1650" spc="19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development,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security</a:t>
            </a:r>
            <a:r>
              <a:rPr sz="1650" spc="195" dirty="0">
                <a:latin typeface="Roboto"/>
                <a:cs typeface="Roboto"/>
              </a:rPr>
              <a:t> </a:t>
            </a:r>
            <a:r>
              <a:rPr sz="1650" spc="-10" dirty="0">
                <a:latin typeface="Roboto"/>
                <a:cs typeface="Roboto"/>
              </a:rPr>
              <a:t>features,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structured</a:t>
            </a:r>
            <a:r>
              <a:rPr sz="1650" spc="5" dirty="0">
                <a:latin typeface="Roboto"/>
                <a:cs typeface="Roboto"/>
              </a:rPr>
              <a:t> </a:t>
            </a:r>
            <a:r>
              <a:rPr sz="1650" spc="-10" dirty="0">
                <a:latin typeface="Roboto"/>
                <a:cs typeface="Roboto"/>
              </a:rPr>
              <a:t>codebase.</a:t>
            </a:r>
            <a:endParaRPr sz="1650">
              <a:latin typeface="Roboto"/>
              <a:cs typeface="Roboto"/>
            </a:endParaRPr>
          </a:p>
          <a:p>
            <a:pPr marL="210185" indent="-197485" algn="just">
              <a:lnSpc>
                <a:spcPts val="1720"/>
              </a:lnSpc>
              <a:buFont typeface="Roboto"/>
              <a:buAutoNum type="arabicPeriod" startAt="3"/>
              <a:tabLst>
                <a:tab pos="210185" algn="l"/>
              </a:tabLst>
            </a:pPr>
            <a:r>
              <a:rPr sz="1650" b="1" dirty="0">
                <a:latin typeface="Roboto"/>
                <a:cs typeface="Roboto"/>
              </a:rPr>
              <a:t>Database</a:t>
            </a:r>
            <a:r>
              <a:rPr sz="1650" b="1" spc="315" dirty="0">
                <a:latin typeface="Roboto"/>
                <a:cs typeface="Roboto"/>
              </a:rPr>
              <a:t>  </a:t>
            </a:r>
            <a:r>
              <a:rPr sz="1650" b="1" dirty="0">
                <a:latin typeface="Roboto"/>
                <a:cs typeface="Roboto"/>
              </a:rPr>
              <a:t>Management</a:t>
            </a:r>
            <a:r>
              <a:rPr sz="1650" b="1" spc="315" dirty="0">
                <a:latin typeface="Roboto"/>
                <a:cs typeface="Roboto"/>
              </a:rPr>
              <a:t>  </a:t>
            </a:r>
            <a:r>
              <a:rPr sz="1650" b="1" dirty="0">
                <a:latin typeface="Roboto"/>
                <a:cs typeface="Roboto"/>
              </a:rPr>
              <a:t>(MySQL)</a:t>
            </a:r>
            <a:r>
              <a:rPr sz="1650" dirty="0">
                <a:latin typeface="Roboto"/>
                <a:cs typeface="Roboto"/>
              </a:rPr>
              <a:t>:</a:t>
            </a:r>
            <a:r>
              <a:rPr sz="1650" spc="31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MySQL</a:t>
            </a:r>
            <a:r>
              <a:rPr sz="1650" spc="31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is</a:t>
            </a:r>
            <a:r>
              <a:rPr sz="1650" spc="31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a</a:t>
            </a:r>
            <a:r>
              <a:rPr sz="1650" spc="32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widely</a:t>
            </a:r>
            <a:r>
              <a:rPr sz="1650" spc="31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used</a:t>
            </a:r>
            <a:r>
              <a:rPr sz="1650" spc="31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relational</a:t>
            </a:r>
            <a:r>
              <a:rPr sz="1650" spc="315" dirty="0">
                <a:latin typeface="Roboto"/>
                <a:cs typeface="Roboto"/>
              </a:rPr>
              <a:t>  </a:t>
            </a:r>
            <a:r>
              <a:rPr sz="1650" spc="-10" dirty="0">
                <a:latin typeface="Roboto"/>
                <a:cs typeface="Roboto"/>
              </a:rPr>
              <a:t>database</a:t>
            </a:r>
            <a:endParaRPr sz="1650">
              <a:latin typeface="Roboto"/>
              <a:cs typeface="Roboto"/>
            </a:endParaRPr>
          </a:p>
          <a:p>
            <a:pPr marL="210185" marR="5080" algn="just">
              <a:lnSpc>
                <a:spcPts val="1839"/>
              </a:lnSpc>
              <a:spcBef>
                <a:spcPts val="110"/>
              </a:spcBef>
            </a:pPr>
            <a:r>
              <a:rPr sz="1650" dirty="0">
                <a:latin typeface="Roboto"/>
                <a:cs typeface="Roboto"/>
              </a:rPr>
              <a:t>management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system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(RDBMS)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that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will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store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manage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the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forum's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data,</a:t>
            </a:r>
            <a:r>
              <a:rPr sz="1650" spc="315" dirty="0">
                <a:latin typeface="Roboto"/>
                <a:cs typeface="Roboto"/>
              </a:rPr>
              <a:t> </a:t>
            </a:r>
            <a:r>
              <a:rPr sz="1650" spc="-10" dirty="0">
                <a:latin typeface="Roboto"/>
                <a:cs typeface="Roboto"/>
              </a:rPr>
              <a:t>including </a:t>
            </a:r>
            <a:r>
              <a:rPr sz="1650" dirty="0">
                <a:latin typeface="Roboto"/>
                <a:cs typeface="Roboto"/>
              </a:rPr>
              <a:t>user</a:t>
            </a:r>
            <a:r>
              <a:rPr sz="1650" spc="18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profiles,</a:t>
            </a:r>
            <a:r>
              <a:rPr sz="1650" spc="18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discussion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threads,</a:t>
            </a:r>
            <a:r>
              <a:rPr sz="1650" spc="18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community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groups,</a:t>
            </a:r>
            <a:r>
              <a:rPr sz="1650" spc="18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18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search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indexes.</a:t>
            </a:r>
            <a:r>
              <a:rPr sz="1650" spc="18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Utilize</a:t>
            </a:r>
            <a:r>
              <a:rPr sz="1650" spc="190" dirty="0">
                <a:latin typeface="Roboto"/>
                <a:cs typeface="Roboto"/>
              </a:rPr>
              <a:t> </a:t>
            </a:r>
            <a:r>
              <a:rPr sz="1650" spc="-10" dirty="0">
                <a:latin typeface="Roboto"/>
                <a:cs typeface="Roboto"/>
              </a:rPr>
              <a:t>proper </a:t>
            </a:r>
            <a:r>
              <a:rPr sz="1650" dirty="0">
                <a:latin typeface="Roboto"/>
                <a:cs typeface="Roboto"/>
              </a:rPr>
              <a:t>database</a:t>
            </a:r>
            <a:r>
              <a:rPr sz="1650" spc="17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design</a:t>
            </a:r>
            <a:r>
              <a:rPr sz="1650" spc="17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principles</a:t>
            </a:r>
            <a:r>
              <a:rPr sz="1650" spc="17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to</a:t>
            </a:r>
            <a:r>
              <a:rPr sz="1650" spc="17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ensure</a:t>
            </a:r>
            <a:r>
              <a:rPr sz="1650" spc="17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data</a:t>
            </a:r>
            <a:r>
              <a:rPr sz="1650" spc="17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integrity,</a:t>
            </a:r>
            <a:r>
              <a:rPr sz="1650" spc="175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scalability,</a:t>
            </a:r>
            <a:r>
              <a:rPr sz="1650" spc="170" dirty="0">
                <a:latin typeface="Roboto"/>
                <a:cs typeface="Roboto"/>
              </a:rPr>
              <a:t> 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175" dirty="0">
                <a:latin typeface="Roboto"/>
                <a:cs typeface="Roboto"/>
              </a:rPr>
              <a:t>  </a:t>
            </a:r>
            <a:r>
              <a:rPr sz="1650" spc="-10" dirty="0">
                <a:latin typeface="Roboto"/>
                <a:cs typeface="Roboto"/>
              </a:rPr>
              <a:t>performance. </a:t>
            </a:r>
            <a:r>
              <a:rPr sz="1650" dirty="0">
                <a:latin typeface="Roboto"/>
                <a:cs typeface="Roboto"/>
              </a:rPr>
              <a:t>Implement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techniques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like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indexing</a:t>
            </a:r>
            <a:r>
              <a:rPr sz="1650" spc="43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and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normalization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for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efficient</a:t>
            </a:r>
            <a:r>
              <a:rPr sz="1650" spc="430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data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dirty="0">
                <a:latin typeface="Roboto"/>
                <a:cs typeface="Roboto"/>
              </a:rPr>
              <a:t>retrieval</a:t>
            </a:r>
            <a:r>
              <a:rPr sz="1650" spc="425" dirty="0">
                <a:latin typeface="Roboto"/>
                <a:cs typeface="Roboto"/>
              </a:rPr>
              <a:t> </a:t>
            </a:r>
            <a:r>
              <a:rPr sz="1650" spc="-25" dirty="0">
                <a:latin typeface="Roboto"/>
                <a:cs typeface="Roboto"/>
              </a:rPr>
              <a:t>and </a:t>
            </a:r>
            <a:r>
              <a:rPr sz="1650" spc="-10" dirty="0">
                <a:latin typeface="Roboto"/>
                <a:cs typeface="Roboto"/>
              </a:rPr>
              <a:t>storage.</a:t>
            </a:r>
            <a:endParaRPr sz="1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1570</Words>
  <Application>Microsoft Office PowerPoint</Application>
  <PresentationFormat>Custom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Times New Roman</vt:lpstr>
      <vt:lpstr>Trebuchet MS</vt:lpstr>
      <vt:lpstr>Office Theme</vt:lpstr>
      <vt:lpstr>Web based Discussion Forum</vt:lpstr>
      <vt:lpstr>Outline</vt:lpstr>
      <vt:lpstr>INTRODUCTION</vt:lpstr>
      <vt:lpstr>INTRODUCTION</vt:lpstr>
      <vt:lpstr>Literature Survey of the existing system</vt:lpstr>
      <vt:lpstr>Limitations of Existing Systems</vt:lpstr>
      <vt:lpstr>Problem statement</vt:lpstr>
      <vt:lpstr>Block Diagram </vt:lpstr>
      <vt:lpstr>Technologies used:</vt:lpstr>
      <vt:lpstr>PowerPoint Presentation</vt:lpstr>
      <vt:lpstr>Conclusion</vt:lpstr>
      <vt:lpstr>References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discussion_Forum.pptx</dc:title>
  <dc:creator>Aditya</dc:creator>
  <cp:keywords>DAF_UbpE5Nk,BAFnlCM1tqs</cp:keywords>
  <cp:lastModifiedBy>Anup Singh</cp:lastModifiedBy>
  <cp:revision>2</cp:revision>
  <dcterms:created xsi:type="dcterms:W3CDTF">2024-03-13T04:15:05Z</dcterms:created>
  <dcterms:modified xsi:type="dcterms:W3CDTF">2024-04-30T05:10:40Z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2024-03-13T00:00:00Z</vt:filetime>
  </property>
  <property fmtid="{D5CDD505-2E9C-101B-9397-08002B2CF9AE}" pid="5" name="Producer">
    <vt:lpwstr>Canva</vt:lpwstr>
  </property>
</Properties>
</file>