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2" r:id="rId1"/>
    <p:sldMasterId id="2147483750" r:id="rId2"/>
  </p:sldMasterIdLst>
  <p:notesMasterIdLst>
    <p:notesMasterId r:id="rId20"/>
  </p:notesMasterIdLst>
  <p:sldIdLst>
    <p:sldId id="256" r:id="rId3"/>
    <p:sldId id="257" r:id="rId4"/>
    <p:sldId id="269" r:id="rId5"/>
    <p:sldId id="262" r:id="rId6"/>
    <p:sldId id="260" r:id="rId7"/>
    <p:sldId id="273" r:id="rId8"/>
    <p:sldId id="274" r:id="rId9"/>
    <p:sldId id="276" r:id="rId10"/>
    <p:sldId id="270" r:id="rId11"/>
    <p:sldId id="263" r:id="rId12"/>
    <p:sldId id="264" r:id="rId13"/>
    <p:sldId id="277" r:id="rId14"/>
    <p:sldId id="267" r:id="rId15"/>
    <p:sldId id="268" r:id="rId16"/>
    <p:sldId id="275" r:id="rId17"/>
    <p:sldId id="272" r:id="rId18"/>
    <p:sldId id="266"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CCFFC8-41C5-4FF7-8CE2-E9F3EB100EDD}" type="datetimeFigureOut">
              <a:rPr lang="en-IN" smtClean="0"/>
              <a:t>14-09-2023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7ADAA4-83F6-43DF-A30B-A57408508D7E}" type="slidenum">
              <a:rPr lang="en-IN" smtClean="0"/>
              <a:t>‹#›</a:t>
            </a:fld>
            <a:endParaRPr lang="en-IN"/>
          </a:p>
        </p:txBody>
      </p:sp>
    </p:spTree>
    <p:extLst>
      <p:ext uri="{BB962C8B-B14F-4D97-AF65-F5344CB8AC3E}">
        <p14:creationId xmlns:p14="http://schemas.microsoft.com/office/powerpoint/2010/main" val="1933437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47ADAA4-83F6-43DF-A30B-A57408508D7E}" type="slidenum">
              <a:rPr lang="en-IN" smtClean="0"/>
              <a:t>16</a:t>
            </a:fld>
            <a:endParaRPr lang="en-IN"/>
          </a:p>
        </p:txBody>
      </p:sp>
    </p:spTree>
    <p:extLst>
      <p:ext uri="{BB962C8B-B14F-4D97-AF65-F5344CB8AC3E}">
        <p14:creationId xmlns:p14="http://schemas.microsoft.com/office/powerpoint/2010/main" val="38765682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5923F103-BC34-4FE4-A40E-EDDEECFDA5D0}" type="datetimeFigureOut">
              <a:rPr lang="en-US" dirty="0"/>
              <a:pPr/>
              <a:t>9/14/2023</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64938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9/14/2023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3069303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9/14/2023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1779838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9/14/2023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1999913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9/14/2023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409871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9/14/2023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88164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9/14/2023</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r>
              <a:rPr lang="en-US" dirty="0"/>
              <a:t>
              </a:t>
            </a:r>
          </a:p>
        </p:txBody>
      </p:sp>
      <p:sp>
        <p:nvSpPr>
          <p:cNvPr id="9" name="Slide Number Placeholder 8"/>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10294768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53086D93-FCAC-47E0-A2EE-787E62CA814C}" type="datetimeFigureOut">
              <a:rPr lang="en-US" dirty="0"/>
              <a:t>9/14/2023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2581634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CDA879A6-0FD0-4734-A311-86BFCA472E6E}" type="datetimeFigureOut">
              <a:rPr lang="en-US" dirty="0"/>
              <a:t>9/14/2023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35817945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B61BEF0D-F0BB-DE4B-95CE-6DB70DBA9567}" type="datetimeFigureOut">
              <a:rPr lang="en-US" smtClean="0"/>
              <a:pPr/>
              <a:t>9/14/2023</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39816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3835388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9/14/2023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2942511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11689193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27541968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24581401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45436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5889103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17191128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32305513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32054103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5DC5B261-8843-42D1-AAFC-05E20E2D9B97}" type="datetimeFigureOut">
              <a:rPr lang="en-US" smtClean="0"/>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31614664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5DC5B261-8843-42D1-AAFC-05E20E2D9B97}" type="datetimeFigureOut">
              <a:rPr lang="en-US" smtClean="0"/>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4075064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9/14/2023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33943738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C5B261-8843-42D1-AAFC-05E20E2D9B97}" type="datetimeFigureOut">
              <a:rPr lang="en-US" smtClean="0"/>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19468927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25765813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9/14/2023</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endParaRPr lang="en-US" dirty="0"/>
          </a:p>
        </p:txBody>
      </p:sp>
      <p:sp>
        <p:nvSpPr>
          <p:cNvPr id="9" name="Slide Number Placeholder 8"/>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29290790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55C6B4A9-1611-4792-9094-5F34BCA07E0B}" type="datetimeFigureOut">
              <a:rPr lang="en-US" smtClean="0"/>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11052320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B61BEF0D-F0BB-DE4B-95CE-6DB70DBA9567}" type="datetimeFigureOut">
              <a:rPr lang="en-US" smtClean="0"/>
              <a:pPr/>
              <a:t>9/14/2023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algn="r">
              <a:lnSpc>
                <a:spcPct val="100000"/>
              </a:lnSpc>
              <a:tabLst>
                <a:tab pos="0" algn="l"/>
              </a:tabLst>
            </a:pPr>
            <a:fld id="{C632D6F9-680B-497D-94F0-5D8CE280F443}" type="slidenum">
              <a:rPr lang="en" sz="1000" b="0" strike="noStrike" spc="-1" smtClean="0">
                <a:solidFill>
                  <a:srgbClr val="00000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18912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9/14/2023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2368032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9/14/2023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4235678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9/14/2023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01454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9/14/2023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3006145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9/14/2023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3921548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9/14/2023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2188222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1.jpe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2BE451C3-0FF4-47C4-B829-773ADF60F88C}" type="datetimeFigureOut">
              <a:rPr lang="en-US" dirty="0"/>
              <a:t>9/14/2023</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r>
              <a:rPr lang="en-US" dirty="0"/>
              <a:t>
              </a:t>
            </a:r>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27116972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B61BEF0D-F0BB-DE4B-95CE-6DB70DBA9567}" type="datetimeFigureOut">
              <a:rPr lang="en-US" smtClean="0"/>
              <a:pPr/>
              <a:t>9/14/2023</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endParaRPr lang="en-US" dirty="0"/>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pPr algn="r">
              <a:lnSpc>
                <a:spcPct val="100000"/>
              </a:lnSpc>
              <a:tabLst>
                <a:tab pos="0" algn="l"/>
              </a:tabLst>
            </a:pPr>
            <a:fld id="{71D6CC6B-F2BF-496C-97CF-956D35F41284}" type="slidenum">
              <a:rPr lang="en" sz="1000" b="0" strike="noStrike" spc="-1" smtClean="0">
                <a:solidFill>
                  <a:srgbClr val="FFFBF0"/>
                </a:solidFill>
                <a:latin typeface="Old Standard TT"/>
                <a:ea typeface="Old Standard TT"/>
              </a:rPr>
              <a:t>‹#›</a:t>
            </a:fld>
            <a:endParaRPr lang="en-IN" sz="1000" b="0" strike="noStrike" spc="-1">
              <a:latin typeface="Times New Roman"/>
            </a:endParaRPr>
          </a:p>
        </p:txBody>
      </p:sp>
    </p:spTree>
    <p:extLst>
      <p:ext uri="{BB962C8B-B14F-4D97-AF65-F5344CB8AC3E}">
        <p14:creationId xmlns:p14="http://schemas.microsoft.com/office/powerpoint/2010/main" val="4201909601"/>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Google Shape;59;p13"/>
          <p:cNvPicPr/>
          <p:nvPr/>
        </p:nvPicPr>
        <p:blipFill>
          <a:blip r:embed="rId2"/>
          <a:stretch/>
        </p:blipFill>
        <p:spPr>
          <a:xfrm>
            <a:off x="3480774" y="401782"/>
            <a:ext cx="2182092" cy="1759527"/>
          </a:xfrm>
          <a:prstGeom prst="rect">
            <a:avLst/>
          </a:prstGeom>
          <a:ln>
            <a:noFill/>
          </a:ln>
        </p:spPr>
      </p:pic>
      <p:sp>
        <p:nvSpPr>
          <p:cNvPr id="82" name="TextShape 1"/>
          <p:cNvSpPr txBox="1"/>
          <p:nvPr/>
        </p:nvSpPr>
        <p:spPr>
          <a:xfrm>
            <a:off x="512640" y="2237127"/>
            <a:ext cx="8118360" cy="2347920"/>
          </a:xfrm>
          <a:prstGeom prst="rect">
            <a:avLst/>
          </a:prstGeom>
          <a:noFill/>
          <a:ln>
            <a:noFill/>
          </a:ln>
        </p:spPr>
        <p:txBody>
          <a:bodyPr tIns="91440" bIns="91440" anchor="b">
            <a:noAutofit/>
          </a:bodyPr>
          <a:lstStyle/>
          <a:p>
            <a:pPr algn="ctr">
              <a:lnSpc>
                <a:spcPct val="100000"/>
              </a:lnSpc>
              <a:tabLst>
                <a:tab pos="0" algn="l"/>
              </a:tabLst>
            </a:pPr>
            <a:r>
              <a:rPr lang="en" sz="2800" b="1" strike="noStrike" spc="-1" dirty="0" smtClean="0">
                <a:solidFill>
                  <a:srgbClr val="FFFBF0"/>
                </a:solidFill>
                <a:latin typeface="Times New Roman"/>
                <a:ea typeface="Times New Roman"/>
              </a:rPr>
              <a:t>Department of Computer Science &amp;Engineering Artificial Intelligence &amp; Machine Learning</a:t>
            </a:r>
            <a:r>
              <a:rPr sz="1600" dirty="0" smtClean="0"/>
              <a:t/>
            </a:r>
            <a:br>
              <a:rPr sz="1600" dirty="0" smtClean="0"/>
            </a:br>
            <a:r>
              <a:rPr lang="en" sz="2000" b="0" strike="noStrike" spc="-1" dirty="0" smtClean="0">
                <a:solidFill>
                  <a:srgbClr val="FFFBF0"/>
                </a:solidFill>
                <a:latin typeface="Times New Roman"/>
                <a:ea typeface="Times New Roman"/>
              </a:rPr>
              <a:t>A.P. Shah Institute of Technology</a:t>
            </a:r>
            <a:r>
              <a:rPr sz="1600" dirty="0" smtClean="0"/>
              <a:t/>
            </a:r>
            <a:br>
              <a:rPr sz="1600" dirty="0" smtClean="0"/>
            </a:br>
            <a:r>
              <a:rPr lang="en" sz="2000" b="0" strike="noStrike" spc="-1" dirty="0" smtClean="0">
                <a:solidFill>
                  <a:srgbClr val="FFFBF0"/>
                </a:solidFill>
                <a:latin typeface="Times New Roman"/>
                <a:ea typeface="Times New Roman"/>
              </a:rPr>
              <a:t>G.B.Road,Kasarvadavli, Thane(W), Mumbai-400615</a:t>
            </a:r>
            <a:r>
              <a:rPr sz="1600" dirty="0" smtClean="0"/>
              <a:t/>
            </a:r>
            <a:br>
              <a:rPr sz="1600" dirty="0" smtClean="0"/>
            </a:br>
            <a:r>
              <a:rPr lang="en" sz="2000" b="0" strike="noStrike" spc="-1" dirty="0" smtClean="0">
                <a:solidFill>
                  <a:srgbClr val="FFFBF0"/>
                </a:solidFill>
                <a:latin typeface="Times New Roman"/>
                <a:ea typeface="Times New Roman"/>
              </a:rPr>
              <a:t>UNIVERSITY OF MUMBAI</a:t>
            </a:r>
            <a:r>
              <a:rPr sz="1600" dirty="0" smtClean="0"/>
              <a:t/>
            </a:r>
            <a:br>
              <a:rPr sz="1600" dirty="0" smtClean="0"/>
            </a:br>
            <a:r>
              <a:rPr lang="en" sz="2000" b="0" strike="noStrike" spc="-1" dirty="0" smtClean="0">
                <a:solidFill>
                  <a:srgbClr val="FFFBF0"/>
                </a:solidFill>
                <a:latin typeface="Times New Roman"/>
                <a:ea typeface="Times New Roman"/>
              </a:rPr>
              <a:t>Academic Year 2023-2024</a:t>
            </a:r>
            <a:endParaRPr lang="en-IN" sz="2000" b="0" strike="noStrike" spc="-1" dirty="0">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567857" y="599926"/>
            <a:ext cx="8007927" cy="854802"/>
          </a:xfrm>
          <a:prstGeom prst="rect">
            <a:avLst/>
          </a:prstGeom>
          <a:noFill/>
          <a:ln>
            <a:noFill/>
          </a:ln>
        </p:spPr>
        <p:txBody>
          <a:bodyPr tIns="91440" bIns="91440">
            <a:noAutofit/>
          </a:bodyPr>
          <a:lstStyle/>
          <a:p>
            <a:pPr algn="ctr">
              <a:lnSpc>
                <a:spcPct val="100000"/>
              </a:lnSpc>
              <a:tabLst>
                <a:tab pos="0" algn="l"/>
              </a:tabLst>
            </a:pPr>
            <a:r>
              <a:rPr lang="en" sz="3200" b="1" strike="noStrike" spc="-1" dirty="0">
                <a:solidFill>
                  <a:schemeClr val="bg1"/>
                </a:solidFill>
                <a:latin typeface="Times New Roman" panose="02020603050405020304" pitchFamily="18" charset="0"/>
                <a:ea typeface="Times New Roman"/>
                <a:cs typeface="Times New Roman" panose="02020603050405020304" pitchFamily="18" charset="0"/>
              </a:rPr>
              <a:t>Existing System</a:t>
            </a:r>
            <a:endParaRPr lang="en-IN" sz="3200" b="0" strike="noStrike" spc="-1" dirty="0">
              <a:solidFill>
                <a:schemeClr val="bg1"/>
              </a:solidFill>
              <a:latin typeface="Times New Roman" panose="02020603050405020304" pitchFamily="18" charset="0"/>
              <a:cs typeface="Times New Roman" panose="02020603050405020304" pitchFamily="18" charset="0"/>
            </a:endParaRPr>
          </a:p>
        </p:txBody>
      </p:sp>
      <p:sp>
        <p:nvSpPr>
          <p:cNvPr id="95" name="TextShape 2"/>
          <p:cNvSpPr txBox="1"/>
          <p:nvPr/>
        </p:nvSpPr>
        <p:spPr>
          <a:xfrm>
            <a:off x="567857" y="1856727"/>
            <a:ext cx="8007926" cy="3040855"/>
          </a:xfrm>
          <a:prstGeom prst="rect">
            <a:avLst/>
          </a:prstGeom>
          <a:noFill/>
          <a:ln>
            <a:noFill/>
          </a:ln>
        </p:spPr>
        <p:txBody>
          <a:bodyPr tIns="91440" bIns="91440">
            <a:noAutofit/>
          </a:bodyPr>
          <a:lstStyle/>
          <a:p>
            <a:pPr marL="285750" indent="-285750" algn="just">
              <a:lnSpc>
                <a:spcPct val="150000"/>
              </a:lnSpc>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ELIZA: The first chat bot developed was ELIZA. It was developed by Joseph Weizenbaum using a keyword matching technique. The idea was to read the user input and search for certain keywords, if a keyword was found then the answer was retrieved</a:t>
            </a:r>
            <a:r>
              <a:rPr lang="en-US" sz="1400" dirty="0" smtClean="0">
                <a:latin typeface="Times New Roman" panose="02020603050405020304" pitchFamily="18" charset="0"/>
                <a:cs typeface="Times New Roman" panose="02020603050405020304" pitchFamily="18" charset="0"/>
              </a:rPr>
              <a:t>. </a:t>
            </a:r>
          </a:p>
          <a:p>
            <a:pPr algn="just">
              <a:lnSpc>
                <a:spcPct val="150000"/>
              </a:lnSpc>
            </a:pPr>
            <a:endParaRPr lang="en-US" sz="14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ü"/>
            </a:pPr>
            <a:r>
              <a:rPr lang="en-US" sz="1400" dirty="0">
                <a:latin typeface="Times New Roman" panose="02020603050405020304" pitchFamily="18" charset="0"/>
                <a:cs typeface="Times New Roman" panose="02020603050405020304" pitchFamily="18" charset="0"/>
              </a:rPr>
              <a:t>A.L.I.C.E : ALICE was implemented by Richard Wallace in 1995. It uses pattern matching and stores the information in Artificial Intelligence Mark-up Language, or else known as AIML, files. An AIML file is similar to an XML file that was developed to store pattern knowledge for chatbots. </a:t>
            </a:r>
            <a:endParaRPr lang="en-US" sz="1400" dirty="0" smtClean="0">
              <a:latin typeface="Times New Roman" panose="02020603050405020304" pitchFamily="18" charset="0"/>
              <a:cs typeface="Times New Roman" panose="02020603050405020304" pitchFamily="18" charset="0"/>
            </a:endParaRPr>
          </a:p>
          <a:p>
            <a:pPr algn="just"/>
            <a:endParaRPr lang="en-US"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464136" y="618652"/>
            <a:ext cx="8173789" cy="795021"/>
          </a:xfrm>
          <a:prstGeom prst="rect">
            <a:avLst/>
          </a:prstGeom>
          <a:noFill/>
          <a:ln>
            <a:noFill/>
          </a:ln>
        </p:spPr>
        <p:txBody>
          <a:bodyPr tIns="91440" bIns="91440">
            <a:noAutofit/>
          </a:bodyPr>
          <a:lstStyle/>
          <a:p>
            <a:pPr algn="ctr">
              <a:lnSpc>
                <a:spcPct val="100000"/>
              </a:lnSpc>
              <a:tabLst>
                <a:tab pos="0" algn="l"/>
              </a:tabLst>
            </a:pPr>
            <a:r>
              <a:rPr lang="en" sz="3200" b="1" strike="noStrike" spc="-1" dirty="0">
                <a:solidFill>
                  <a:schemeClr val="bg1"/>
                </a:solidFill>
                <a:latin typeface="Times New Roman" panose="02020603050405020304" pitchFamily="18" charset="0"/>
                <a:ea typeface="Times New Roman"/>
                <a:cs typeface="Times New Roman" panose="02020603050405020304" pitchFamily="18" charset="0"/>
              </a:rPr>
              <a:t>Technology </a:t>
            </a:r>
            <a:r>
              <a:rPr lang="en" sz="3200" b="1" spc="-1" dirty="0">
                <a:solidFill>
                  <a:schemeClr val="bg1"/>
                </a:solidFill>
                <a:latin typeface="Times New Roman" panose="02020603050405020304" pitchFamily="18" charset="0"/>
                <a:ea typeface="Times New Roman"/>
                <a:cs typeface="Times New Roman" panose="02020603050405020304" pitchFamily="18" charset="0"/>
              </a:rPr>
              <a:t>S</a:t>
            </a:r>
            <a:r>
              <a:rPr lang="en" sz="3200" b="1" strike="noStrike" spc="-1" dirty="0" smtClean="0">
                <a:solidFill>
                  <a:schemeClr val="bg1"/>
                </a:solidFill>
                <a:latin typeface="Times New Roman" panose="02020603050405020304" pitchFamily="18" charset="0"/>
                <a:ea typeface="Times New Roman"/>
                <a:cs typeface="Times New Roman" panose="02020603050405020304" pitchFamily="18" charset="0"/>
              </a:rPr>
              <a:t>tack</a:t>
            </a:r>
            <a:endParaRPr lang="en-IN" sz="3200" b="0" strike="noStrike" spc="-1" dirty="0">
              <a:solidFill>
                <a:schemeClr val="bg1"/>
              </a:solidFill>
              <a:latin typeface="Times New Roman" panose="02020603050405020304" pitchFamily="18" charset="0"/>
              <a:cs typeface="Times New Roman" panose="02020603050405020304" pitchFamily="18" charset="0"/>
            </a:endParaRPr>
          </a:p>
        </p:txBody>
      </p:sp>
      <p:sp>
        <p:nvSpPr>
          <p:cNvPr id="97" name="TextShape 2"/>
          <p:cNvSpPr txBox="1"/>
          <p:nvPr/>
        </p:nvSpPr>
        <p:spPr>
          <a:xfrm>
            <a:off x="394855" y="1849582"/>
            <a:ext cx="3477490" cy="2958706"/>
          </a:xfrm>
          <a:prstGeom prst="rect">
            <a:avLst/>
          </a:prstGeom>
          <a:noFill/>
          <a:ln>
            <a:noFill/>
          </a:ln>
        </p:spPr>
        <p:txBody>
          <a:bodyPr tIns="91440" bIns="91440">
            <a:noAutofit/>
          </a:bodyPr>
          <a:lstStyle/>
          <a:p>
            <a:pPr marL="400230" indent="-285750">
              <a:lnSpc>
                <a:spcPct val="150000"/>
              </a:lnSpc>
              <a:buClr>
                <a:srgbClr val="000000"/>
              </a:buClr>
              <a:buFont typeface="Wingdings" panose="05000000000000000000" pitchFamily="2" charset="2"/>
              <a:buChar char="q"/>
            </a:pPr>
            <a:r>
              <a:rPr lang="en" sz="1400" spc="-1" dirty="0" smtClean="0">
                <a:solidFill>
                  <a:srgbClr val="000000"/>
                </a:solidFill>
                <a:latin typeface="Times New Roman" panose="02020603050405020304" pitchFamily="18" charset="0"/>
                <a:ea typeface="Old Standard TT"/>
                <a:cs typeface="Times New Roman" panose="02020603050405020304" pitchFamily="18" charset="0"/>
              </a:rPr>
              <a:t>Html</a:t>
            </a:r>
            <a:endParaRPr lang="en" sz="1400" spc="-1" dirty="0">
              <a:solidFill>
                <a:srgbClr val="000000"/>
              </a:solidFill>
              <a:latin typeface="Times New Roman" panose="02020603050405020304" pitchFamily="18" charset="0"/>
              <a:ea typeface="Old Standard TT"/>
              <a:cs typeface="Times New Roman" panose="02020603050405020304" pitchFamily="18" charset="0"/>
            </a:endParaRPr>
          </a:p>
          <a:p>
            <a:pPr marL="400230" indent="-285750">
              <a:lnSpc>
                <a:spcPct val="150000"/>
              </a:lnSpc>
              <a:buClr>
                <a:srgbClr val="000000"/>
              </a:buClr>
              <a:buFont typeface="Wingdings" panose="05000000000000000000" pitchFamily="2" charset="2"/>
              <a:buChar char="q"/>
            </a:pPr>
            <a:r>
              <a:rPr lang="en" sz="1400" b="0" strike="noStrike" spc="-1" dirty="0">
                <a:solidFill>
                  <a:srgbClr val="000000"/>
                </a:solidFill>
                <a:latin typeface="Times New Roman" panose="02020603050405020304" pitchFamily="18" charset="0"/>
                <a:ea typeface="Old Standard TT"/>
                <a:cs typeface="Times New Roman" panose="02020603050405020304" pitchFamily="18" charset="0"/>
              </a:rPr>
              <a:t>Css</a:t>
            </a:r>
          </a:p>
          <a:p>
            <a:pPr marL="400230" indent="-285750">
              <a:lnSpc>
                <a:spcPct val="150000"/>
              </a:lnSpc>
              <a:buClr>
                <a:srgbClr val="000000"/>
              </a:buClr>
              <a:buFont typeface="Wingdings" panose="05000000000000000000" pitchFamily="2" charset="2"/>
              <a:buChar char="q"/>
            </a:pPr>
            <a:r>
              <a:rPr lang="en" sz="1400" spc="-1" dirty="0" smtClean="0">
                <a:solidFill>
                  <a:srgbClr val="000000"/>
                </a:solidFill>
                <a:latin typeface="Times New Roman" panose="02020603050405020304" pitchFamily="18" charset="0"/>
                <a:ea typeface="Old Standard TT"/>
                <a:cs typeface="Times New Roman" panose="02020603050405020304" pitchFamily="18" charset="0"/>
              </a:rPr>
              <a:t>JavaScript</a:t>
            </a:r>
            <a:endParaRPr lang="en" sz="1400" spc="-1" dirty="0">
              <a:solidFill>
                <a:srgbClr val="000000"/>
              </a:solidFill>
              <a:latin typeface="Times New Roman" panose="02020603050405020304" pitchFamily="18" charset="0"/>
              <a:ea typeface="Old Standard TT"/>
              <a:cs typeface="Times New Roman" panose="02020603050405020304" pitchFamily="18" charset="0"/>
            </a:endParaRPr>
          </a:p>
          <a:p>
            <a:pPr marL="400230" indent="-285750">
              <a:lnSpc>
                <a:spcPct val="150000"/>
              </a:lnSpc>
              <a:buClr>
                <a:srgbClr val="000000"/>
              </a:buClr>
              <a:buFont typeface="Wingdings" panose="05000000000000000000" pitchFamily="2" charset="2"/>
              <a:buChar char="q"/>
            </a:pPr>
            <a:r>
              <a:rPr lang="en" sz="1400" spc="-1" dirty="0" smtClean="0">
                <a:solidFill>
                  <a:srgbClr val="000000"/>
                </a:solidFill>
                <a:latin typeface="Times New Roman" panose="02020603050405020304" pitchFamily="18" charset="0"/>
                <a:ea typeface="Old Standard TT"/>
                <a:cs typeface="Times New Roman" panose="02020603050405020304" pitchFamily="18" charset="0"/>
              </a:rPr>
              <a:t>Python</a:t>
            </a:r>
          </a:p>
          <a:p>
            <a:pPr marL="400230" indent="-285750">
              <a:lnSpc>
                <a:spcPct val="150000"/>
              </a:lnSpc>
              <a:buClr>
                <a:srgbClr val="000000"/>
              </a:buClr>
              <a:buFont typeface="Wingdings" panose="05000000000000000000" pitchFamily="2" charset="2"/>
              <a:buChar char="q"/>
            </a:pPr>
            <a:r>
              <a:rPr lang="en" sz="1400" spc="-1" dirty="0" smtClean="0">
                <a:solidFill>
                  <a:srgbClr val="000000"/>
                </a:solidFill>
                <a:latin typeface="Times New Roman" panose="02020603050405020304" pitchFamily="18" charset="0"/>
                <a:ea typeface="Old Standard TT"/>
                <a:cs typeface="Times New Roman" panose="02020603050405020304" pitchFamily="18" charset="0"/>
              </a:rPr>
              <a:t>Django</a:t>
            </a:r>
          </a:p>
          <a:p>
            <a:pPr marL="400230" indent="-285750">
              <a:lnSpc>
                <a:spcPct val="115000"/>
              </a:lnSpc>
              <a:buClr>
                <a:srgbClr val="000000"/>
              </a:buClr>
              <a:buFont typeface="Arial" panose="020B0604020202020204" pitchFamily="34" charset="0"/>
              <a:buChar char="•"/>
            </a:pPr>
            <a:endParaRPr lang="en" spc="-1" dirty="0" smtClean="0">
              <a:solidFill>
                <a:srgbClr val="000000"/>
              </a:solidFill>
              <a:latin typeface="Times New Roman" panose="02020603050405020304" pitchFamily="18" charset="0"/>
              <a:ea typeface="Old Standard TT"/>
              <a:cs typeface="Times New Roman" panose="02020603050405020304" pitchFamily="18" charset="0"/>
            </a:endParaRPr>
          </a:p>
        </p:txBody>
      </p:sp>
      <p:pic>
        <p:nvPicPr>
          <p:cNvPr id="4" name="Picture 12" descr="Image result for html logo">
            <a:extLst>
              <a:ext uri="{FF2B5EF4-FFF2-40B4-BE49-F238E27FC236}">
                <a16:creationId xmlns:a16="http://schemas.microsoft.com/office/drawing/2014/main" xmlns="" id="{8C5991AF-EB48-45B0-941E-BD5C8CAD86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0978" y="1957511"/>
            <a:ext cx="939200" cy="939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JavaScript PNG, Transparent JS Logo Free Download - Free Transparent PNG  Logos">
            <a:extLst>
              <a:ext uri="{FF2B5EF4-FFF2-40B4-BE49-F238E27FC236}">
                <a16:creationId xmlns:a16="http://schemas.microsoft.com/office/drawing/2014/main" xmlns="" id="{71B1728A-A3AD-4B44-83D2-668247284D2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8046" y="3708666"/>
            <a:ext cx="1688424" cy="94919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Image result for css logo">
            <a:extLst>
              <a:ext uri="{FF2B5EF4-FFF2-40B4-BE49-F238E27FC236}">
                <a16:creationId xmlns:a16="http://schemas.microsoft.com/office/drawing/2014/main" xmlns="" id="{42C920EC-AE23-4F12-ACB2-B2029CAE0E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3941" y="2002411"/>
            <a:ext cx="1024915" cy="102491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5"/>
          <a:stretch>
            <a:fillRect/>
          </a:stretch>
        </p:blipFill>
        <p:spPr>
          <a:xfrm>
            <a:off x="6499176" y="3616064"/>
            <a:ext cx="1033030" cy="1134402"/>
          </a:xfrm>
          <a:prstGeom prst="rect">
            <a:avLst/>
          </a:prstGeom>
        </p:spPr>
      </p:pic>
      <p:pic>
        <p:nvPicPr>
          <p:cNvPr id="6" name="Picture 5"/>
          <p:cNvPicPr>
            <a:picLocks noChangeAspect="1"/>
          </p:cNvPicPr>
          <p:nvPr/>
        </p:nvPicPr>
        <p:blipFill>
          <a:blip r:embed="rId6"/>
          <a:stretch>
            <a:fillRect/>
          </a:stretch>
        </p:blipFill>
        <p:spPr>
          <a:xfrm>
            <a:off x="5224782" y="2137379"/>
            <a:ext cx="1674554" cy="75933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215" y="547255"/>
            <a:ext cx="7065511" cy="865909"/>
          </a:xfrm>
        </p:spPr>
        <p:txBody>
          <a:bodyPr/>
          <a:lstStyle/>
          <a:p>
            <a:pPr algn="ctr"/>
            <a:r>
              <a:rPr lang="en-US" sz="3200" b="1" dirty="0" smtClean="0">
                <a:latin typeface="Times New Roman" panose="02020603050405020304" pitchFamily="18" charset="0"/>
                <a:cs typeface="Times New Roman" panose="02020603050405020304" pitchFamily="18" charset="0"/>
              </a:rPr>
              <a:t>Implementation</a:t>
            </a:r>
            <a:endParaRPr lang="en-IN" sz="3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192754" y="1822588"/>
            <a:ext cx="6412431" cy="3151194"/>
          </a:xfrm>
          <a:prstGeom prst="rect">
            <a:avLst/>
          </a:prstGeom>
        </p:spPr>
      </p:pic>
    </p:spTree>
    <p:extLst>
      <p:ext uri="{BB962C8B-B14F-4D97-AF65-F5344CB8AC3E}">
        <p14:creationId xmlns:p14="http://schemas.microsoft.com/office/powerpoint/2010/main" val="1346057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457200" y="512619"/>
            <a:ext cx="3636818" cy="824345"/>
          </a:xfrm>
        </p:spPr>
        <p:txBody>
          <a:bodyPr>
            <a:normAutofit/>
          </a:bodyPr>
          <a:lstStyle/>
          <a:p>
            <a:pPr algn="ctr"/>
            <a:r>
              <a:rPr lang="en" sz="3200" b="1" spc="-1" dirty="0">
                <a:solidFill>
                  <a:schemeClr val="bg1"/>
                </a:solidFill>
                <a:latin typeface="Times New Roman" panose="02020603050405020304" pitchFamily="18" charset="0"/>
                <a:ea typeface="Times New Roman"/>
                <a:cs typeface="Times New Roman" panose="02020603050405020304" pitchFamily="18" charset="0"/>
              </a:rPr>
              <a:t>Benefits for </a:t>
            </a:r>
            <a:r>
              <a:rPr lang="en" sz="3200" b="1" spc="-1" dirty="0" smtClean="0">
                <a:solidFill>
                  <a:schemeClr val="bg1"/>
                </a:solidFill>
                <a:latin typeface="Times New Roman" panose="02020603050405020304" pitchFamily="18" charset="0"/>
                <a:ea typeface="Times New Roman"/>
                <a:cs typeface="Times New Roman" panose="02020603050405020304" pitchFamily="18" charset="0"/>
              </a:rPr>
              <a:t>Society</a:t>
            </a:r>
            <a:endParaRPr lang="en-IN" sz="2800" dirty="0"/>
          </a:p>
        </p:txBody>
      </p:sp>
      <p:sp>
        <p:nvSpPr>
          <p:cNvPr id="12" name="Text Placeholder 11"/>
          <p:cNvSpPr>
            <a:spLocks noGrp="1"/>
          </p:cNvSpPr>
          <p:nvPr>
            <p:ph type="body" sz="half" idx="2"/>
          </p:nvPr>
        </p:nvSpPr>
        <p:spPr>
          <a:xfrm>
            <a:off x="457200" y="1496290"/>
            <a:ext cx="3754582" cy="2909455"/>
          </a:xfrm>
        </p:spPr>
        <p:txBody>
          <a:bodyPr>
            <a:normAutofit lnSpcReduction="10000"/>
          </a:bodyPr>
          <a:lstStyle/>
          <a:p>
            <a:pPr marL="285750" indent="-285750" algn="just">
              <a:lnSpc>
                <a:spcPct val="150000"/>
              </a:lnSpc>
              <a:buClr>
                <a:schemeClr val="bg1"/>
              </a:buClr>
              <a:buFont typeface="Wingdings" panose="05000000000000000000" pitchFamily="2" charset="2"/>
              <a:buChar char="q"/>
            </a:pPr>
            <a:r>
              <a:rPr lang="en-IN" sz="1400" dirty="0">
                <a:solidFill>
                  <a:schemeClr val="bg1"/>
                </a:solidFill>
                <a:latin typeface="Times New Roman" panose="02020603050405020304" pitchFamily="18" charset="0"/>
                <a:cs typeface="Times New Roman" panose="02020603050405020304" pitchFamily="18" charset="0"/>
              </a:rPr>
              <a:t>Provide fast, 24/7 customer </a:t>
            </a:r>
            <a:r>
              <a:rPr lang="en-IN" sz="1400" dirty="0" smtClean="0">
                <a:solidFill>
                  <a:schemeClr val="bg1"/>
                </a:solidFill>
                <a:latin typeface="Times New Roman" panose="02020603050405020304" pitchFamily="18" charset="0"/>
                <a:cs typeface="Times New Roman" panose="02020603050405020304" pitchFamily="18" charset="0"/>
              </a:rPr>
              <a:t>service </a:t>
            </a:r>
            <a:endParaRPr lang="en-IN" sz="1400" dirty="0">
              <a:solidFill>
                <a:schemeClr val="bg1"/>
              </a:solidFill>
              <a:latin typeface="Times New Roman" panose="02020603050405020304" pitchFamily="18" charset="0"/>
              <a:cs typeface="Times New Roman" panose="02020603050405020304" pitchFamily="18" charset="0"/>
            </a:endParaRPr>
          </a:p>
          <a:p>
            <a:pPr marL="285750" indent="-285750" algn="just">
              <a:lnSpc>
                <a:spcPct val="150000"/>
              </a:lnSpc>
              <a:buClr>
                <a:schemeClr val="bg1"/>
              </a:buClr>
              <a:buFont typeface="Wingdings" panose="05000000000000000000" pitchFamily="2" charset="2"/>
              <a:buChar char="q"/>
            </a:pPr>
            <a:r>
              <a:rPr lang="en-IN" sz="1400" dirty="0">
                <a:solidFill>
                  <a:schemeClr val="bg1"/>
                </a:solidFill>
                <a:latin typeface="Times New Roman" panose="02020603050405020304" pitchFamily="18" charset="0"/>
                <a:cs typeface="Times New Roman" panose="02020603050405020304" pitchFamily="18" charset="0"/>
              </a:rPr>
              <a:t>Offer more personalized </a:t>
            </a:r>
            <a:r>
              <a:rPr lang="en-IN" sz="1400" dirty="0" smtClean="0">
                <a:solidFill>
                  <a:schemeClr val="bg1"/>
                </a:solidFill>
                <a:latin typeface="Times New Roman" panose="02020603050405020304" pitchFamily="18" charset="0"/>
                <a:cs typeface="Times New Roman" panose="02020603050405020304" pitchFamily="18" charset="0"/>
              </a:rPr>
              <a:t>experiences</a:t>
            </a:r>
            <a:endParaRPr lang="en-IN" sz="1400" dirty="0">
              <a:solidFill>
                <a:schemeClr val="bg1"/>
              </a:solidFill>
              <a:latin typeface="Times New Roman" panose="02020603050405020304" pitchFamily="18" charset="0"/>
              <a:cs typeface="Times New Roman" panose="02020603050405020304" pitchFamily="18" charset="0"/>
            </a:endParaRPr>
          </a:p>
          <a:p>
            <a:pPr marL="285750" indent="-285750" algn="just">
              <a:lnSpc>
                <a:spcPct val="150000"/>
              </a:lnSpc>
              <a:buClr>
                <a:schemeClr val="bg1"/>
              </a:buClr>
              <a:buFont typeface="Wingdings" panose="05000000000000000000" pitchFamily="2" charset="2"/>
              <a:buChar char="q"/>
            </a:pPr>
            <a:r>
              <a:rPr lang="en-IN" sz="1400" dirty="0">
                <a:solidFill>
                  <a:schemeClr val="bg1"/>
                </a:solidFill>
                <a:latin typeface="Times New Roman" panose="02020603050405020304" pitchFamily="18" charset="0"/>
                <a:cs typeface="Times New Roman" panose="02020603050405020304" pitchFamily="18" charset="0"/>
              </a:rPr>
              <a:t> Deliver multilingual </a:t>
            </a:r>
            <a:r>
              <a:rPr lang="en-IN" sz="1400" dirty="0" smtClean="0">
                <a:solidFill>
                  <a:schemeClr val="bg1"/>
                </a:solidFill>
                <a:latin typeface="Times New Roman" panose="02020603050405020304" pitchFamily="18" charset="0"/>
                <a:cs typeface="Times New Roman" panose="02020603050405020304" pitchFamily="18" charset="0"/>
              </a:rPr>
              <a:t>support</a:t>
            </a:r>
            <a:endParaRPr lang="en-IN" sz="1400" dirty="0">
              <a:solidFill>
                <a:schemeClr val="bg1"/>
              </a:solidFill>
              <a:latin typeface="Times New Roman" panose="02020603050405020304" pitchFamily="18" charset="0"/>
              <a:cs typeface="Times New Roman" panose="02020603050405020304" pitchFamily="18" charset="0"/>
            </a:endParaRPr>
          </a:p>
          <a:p>
            <a:pPr marL="285750" indent="-285750" algn="just">
              <a:lnSpc>
                <a:spcPct val="150000"/>
              </a:lnSpc>
              <a:buClr>
                <a:schemeClr val="bg1"/>
              </a:buClr>
              <a:buFont typeface="Wingdings" panose="05000000000000000000" pitchFamily="2" charset="2"/>
              <a:buChar char="q"/>
            </a:pPr>
            <a:r>
              <a:rPr lang="en-IN" sz="1400" dirty="0" smtClean="0">
                <a:solidFill>
                  <a:schemeClr val="bg1"/>
                </a:solidFill>
                <a:latin typeface="Times New Roman" panose="02020603050405020304" pitchFamily="18" charset="0"/>
                <a:cs typeface="Times New Roman" panose="02020603050405020304" pitchFamily="18" charset="0"/>
              </a:rPr>
              <a:t>Ensure </a:t>
            </a:r>
            <a:r>
              <a:rPr lang="en-IN" sz="1400" dirty="0">
                <a:solidFill>
                  <a:schemeClr val="bg1"/>
                </a:solidFill>
                <a:latin typeface="Times New Roman" panose="02020603050405020304" pitchFamily="18" charset="0"/>
                <a:cs typeface="Times New Roman" panose="02020603050405020304" pitchFamily="18" charset="0"/>
              </a:rPr>
              <a:t>consistent </a:t>
            </a:r>
            <a:r>
              <a:rPr lang="en-IN" sz="1400" dirty="0" smtClean="0">
                <a:solidFill>
                  <a:schemeClr val="bg1"/>
                </a:solidFill>
                <a:latin typeface="Times New Roman" panose="02020603050405020304" pitchFamily="18" charset="0"/>
                <a:cs typeface="Times New Roman" panose="02020603050405020304" pitchFamily="18" charset="0"/>
              </a:rPr>
              <a:t>support </a:t>
            </a:r>
            <a:endParaRPr lang="en-IN" sz="1400" dirty="0">
              <a:solidFill>
                <a:schemeClr val="bg1"/>
              </a:solidFill>
              <a:latin typeface="Times New Roman" panose="02020603050405020304" pitchFamily="18" charset="0"/>
              <a:cs typeface="Times New Roman" panose="02020603050405020304" pitchFamily="18" charset="0"/>
            </a:endParaRPr>
          </a:p>
          <a:p>
            <a:pPr marL="285750" indent="-285750" algn="just">
              <a:lnSpc>
                <a:spcPct val="150000"/>
              </a:lnSpc>
              <a:buClr>
                <a:schemeClr val="bg1"/>
              </a:buClr>
              <a:buFont typeface="Wingdings" panose="05000000000000000000" pitchFamily="2" charset="2"/>
              <a:buChar char="q"/>
            </a:pPr>
            <a:r>
              <a:rPr lang="en-IN" sz="1400" dirty="0">
                <a:solidFill>
                  <a:schemeClr val="bg1"/>
                </a:solidFill>
                <a:latin typeface="Times New Roman" panose="02020603050405020304" pitchFamily="18" charset="0"/>
                <a:cs typeface="Times New Roman" panose="02020603050405020304" pitchFamily="18" charset="0"/>
              </a:rPr>
              <a:t>Offer convenient self-service </a:t>
            </a:r>
            <a:r>
              <a:rPr lang="en-IN" sz="1400" dirty="0" smtClean="0">
                <a:solidFill>
                  <a:schemeClr val="bg1"/>
                </a:solidFill>
                <a:latin typeface="Times New Roman" panose="02020603050405020304" pitchFamily="18" charset="0"/>
                <a:cs typeface="Times New Roman" panose="02020603050405020304" pitchFamily="18" charset="0"/>
              </a:rPr>
              <a:t>options </a:t>
            </a:r>
            <a:endParaRPr lang="en-IN" sz="1400" dirty="0">
              <a:solidFill>
                <a:schemeClr val="bg1"/>
              </a:solidFill>
              <a:latin typeface="Times New Roman" panose="02020603050405020304" pitchFamily="18" charset="0"/>
              <a:cs typeface="Times New Roman" panose="02020603050405020304" pitchFamily="18" charset="0"/>
            </a:endParaRPr>
          </a:p>
          <a:p>
            <a:pPr marL="285750" indent="-285750" algn="just">
              <a:lnSpc>
                <a:spcPct val="150000"/>
              </a:lnSpc>
              <a:buClr>
                <a:schemeClr val="bg1"/>
              </a:buClr>
              <a:buFont typeface="Wingdings" panose="05000000000000000000" pitchFamily="2" charset="2"/>
              <a:buChar char="q"/>
            </a:pPr>
            <a:r>
              <a:rPr lang="en-IN" sz="1400" dirty="0">
                <a:solidFill>
                  <a:schemeClr val="bg1"/>
                </a:solidFill>
                <a:latin typeface="Times New Roman" panose="02020603050405020304" pitchFamily="18" charset="0"/>
                <a:cs typeface="Times New Roman" panose="02020603050405020304" pitchFamily="18" charset="0"/>
              </a:rPr>
              <a:t>Provide proactive customer </a:t>
            </a:r>
            <a:r>
              <a:rPr lang="en-IN" sz="1400" dirty="0" smtClean="0">
                <a:solidFill>
                  <a:schemeClr val="bg1"/>
                </a:solidFill>
                <a:latin typeface="Times New Roman" panose="02020603050405020304" pitchFamily="18" charset="0"/>
                <a:cs typeface="Times New Roman" panose="02020603050405020304" pitchFamily="18" charset="0"/>
              </a:rPr>
              <a:t>service </a:t>
            </a:r>
            <a:endParaRPr lang="en-IN" sz="1400" dirty="0">
              <a:solidFill>
                <a:schemeClr val="bg1"/>
              </a:solidFill>
              <a:latin typeface="Times New Roman" panose="02020603050405020304" pitchFamily="18" charset="0"/>
              <a:cs typeface="Times New Roman" panose="02020603050405020304" pitchFamily="18" charset="0"/>
            </a:endParaRPr>
          </a:p>
          <a:p>
            <a:pPr marL="285750" indent="-285750" algn="just">
              <a:lnSpc>
                <a:spcPct val="150000"/>
              </a:lnSpc>
              <a:buClr>
                <a:schemeClr val="bg1"/>
              </a:buClr>
              <a:buFont typeface="Wingdings" panose="05000000000000000000" pitchFamily="2" charset="2"/>
              <a:buChar char="q"/>
            </a:pPr>
            <a:r>
              <a:rPr lang="en-IN" sz="1400" dirty="0">
                <a:solidFill>
                  <a:schemeClr val="bg1"/>
                </a:solidFill>
                <a:latin typeface="Times New Roman" panose="02020603050405020304" pitchFamily="18" charset="0"/>
                <a:cs typeface="Times New Roman" panose="02020603050405020304" pitchFamily="18" charset="0"/>
              </a:rPr>
              <a:t>Deliver Omni channel </a:t>
            </a:r>
            <a:r>
              <a:rPr lang="en-IN" sz="1400" dirty="0" smtClean="0">
                <a:solidFill>
                  <a:schemeClr val="bg1"/>
                </a:solidFill>
                <a:latin typeface="Times New Roman" panose="02020603050405020304" pitchFamily="18" charset="0"/>
                <a:cs typeface="Times New Roman" panose="02020603050405020304" pitchFamily="18" charset="0"/>
              </a:rPr>
              <a:t>support</a:t>
            </a:r>
            <a:endParaRPr lang="en-IN" sz="1400" dirty="0">
              <a:solidFill>
                <a:schemeClr val="bg1"/>
              </a:solidFill>
              <a:latin typeface="Times New Roman" panose="02020603050405020304" pitchFamily="18" charset="0"/>
              <a:cs typeface="Times New Roman" panose="02020603050405020304" pitchFamily="18" charset="0"/>
            </a:endParaRPr>
          </a:p>
          <a:p>
            <a:endParaRPr lang="en-IN" dirty="0"/>
          </a:p>
        </p:txBody>
      </p:sp>
      <p:pic>
        <p:nvPicPr>
          <p:cNvPr id="2052" name="Picture 4" descr="AI Assistant: How to Use an AI Virtual Assistant [2023]"/>
          <p:cNvPicPr>
            <a:picLocks noGrp="1" noChangeAspect="1" noChangeArrowheads="1"/>
          </p:cNvPicPr>
          <p:nvPr>
            <p:ph type="pic" idx="1"/>
          </p:nvPr>
        </p:nvPicPr>
        <p:blipFill>
          <a:blip r:embed="rId2" cstate="print">
            <a:extLst>
              <a:ext uri="{28A0092B-C50C-407E-A947-70E740481C1C}">
                <a14:useLocalDpi xmlns:a14="http://schemas.microsoft.com/office/drawing/2010/main" val="0"/>
              </a:ext>
            </a:extLst>
          </a:blip>
          <a:srcRect l="12350" r="12350"/>
          <a:stretch>
            <a:fillRect/>
          </a:stretch>
        </p:blipFill>
        <p:spPr bwMode="auto">
          <a:xfrm>
            <a:off x="4558434" y="512619"/>
            <a:ext cx="3200112" cy="4094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646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522649" y="555797"/>
            <a:ext cx="8098342" cy="864294"/>
          </a:xfrm>
          <a:prstGeom prst="rect">
            <a:avLst/>
          </a:prstGeom>
          <a:noFill/>
          <a:ln>
            <a:noFill/>
          </a:ln>
        </p:spPr>
        <p:txBody>
          <a:bodyPr tIns="91440" bIns="91440">
            <a:noAutofit/>
          </a:bodyPr>
          <a:lstStyle/>
          <a:p>
            <a:pPr algn="ctr">
              <a:lnSpc>
                <a:spcPct val="100000"/>
              </a:lnSpc>
              <a:tabLst>
                <a:tab pos="0" algn="l"/>
              </a:tabLst>
            </a:pPr>
            <a:r>
              <a:rPr lang="en" sz="3200" b="1" strike="noStrike" spc="-1" dirty="0">
                <a:solidFill>
                  <a:schemeClr val="bg1"/>
                </a:solidFill>
                <a:latin typeface="Times New Roman" panose="02020603050405020304" pitchFamily="18" charset="0"/>
                <a:ea typeface="Times New Roman"/>
                <a:cs typeface="Times New Roman" panose="02020603050405020304" pitchFamily="18" charset="0"/>
              </a:rPr>
              <a:t>Applications</a:t>
            </a:r>
            <a:endParaRPr lang="en-IN" sz="3200" b="0" strike="noStrike" spc="-1" dirty="0">
              <a:solidFill>
                <a:schemeClr val="bg1"/>
              </a:solidFill>
              <a:latin typeface="Times New Roman" panose="02020603050405020304" pitchFamily="18" charset="0"/>
              <a:cs typeface="Times New Roman" panose="02020603050405020304" pitchFamily="18" charset="0"/>
            </a:endParaRPr>
          </a:p>
        </p:txBody>
      </p:sp>
      <p:sp>
        <p:nvSpPr>
          <p:cNvPr id="99" name="TextShape 2"/>
          <p:cNvSpPr txBox="1"/>
          <p:nvPr/>
        </p:nvSpPr>
        <p:spPr>
          <a:xfrm>
            <a:off x="429311" y="1884218"/>
            <a:ext cx="8285018" cy="2812473"/>
          </a:xfrm>
          <a:prstGeom prst="rect">
            <a:avLst/>
          </a:prstGeom>
          <a:noFill/>
          <a:ln>
            <a:noFill/>
          </a:ln>
        </p:spPr>
        <p:txBody>
          <a:bodyPr tIns="91440" bIns="91440">
            <a:noAutofit/>
          </a:bodyPr>
          <a:lstStyle/>
          <a:p>
            <a:pPr marL="400230" indent="-285750" algn="just">
              <a:lnSpc>
                <a:spcPct val="150000"/>
              </a:lnSpc>
              <a:buClr>
                <a:srgbClr val="000000"/>
              </a:buCl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a:t>
            </a:r>
            <a:r>
              <a:rPr lang="en-US" sz="1400" dirty="0" smtClean="0">
                <a:latin typeface="Times New Roman" panose="02020603050405020304" pitchFamily="18" charset="0"/>
                <a:cs typeface="Times New Roman" panose="02020603050405020304" pitchFamily="18" charset="0"/>
              </a:rPr>
              <a:t>ocial </a:t>
            </a:r>
            <a:r>
              <a:rPr lang="en-US" sz="1400" dirty="0">
                <a:latin typeface="Times New Roman" panose="02020603050405020304" pitchFamily="18" charset="0"/>
                <a:cs typeface="Times New Roman" panose="02020603050405020304" pitchFamily="18" charset="0"/>
              </a:rPr>
              <a:t>media messaging </a:t>
            </a:r>
            <a:r>
              <a:rPr lang="en-US" sz="1400" dirty="0" smtClean="0">
                <a:latin typeface="Times New Roman" panose="02020603050405020304" pitchFamily="18" charset="0"/>
                <a:cs typeface="Times New Roman" panose="02020603050405020304" pitchFamily="18" charset="0"/>
              </a:rPr>
              <a:t>apps </a:t>
            </a:r>
          </a:p>
          <a:p>
            <a:pPr marL="400230" indent="-285750" algn="just">
              <a:lnSpc>
                <a:spcPct val="150000"/>
              </a:lnSpc>
              <a:buClr>
                <a:srgbClr val="000000"/>
              </a:buCl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a:t>
            </a:r>
            <a:r>
              <a:rPr lang="en-US" sz="1400" dirty="0" smtClean="0">
                <a:latin typeface="Times New Roman" panose="02020603050405020304" pitchFamily="18" charset="0"/>
                <a:cs typeface="Times New Roman" panose="02020603050405020304" pitchFamily="18" charset="0"/>
              </a:rPr>
              <a:t>tandalone </a:t>
            </a:r>
            <a:r>
              <a:rPr lang="en-US" sz="1400" dirty="0">
                <a:latin typeface="Times New Roman" panose="02020603050405020304" pitchFamily="18" charset="0"/>
                <a:cs typeface="Times New Roman" panose="02020603050405020304" pitchFamily="18" charset="0"/>
              </a:rPr>
              <a:t>messaging </a:t>
            </a:r>
            <a:r>
              <a:rPr lang="en-US" sz="1400" dirty="0" smtClean="0">
                <a:latin typeface="Times New Roman" panose="02020603050405020304" pitchFamily="18" charset="0"/>
                <a:cs typeface="Times New Roman" panose="02020603050405020304" pitchFamily="18" charset="0"/>
              </a:rPr>
              <a:t>platforms </a:t>
            </a:r>
          </a:p>
          <a:p>
            <a:pPr marL="400230" indent="-285750" algn="just">
              <a:lnSpc>
                <a:spcPct val="150000"/>
              </a:lnSpc>
              <a:buClr>
                <a:srgbClr val="000000"/>
              </a:buCl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a:t>
            </a:r>
            <a:r>
              <a:rPr lang="en-US" sz="1400" dirty="0" smtClean="0">
                <a:latin typeface="Times New Roman" panose="02020603050405020304" pitchFamily="18" charset="0"/>
                <a:cs typeface="Times New Roman" panose="02020603050405020304" pitchFamily="18" charset="0"/>
              </a:rPr>
              <a:t>roprietary </a:t>
            </a:r>
            <a:r>
              <a:rPr lang="en-US" sz="1400" dirty="0">
                <a:latin typeface="Times New Roman" panose="02020603050405020304" pitchFamily="18" charset="0"/>
                <a:cs typeface="Times New Roman" panose="02020603050405020304" pitchFamily="18" charset="0"/>
              </a:rPr>
              <a:t>websites and </a:t>
            </a:r>
            <a:r>
              <a:rPr lang="en-US" sz="1400" dirty="0" smtClean="0">
                <a:latin typeface="Times New Roman" panose="02020603050405020304" pitchFamily="18" charset="0"/>
                <a:cs typeface="Times New Roman" panose="02020603050405020304" pitchFamily="18" charset="0"/>
              </a:rPr>
              <a:t>apps</a:t>
            </a:r>
          </a:p>
          <a:p>
            <a:pPr marL="400230" indent="-285750" algn="just">
              <a:lnSpc>
                <a:spcPct val="150000"/>
              </a:lnSpc>
              <a:buClr>
                <a:srgbClr val="000000"/>
              </a:buCl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E</a:t>
            </a:r>
            <a:r>
              <a:rPr lang="en-US" sz="1400" dirty="0" smtClean="0">
                <a:latin typeface="Times New Roman" panose="02020603050405020304" pitchFamily="18" charset="0"/>
                <a:cs typeface="Times New Roman" panose="02020603050405020304" pitchFamily="18" charset="0"/>
              </a:rPr>
              <a:t>ven </a:t>
            </a:r>
            <a:r>
              <a:rPr lang="en-US" sz="1400" dirty="0">
                <a:latin typeface="Times New Roman" panose="02020603050405020304" pitchFamily="18" charset="0"/>
                <a:cs typeface="Times New Roman" panose="02020603050405020304" pitchFamily="18" charset="0"/>
              </a:rPr>
              <a:t>on phone calls (where they are also known as </a:t>
            </a:r>
            <a:r>
              <a:rPr lang="en-US" sz="1400" i="1" dirty="0">
                <a:latin typeface="Times New Roman" panose="02020603050405020304" pitchFamily="18" charset="0"/>
                <a:cs typeface="Times New Roman" panose="02020603050405020304" pitchFamily="18" charset="0"/>
              </a:rPr>
              <a:t>integrated voice response</a:t>
            </a:r>
            <a:r>
              <a:rPr lang="en-US" sz="1400" dirty="0">
                <a:latin typeface="Times New Roman" panose="02020603050405020304" pitchFamily="18" charset="0"/>
                <a:cs typeface="Times New Roman" panose="02020603050405020304" pitchFamily="18" charset="0"/>
              </a:rPr>
              <a:t>, or IVR</a:t>
            </a:r>
            <a:r>
              <a:rPr lang="en-US" sz="1400" dirty="0" smtClean="0">
                <a:latin typeface="Times New Roman" panose="02020603050405020304" pitchFamily="18" charset="0"/>
                <a:cs typeface="Times New Roman" panose="02020603050405020304" pitchFamily="18" charset="0"/>
              </a:rPr>
              <a:t>)</a:t>
            </a:r>
            <a:endParaRPr lang="en-US" sz="1400" spc="-1" dirty="0" smtClean="0">
              <a:latin typeface="Times New Roman" panose="02020603050405020304" pitchFamily="18" charset="0"/>
              <a:ea typeface="Old Standard TT"/>
              <a:cs typeface="Times New Roman" panose="02020603050405020304" pitchFamily="18" charset="0"/>
            </a:endParaRPr>
          </a:p>
          <a:p>
            <a:pPr marL="400230" indent="-285750" algn="just">
              <a:lnSpc>
                <a:spcPct val="150000"/>
              </a:lnSpc>
              <a:buClr>
                <a:srgbClr val="000000"/>
              </a:buClr>
              <a:buFont typeface="Arial" panose="020B0604020202020204" pitchFamily="34" charset="0"/>
              <a:buChar char="•"/>
            </a:pPr>
            <a:r>
              <a:rPr lang="en-US" sz="1400" spc="-1" dirty="0" smtClean="0">
                <a:latin typeface="Times New Roman" panose="02020603050405020304" pitchFamily="18" charset="0"/>
                <a:ea typeface="Old Standard TT"/>
                <a:cs typeface="Times New Roman" panose="02020603050405020304" pitchFamily="18" charset="0"/>
              </a:rPr>
              <a:t>And </a:t>
            </a:r>
            <a:r>
              <a:rPr lang="en-US" sz="1400" spc="-1" dirty="0">
                <a:latin typeface="Times New Roman" panose="02020603050405020304" pitchFamily="18" charset="0"/>
                <a:ea typeface="Old Standard TT"/>
                <a:cs typeface="Times New Roman" panose="02020603050405020304" pitchFamily="18" charset="0"/>
              </a:rPr>
              <a:t>many </a:t>
            </a:r>
            <a:r>
              <a:rPr lang="en-US" sz="1400" spc="-1" dirty="0" smtClean="0">
                <a:latin typeface="Times New Roman" panose="02020603050405020304" pitchFamily="18" charset="0"/>
                <a:ea typeface="Old Standard TT"/>
                <a:cs typeface="Times New Roman" panose="02020603050405020304" pitchFamily="18" charset="0"/>
              </a:rPr>
              <a:t>more...</a:t>
            </a:r>
            <a:r>
              <a:rPr lang="en" sz="1400" b="0" strike="noStrike" spc="-1" dirty="0" smtClean="0">
                <a:latin typeface="Times New Roman" panose="02020603050405020304" pitchFamily="18" charset="0"/>
                <a:ea typeface="Old Standard TT"/>
                <a:cs typeface="Times New Roman" panose="02020603050405020304" pitchFamily="18" charset="0"/>
              </a:rPr>
              <a:t>                      </a:t>
            </a:r>
            <a:endParaRPr lang="en-IN" sz="1400" b="0" strike="noStrike" spc="-1" dirty="0">
              <a:latin typeface="Times New Roman" panose="02020603050405020304" pitchFamily="18" charset="0"/>
              <a:cs typeface="Times New Roman" panose="02020603050405020304" pitchFamily="18" charset="0"/>
            </a:endParaRPr>
          </a:p>
          <a:p>
            <a:pPr>
              <a:lnSpc>
                <a:spcPct val="115000"/>
              </a:lnSpc>
            </a:pPr>
            <a:endParaRPr lang="en-IN" sz="1800" b="0" strike="noStrike" spc="-1" dirty="0">
              <a:solidFill>
                <a:srgbClr val="000000"/>
              </a:solidFill>
              <a:latin typeface="Arial"/>
            </a:endParaRPr>
          </a:p>
        </p:txBody>
      </p:sp>
    </p:spTree>
    <p:extLst>
      <p:ext uri="{BB962C8B-B14F-4D97-AF65-F5344CB8AC3E}">
        <p14:creationId xmlns:p14="http://schemas.microsoft.com/office/powerpoint/2010/main" val="2195857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F633BE-3867-495A-B992-E253A765DFF6}"/>
              </a:ext>
            </a:extLst>
          </p:cNvPr>
          <p:cNvSpPr>
            <a:spLocks noGrp="1"/>
          </p:cNvSpPr>
          <p:nvPr>
            <p:ph type="title"/>
          </p:nvPr>
        </p:nvSpPr>
        <p:spPr>
          <a:xfrm>
            <a:off x="866216" y="628649"/>
            <a:ext cx="7307966" cy="694459"/>
          </a:xfrm>
        </p:spPr>
        <p:txBody>
          <a:bodyPr/>
          <a:lstStyle/>
          <a:p>
            <a:pPr algn="ctr"/>
            <a:r>
              <a:rPr lang="en-US" sz="32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xmlns="" id="{0A146444-4C9A-41BD-8D24-815F7EA88D7F}"/>
              </a:ext>
            </a:extLst>
          </p:cNvPr>
          <p:cNvSpPr>
            <a:spLocks noGrp="1"/>
          </p:cNvSpPr>
          <p:nvPr>
            <p:ph idx="1"/>
          </p:nvPr>
        </p:nvSpPr>
        <p:spPr>
          <a:xfrm>
            <a:off x="484909" y="1821007"/>
            <a:ext cx="8333509" cy="3180484"/>
          </a:xfrm>
        </p:spPr>
        <p:txBody>
          <a:bodyPr>
            <a:normAutofit/>
          </a:bodyPr>
          <a:lstStyle/>
          <a:p>
            <a:pPr algn="just">
              <a:lnSpc>
                <a:spcPct val="150000"/>
              </a:lnSpc>
              <a:buClrTx/>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Created Sign-in &amp; Sign-up </a:t>
            </a:r>
            <a:r>
              <a:rPr lang="en-US" sz="1400" dirty="0" smtClean="0">
                <a:latin typeface="Times New Roman" panose="02020603050405020304" pitchFamily="18" charset="0"/>
                <a:cs typeface="Times New Roman" panose="02020603050405020304" pitchFamily="18" charset="0"/>
              </a:rPr>
              <a:t>page</a:t>
            </a:r>
            <a:endParaRPr lang="en-US" sz="1400" dirty="0">
              <a:latin typeface="Times New Roman" panose="02020603050405020304" pitchFamily="18" charset="0"/>
              <a:cs typeface="Times New Roman" panose="02020603050405020304" pitchFamily="18" charset="0"/>
            </a:endParaRPr>
          </a:p>
          <a:p>
            <a:pPr algn="just">
              <a:lnSpc>
                <a:spcPct val="150000"/>
              </a:lnSpc>
              <a:buClrTx/>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Created Dashboard </a:t>
            </a:r>
          </a:p>
          <a:p>
            <a:pPr algn="just">
              <a:lnSpc>
                <a:spcPct val="150000"/>
              </a:lnSpc>
              <a:buClrTx/>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Created </a:t>
            </a:r>
            <a:r>
              <a:rPr lang="en-US" sz="1400" dirty="0" smtClean="0">
                <a:latin typeface="Times New Roman" panose="02020603050405020304" pitchFamily="18" charset="0"/>
                <a:cs typeface="Times New Roman" panose="02020603050405020304" pitchFamily="18" charset="0"/>
              </a:rPr>
              <a:t>sidebar</a:t>
            </a:r>
            <a:endParaRPr lang="en-US" sz="1400" dirty="0">
              <a:latin typeface="Times New Roman" panose="02020603050405020304" pitchFamily="18" charset="0"/>
              <a:cs typeface="Times New Roman" panose="02020603050405020304" pitchFamily="18" charset="0"/>
            </a:endParaRPr>
          </a:p>
          <a:p>
            <a:pPr algn="just">
              <a:lnSpc>
                <a:spcPct val="150000"/>
              </a:lnSpc>
              <a:buClrTx/>
              <a:buFont typeface="Courier New" panose="02070309020205020404" pitchFamily="49" charset="0"/>
              <a:buChar char="o"/>
            </a:pPr>
            <a:r>
              <a:rPr lang="en-US" sz="1400" dirty="0" smtClean="0">
                <a:latin typeface="Times New Roman" panose="02020603050405020304" pitchFamily="18" charset="0"/>
                <a:cs typeface="Times New Roman" panose="02020603050405020304" pitchFamily="18" charset="0"/>
              </a:rPr>
              <a:t>Created </a:t>
            </a:r>
            <a:r>
              <a:rPr lang="en-US" sz="1400" dirty="0" smtClean="0">
                <a:latin typeface="Times New Roman" panose="02020603050405020304" pitchFamily="18" charset="0"/>
                <a:cs typeface="Times New Roman" panose="02020603050405020304" pitchFamily="18" charset="0"/>
              </a:rPr>
              <a:t>About us page</a:t>
            </a:r>
            <a:endParaRPr lang="en-US" sz="1400" dirty="0" smtClean="0">
              <a:latin typeface="Times New Roman" panose="02020603050405020304" pitchFamily="18" charset="0"/>
              <a:cs typeface="Times New Roman" panose="02020603050405020304" pitchFamily="18" charset="0"/>
            </a:endParaRPr>
          </a:p>
          <a:p>
            <a:pPr algn="just">
              <a:lnSpc>
                <a:spcPct val="150000"/>
              </a:lnSpc>
              <a:buClrTx/>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Added Weather forecast </a:t>
            </a:r>
            <a:r>
              <a:rPr lang="en-US" sz="1400" dirty="0" smtClean="0">
                <a:latin typeface="Times New Roman" panose="02020603050405020304" pitchFamily="18" charset="0"/>
                <a:cs typeface="Times New Roman" panose="02020603050405020304" pitchFamily="18" charset="0"/>
              </a:rPr>
              <a:t>feature</a:t>
            </a:r>
            <a:endParaRPr lang="en-US" sz="1400" dirty="0" smtClean="0">
              <a:latin typeface="Times New Roman" panose="02020603050405020304" pitchFamily="18" charset="0"/>
              <a:cs typeface="Times New Roman" panose="02020603050405020304" pitchFamily="18" charset="0"/>
            </a:endParaRPr>
          </a:p>
          <a:p>
            <a:pPr marL="0" indent="0" algn="just">
              <a:lnSpc>
                <a:spcPct val="150000"/>
              </a:lnSpc>
              <a:buClrTx/>
              <a:buNone/>
            </a:pPr>
            <a:r>
              <a:rPr lang="en-US" sz="1400" dirty="0" smtClean="0">
                <a:latin typeface="Times New Roman" panose="02020603050405020304" pitchFamily="18" charset="0"/>
                <a:cs typeface="Times New Roman" panose="02020603050405020304" pitchFamily="18" charset="0"/>
              </a:rPr>
              <a:t>For future, we will create a completed chatbot with features like weather forecast in the bot UI, can search information about something across the web, can generate YouTube link based on </a:t>
            </a:r>
            <a:r>
              <a:rPr lang="en-US" sz="1400" dirty="0" smtClean="0">
                <a:latin typeface="Times New Roman" panose="02020603050405020304" pitchFamily="18" charset="0"/>
                <a:cs typeface="Times New Roman" panose="02020603050405020304" pitchFamily="18" charset="0"/>
              </a:rPr>
              <a:t>search.</a:t>
            </a:r>
            <a:endParaRPr lang="en-US" sz="1400" dirty="0">
              <a:latin typeface="Times New Roman" panose="02020603050405020304" pitchFamily="18" charset="0"/>
              <a:cs typeface="Times New Roman" panose="02020603050405020304" pitchFamily="18" charset="0"/>
            </a:endParaRPr>
          </a:p>
          <a:p>
            <a:endParaRPr lang="en-US" sz="1000" dirty="0" smtClean="0"/>
          </a:p>
        </p:txBody>
      </p:sp>
    </p:spTree>
    <p:extLst>
      <p:ext uri="{BB962C8B-B14F-4D97-AF65-F5344CB8AC3E}">
        <p14:creationId xmlns:p14="http://schemas.microsoft.com/office/powerpoint/2010/main" val="75475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671" y="536287"/>
            <a:ext cx="7668184" cy="752185"/>
          </a:xfrm>
        </p:spPr>
        <p:txBody>
          <a:bodyPr/>
          <a:lstStyle/>
          <a:p>
            <a:pPr algn="ctr"/>
            <a:r>
              <a:rPr lang="en-US" sz="3200" b="1" dirty="0">
                <a:latin typeface="Times New Roman" panose="02020603050405020304" pitchFamily="18" charset="0"/>
                <a:cs typeface="Times New Roman" panose="02020603050405020304" pitchFamily="18" charset="0"/>
              </a:rPr>
              <a:t>References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1678" y="1660216"/>
            <a:ext cx="8455231" cy="3414012"/>
          </a:xfrm>
        </p:spPr>
        <p:txBody>
          <a:bodyPr>
            <a:noAutofit/>
          </a:bodyPr>
          <a:lstStyle/>
          <a:p>
            <a:pPr marL="0" indent="0">
              <a:buNone/>
            </a:pPr>
            <a:r>
              <a:rPr lang="en-IN" sz="1200" u="sng" dirty="0">
                <a:latin typeface="Times New Roman" panose="02020603050405020304" pitchFamily="18" charset="0"/>
                <a:cs typeface="Times New Roman" panose="02020603050405020304" pitchFamily="18" charset="0"/>
              </a:rPr>
              <a:t>Journal Papers</a:t>
            </a:r>
          </a:p>
          <a:p>
            <a:pPr marL="0" indent="0">
              <a:buNone/>
            </a:pPr>
            <a:r>
              <a:rPr lang="en-IN" sz="1200" dirty="0">
                <a:latin typeface="Times New Roman" panose="02020603050405020304" pitchFamily="18" charset="0"/>
                <a:cs typeface="Times New Roman" panose="02020603050405020304" pitchFamily="18" charset="0"/>
              </a:rPr>
              <a:t>[1] S. </a:t>
            </a:r>
            <a:r>
              <a:rPr lang="en-IN" sz="1200" dirty="0" err="1">
                <a:latin typeface="Times New Roman" panose="02020603050405020304" pitchFamily="18" charset="0"/>
                <a:cs typeface="Times New Roman" panose="02020603050405020304" pitchFamily="18" charset="0"/>
              </a:rPr>
              <a:t>Meshram</a:t>
            </a:r>
            <a:r>
              <a:rPr lang="en-IN" sz="1200" dirty="0">
                <a:latin typeface="Times New Roman" panose="02020603050405020304" pitchFamily="18" charset="0"/>
                <a:cs typeface="Times New Roman" panose="02020603050405020304" pitchFamily="18" charset="0"/>
              </a:rPr>
              <a:t>, N. </a:t>
            </a:r>
            <a:r>
              <a:rPr lang="en-IN" sz="1200" dirty="0" err="1">
                <a:latin typeface="Times New Roman" panose="02020603050405020304" pitchFamily="18" charset="0"/>
                <a:cs typeface="Times New Roman" panose="02020603050405020304" pitchFamily="18" charset="0"/>
              </a:rPr>
              <a:t>Naik</a:t>
            </a:r>
            <a:r>
              <a:rPr lang="en-IN" sz="1200" dirty="0">
                <a:latin typeface="Times New Roman" panose="02020603050405020304" pitchFamily="18" charset="0"/>
                <a:cs typeface="Times New Roman" panose="02020603050405020304" pitchFamily="18" charset="0"/>
              </a:rPr>
              <a:t>, M. VR, T. More and S. </a:t>
            </a:r>
            <a:r>
              <a:rPr lang="en-IN" sz="1200" dirty="0" err="1">
                <a:latin typeface="Times New Roman" panose="02020603050405020304" pitchFamily="18" charset="0"/>
                <a:cs typeface="Times New Roman" panose="02020603050405020304" pitchFamily="18" charset="0"/>
              </a:rPr>
              <a:t>Kharche</a:t>
            </a:r>
            <a:r>
              <a:rPr lang="en-IN" sz="1200" dirty="0">
                <a:latin typeface="Times New Roman" panose="02020603050405020304" pitchFamily="18" charset="0"/>
                <a:cs typeface="Times New Roman" panose="02020603050405020304" pitchFamily="18" charset="0"/>
              </a:rPr>
              <a:t>, "Conversational AI: </a:t>
            </a:r>
            <a:r>
              <a:rPr lang="en-IN" sz="1200" dirty="0" err="1">
                <a:latin typeface="Times New Roman" panose="02020603050405020304" pitchFamily="18" charset="0"/>
                <a:cs typeface="Times New Roman" panose="02020603050405020304" pitchFamily="18" charset="0"/>
              </a:rPr>
              <a:t>Chatbots</a:t>
            </a:r>
            <a:r>
              <a:rPr lang="en-IN" sz="1200" dirty="0">
                <a:latin typeface="Times New Roman" panose="02020603050405020304" pitchFamily="18" charset="0"/>
                <a:cs typeface="Times New Roman" panose="02020603050405020304" pitchFamily="18" charset="0"/>
              </a:rPr>
              <a:t>," 2021 International Conference on Intelligent Technologies (CONIT), </a:t>
            </a:r>
            <a:r>
              <a:rPr lang="en-IN" sz="1200" dirty="0" err="1">
                <a:latin typeface="Times New Roman" panose="02020603050405020304" pitchFamily="18" charset="0"/>
                <a:cs typeface="Times New Roman" panose="02020603050405020304" pitchFamily="18" charset="0"/>
              </a:rPr>
              <a:t>Hubli</a:t>
            </a:r>
            <a:r>
              <a:rPr lang="en-IN" sz="1200" dirty="0">
                <a:latin typeface="Times New Roman" panose="02020603050405020304" pitchFamily="18" charset="0"/>
                <a:cs typeface="Times New Roman" panose="02020603050405020304" pitchFamily="18" charset="0"/>
              </a:rPr>
              <a:t>, India, 2021, pp. 1-6,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10.1109/CONIT51480.2021.9498508.</a:t>
            </a:r>
          </a:p>
          <a:p>
            <a:pPr marL="0" indent="0">
              <a:buNone/>
            </a:pPr>
            <a:r>
              <a:rPr lang="en-IN" sz="1200" dirty="0" smtClean="0">
                <a:latin typeface="Times New Roman" panose="02020603050405020304" pitchFamily="18" charset="0"/>
                <a:cs typeface="Times New Roman" panose="02020603050405020304" pitchFamily="18" charset="0"/>
              </a:rPr>
              <a:t>[</a:t>
            </a:r>
            <a:r>
              <a:rPr lang="en-IN" sz="1200" dirty="0">
                <a:latin typeface="Times New Roman" panose="02020603050405020304" pitchFamily="18" charset="0"/>
                <a:cs typeface="Times New Roman" panose="02020603050405020304" pitchFamily="18" charset="0"/>
              </a:rPr>
              <a:t>2] </a:t>
            </a:r>
            <a:r>
              <a:rPr lang="en-US" sz="1200" dirty="0">
                <a:latin typeface="Times New Roman" panose="02020603050405020304" pitchFamily="18" charset="0"/>
                <a:cs typeface="Times New Roman" panose="02020603050405020304" pitchFamily="18" charset="0"/>
              </a:rPr>
              <a:t>N. </a:t>
            </a:r>
            <a:r>
              <a:rPr lang="en-US" sz="1200" dirty="0" err="1">
                <a:latin typeface="Times New Roman" panose="02020603050405020304" pitchFamily="18" charset="0"/>
                <a:cs typeface="Times New Roman" panose="02020603050405020304" pitchFamily="18" charset="0"/>
              </a:rPr>
              <a:t>Albayrak</a:t>
            </a:r>
            <a:r>
              <a:rPr lang="en-US" sz="1200" dirty="0">
                <a:latin typeface="Times New Roman" panose="02020603050405020304" pitchFamily="18" charset="0"/>
                <a:cs typeface="Times New Roman" panose="02020603050405020304" pitchFamily="18" charset="0"/>
              </a:rPr>
              <a:t>, A. </a:t>
            </a:r>
            <a:r>
              <a:rPr lang="en-US" sz="1200" dirty="0" err="1">
                <a:latin typeface="Times New Roman" panose="02020603050405020304" pitchFamily="18" charset="0"/>
                <a:cs typeface="Times New Roman" panose="02020603050405020304" pitchFamily="18" charset="0"/>
              </a:rPr>
              <a:t>Özdemir</a:t>
            </a:r>
            <a:r>
              <a:rPr lang="en-US" sz="1200" dirty="0">
                <a:latin typeface="Times New Roman" panose="02020603050405020304" pitchFamily="18" charset="0"/>
                <a:cs typeface="Times New Roman" panose="02020603050405020304" pitchFamily="18" charset="0"/>
              </a:rPr>
              <a:t> and E. </a:t>
            </a:r>
            <a:r>
              <a:rPr lang="en-US" sz="1200" dirty="0" err="1">
                <a:latin typeface="Times New Roman" panose="02020603050405020304" pitchFamily="18" charset="0"/>
                <a:cs typeface="Times New Roman" panose="02020603050405020304" pitchFamily="18" charset="0"/>
              </a:rPr>
              <a:t>Zeydan</a:t>
            </a:r>
            <a:r>
              <a:rPr lang="en-US" sz="1200" dirty="0">
                <a:latin typeface="Times New Roman" panose="02020603050405020304" pitchFamily="18" charset="0"/>
                <a:cs typeface="Times New Roman" panose="02020603050405020304" pitchFamily="18" charset="0"/>
              </a:rPr>
              <a:t>, "An overview of artificial intelligence based chatbots and an example chatbot application," 2018 26th Signal Processing and Communications Applications Conference (SIU), Izmir, Turkey, 2018, pp. 1-4, </a:t>
            </a:r>
            <a:r>
              <a:rPr lang="en-US" sz="1200" dirty="0" err="1">
                <a:latin typeface="Times New Roman" panose="02020603050405020304" pitchFamily="18" charset="0"/>
                <a:cs typeface="Times New Roman" panose="02020603050405020304" pitchFamily="18" charset="0"/>
              </a:rPr>
              <a:t>doi</a:t>
            </a:r>
            <a:r>
              <a:rPr lang="en-US" sz="1200" dirty="0">
                <a:latin typeface="Times New Roman" panose="02020603050405020304" pitchFamily="18" charset="0"/>
                <a:cs typeface="Times New Roman" panose="02020603050405020304" pitchFamily="18" charset="0"/>
              </a:rPr>
              <a:t>: 10.1109/SIU.2018.8404430.</a:t>
            </a:r>
            <a:endParaRPr lang="en-IN" sz="1200" dirty="0" smtClean="0">
              <a:latin typeface="Times New Roman" panose="02020603050405020304" pitchFamily="18" charset="0"/>
              <a:cs typeface="Times New Roman" panose="02020603050405020304" pitchFamily="18" charset="0"/>
            </a:endParaRPr>
          </a:p>
          <a:p>
            <a:pPr marL="0" indent="0">
              <a:buNone/>
            </a:pPr>
            <a:r>
              <a:rPr lang="en-IN" sz="1200" dirty="0" smtClean="0">
                <a:latin typeface="Times New Roman" panose="02020603050405020304" pitchFamily="18" charset="0"/>
                <a:cs typeface="Times New Roman" panose="02020603050405020304" pitchFamily="18" charset="0"/>
              </a:rPr>
              <a:t>[</a:t>
            </a:r>
            <a:r>
              <a:rPr lang="en-IN" sz="1200" dirty="0">
                <a:latin typeface="Times New Roman" panose="02020603050405020304" pitchFamily="18" charset="0"/>
                <a:cs typeface="Times New Roman" panose="02020603050405020304" pitchFamily="18" charset="0"/>
              </a:rPr>
              <a:t>3] A. </a:t>
            </a:r>
            <a:r>
              <a:rPr lang="en-IN" sz="1200" dirty="0" err="1">
                <a:latin typeface="Times New Roman" panose="02020603050405020304" pitchFamily="18" charset="0"/>
                <a:cs typeface="Times New Roman" panose="02020603050405020304" pitchFamily="18" charset="0"/>
              </a:rPr>
              <a:t>Mondal</a:t>
            </a:r>
            <a:r>
              <a:rPr lang="en-IN" sz="1200" dirty="0">
                <a:latin typeface="Times New Roman" panose="02020603050405020304" pitchFamily="18" charset="0"/>
                <a:cs typeface="Times New Roman" panose="02020603050405020304" pitchFamily="18" charset="0"/>
              </a:rPr>
              <a:t>, M. </a:t>
            </a:r>
            <a:r>
              <a:rPr lang="en-IN" sz="1200" dirty="0" err="1">
                <a:latin typeface="Times New Roman" panose="02020603050405020304" pitchFamily="18" charset="0"/>
                <a:cs typeface="Times New Roman" panose="02020603050405020304" pitchFamily="18" charset="0"/>
              </a:rPr>
              <a:t>Dey</a:t>
            </a:r>
            <a:r>
              <a:rPr lang="en-IN" sz="1200" dirty="0">
                <a:latin typeface="Times New Roman" panose="02020603050405020304" pitchFamily="18" charset="0"/>
                <a:cs typeface="Times New Roman" panose="02020603050405020304" pitchFamily="18" charset="0"/>
              </a:rPr>
              <a:t>, D. Das, S. </a:t>
            </a:r>
            <a:r>
              <a:rPr lang="en-IN" sz="1200" dirty="0" err="1">
                <a:latin typeface="Times New Roman" panose="02020603050405020304" pitchFamily="18" charset="0"/>
                <a:cs typeface="Times New Roman" panose="02020603050405020304" pitchFamily="18" charset="0"/>
              </a:rPr>
              <a:t>Nagpal</a:t>
            </a:r>
            <a:r>
              <a:rPr lang="en-IN" sz="1200" dirty="0">
                <a:latin typeface="Times New Roman" panose="02020603050405020304" pitchFamily="18" charset="0"/>
                <a:cs typeface="Times New Roman" panose="02020603050405020304" pitchFamily="18" charset="0"/>
              </a:rPr>
              <a:t> and K. Garda, "</a:t>
            </a:r>
            <a:r>
              <a:rPr lang="en-IN" sz="1200" dirty="0" err="1">
                <a:latin typeface="Times New Roman" panose="02020603050405020304" pitchFamily="18" charset="0"/>
                <a:cs typeface="Times New Roman" panose="02020603050405020304" pitchFamily="18" charset="0"/>
              </a:rPr>
              <a:t>Chatbot</a:t>
            </a:r>
            <a:r>
              <a:rPr lang="en-IN" sz="1200" dirty="0">
                <a:latin typeface="Times New Roman" panose="02020603050405020304" pitchFamily="18" charset="0"/>
                <a:cs typeface="Times New Roman" panose="02020603050405020304" pitchFamily="18" charset="0"/>
              </a:rPr>
              <a:t>: An automated conversation system for the educational domain," 2018 International Joint Symposium on Artificial Intelligence and Natural Language Processing (</a:t>
            </a:r>
            <a:r>
              <a:rPr lang="en-IN" sz="1200" dirty="0" err="1">
                <a:latin typeface="Times New Roman" panose="02020603050405020304" pitchFamily="18" charset="0"/>
                <a:cs typeface="Times New Roman" panose="02020603050405020304" pitchFamily="18" charset="0"/>
              </a:rPr>
              <a:t>iSAI</a:t>
            </a:r>
            <a:r>
              <a:rPr lang="en-IN" sz="1200" dirty="0">
                <a:latin typeface="Times New Roman" panose="02020603050405020304" pitchFamily="18" charset="0"/>
                <a:cs typeface="Times New Roman" panose="02020603050405020304" pitchFamily="18" charset="0"/>
              </a:rPr>
              <a:t>-NLP), </a:t>
            </a:r>
            <a:r>
              <a:rPr lang="en-IN" sz="1200" dirty="0" err="1">
                <a:latin typeface="Times New Roman" panose="02020603050405020304" pitchFamily="18" charset="0"/>
                <a:cs typeface="Times New Roman" panose="02020603050405020304" pitchFamily="18" charset="0"/>
              </a:rPr>
              <a:t>Pattaya</a:t>
            </a:r>
            <a:r>
              <a:rPr lang="en-IN" sz="1200" dirty="0">
                <a:latin typeface="Times New Roman" panose="02020603050405020304" pitchFamily="18" charset="0"/>
                <a:cs typeface="Times New Roman" panose="02020603050405020304" pitchFamily="18" charset="0"/>
              </a:rPr>
              <a:t>, Thailand, 2018, pp. 1-5,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10.1109/iSAI-NLP.2018.8692927.</a:t>
            </a:r>
            <a:endParaRPr lang="en-US" sz="1200" dirty="0">
              <a:latin typeface="Times New Roman" panose="02020603050405020304" pitchFamily="18" charset="0"/>
              <a:cs typeface="Times New Roman" panose="02020603050405020304" pitchFamily="18" charset="0"/>
            </a:endParaRPr>
          </a:p>
          <a:p>
            <a:pPr marL="0" indent="0">
              <a:buNone/>
            </a:pPr>
            <a:r>
              <a:rPr lang="en-IN" sz="1200" dirty="0">
                <a:latin typeface="Times New Roman" panose="02020603050405020304" pitchFamily="18" charset="0"/>
                <a:cs typeface="Times New Roman" panose="02020603050405020304" pitchFamily="18" charset="0"/>
              </a:rPr>
              <a:t>[4] </a:t>
            </a:r>
            <a:r>
              <a:rPr lang="en-US" sz="1200" dirty="0">
                <a:latin typeface="Times New Roman" panose="02020603050405020304" pitchFamily="18" charset="0"/>
                <a:cs typeface="Times New Roman" panose="02020603050405020304" pitchFamily="18" charset="0"/>
              </a:rPr>
              <a:t>M. </a:t>
            </a:r>
            <a:r>
              <a:rPr lang="en-US" sz="1200" dirty="0" err="1">
                <a:latin typeface="Times New Roman" panose="02020603050405020304" pitchFamily="18" charset="0"/>
                <a:cs typeface="Times New Roman" panose="02020603050405020304" pitchFamily="18" charset="0"/>
              </a:rPr>
              <a:t>Ganesan</a:t>
            </a:r>
            <a:r>
              <a:rPr lang="en-US" sz="1200" dirty="0">
                <a:latin typeface="Times New Roman" panose="02020603050405020304" pitchFamily="18" charset="0"/>
                <a:cs typeface="Times New Roman" panose="02020603050405020304" pitchFamily="18" charset="0"/>
              </a:rPr>
              <a:t>, D. C., H. B., K. A.S. and L. B., "A Survey on Chatbots Using Artificial Intelligence," 2020 International Conference on System, Computation, Automation and Networking (ICSCAN), Pondicherry, India, 2020, pp. 1-5, </a:t>
            </a:r>
            <a:r>
              <a:rPr lang="en-US" sz="1200" dirty="0" err="1">
                <a:latin typeface="Times New Roman" panose="02020603050405020304" pitchFamily="18" charset="0"/>
                <a:cs typeface="Times New Roman" panose="02020603050405020304" pitchFamily="18" charset="0"/>
              </a:rPr>
              <a:t>doi</a:t>
            </a:r>
            <a:r>
              <a:rPr lang="en-US" sz="1200" dirty="0">
                <a:latin typeface="Times New Roman" panose="02020603050405020304" pitchFamily="18" charset="0"/>
                <a:cs typeface="Times New Roman" panose="02020603050405020304" pitchFamily="18" charset="0"/>
              </a:rPr>
              <a:t>: </a:t>
            </a:r>
            <a:r>
              <a:rPr lang="en-US" sz="1200" dirty="0" smtClean="0">
                <a:latin typeface="Times New Roman" panose="02020603050405020304" pitchFamily="18" charset="0"/>
                <a:cs typeface="Times New Roman" panose="02020603050405020304" pitchFamily="18" charset="0"/>
              </a:rPr>
              <a:t>10.1109/ICSCAN49426.2020.9262366.</a:t>
            </a:r>
            <a:endParaRPr lang="en-US" sz="1200" dirty="0" smtClean="0">
              <a:latin typeface="Times New Roman" panose="02020603050405020304" pitchFamily="18" charset="0"/>
              <a:cs typeface="Times New Roman" panose="02020603050405020304" pitchFamily="18" charset="0"/>
            </a:endParaRPr>
          </a:p>
          <a:p>
            <a:pPr marL="0" indent="0">
              <a:buNone/>
            </a:pPr>
            <a:r>
              <a:rPr lang="en-IN" sz="1200" u="sng" dirty="0" smtClean="0">
                <a:latin typeface="Times New Roman" panose="02020603050405020304" pitchFamily="18" charset="0"/>
                <a:cs typeface="Times New Roman" panose="02020603050405020304" pitchFamily="18" charset="0"/>
              </a:rPr>
              <a:t>Useful </a:t>
            </a:r>
            <a:r>
              <a:rPr lang="en-IN" sz="1200" u="sng" dirty="0">
                <a:latin typeface="Times New Roman" panose="02020603050405020304" pitchFamily="18" charset="0"/>
                <a:cs typeface="Times New Roman" panose="02020603050405020304" pitchFamily="18" charset="0"/>
              </a:rPr>
              <a:t>Links</a:t>
            </a:r>
          </a:p>
          <a:p>
            <a:pPr marL="0" indent="0">
              <a:buNone/>
            </a:pPr>
            <a:r>
              <a:rPr lang="en-IN" sz="1200" dirty="0" smtClean="0">
                <a:latin typeface="Times New Roman" panose="02020603050405020304" pitchFamily="18" charset="0"/>
                <a:cs typeface="Times New Roman" panose="02020603050405020304" pitchFamily="18" charset="0"/>
              </a:rPr>
              <a:t>[5]</a:t>
            </a:r>
            <a:r>
              <a:rPr lang="en-IN" sz="1200" u="sng" dirty="0" smtClean="0">
                <a:solidFill>
                  <a:srgbClr val="00B0F0"/>
                </a:solidFill>
                <a:latin typeface="Times New Roman" panose="02020603050405020304" pitchFamily="18" charset="0"/>
                <a:cs typeface="Times New Roman" panose="02020603050405020304" pitchFamily="18" charset="0"/>
              </a:rPr>
              <a:t>https</a:t>
            </a:r>
            <a:r>
              <a:rPr lang="en-IN" sz="1200" u="sng" dirty="0">
                <a:solidFill>
                  <a:srgbClr val="00B0F0"/>
                </a:solidFill>
                <a:latin typeface="Times New Roman" panose="02020603050405020304" pitchFamily="18" charset="0"/>
                <a:cs typeface="Times New Roman" panose="02020603050405020304" pitchFamily="18" charset="0"/>
              </a:rPr>
              <a:t>://www.ibm.com/topics/chatbots#:~:text=AI%20chatbots%20are%20commonly%20used,service%20or%20human%20resources%20issues</a:t>
            </a:r>
          </a:p>
          <a:p>
            <a:pPr marL="0" indent="0">
              <a:buNone/>
            </a:pPr>
            <a:endParaRPr lang="en-IN" sz="1200" dirty="0">
              <a:latin typeface="Times New Roman" panose="02020603050405020304" pitchFamily="18" charset="0"/>
              <a:cs typeface="Times New Roman" panose="02020603050405020304" pitchFamily="18" charset="0"/>
            </a:endParaRPr>
          </a:p>
          <a:p>
            <a:pPr marL="0" indent="0">
              <a:buNone/>
            </a:pPr>
            <a:r>
              <a:rPr lang="en-IN" sz="1200" dirty="0">
                <a:latin typeface="Times New Roman" panose="02020603050405020304" pitchFamily="18" charset="0"/>
                <a:cs typeface="Times New Roman" panose="02020603050405020304" pitchFamily="18" charset="0"/>
              </a:rPr>
              <a:t/>
            </a:r>
            <a:br>
              <a:rPr lang="en-IN" sz="1200" dirty="0">
                <a:latin typeface="Times New Roman" panose="02020603050405020304" pitchFamily="18" charset="0"/>
                <a:cs typeface="Times New Roman" panose="02020603050405020304" pitchFamily="18" charset="0"/>
              </a:rPr>
            </a:b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034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512640" y="1593577"/>
            <a:ext cx="8118360" cy="1522440"/>
          </a:xfrm>
          <a:prstGeom prst="rect">
            <a:avLst/>
          </a:prstGeom>
          <a:noFill/>
          <a:ln>
            <a:noFill/>
          </a:ln>
        </p:spPr>
        <p:txBody>
          <a:bodyPr tIns="91440" bIns="91440" anchor="b">
            <a:noAutofit/>
          </a:bodyPr>
          <a:lstStyle/>
          <a:p>
            <a:pPr algn="ctr">
              <a:lnSpc>
                <a:spcPct val="100000"/>
              </a:lnSpc>
              <a:tabLst>
                <a:tab pos="0" algn="l"/>
              </a:tabLst>
            </a:pPr>
            <a:r>
              <a:rPr lang="en" sz="5400" b="1" strike="noStrike" spc="-1" dirty="0">
                <a:solidFill>
                  <a:srgbClr val="FFFBF0"/>
                </a:solidFill>
                <a:latin typeface="Times New Roman"/>
                <a:ea typeface="Times New Roman"/>
              </a:rPr>
              <a:t>Thank You</a:t>
            </a:r>
            <a:endParaRPr lang="en-IN" sz="5400" b="0" strike="noStrike" spc="-1" dirty="0">
              <a:solidFill>
                <a:srgbClr val="000000"/>
              </a:solidFill>
              <a:latin typeface="Arial"/>
            </a:endParaRPr>
          </a:p>
        </p:txBody>
      </p:sp>
      <p:sp>
        <p:nvSpPr>
          <p:cNvPr id="101" name="TextShape 2"/>
          <p:cNvSpPr txBox="1"/>
          <p:nvPr/>
        </p:nvSpPr>
        <p:spPr>
          <a:xfrm>
            <a:off x="512640" y="3840480"/>
            <a:ext cx="8118360" cy="787320"/>
          </a:xfrm>
          <a:prstGeom prst="rect">
            <a:avLst/>
          </a:prstGeom>
          <a:noFill/>
          <a:ln>
            <a:noFill/>
          </a:ln>
        </p:spPr>
        <p:txBody>
          <a:bodyPr tIns="91440" bIns="91440">
            <a:noAutofit/>
          </a:bodyPr>
          <a:lstStyle/>
          <a:p>
            <a:pPr algn="ctr"/>
            <a:endParaRPr lang="en-IN" sz="32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491836" y="408709"/>
            <a:ext cx="8153400" cy="4350327"/>
          </a:xfrm>
          <a:prstGeom prst="rect">
            <a:avLst/>
          </a:prstGeom>
          <a:noFill/>
          <a:ln>
            <a:noFill/>
          </a:ln>
        </p:spPr>
        <p:txBody>
          <a:bodyPr tIns="91440" bIns="91440">
            <a:noAutofit/>
          </a:bodyPr>
          <a:lstStyle/>
          <a:p>
            <a:pPr algn="ctr">
              <a:lnSpc>
                <a:spcPct val="100000"/>
              </a:lnSpc>
              <a:tabLst>
                <a:tab pos="0" algn="l"/>
              </a:tabLst>
            </a:pPr>
            <a:r>
              <a:rPr lang="en" sz="1800" b="0" strike="noStrike" spc="-1" dirty="0">
                <a:solidFill>
                  <a:srgbClr val="FFFBF0"/>
                </a:solidFill>
                <a:latin typeface="Times New Roman"/>
                <a:ea typeface="Times New Roman"/>
              </a:rPr>
              <a:t> Synopsis on</a:t>
            </a:r>
            <a:r>
              <a:rPr dirty="0"/>
              <a:t/>
            </a:r>
            <a:br>
              <a:rPr dirty="0"/>
            </a:br>
            <a:r>
              <a:rPr lang="en" sz="2400" b="1" spc="-1" dirty="0" smtClean="0">
                <a:solidFill>
                  <a:srgbClr val="FFFBF0"/>
                </a:solidFill>
                <a:latin typeface="Times New Roman"/>
              </a:rPr>
              <a:t>“</a:t>
            </a:r>
            <a:r>
              <a:rPr lang="en-IN" sz="2400" b="1" spc="-1" dirty="0">
                <a:solidFill>
                  <a:schemeClr val="bg1"/>
                </a:solidFill>
                <a:latin typeface="Times New Roman" panose="02020603050405020304" pitchFamily="18" charset="0"/>
                <a:cs typeface="Times New Roman" panose="02020603050405020304" pitchFamily="18" charset="0"/>
              </a:rPr>
              <a:t>AI Chat-bot</a:t>
            </a:r>
            <a:r>
              <a:rPr lang="en" sz="2400" b="1" strike="noStrike" spc="-1" dirty="0" smtClean="0">
                <a:solidFill>
                  <a:srgbClr val="FFFBF0"/>
                </a:solidFill>
                <a:latin typeface="Times New Roman"/>
                <a:ea typeface="Times New Roman"/>
              </a:rPr>
              <a:t>”</a:t>
            </a:r>
            <a:r>
              <a:rPr dirty="0"/>
              <a:t/>
            </a:r>
            <a:br>
              <a:rPr dirty="0"/>
            </a:br>
            <a:r>
              <a:rPr lang="en" sz="1800" b="0" strike="noStrike" spc="-1" dirty="0">
                <a:solidFill>
                  <a:srgbClr val="FFFBF0"/>
                </a:solidFill>
                <a:latin typeface="Times New Roman"/>
                <a:ea typeface="Times New Roman"/>
              </a:rPr>
              <a:t>Submitted in partial fulfillment of the degree of</a:t>
            </a:r>
            <a:r>
              <a:rPr dirty="0"/>
              <a:t/>
            </a:r>
            <a:br>
              <a:rPr dirty="0"/>
            </a:br>
            <a:r>
              <a:rPr lang="en" sz="1800" b="0" strike="noStrike" spc="-1" dirty="0">
                <a:solidFill>
                  <a:srgbClr val="FFFBF0"/>
                </a:solidFill>
                <a:latin typeface="Times New Roman"/>
                <a:ea typeface="Times New Roman"/>
              </a:rPr>
              <a:t>Bachelor of </a:t>
            </a:r>
            <a:r>
              <a:rPr lang="en" sz="1800" b="0" strike="noStrike" spc="-1" dirty="0" smtClean="0">
                <a:solidFill>
                  <a:srgbClr val="FFFBF0"/>
                </a:solidFill>
                <a:latin typeface="Times New Roman"/>
                <a:ea typeface="Times New Roman"/>
              </a:rPr>
              <a:t>Engineering(Sem V)</a:t>
            </a:r>
            <a:endParaRPr lang="en-US" dirty="0"/>
          </a:p>
          <a:p>
            <a:pPr algn="ctr">
              <a:lnSpc>
                <a:spcPct val="100000"/>
              </a:lnSpc>
              <a:tabLst>
                <a:tab pos="0" algn="l"/>
              </a:tabLst>
            </a:pPr>
            <a:r>
              <a:rPr lang="en" sz="1800" b="0" strike="noStrike" spc="-1" dirty="0">
                <a:solidFill>
                  <a:srgbClr val="FFFBF0"/>
                </a:solidFill>
                <a:latin typeface="Times New Roman"/>
                <a:ea typeface="Times New Roman"/>
              </a:rPr>
              <a:t>in</a:t>
            </a:r>
            <a:r>
              <a:rPr dirty="0"/>
              <a:t/>
            </a:r>
            <a:br>
              <a:rPr dirty="0"/>
            </a:br>
            <a:r>
              <a:rPr lang="en" sz="1800" b="1" strike="noStrike" spc="-1" dirty="0">
                <a:solidFill>
                  <a:srgbClr val="FFFBF0"/>
                </a:solidFill>
                <a:latin typeface="Times New Roman"/>
                <a:ea typeface="Times New Roman"/>
              </a:rPr>
              <a:t>Computer Science &amp; Engineering</a:t>
            </a:r>
          </a:p>
          <a:p>
            <a:pPr algn="ctr">
              <a:tabLst>
                <a:tab pos="0" algn="l"/>
              </a:tabLst>
              <a:defRPr/>
            </a:pPr>
            <a:r>
              <a:rPr lang="en" b="1" spc="-1" dirty="0">
                <a:solidFill>
                  <a:srgbClr val="FFFBF0"/>
                </a:solidFill>
                <a:latin typeface="Times New Roman"/>
              </a:rPr>
              <a:t>Artificial Intelligence and Machine Learning</a:t>
            </a:r>
            <a:r>
              <a:rPr dirty="0"/>
              <a:t/>
            </a:r>
            <a:br>
              <a:rPr dirty="0"/>
            </a:br>
            <a:r>
              <a:rPr lang="en" sz="1800" b="0" strike="noStrike" spc="-1" dirty="0">
                <a:solidFill>
                  <a:srgbClr val="FFFBF0"/>
                </a:solidFill>
                <a:latin typeface="Times New Roman"/>
                <a:ea typeface="Times New Roman"/>
              </a:rPr>
              <a:t>By</a:t>
            </a:r>
            <a:r>
              <a:rPr dirty="0"/>
              <a:t/>
            </a:r>
            <a:br>
              <a:rPr dirty="0"/>
            </a:br>
            <a:r>
              <a:rPr lang="en-IN" spc="-1" dirty="0">
                <a:solidFill>
                  <a:schemeClr val="bg1"/>
                </a:solidFill>
                <a:latin typeface="Times New Roman" panose="02020603050405020304" pitchFamily="18" charset="0"/>
                <a:cs typeface="Times New Roman" panose="02020603050405020304" pitchFamily="18" charset="0"/>
              </a:rPr>
              <a:t>Sahil Shaikh(22206004</a:t>
            </a:r>
            <a:r>
              <a:rPr lang="en-IN" spc="-1" dirty="0">
                <a:solidFill>
                  <a:schemeClr val="bg1"/>
                </a:solidFill>
                <a:latin typeface="Times New Roman" panose="02020603050405020304" pitchFamily="18" charset="0"/>
                <a:ea typeface="Times New Roman"/>
                <a:cs typeface="Times New Roman" panose="02020603050405020304" pitchFamily="18" charset="0"/>
              </a:rPr>
              <a:t>)</a:t>
            </a:r>
            <a:r>
              <a:rPr lang="en-IN" spc="-1" dirty="0">
                <a:solidFill>
                  <a:schemeClr val="bg1"/>
                </a:solidFill>
                <a:latin typeface="Times New Roman" panose="02020603050405020304" pitchFamily="18" charset="0"/>
                <a:cs typeface="Times New Roman" panose="02020603050405020304" pitchFamily="18" charset="0"/>
              </a:rPr>
              <a:t> </a:t>
            </a:r>
            <a:r>
              <a:rPr lang="en-IN" dirty="0">
                <a:solidFill>
                  <a:schemeClr val="bg1"/>
                </a:solidFill>
                <a:latin typeface="Times New Roman" panose="02020603050405020304" pitchFamily="18" charset="0"/>
                <a:cs typeface="Times New Roman" panose="02020603050405020304" pitchFamily="18" charset="0"/>
              </a:rPr>
              <a:t/>
            </a:r>
            <a:br>
              <a:rPr lang="en-IN" dirty="0">
                <a:solidFill>
                  <a:schemeClr val="bg1"/>
                </a:solidFill>
                <a:latin typeface="Times New Roman" panose="02020603050405020304" pitchFamily="18" charset="0"/>
                <a:cs typeface="Times New Roman" panose="02020603050405020304" pitchFamily="18" charset="0"/>
              </a:rPr>
            </a:br>
            <a:r>
              <a:rPr lang="en-IN" spc="-1" dirty="0">
                <a:solidFill>
                  <a:schemeClr val="bg1"/>
                </a:solidFill>
                <a:latin typeface="Times New Roman" panose="02020603050405020304" pitchFamily="18" charset="0"/>
                <a:ea typeface="Times New Roman"/>
                <a:cs typeface="Times New Roman" panose="02020603050405020304" pitchFamily="18" charset="0"/>
              </a:rPr>
              <a:t>Milind Chavan(22206007)</a:t>
            </a:r>
            <a:endParaRPr lang="en-IN" spc="-1" dirty="0">
              <a:solidFill>
                <a:schemeClr val="bg1"/>
              </a:solidFill>
              <a:latin typeface="Times New Roman" panose="02020603050405020304" pitchFamily="18" charset="0"/>
              <a:cs typeface="Times New Roman" panose="02020603050405020304" pitchFamily="18" charset="0"/>
            </a:endParaRPr>
          </a:p>
          <a:p>
            <a:pPr algn="ctr">
              <a:tabLst>
                <a:tab pos="0" algn="l"/>
              </a:tabLst>
              <a:defRPr/>
            </a:pPr>
            <a:r>
              <a:rPr lang="en-IN" spc="-1" dirty="0">
                <a:solidFill>
                  <a:schemeClr val="bg1"/>
                </a:solidFill>
                <a:latin typeface="Times New Roman" panose="02020603050405020304" pitchFamily="18" charset="0"/>
                <a:cs typeface="Times New Roman" panose="02020603050405020304" pitchFamily="18" charset="0"/>
              </a:rPr>
              <a:t>Harshal Deshmukh(22206008)</a:t>
            </a:r>
          </a:p>
          <a:p>
            <a:pPr algn="ctr">
              <a:tabLst>
                <a:tab pos="0" algn="l"/>
              </a:tabLst>
              <a:defRPr/>
            </a:pPr>
            <a:r>
              <a:rPr lang="en-IN" spc="-1" dirty="0">
                <a:solidFill>
                  <a:schemeClr val="bg1"/>
                </a:solidFill>
                <a:latin typeface="Times New Roman" panose="02020603050405020304" pitchFamily="18" charset="0"/>
                <a:cs typeface="Times New Roman" panose="02020603050405020304" pitchFamily="18" charset="0"/>
              </a:rPr>
              <a:t>Aryan Bane(22206009</a:t>
            </a:r>
            <a:r>
              <a:rPr lang="en-IN" spc="-1" dirty="0">
                <a:solidFill>
                  <a:schemeClr val="bg1"/>
                </a:solidFill>
                <a:latin typeface="Times New Roman" panose="02020603050405020304" pitchFamily="18" charset="0"/>
                <a:ea typeface="Times New Roman"/>
                <a:cs typeface="Times New Roman" panose="02020603050405020304" pitchFamily="18" charset="0"/>
              </a:rPr>
              <a:t>)</a:t>
            </a:r>
            <a:endParaRPr lang="en-IN" spc="-1" dirty="0">
              <a:solidFill>
                <a:schemeClr val="bg1"/>
              </a:solidFill>
              <a:latin typeface="Times New Roman" panose="02020603050405020304" pitchFamily="18" charset="0"/>
              <a:cs typeface="Times New Roman" panose="02020603050405020304" pitchFamily="18" charset="0"/>
            </a:endParaRPr>
          </a:p>
          <a:p>
            <a:pPr lvl="0" algn="ctr">
              <a:tabLst>
                <a:tab pos="0" algn="l"/>
              </a:tabLst>
              <a:defRPr/>
            </a:pPr>
            <a:r>
              <a:rPr lang="en-IN" dirty="0">
                <a:solidFill>
                  <a:schemeClr val="bg1"/>
                </a:solidFill>
                <a:latin typeface="Times New Roman" panose="02020603050405020304" pitchFamily="18" charset="0"/>
                <a:cs typeface="Times New Roman" panose="02020603050405020304" pitchFamily="18" charset="0"/>
              </a:rPr>
              <a:t/>
            </a:r>
            <a:br>
              <a:rPr lang="en-IN" dirty="0">
                <a:solidFill>
                  <a:schemeClr val="bg1"/>
                </a:solidFill>
                <a:latin typeface="Times New Roman" panose="02020603050405020304" pitchFamily="18" charset="0"/>
                <a:cs typeface="Times New Roman" panose="02020603050405020304" pitchFamily="18" charset="0"/>
              </a:rPr>
            </a:br>
            <a:r>
              <a:rPr lang="en-IN" spc="-1" dirty="0">
                <a:solidFill>
                  <a:schemeClr val="bg1"/>
                </a:solidFill>
                <a:latin typeface="Times New Roman" panose="02020603050405020304" pitchFamily="18" charset="0"/>
                <a:ea typeface="Times New Roman"/>
                <a:cs typeface="Times New Roman" panose="02020603050405020304" pitchFamily="18" charset="0"/>
              </a:rPr>
              <a:t>Under the Guidance of</a:t>
            </a:r>
          </a:p>
          <a:p>
            <a:pPr lvl="0" algn="ctr">
              <a:tabLst>
                <a:tab pos="0" algn="l"/>
              </a:tabLst>
              <a:defRPr/>
            </a:pPr>
            <a:r>
              <a:rPr lang="en-IN" spc="-1" dirty="0">
                <a:solidFill>
                  <a:schemeClr val="bg1"/>
                </a:solidFill>
                <a:latin typeface="Times New Roman" panose="02020603050405020304" pitchFamily="18" charset="0"/>
                <a:cs typeface="Times New Roman" panose="02020603050405020304" pitchFamily="18" charset="0"/>
              </a:rPr>
              <a:t>Prof. Sayali </a:t>
            </a:r>
            <a:r>
              <a:rPr lang="en-US" spc="-10" dirty="0">
                <a:solidFill>
                  <a:schemeClr val="bg1"/>
                </a:solidFill>
                <a:latin typeface="Times New Roman" panose="02020603050405020304" pitchFamily="18" charset="0"/>
                <a:ea typeface="Times New Roman" panose="02020603050405020304" pitchFamily="18" charset="0"/>
              </a:rPr>
              <a:t>Badhan</a:t>
            </a:r>
            <a:endParaRPr lang="en-IN" dirty="0">
              <a:solidFill>
                <a:schemeClr val="bg1"/>
              </a:solidFill>
              <a:latin typeface="Times New Roman" panose="02020603050405020304" pitchFamily="18" charset="0"/>
              <a:cs typeface="Times New Roman" panose="02020603050405020304" pitchFamily="18" charset="0"/>
            </a:endParaRPr>
          </a:p>
          <a:p>
            <a:pPr algn="ctr">
              <a:lnSpc>
                <a:spcPct val="100000"/>
              </a:lnSpc>
              <a:tabLst>
                <a:tab pos="0" algn="l"/>
              </a:tabLst>
            </a:pPr>
            <a:r>
              <a:rPr dirty="0"/>
              <a:t/>
            </a:r>
            <a:br>
              <a:rPr dirty="0"/>
            </a:br>
            <a:r>
              <a:rPr dirty="0"/>
              <a:t/>
            </a:r>
            <a:br>
              <a:rPr dirty="0"/>
            </a:br>
            <a:r>
              <a:rPr dirty="0"/>
              <a:t/>
            </a:r>
            <a:br>
              <a:rPr dirty="0"/>
            </a:br>
            <a:r>
              <a:rPr dirty="0"/>
              <a:t/>
            </a:r>
            <a:br>
              <a:rPr dirty="0"/>
            </a:br>
            <a:r>
              <a:rPr dirty="0"/>
              <a:t/>
            </a:r>
            <a:br>
              <a:rPr dirty="0"/>
            </a:br>
            <a:endParaRPr lang="en-IN" sz="1800" b="0" strike="noStrike" spc="-1" dirty="0">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52204" y="364547"/>
            <a:ext cx="3165457" cy="794327"/>
          </a:xfrm>
        </p:spPr>
        <p:txBody>
          <a:bodyPr>
            <a:normAutofit/>
          </a:bodyPr>
          <a:lstStyle/>
          <a:p>
            <a:pPr algn="ctr"/>
            <a:r>
              <a:rPr lang="en-US" sz="2800" b="1" dirty="0">
                <a:latin typeface="Times New Roman" panose="02020603050405020304" pitchFamily="18" charset="0"/>
                <a:cs typeface="Times New Roman" panose="02020603050405020304" pitchFamily="18" charset="0"/>
              </a:rPr>
              <a:t>Abstract</a:t>
            </a:r>
            <a:endParaRPr lang="en-IN" sz="2400" b="1" dirty="0"/>
          </a:p>
        </p:txBody>
      </p:sp>
      <p:sp>
        <p:nvSpPr>
          <p:cNvPr id="3" name="Text Placeholder 2"/>
          <p:cNvSpPr>
            <a:spLocks noGrp="1"/>
          </p:cNvSpPr>
          <p:nvPr>
            <p:ph type="body" sz="half" idx="2"/>
          </p:nvPr>
        </p:nvSpPr>
        <p:spPr>
          <a:xfrm>
            <a:off x="692723" y="1288474"/>
            <a:ext cx="3422077" cy="3435925"/>
          </a:xfrm>
        </p:spPr>
        <p:txBody>
          <a:bodyPr>
            <a:noAutofit/>
          </a:bodyPr>
          <a:lstStyle/>
          <a:p>
            <a:pPr marL="285750" indent="-285750" algn="just">
              <a:lnSpc>
                <a:spcPct val="150000"/>
              </a:lnSpc>
              <a:buFont typeface="Wingdings" panose="05000000000000000000" pitchFamily="2" charset="2"/>
              <a:buChar char="q"/>
            </a:pP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AI chatbots have emerged as transformative tools in the realm of human-computer interaction. </a:t>
            </a:r>
          </a:p>
          <a:p>
            <a:pPr marL="285750" indent="-285750" algn="just">
              <a:lnSpc>
                <a:spcPct val="150000"/>
              </a:lnSpc>
              <a:buFont typeface="Wingdings" panose="05000000000000000000" pitchFamily="2" charset="2"/>
              <a:buChar char="q"/>
            </a:pP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It finds applications across various domains, including customer support, healthcare, education, </a:t>
            </a:r>
            <a:r>
              <a:rPr lang="en-US" sz="14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e-commerce </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and more.</a:t>
            </a:r>
          </a:p>
          <a:p>
            <a:pPr marL="285750" indent="-285750" algn="just">
              <a:lnSpc>
                <a:spcPct val="150000"/>
              </a:lnSpc>
              <a:buFont typeface="Wingdings" panose="05000000000000000000" pitchFamily="2" charset="2"/>
              <a:buChar char="q"/>
            </a:pP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Enhance user experiences by providing real-time assistance, answering </a:t>
            </a:r>
            <a:r>
              <a:rPr lang="en-US" sz="1400" dirty="0" smtClean="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inquiries and </a:t>
            </a:r>
            <a:r>
              <a:rPr lang="en-US" sz="1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automating routine tasks. </a:t>
            </a:r>
            <a:endParaRPr lang="en-US" sz="1400" dirty="0">
              <a:solidFill>
                <a:schemeClr val="bg1"/>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q"/>
            </a:pPr>
            <a:endParaRPr lang="en-US" sz="1400" dirty="0">
              <a:latin typeface="Arial" panose="020B0604020202020204" pitchFamily="34" charset="0"/>
              <a:cs typeface="Arial" panose="020B0604020202020204" pitchFamily="34" charset="0"/>
            </a:endParaRPr>
          </a:p>
        </p:txBody>
      </p:sp>
      <p:pic>
        <p:nvPicPr>
          <p:cNvPr id="7" name="Picture Placeholder 6" descr="Best 10 AI Chatbot App to Grow Your Business Instantly">
            <a:extLst>
              <a:ext uri="{FF2B5EF4-FFF2-40B4-BE49-F238E27FC236}">
                <a16:creationId xmlns="" xmlns:lc="http://schemas.openxmlformats.org/drawingml/2006/lockedCanvas" xmlns:a16="http://schemas.microsoft.com/office/drawing/2014/main" id="{45752A57-AFF2-4EE0-B06F-E973E7B77959}"/>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9835" r="29835"/>
          <a:stretch>
            <a:fillRect/>
          </a:stretch>
        </p:blipFill>
        <p:spPr bwMode="auto">
          <a:xfrm>
            <a:off x="4654593" y="364547"/>
            <a:ext cx="3115954" cy="4414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207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976" y="457200"/>
            <a:ext cx="2729345" cy="628650"/>
          </a:xfrm>
        </p:spPr>
        <p:txBody>
          <a:bodyPr/>
          <a:lstStyle/>
          <a:p>
            <a:r>
              <a:rPr lang="en-IN" sz="2400" b="1" dirty="0">
                <a:latin typeface="Times New Roman" panose="02020603050405020304" pitchFamily="18" charset="0"/>
                <a:cs typeface="Times New Roman" panose="02020603050405020304" pitchFamily="18" charset="0"/>
              </a:rPr>
              <a:t>Problem Definition</a:t>
            </a:r>
          </a:p>
        </p:txBody>
      </p:sp>
      <p:sp>
        <p:nvSpPr>
          <p:cNvPr id="4" name="Text Placeholder 3"/>
          <p:cNvSpPr>
            <a:spLocks noGrp="1"/>
          </p:cNvSpPr>
          <p:nvPr>
            <p:ph type="body" sz="half" idx="2"/>
          </p:nvPr>
        </p:nvSpPr>
        <p:spPr>
          <a:xfrm>
            <a:off x="548976" y="1259380"/>
            <a:ext cx="2873097" cy="3255470"/>
          </a:xfrm>
        </p:spPr>
        <p:txBody>
          <a:bodyPr/>
          <a:lstStyle/>
          <a:p>
            <a:pPr marL="285750" indent="-285750" algn="just">
              <a:lnSpc>
                <a:spcPct val="150000"/>
              </a:lnSpc>
              <a:buFont typeface="Wingdings" panose="05000000000000000000" pitchFamily="2" charset="2"/>
              <a:buChar char="q"/>
            </a:pPr>
            <a:r>
              <a:rPr lang="en-US" sz="1400" dirty="0">
                <a:solidFill>
                  <a:schemeClr val="bg1"/>
                </a:solidFill>
                <a:latin typeface="Times New Roman" panose="02020603050405020304" pitchFamily="18" charset="0"/>
                <a:ea typeface="Times New Roman" panose="02020603050405020304" pitchFamily="18" charset="0"/>
              </a:rPr>
              <a:t>Limited User Engagement</a:t>
            </a:r>
            <a:endParaRPr lang="en-IN" sz="1400" dirty="0">
              <a:solidFill>
                <a:schemeClr val="bg1"/>
              </a:solidFill>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q"/>
            </a:pPr>
            <a:r>
              <a:rPr lang="en-US" sz="1400" dirty="0">
                <a:solidFill>
                  <a:schemeClr val="bg1"/>
                </a:solidFill>
                <a:latin typeface="Times New Roman" panose="02020603050405020304" pitchFamily="18" charset="0"/>
                <a:ea typeface="Times New Roman" panose="02020603050405020304" pitchFamily="18" charset="0"/>
              </a:rPr>
              <a:t>Inaccuracy and Lack of Personalization</a:t>
            </a:r>
            <a:endParaRPr lang="en-IN" sz="1400" dirty="0">
              <a:solidFill>
                <a:schemeClr val="bg1"/>
              </a:solidFill>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q"/>
            </a:pPr>
            <a:r>
              <a:rPr lang="en-US" sz="1400" dirty="0">
                <a:solidFill>
                  <a:schemeClr val="bg1"/>
                </a:solidFill>
                <a:latin typeface="Times New Roman" panose="02020603050405020304" pitchFamily="18" charset="0"/>
                <a:ea typeface="Times New Roman" panose="02020603050405020304" pitchFamily="18" charset="0"/>
              </a:rPr>
              <a:t>Complexity in Obtaining Weather Updates</a:t>
            </a:r>
            <a:endParaRPr lang="en-IN" sz="1400" dirty="0">
              <a:solidFill>
                <a:schemeClr val="bg1"/>
              </a:solidFill>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q"/>
            </a:pPr>
            <a:r>
              <a:rPr lang="en-US" sz="1400" dirty="0">
                <a:solidFill>
                  <a:schemeClr val="bg1"/>
                </a:solidFill>
                <a:latin typeface="Times New Roman" panose="02020603050405020304" pitchFamily="18" charset="0"/>
                <a:ea typeface="Times New Roman" panose="02020603050405020304" pitchFamily="18" charset="0"/>
              </a:rPr>
              <a:t>User-Centric Needs</a:t>
            </a:r>
            <a:endParaRPr lang="en-IN" sz="1400" dirty="0">
              <a:solidFill>
                <a:schemeClr val="bg1"/>
              </a:solidFill>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q"/>
            </a:pPr>
            <a:r>
              <a:rPr lang="en-US" sz="1400" dirty="0">
                <a:solidFill>
                  <a:schemeClr val="bg1"/>
                </a:solidFill>
                <a:latin typeface="Times New Roman" panose="02020603050405020304" pitchFamily="18" charset="0"/>
                <a:ea typeface="Times New Roman" panose="02020603050405020304" pitchFamily="18" charset="0"/>
              </a:rPr>
              <a:t>Data Integration Challenges</a:t>
            </a:r>
            <a:endParaRPr lang="en-IN" sz="1400" dirty="0">
              <a:solidFill>
                <a:schemeClr val="bg1"/>
              </a:solidFill>
              <a:latin typeface="Times New Roman" panose="02020603050405020304" pitchFamily="18" charset="0"/>
              <a:ea typeface="Times New Roman" panose="02020603050405020304" pitchFamily="18" charset="0"/>
            </a:endParaRPr>
          </a:p>
          <a:p>
            <a:pPr marL="171450" indent="-171450">
              <a:buFont typeface="Wingdings" panose="05000000000000000000" pitchFamily="2" charset="2"/>
              <a:buChar char="q"/>
            </a:pPr>
            <a:endParaRPr lang="en-IN" dirty="0"/>
          </a:p>
        </p:txBody>
      </p:sp>
      <p:pic>
        <p:nvPicPr>
          <p:cNvPr id="7" name="Content Placeholder 6">
            <a:extLst>
              <a:ext uri="{FF2B5EF4-FFF2-40B4-BE49-F238E27FC236}">
                <a16:creationId xmlns="" xmlns:lc="http://schemas.openxmlformats.org/drawingml/2006/lockedCanvas" xmlns:a16="http://schemas.microsoft.com/office/drawing/2014/main" id="{C5CDF09B-3EA9-4C06-87B5-26F30B548485}"/>
              </a:ext>
            </a:extLst>
          </p:cNvPr>
          <p:cNvPicPr>
            <a:picLocks noGrp="1" noChangeAspect="1"/>
          </p:cNvPicPr>
          <p:nvPr>
            <p:ph idx="1"/>
          </p:nvPr>
        </p:nvPicPr>
        <p:blipFill>
          <a:blip r:embed="rId2"/>
          <a:srcRect l="8738" r="8738"/>
          <a:stretch>
            <a:fillRect/>
          </a:stretch>
        </p:blipFill>
        <p:spPr>
          <a:xfrm>
            <a:off x="3893128" y="356396"/>
            <a:ext cx="3823854" cy="4471912"/>
          </a:xfrm>
          <a:prstGeom prst="rect">
            <a:avLst/>
          </a:prstGeom>
          <a:solidFill>
            <a:schemeClr val="accent6">
              <a:lumMod val="75000"/>
            </a:schemeClr>
          </a:solid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77915" y="634919"/>
            <a:ext cx="8243422" cy="819807"/>
          </a:xfrm>
          <a:prstGeom prst="rect">
            <a:avLst/>
          </a:prstGeom>
          <a:noFill/>
          <a:ln>
            <a:noFill/>
          </a:ln>
        </p:spPr>
        <p:txBody>
          <a:bodyPr tIns="91440" bIns="91440">
            <a:noAutofit/>
          </a:bodyPr>
          <a:lstStyle/>
          <a:p>
            <a:pPr algn="ctr">
              <a:lnSpc>
                <a:spcPct val="100000"/>
              </a:lnSpc>
              <a:tabLst>
                <a:tab pos="0" algn="l"/>
              </a:tabLst>
            </a:pPr>
            <a:r>
              <a:rPr lang="en" sz="3200" b="1" strike="noStrike" spc="-1" dirty="0">
                <a:solidFill>
                  <a:schemeClr val="bg1"/>
                </a:solidFill>
                <a:latin typeface="Times New Roman" panose="02020603050405020304" pitchFamily="18" charset="0"/>
                <a:ea typeface="Times New Roman"/>
                <a:cs typeface="Times New Roman" panose="02020603050405020304" pitchFamily="18" charset="0"/>
              </a:rPr>
              <a:t>Objectives</a:t>
            </a:r>
            <a:endParaRPr lang="en-IN" sz="3000" b="0" strike="noStrike" spc="-1" dirty="0">
              <a:solidFill>
                <a:schemeClr val="bg1"/>
              </a:solidFill>
              <a:latin typeface="Times New Roman" panose="02020603050405020304" pitchFamily="18" charset="0"/>
              <a:cs typeface="Times New Roman" panose="02020603050405020304" pitchFamily="18" charset="0"/>
            </a:endParaRPr>
          </a:p>
        </p:txBody>
      </p:sp>
      <p:sp>
        <p:nvSpPr>
          <p:cNvPr id="89" name="TextShape 2"/>
          <p:cNvSpPr txBox="1"/>
          <p:nvPr/>
        </p:nvSpPr>
        <p:spPr>
          <a:xfrm>
            <a:off x="297610" y="1753468"/>
            <a:ext cx="8423727" cy="3095623"/>
          </a:xfrm>
          <a:prstGeom prst="rect">
            <a:avLst/>
          </a:prstGeom>
          <a:noFill/>
          <a:ln>
            <a:noFill/>
          </a:ln>
        </p:spPr>
        <p:txBody>
          <a:bodyPr tIns="91440" bIns="91440">
            <a:noAutofit/>
          </a:bodyPr>
          <a:lstStyle/>
          <a:p>
            <a:pPr marL="114480" algn="just">
              <a:lnSpc>
                <a:spcPct val="150000"/>
              </a:lnSpc>
              <a:buClr>
                <a:srgbClr val="000000"/>
              </a:buClr>
            </a:pPr>
            <a:r>
              <a:rPr lang="en" sz="1400" spc="-1" dirty="0" smtClean="0">
                <a:solidFill>
                  <a:srgbClr val="000000"/>
                </a:solidFill>
                <a:latin typeface="Times New Roman" panose="02020603050405020304" pitchFamily="18" charset="0"/>
                <a:ea typeface="Old Standard TT"/>
                <a:cs typeface="Times New Roman" panose="02020603050405020304" pitchFamily="18" charset="0"/>
              </a:rPr>
              <a:t>Objective of Our Chat-Bot are:-</a:t>
            </a:r>
          </a:p>
          <a:p>
            <a:pPr marL="400230" indent="-285750" algn="just">
              <a:lnSpc>
                <a:spcPct val="150000"/>
              </a:lnSpc>
              <a:buClr>
                <a:srgbClr val="000000"/>
              </a:buClr>
              <a:buFont typeface="Wingdings" panose="05000000000000000000" pitchFamily="2" charset="2"/>
              <a:buChar char="q"/>
            </a:pPr>
            <a:r>
              <a:rPr lang="en" sz="1400" b="0" strike="noStrike" spc="-1" dirty="0" smtClean="0">
                <a:solidFill>
                  <a:srgbClr val="000000"/>
                </a:solidFill>
                <a:latin typeface="Times New Roman" panose="02020603050405020304" pitchFamily="18" charset="0"/>
                <a:ea typeface="Old Standard TT"/>
                <a:cs typeface="Times New Roman" panose="02020603050405020304" pitchFamily="18" charset="0"/>
              </a:rPr>
              <a:t>To show text based result based on the input provided by the user</a:t>
            </a:r>
          </a:p>
          <a:p>
            <a:pPr marL="400230" indent="-285750" algn="just">
              <a:lnSpc>
                <a:spcPct val="150000"/>
              </a:lnSpc>
              <a:buClr>
                <a:srgbClr val="000000"/>
              </a:buClr>
              <a:buFont typeface="Wingdings" panose="05000000000000000000" pitchFamily="2" charset="2"/>
              <a:buChar char="q"/>
            </a:pPr>
            <a:r>
              <a:rPr lang="en" sz="1400" spc="-1" dirty="0" smtClean="0">
                <a:solidFill>
                  <a:srgbClr val="000000"/>
                </a:solidFill>
                <a:latin typeface="Times New Roman" panose="02020603050405020304" pitchFamily="18" charset="0"/>
                <a:ea typeface="Old Standard TT"/>
                <a:cs typeface="Times New Roman" panose="02020603050405020304" pitchFamily="18" charset="0"/>
              </a:rPr>
              <a:t>To display weather report of a place searched by the user</a:t>
            </a:r>
          </a:p>
          <a:p>
            <a:pPr marL="400230" indent="-285750" algn="just">
              <a:lnSpc>
                <a:spcPct val="150000"/>
              </a:lnSpc>
              <a:buClr>
                <a:srgbClr val="000000"/>
              </a:buClr>
              <a:buFont typeface="Wingdings" panose="05000000000000000000" pitchFamily="2" charset="2"/>
              <a:buChar char="q"/>
            </a:pPr>
            <a:r>
              <a:rPr lang="en" sz="1400" spc="-1" dirty="0" smtClean="0">
                <a:solidFill>
                  <a:srgbClr val="000000"/>
                </a:solidFill>
                <a:latin typeface="Times New Roman" panose="02020603050405020304" pitchFamily="18" charset="0"/>
                <a:ea typeface="Old Standard TT"/>
                <a:cs typeface="Times New Roman" panose="02020603050405020304" pitchFamily="18" charset="0"/>
              </a:rPr>
              <a:t>It will generate the youtube link of the videos that is searched by the user</a:t>
            </a:r>
            <a:r>
              <a:rPr lang="en" sz="1400" b="0" strike="noStrike" spc="-1" dirty="0" smtClean="0">
                <a:solidFill>
                  <a:srgbClr val="000000"/>
                </a:solidFill>
                <a:latin typeface="Times New Roman" panose="02020603050405020304" pitchFamily="18" charset="0"/>
                <a:ea typeface="Old Standard TT"/>
                <a:cs typeface="Times New Roman" panose="02020603050405020304" pitchFamily="18" charset="0"/>
              </a:rPr>
              <a:t>                                                    </a:t>
            </a:r>
            <a:endParaRPr lang="en-IN" sz="1400" b="0" strike="noStrike" spc="-1" dirty="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IN" sz="1400"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216" y="563997"/>
            <a:ext cx="7190202" cy="731403"/>
          </a:xfrm>
        </p:spPr>
        <p:txBody>
          <a:bodyPr/>
          <a:lstStyle/>
          <a:p>
            <a:pPr algn="ctr"/>
            <a:r>
              <a:rPr lang="en-US" sz="3200" b="1" dirty="0">
                <a:latin typeface="Times New Roman" panose="02020603050405020304" pitchFamily="18" charset="0"/>
                <a:cs typeface="Times New Roman" panose="02020603050405020304" pitchFamily="18" charset="0"/>
              </a:rPr>
              <a:t>Literature Survey</a:t>
            </a:r>
            <a:endParaRPr lang="en-IN" sz="3200" b="1" dirty="0">
              <a:latin typeface="Times New Roman" panose="02020603050405020304" pitchFamily="18" charset="0"/>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531467763"/>
              </p:ext>
            </p:extLst>
          </p:nvPr>
        </p:nvGraphicFramePr>
        <p:xfrm>
          <a:off x="373452" y="1778793"/>
          <a:ext cx="8263342" cy="3236120"/>
        </p:xfrm>
        <a:graphic>
          <a:graphicData uri="http://schemas.openxmlformats.org/drawingml/2006/table">
            <a:tbl>
              <a:tblPr/>
              <a:tblGrid>
                <a:gridCol w="621146">
                  <a:extLst>
                    <a:ext uri="{9D8B030D-6E8A-4147-A177-3AD203B41FA5}">
                      <a16:colId xmlns:a16="http://schemas.microsoft.com/office/drawing/2014/main" xmlns="" val="20000"/>
                    </a:ext>
                  </a:extLst>
                </a:gridCol>
                <a:gridCol w="1388855">
                  <a:extLst>
                    <a:ext uri="{9D8B030D-6E8A-4147-A177-3AD203B41FA5}">
                      <a16:colId xmlns:a16="http://schemas.microsoft.com/office/drawing/2014/main" xmlns="" val="20001"/>
                    </a:ext>
                  </a:extLst>
                </a:gridCol>
                <a:gridCol w="1584274">
                  <a:extLst>
                    <a:ext uri="{9D8B030D-6E8A-4147-A177-3AD203B41FA5}">
                      <a16:colId xmlns:a16="http://schemas.microsoft.com/office/drawing/2014/main" xmlns="" val="20002"/>
                    </a:ext>
                  </a:extLst>
                </a:gridCol>
                <a:gridCol w="4669067">
                  <a:extLst>
                    <a:ext uri="{9D8B030D-6E8A-4147-A177-3AD203B41FA5}">
                      <a16:colId xmlns:a16="http://schemas.microsoft.com/office/drawing/2014/main" xmlns="" val="20003"/>
                    </a:ext>
                  </a:extLst>
                </a:gridCol>
              </a:tblGrid>
              <a:tr h="243045">
                <a:tc>
                  <a:txBody>
                    <a:bodyPr/>
                    <a:lstStyle/>
                    <a:p>
                      <a:pPr algn="ctr" rtl="0" fontAlgn="ctr">
                        <a:spcBef>
                          <a:spcPts val="0"/>
                        </a:spcBef>
                        <a:spcAft>
                          <a:spcPts val="0"/>
                        </a:spcAft>
                      </a:pPr>
                      <a:r>
                        <a:rPr lang="en-IN" sz="1000" b="1" i="0" u="none" strike="noStrike" dirty="0">
                          <a:solidFill>
                            <a:srgbClr val="FFFFFF"/>
                          </a:solidFill>
                          <a:effectLst/>
                          <a:latin typeface="Times New Roman" panose="02020603050405020304" pitchFamily="18" charset="0"/>
                        </a:rPr>
                        <a:t>Sr. No </a:t>
                      </a:r>
                      <a:endParaRPr lang="en-IN" sz="700" dirty="0">
                        <a:effectLst/>
                      </a:endParaRPr>
                    </a:p>
                  </a:txBody>
                  <a:tcPr marL="41866" marR="41866" marT="20933" marB="20933"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30480" cap="flat" cmpd="sng" algn="ctr">
                      <a:solidFill>
                        <a:srgbClr val="FFFFFF"/>
                      </a:solidFill>
                      <a:prstDash val="solid"/>
                      <a:round/>
                      <a:headEnd type="none" w="med" len="med"/>
                      <a:tailEnd type="none" w="med" len="med"/>
                    </a:lnB>
                    <a:solidFill>
                      <a:schemeClr val="accent6">
                        <a:lumMod val="50000"/>
                      </a:schemeClr>
                    </a:solidFill>
                  </a:tcPr>
                </a:tc>
                <a:tc>
                  <a:txBody>
                    <a:bodyPr/>
                    <a:lstStyle/>
                    <a:p>
                      <a:pPr algn="ctr" rtl="0" fontAlgn="ctr">
                        <a:spcBef>
                          <a:spcPts val="0"/>
                        </a:spcBef>
                        <a:spcAft>
                          <a:spcPts val="0"/>
                        </a:spcAft>
                      </a:pPr>
                      <a:r>
                        <a:rPr lang="en-IN" sz="1000" b="1" i="0" u="none" strike="noStrike">
                          <a:solidFill>
                            <a:srgbClr val="FFFFFF"/>
                          </a:solidFill>
                          <a:effectLst/>
                          <a:latin typeface="Times New Roman" panose="02020603050405020304" pitchFamily="18" charset="0"/>
                        </a:rPr>
                        <a:t>Title</a:t>
                      </a:r>
                      <a:endParaRPr lang="en-IN" sz="700">
                        <a:effectLst/>
                      </a:endParaRPr>
                    </a:p>
                  </a:txBody>
                  <a:tcPr marL="41866" marR="41866" marT="20933" marB="20933"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30480" cap="flat" cmpd="sng" algn="ctr">
                      <a:solidFill>
                        <a:srgbClr val="FFFFFF"/>
                      </a:solidFill>
                      <a:prstDash val="solid"/>
                      <a:round/>
                      <a:headEnd type="none" w="med" len="med"/>
                      <a:tailEnd type="none" w="med" len="med"/>
                    </a:lnB>
                    <a:solidFill>
                      <a:schemeClr val="accent6">
                        <a:lumMod val="50000"/>
                      </a:schemeClr>
                    </a:solidFill>
                  </a:tcPr>
                </a:tc>
                <a:tc>
                  <a:txBody>
                    <a:bodyPr/>
                    <a:lstStyle/>
                    <a:p>
                      <a:pPr algn="ctr" rtl="0" fontAlgn="ctr">
                        <a:spcBef>
                          <a:spcPts val="0"/>
                        </a:spcBef>
                        <a:spcAft>
                          <a:spcPts val="0"/>
                        </a:spcAft>
                      </a:pPr>
                      <a:r>
                        <a:rPr lang="en-IN" sz="1000" b="1" i="0" u="none" strike="noStrike" dirty="0">
                          <a:solidFill>
                            <a:srgbClr val="FFFFFF"/>
                          </a:solidFill>
                          <a:effectLst/>
                          <a:latin typeface="Times New Roman" panose="02020603050405020304" pitchFamily="18" charset="0"/>
                        </a:rPr>
                        <a:t>Author Name </a:t>
                      </a:r>
                      <a:endParaRPr lang="en-IN" sz="700" dirty="0">
                        <a:effectLst/>
                      </a:endParaRPr>
                    </a:p>
                  </a:txBody>
                  <a:tcPr marL="41866" marR="41866" marT="20933" marB="20933"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30480" cap="flat" cmpd="sng" algn="ctr">
                      <a:solidFill>
                        <a:srgbClr val="FFFFFF"/>
                      </a:solidFill>
                      <a:prstDash val="solid"/>
                      <a:round/>
                      <a:headEnd type="none" w="med" len="med"/>
                      <a:tailEnd type="none" w="med" len="med"/>
                    </a:lnB>
                    <a:solidFill>
                      <a:schemeClr val="accent6">
                        <a:lumMod val="50000"/>
                      </a:schemeClr>
                    </a:solidFill>
                  </a:tcPr>
                </a:tc>
                <a:tc>
                  <a:txBody>
                    <a:bodyPr/>
                    <a:lstStyle/>
                    <a:p>
                      <a:pPr algn="ctr" rtl="0" fontAlgn="ctr">
                        <a:spcBef>
                          <a:spcPts val="0"/>
                        </a:spcBef>
                        <a:spcAft>
                          <a:spcPts val="0"/>
                        </a:spcAft>
                      </a:pPr>
                      <a:r>
                        <a:rPr lang="en-IN" sz="1000" b="1" i="0" u="none" strike="noStrike" dirty="0">
                          <a:solidFill>
                            <a:srgbClr val="FFFFFF"/>
                          </a:solidFill>
                          <a:effectLst/>
                          <a:latin typeface="Times New Roman" panose="02020603050405020304" pitchFamily="18" charset="0"/>
                        </a:rPr>
                        <a:t>Description </a:t>
                      </a:r>
                      <a:endParaRPr lang="en-IN" sz="700" dirty="0">
                        <a:effectLst/>
                      </a:endParaRPr>
                    </a:p>
                  </a:txBody>
                  <a:tcPr marL="41866" marR="41866" marT="20933" marB="20933"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30480" cap="flat" cmpd="sng" algn="ctr">
                      <a:solidFill>
                        <a:srgbClr val="FFFFFF"/>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xmlns="" val="10000"/>
                  </a:ext>
                </a:extLst>
              </a:tr>
              <a:tr h="1479595">
                <a:tc>
                  <a:txBody>
                    <a:bodyPr/>
                    <a:lstStyle/>
                    <a:p>
                      <a:pPr algn="ctr" rtl="0" fontAlgn="ctr">
                        <a:spcBef>
                          <a:spcPts val="0"/>
                        </a:spcBef>
                        <a:spcAft>
                          <a:spcPts val="0"/>
                        </a:spcAft>
                      </a:pPr>
                      <a:r>
                        <a:rPr lang="en-IN" sz="1000" b="0" i="0" u="none" strike="noStrike">
                          <a:solidFill>
                            <a:srgbClr val="000000"/>
                          </a:solidFill>
                          <a:effectLst/>
                          <a:latin typeface="Times New Roman" panose="02020603050405020304" pitchFamily="18" charset="0"/>
                        </a:rPr>
                        <a:t>1.</a:t>
                      </a:r>
                      <a:endParaRPr lang="en-IN" sz="700">
                        <a:effectLst/>
                      </a:endParaRPr>
                    </a:p>
                  </a:txBody>
                  <a:tcPr marL="41866" marR="41866" marT="20933" marB="20933"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30480"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chemeClr val="accent6">
                        <a:lumMod val="40000"/>
                        <a:lumOff val="60000"/>
                      </a:schemeClr>
                    </a:solidFill>
                  </a:tcPr>
                </a:tc>
                <a:tc>
                  <a:txBody>
                    <a:bodyPr/>
                    <a:lstStyle/>
                    <a:p>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Conversational AI: Chatbots </a:t>
                      </a:r>
                      <a:r>
                        <a:rPr lang="en-US" sz="1100" b="0" i="0" u="none" strike="noStrike" dirty="0" smtClean="0">
                          <a:solidFill>
                            <a:srgbClr val="000000"/>
                          </a:solidFill>
                          <a:effectLst/>
                          <a:latin typeface="Times New Roman" panose="02020603050405020304" pitchFamily="18" charset="0"/>
                          <a:cs typeface="Times New Roman" panose="02020603050405020304" pitchFamily="18" charset="0"/>
                        </a:rPr>
                        <a:t>(IEEE EXPLORE 2021) [1]</a:t>
                      </a:r>
                      <a:endParaRPr lang="en-US" sz="1100" dirty="0">
                        <a:effectLst/>
                        <a:latin typeface="Times New Roman" panose="02020603050405020304" pitchFamily="18" charset="0"/>
                        <a:cs typeface="Times New Roman" panose="02020603050405020304" pitchFamily="18" charset="0"/>
                      </a:endParaRPr>
                    </a:p>
                  </a:txBody>
                  <a:tcPr marL="41866" marR="41866" marT="20933" marB="20933"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30480"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chemeClr val="accent6">
                        <a:lumMod val="40000"/>
                        <a:lumOff val="60000"/>
                      </a:schemeClr>
                    </a:solidFill>
                  </a:tcPr>
                </a:tc>
                <a:tc>
                  <a:txBody>
                    <a:bodyPr/>
                    <a:lstStyle/>
                    <a:p>
                      <a:pPr algn="ctr" rtl="0" fontAlgn="ctr">
                        <a:spcBef>
                          <a:spcPts val="0"/>
                        </a:spcBef>
                        <a:spcAft>
                          <a:spcPts val="0"/>
                        </a:spcAft>
                      </a:pPr>
                      <a:r>
                        <a:rPr lang="en-IN" sz="1100" b="0" i="0" u="none" strike="noStrike" dirty="0" err="1" smtClean="0">
                          <a:solidFill>
                            <a:srgbClr val="000000"/>
                          </a:solidFill>
                          <a:effectLst/>
                          <a:latin typeface="Times New Roman" panose="02020603050405020304" pitchFamily="18" charset="0"/>
                          <a:cs typeface="Times New Roman" panose="02020603050405020304" pitchFamily="18" charset="0"/>
                        </a:rPr>
                        <a:t>Siddhant</a:t>
                      </a:r>
                      <a:r>
                        <a:rPr lang="en-IN" sz="1100" b="0" i="0" u="none" strike="noStrike" dirty="0" smtClean="0">
                          <a:solidFill>
                            <a:srgbClr val="000000"/>
                          </a:solidFill>
                          <a:effectLst/>
                          <a:latin typeface="Times New Roman" panose="02020603050405020304" pitchFamily="18" charset="0"/>
                          <a:cs typeface="Times New Roman" panose="02020603050405020304" pitchFamily="18" charset="0"/>
                        </a:rPr>
                        <a:t> </a:t>
                      </a:r>
                      <a:r>
                        <a:rPr lang="en-IN" sz="1100" b="0" i="0" u="none" strike="noStrike" dirty="0" err="1" smtClean="0">
                          <a:solidFill>
                            <a:srgbClr val="000000"/>
                          </a:solidFill>
                          <a:effectLst/>
                          <a:latin typeface="Times New Roman" panose="02020603050405020304" pitchFamily="18" charset="0"/>
                          <a:cs typeface="Times New Roman" panose="02020603050405020304" pitchFamily="18" charset="0"/>
                        </a:rPr>
                        <a:t>Meshram</a:t>
                      </a:r>
                      <a:r>
                        <a:rPr lang="en-IN" sz="1100" b="0" i="0" u="none" strike="noStrike" dirty="0" smtClean="0">
                          <a:solidFill>
                            <a:srgbClr val="000000"/>
                          </a:solidFill>
                          <a:effectLst/>
                          <a:latin typeface="Times New Roman" panose="02020603050405020304" pitchFamily="18" charset="0"/>
                          <a:cs typeface="Times New Roman" panose="02020603050405020304" pitchFamily="18" charset="0"/>
                        </a:rPr>
                        <a:t>, </a:t>
                      </a:r>
                      <a:r>
                        <a:rPr lang="en-IN" sz="1100" b="0" i="0" u="none" strike="noStrike" dirty="0" err="1" smtClean="0">
                          <a:solidFill>
                            <a:srgbClr val="000000"/>
                          </a:solidFill>
                          <a:effectLst/>
                          <a:latin typeface="Times New Roman" panose="02020603050405020304" pitchFamily="18" charset="0"/>
                          <a:cs typeface="Times New Roman" panose="02020603050405020304" pitchFamily="18" charset="0"/>
                        </a:rPr>
                        <a:t>Namit</a:t>
                      </a:r>
                      <a:r>
                        <a:rPr lang="en-IN" sz="1100" b="0" i="0" u="none" strike="noStrike" dirty="0" smtClean="0">
                          <a:solidFill>
                            <a:srgbClr val="000000"/>
                          </a:solidFill>
                          <a:effectLst/>
                          <a:latin typeface="Times New Roman" panose="02020603050405020304" pitchFamily="18" charset="0"/>
                          <a:cs typeface="Times New Roman" panose="02020603050405020304" pitchFamily="18" charset="0"/>
                        </a:rPr>
                        <a:t> </a:t>
                      </a:r>
                      <a:r>
                        <a:rPr lang="en-IN" sz="1100" b="0" i="0" u="none" strike="noStrike" dirty="0" err="1" smtClean="0">
                          <a:solidFill>
                            <a:srgbClr val="000000"/>
                          </a:solidFill>
                          <a:effectLst/>
                          <a:latin typeface="Times New Roman" panose="02020603050405020304" pitchFamily="18" charset="0"/>
                          <a:cs typeface="Times New Roman" panose="02020603050405020304" pitchFamily="18" charset="0"/>
                        </a:rPr>
                        <a:t>Naik</a:t>
                      </a:r>
                      <a:r>
                        <a:rPr lang="en-IN" sz="1100" b="0" i="0" u="none" strike="noStrike" dirty="0" smtClean="0">
                          <a:solidFill>
                            <a:srgbClr val="000000"/>
                          </a:solidFill>
                          <a:effectLst/>
                          <a:latin typeface="Times New Roman" panose="02020603050405020304" pitchFamily="18" charset="0"/>
                          <a:cs typeface="Times New Roman" panose="02020603050405020304" pitchFamily="18" charset="0"/>
                        </a:rPr>
                        <a:t>, </a:t>
                      </a:r>
                      <a:r>
                        <a:rPr lang="en-IN" sz="1100" b="0" i="0" u="none" strike="noStrike" dirty="0" err="1" smtClean="0">
                          <a:solidFill>
                            <a:srgbClr val="000000"/>
                          </a:solidFill>
                          <a:effectLst/>
                          <a:latin typeface="Times New Roman" panose="02020603050405020304" pitchFamily="18" charset="0"/>
                          <a:cs typeface="Times New Roman" panose="02020603050405020304" pitchFamily="18" charset="0"/>
                        </a:rPr>
                        <a:t>Megha</a:t>
                      </a:r>
                      <a:r>
                        <a:rPr lang="en-IN" sz="1100" b="0" i="0" u="none" strike="noStrike" dirty="0" smtClean="0">
                          <a:solidFill>
                            <a:srgbClr val="000000"/>
                          </a:solidFill>
                          <a:effectLst/>
                          <a:latin typeface="Times New Roman" panose="02020603050405020304" pitchFamily="18" charset="0"/>
                          <a:cs typeface="Times New Roman" panose="02020603050405020304" pitchFamily="18" charset="0"/>
                        </a:rPr>
                        <a:t> VR  </a:t>
                      </a:r>
                      <a:r>
                        <a:rPr lang="en-IN" sz="1100" b="0" i="0" u="none" strike="noStrike" dirty="0">
                          <a:solidFill>
                            <a:srgbClr val="000000"/>
                          </a:solidFill>
                          <a:effectLst/>
                          <a:latin typeface="Times New Roman" panose="02020603050405020304" pitchFamily="18" charset="0"/>
                          <a:cs typeface="Times New Roman" panose="02020603050405020304" pitchFamily="18" charset="0"/>
                        </a:rPr>
                        <a:t> </a:t>
                      </a:r>
                      <a:endParaRPr lang="en-IN" sz="1100" dirty="0">
                        <a:effectLst/>
                        <a:latin typeface="Times New Roman" panose="02020603050405020304" pitchFamily="18" charset="0"/>
                        <a:cs typeface="Times New Roman" panose="02020603050405020304" pitchFamily="18" charset="0"/>
                      </a:endParaRPr>
                    </a:p>
                    <a:p>
                      <a:pPr fontAlgn="ctr"/>
                      <a:r>
                        <a:rPr lang="en-IN" sz="1100" dirty="0">
                          <a:effectLst/>
                          <a:latin typeface="Times New Roman" panose="02020603050405020304" pitchFamily="18" charset="0"/>
                          <a:cs typeface="Times New Roman" panose="02020603050405020304" pitchFamily="18" charset="0"/>
                        </a:rPr>
                        <a:t/>
                      </a:r>
                      <a:br>
                        <a:rPr lang="en-IN" sz="1100" dirty="0">
                          <a:effectLst/>
                          <a:latin typeface="Times New Roman" panose="02020603050405020304" pitchFamily="18" charset="0"/>
                          <a:cs typeface="Times New Roman" panose="02020603050405020304" pitchFamily="18" charset="0"/>
                        </a:rPr>
                      </a:br>
                      <a:endParaRPr lang="en-IN" sz="1100" dirty="0">
                        <a:effectLst/>
                        <a:latin typeface="Times New Roman" panose="02020603050405020304" pitchFamily="18" charset="0"/>
                        <a:cs typeface="Times New Roman" panose="02020603050405020304" pitchFamily="18" charset="0"/>
                      </a:endParaRPr>
                    </a:p>
                  </a:txBody>
                  <a:tcPr marL="41866" marR="41866" marT="20933" marB="20933"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30480"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chemeClr val="accent6">
                        <a:lumMod val="40000"/>
                        <a:lumOff val="60000"/>
                      </a:schemeClr>
                    </a:solidFill>
                  </a:tcPr>
                </a:tc>
                <a:tc>
                  <a:txBody>
                    <a:bodyPr/>
                    <a:lstStyle/>
                    <a:p>
                      <a:pPr algn="just" rtl="0" fontAlgn="ctr">
                        <a:spcBef>
                          <a:spcPts val="0"/>
                        </a:spcBef>
                        <a:spcAft>
                          <a:spcPts val="0"/>
                        </a:spcAft>
                      </a:pPr>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The growth of technologies like Artificial Intelligence (AI), Big Data &amp; Internet of Things (</a:t>
                      </a:r>
                      <a:r>
                        <a:rPr lang="en-US" sz="1100" b="0" i="0" kern="1200" dirty="0" err="1" smtClean="0">
                          <a:solidFill>
                            <a:schemeClr val="tx1"/>
                          </a:solidFill>
                          <a:effectLst/>
                          <a:latin typeface="Times New Roman" panose="02020603050405020304" pitchFamily="18" charset="0"/>
                          <a:ea typeface="+mn-ea"/>
                          <a:cs typeface="Times New Roman" panose="02020603050405020304" pitchFamily="18" charset="0"/>
                        </a:rPr>
                        <a:t>IoT</a:t>
                      </a:r>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 etc. has marked many advancements in the technological world since the last decade. These technologies have a wide range of applications. One such application is “Chatterbot or “Chatbot”. Chatbots are conversational AIs, which mimics the human</a:t>
                      </a:r>
                      <a:r>
                        <a:rPr lang="en-US" sz="1100" b="0" i="0" kern="1200" baseline="0" dirty="0" smtClean="0">
                          <a:solidFill>
                            <a:schemeClr val="tx1"/>
                          </a:solidFill>
                          <a:effectLst/>
                          <a:latin typeface="Times New Roman" panose="02020603050405020304" pitchFamily="18" charset="0"/>
                          <a:ea typeface="+mn-ea"/>
                          <a:cs typeface="Times New Roman" panose="02020603050405020304" pitchFamily="18" charset="0"/>
                        </a:rPr>
                        <a:t> while conversing. </a:t>
                      </a:r>
                      <a:endParaRPr lang="en-US" sz="1100" dirty="0">
                        <a:effectLst/>
                        <a:latin typeface="Times New Roman" panose="02020603050405020304" pitchFamily="18" charset="0"/>
                        <a:cs typeface="Times New Roman" panose="02020603050405020304" pitchFamily="18" charset="0"/>
                      </a:endParaRPr>
                    </a:p>
                  </a:txBody>
                  <a:tcPr marL="41866" marR="41866" marT="20933" marB="20933"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30480"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xmlns="" val="10001"/>
                  </a:ext>
                </a:extLst>
              </a:tr>
              <a:tr h="1513480">
                <a:tc>
                  <a:txBody>
                    <a:bodyPr/>
                    <a:lstStyle/>
                    <a:p>
                      <a:pPr algn="ctr" rtl="0" fontAlgn="ctr">
                        <a:spcBef>
                          <a:spcPts val="0"/>
                        </a:spcBef>
                        <a:spcAft>
                          <a:spcPts val="0"/>
                        </a:spcAft>
                      </a:pPr>
                      <a:r>
                        <a:rPr lang="en-IN" sz="1000" b="0" i="0" u="none" strike="noStrike" dirty="0">
                          <a:solidFill>
                            <a:srgbClr val="000000"/>
                          </a:solidFill>
                          <a:effectLst/>
                          <a:latin typeface="Times New Roman" panose="02020603050405020304" pitchFamily="18" charset="0"/>
                        </a:rPr>
                        <a:t>2.</a:t>
                      </a:r>
                      <a:endParaRPr lang="en-IN" sz="700" dirty="0">
                        <a:effectLst/>
                      </a:endParaRPr>
                    </a:p>
                  </a:txBody>
                  <a:tcPr marL="41866" marR="41866" marT="20933" marB="20933"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chemeClr val="accent6">
                        <a:lumMod val="40000"/>
                        <a:lumOff val="60000"/>
                      </a:schemeClr>
                    </a:solidFill>
                  </a:tcPr>
                </a:tc>
                <a:tc>
                  <a:txBody>
                    <a:bodyPr/>
                    <a:lstStyle/>
                    <a:p>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An overview of artificial intelligence based chatbots and an example chatbot application</a:t>
                      </a:r>
                      <a:r>
                        <a:rPr lang="en-US" sz="1100" b="0" i="0" u="none" strike="noStrike" dirty="0" smtClean="0">
                          <a:solidFill>
                            <a:srgbClr val="000000"/>
                          </a:solidFill>
                          <a:effectLst/>
                          <a:latin typeface="Times New Roman" panose="02020603050405020304" pitchFamily="18" charset="0"/>
                          <a:cs typeface="Times New Roman" panose="02020603050405020304" pitchFamily="18" charset="0"/>
                        </a:rPr>
                        <a:t>(IEEE </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EXPLORE </a:t>
                      </a:r>
                      <a:r>
                        <a:rPr lang="en-US" sz="1100" b="0" i="0" u="none" strike="noStrike" dirty="0" smtClean="0">
                          <a:solidFill>
                            <a:srgbClr val="000000"/>
                          </a:solidFill>
                          <a:effectLst/>
                          <a:latin typeface="Times New Roman" panose="02020603050405020304" pitchFamily="18" charset="0"/>
                          <a:cs typeface="Times New Roman" panose="02020603050405020304" pitchFamily="18" charset="0"/>
                        </a:rPr>
                        <a:t>2018) </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[2]</a:t>
                      </a:r>
                      <a:endParaRPr lang="en-US" sz="1100" dirty="0">
                        <a:effectLst/>
                        <a:latin typeface="Times New Roman" panose="02020603050405020304" pitchFamily="18" charset="0"/>
                        <a:cs typeface="Times New Roman" panose="02020603050405020304" pitchFamily="18" charset="0"/>
                      </a:endParaRPr>
                    </a:p>
                    <a:p>
                      <a:pPr fontAlgn="ctr"/>
                      <a:r>
                        <a:rPr lang="en-US" sz="1100" dirty="0">
                          <a:effectLst/>
                          <a:latin typeface="Times New Roman" panose="02020603050405020304" pitchFamily="18" charset="0"/>
                          <a:cs typeface="Times New Roman" panose="02020603050405020304" pitchFamily="18" charset="0"/>
                        </a:rPr>
                        <a:t/>
                      </a:r>
                      <a:br>
                        <a:rPr lang="en-US" sz="1100" dirty="0">
                          <a:effectLst/>
                          <a:latin typeface="Times New Roman" panose="02020603050405020304" pitchFamily="18" charset="0"/>
                          <a:cs typeface="Times New Roman" panose="02020603050405020304" pitchFamily="18" charset="0"/>
                        </a:rPr>
                      </a:br>
                      <a:endParaRPr lang="en-US" sz="1100" dirty="0">
                        <a:effectLst/>
                        <a:latin typeface="Times New Roman" panose="02020603050405020304" pitchFamily="18" charset="0"/>
                        <a:cs typeface="Times New Roman" panose="02020603050405020304" pitchFamily="18" charset="0"/>
                      </a:endParaRPr>
                    </a:p>
                  </a:txBody>
                  <a:tcPr marL="41866" marR="41866" marT="20933" marB="20933"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chemeClr val="accent6">
                        <a:lumMod val="40000"/>
                        <a:lumOff val="60000"/>
                      </a:schemeClr>
                    </a:solidFill>
                  </a:tcPr>
                </a:tc>
                <a:tc>
                  <a:txBody>
                    <a:bodyPr/>
                    <a:lstStyle/>
                    <a:p>
                      <a:pPr algn="ctr" rtl="0" fontAlgn="ctr">
                        <a:spcBef>
                          <a:spcPts val="0"/>
                        </a:spcBef>
                        <a:spcAft>
                          <a:spcPts val="0"/>
                        </a:spcAft>
                      </a:pPr>
                      <a:r>
                        <a:rPr lang="it-IT" sz="1100" b="0" i="0" u="none" strike="noStrike" dirty="0" smtClean="0">
                          <a:solidFill>
                            <a:srgbClr val="000000"/>
                          </a:solidFill>
                          <a:effectLst/>
                          <a:latin typeface="Times New Roman" panose="02020603050405020304" pitchFamily="18" charset="0"/>
                          <a:cs typeface="Times New Roman" panose="02020603050405020304" pitchFamily="18" charset="0"/>
                        </a:rPr>
                        <a:t>Naz Albayrak, Aydeniz Özdemir, Engin Zeydan</a:t>
                      </a:r>
                      <a:endParaRPr lang="it-IT" sz="1100" dirty="0">
                        <a:effectLst/>
                        <a:latin typeface="Times New Roman" panose="02020603050405020304" pitchFamily="18" charset="0"/>
                        <a:cs typeface="Times New Roman" panose="02020603050405020304" pitchFamily="18" charset="0"/>
                      </a:endParaRPr>
                    </a:p>
                  </a:txBody>
                  <a:tcPr marL="41866" marR="41866" marT="20933" marB="20933"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chemeClr val="accent6">
                        <a:lumMod val="40000"/>
                        <a:lumOff val="60000"/>
                      </a:schemeClr>
                    </a:solidFill>
                  </a:tcPr>
                </a:tc>
                <a:tc>
                  <a:txBody>
                    <a:bodyPr/>
                    <a:lstStyle/>
                    <a:p>
                      <a:pPr algn="just" rtl="0" fontAlgn="ctr">
                        <a:spcBef>
                          <a:spcPts val="0"/>
                        </a:spcBef>
                        <a:spcAft>
                          <a:spcPts val="0"/>
                        </a:spcAft>
                      </a:pPr>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In this paper, we present the general working principle and the basic concepts of artificial intelligence based chatbots and related concepts as well as their applications in various sectors such as telecommunication, banking, health, customer call centers and e-commerce. Additionally, the results of an example </a:t>
                      </a:r>
                      <a:r>
                        <a:rPr lang="en-US" sz="1100" b="0" i="0" kern="1200" dirty="0" err="1" smtClean="0">
                          <a:solidFill>
                            <a:schemeClr val="tx1"/>
                          </a:solidFill>
                          <a:effectLst/>
                          <a:latin typeface="Times New Roman" panose="02020603050405020304" pitchFamily="18" charset="0"/>
                          <a:ea typeface="+mn-ea"/>
                          <a:cs typeface="Times New Roman" panose="02020603050405020304" pitchFamily="18" charset="0"/>
                        </a:rPr>
                        <a:t>chabbot</a:t>
                      </a:r>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 for donation service developed for telecommunication service provider are presented using the proposed architecture.</a:t>
                      </a:r>
                      <a:endParaRPr lang="en-US" sz="1100" dirty="0">
                        <a:effectLst/>
                        <a:latin typeface="Times New Roman" panose="02020603050405020304" pitchFamily="18" charset="0"/>
                        <a:cs typeface="Times New Roman" panose="02020603050405020304" pitchFamily="18" charset="0"/>
                      </a:endParaRPr>
                    </a:p>
                  </a:txBody>
                  <a:tcPr marL="41866" marR="41866" marT="20933" marB="20933"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xmlns="" val="10002"/>
                  </a:ext>
                </a:extLst>
              </a:tr>
            </a:tbl>
          </a:graphicData>
        </a:graphic>
      </p:graphicFrame>
      <p:sp>
        <p:nvSpPr>
          <p:cNvPr id="10" name="Rectangle 3"/>
          <p:cNvSpPr>
            <a:spLocks noChangeArrowheads="1"/>
          </p:cNvSpPr>
          <p:nvPr/>
        </p:nvSpPr>
        <p:spPr bwMode="auto">
          <a:xfrm>
            <a:off x="1673225" y="1944687"/>
            <a:ext cx="13108327" cy="537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84242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034" y="536288"/>
            <a:ext cx="7647402" cy="772967"/>
          </a:xfrm>
        </p:spPr>
        <p:txBody>
          <a:bodyPr/>
          <a:lstStyle/>
          <a:p>
            <a:pPr algn="ctr"/>
            <a:r>
              <a:rPr lang="en-US" sz="3200" b="1" dirty="0">
                <a:latin typeface="Times New Roman" panose="02020603050405020304" pitchFamily="18" charset="0"/>
                <a:cs typeface="Times New Roman" panose="02020603050405020304" pitchFamily="18" charset="0"/>
              </a:rPr>
              <a:t>Literature Survey</a:t>
            </a:r>
            <a:endParaRPr lang="en-IN" sz="3200" dirty="0"/>
          </a:p>
        </p:txBody>
      </p:sp>
      <p:graphicFrame>
        <p:nvGraphicFramePr>
          <p:cNvPr id="3" name="Table 2"/>
          <p:cNvGraphicFramePr>
            <a:graphicFrameLocks noGrp="1"/>
          </p:cNvGraphicFramePr>
          <p:nvPr>
            <p:extLst>
              <p:ext uri="{D42A27DB-BD31-4B8C-83A1-F6EECF244321}">
                <p14:modId xmlns:p14="http://schemas.microsoft.com/office/powerpoint/2010/main" val="3967568740"/>
              </p:ext>
            </p:extLst>
          </p:nvPr>
        </p:nvGraphicFramePr>
        <p:xfrm>
          <a:off x="458065" y="1807152"/>
          <a:ext cx="8291080" cy="2993075"/>
        </p:xfrm>
        <a:graphic>
          <a:graphicData uri="http://schemas.openxmlformats.org/drawingml/2006/table">
            <a:tbl>
              <a:tblPr/>
              <a:tblGrid>
                <a:gridCol w="627917">
                  <a:extLst>
                    <a:ext uri="{9D8B030D-6E8A-4147-A177-3AD203B41FA5}">
                      <a16:colId xmlns:a16="http://schemas.microsoft.com/office/drawing/2014/main" xmlns="" val="20000"/>
                    </a:ext>
                  </a:extLst>
                </a:gridCol>
                <a:gridCol w="1403996">
                  <a:extLst>
                    <a:ext uri="{9D8B030D-6E8A-4147-A177-3AD203B41FA5}">
                      <a16:colId xmlns:a16="http://schemas.microsoft.com/office/drawing/2014/main" xmlns="" val="20001"/>
                    </a:ext>
                  </a:extLst>
                </a:gridCol>
                <a:gridCol w="1601545">
                  <a:extLst>
                    <a:ext uri="{9D8B030D-6E8A-4147-A177-3AD203B41FA5}">
                      <a16:colId xmlns:a16="http://schemas.microsoft.com/office/drawing/2014/main" xmlns="" val="20002"/>
                    </a:ext>
                  </a:extLst>
                </a:gridCol>
                <a:gridCol w="4657622">
                  <a:extLst>
                    <a:ext uri="{9D8B030D-6E8A-4147-A177-3AD203B41FA5}">
                      <a16:colId xmlns:a16="http://schemas.microsoft.com/office/drawing/2014/main" xmlns="" val="20003"/>
                    </a:ext>
                  </a:extLst>
                </a:gridCol>
              </a:tblGrid>
              <a:tr h="1479595">
                <a:tc>
                  <a:txBody>
                    <a:bodyPr/>
                    <a:lstStyle/>
                    <a:p>
                      <a:pPr algn="ctr" rtl="0" fontAlgn="ctr">
                        <a:spcBef>
                          <a:spcPts val="0"/>
                        </a:spcBef>
                        <a:spcAft>
                          <a:spcPts val="0"/>
                        </a:spcAft>
                      </a:pPr>
                      <a:r>
                        <a:rPr lang="en-IN" sz="1000" b="0" i="0" u="none" strike="noStrike" dirty="0">
                          <a:solidFill>
                            <a:srgbClr val="000000"/>
                          </a:solidFill>
                          <a:effectLst/>
                          <a:latin typeface="Times New Roman" panose="02020603050405020304" pitchFamily="18" charset="0"/>
                        </a:rPr>
                        <a:t>3.</a:t>
                      </a:r>
                      <a:endParaRPr lang="en-IN" sz="700" dirty="0">
                        <a:effectLst/>
                      </a:endParaRPr>
                    </a:p>
                  </a:txBody>
                  <a:tcPr marL="41866" marR="41866" marT="20933" marB="20933"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30480"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chemeClr val="accent6">
                        <a:lumMod val="40000"/>
                        <a:lumOff val="60000"/>
                      </a:schemeClr>
                    </a:solidFill>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Chatbot: An automated conversation system for the educational domain</a:t>
                      </a:r>
                      <a:r>
                        <a:rPr lang="en-US" sz="1100" b="0" i="0" u="none" strike="noStrike" dirty="0" smtClean="0">
                          <a:solidFill>
                            <a:srgbClr val="000000"/>
                          </a:solidFill>
                          <a:effectLst/>
                          <a:latin typeface="Times New Roman" panose="02020603050405020304" pitchFamily="18" charset="0"/>
                          <a:cs typeface="Times New Roman" panose="02020603050405020304" pitchFamily="18" charset="0"/>
                        </a:rPr>
                        <a:t>(IEEE </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EXPLORE </a:t>
                      </a:r>
                      <a:r>
                        <a:rPr lang="en-US" sz="1100" b="0" i="0" u="none" strike="noStrike" dirty="0" smtClean="0">
                          <a:solidFill>
                            <a:srgbClr val="000000"/>
                          </a:solidFill>
                          <a:effectLst/>
                          <a:latin typeface="Times New Roman" panose="02020603050405020304" pitchFamily="18" charset="0"/>
                          <a:cs typeface="Times New Roman" panose="02020603050405020304" pitchFamily="18" charset="0"/>
                        </a:rPr>
                        <a:t>2019) </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[3]</a:t>
                      </a:r>
                      <a:endParaRPr lang="en-US" sz="1100" dirty="0">
                        <a:effectLst/>
                        <a:latin typeface="Times New Roman" panose="02020603050405020304" pitchFamily="18" charset="0"/>
                        <a:cs typeface="Times New Roman" panose="02020603050405020304" pitchFamily="18" charset="0"/>
                      </a:endParaRPr>
                    </a:p>
                  </a:txBody>
                  <a:tcPr marL="41866" marR="41866" marT="20933" marB="20933"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30480"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chemeClr val="accent6">
                        <a:lumMod val="40000"/>
                        <a:lumOff val="60000"/>
                      </a:schemeClr>
                    </a:solidFill>
                  </a:tcPr>
                </a:tc>
                <a:tc>
                  <a:txBody>
                    <a:bodyPr/>
                    <a:lstStyle/>
                    <a:p>
                      <a:pPr algn="ctr" rtl="0" fontAlgn="ctr">
                        <a:spcBef>
                          <a:spcPts val="0"/>
                        </a:spcBef>
                        <a:spcAft>
                          <a:spcPts val="0"/>
                        </a:spcAft>
                      </a:pPr>
                      <a:r>
                        <a:rPr lang="pt-BR" sz="1100" dirty="0" smtClean="0">
                          <a:effectLst/>
                          <a:latin typeface="Times New Roman" panose="02020603050405020304" pitchFamily="18" charset="0"/>
                          <a:cs typeface="Times New Roman" panose="02020603050405020304" pitchFamily="18" charset="0"/>
                        </a:rPr>
                        <a:t>Anupam Mondal, Monalisa Dey, Dipankar Das, Sachit Nagpal </a:t>
                      </a:r>
                    </a:p>
                    <a:p>
                      <a:pPr algn="ctr" rtl="0" fontAlgn="ctr">
                        <a:spcBef>
                          <a:spcPts val="0"/>
                        </a:spcBef>
                        <a:spcAft>
                          <a:spcPts val="0"/>
                        </a:spcAft>
                      </a:pPr>
                      <a:endParaRPr lang="en-IN" sz="1100" dirty="0">
                        <a:effectLst/>
                        <a:latin typeface="Times New Roman" panose="02020603050405020304" pitchFamily="18" charset="0"/>
                        <a:cs typeface="Times New Roman" panose="02020603050405020304" pitchFamily="18" charset="0"/>
                      </a:endParaRPr>
                    </a:p>
                  </a:txBody>
                  <a:tcPr marL="41866" marR="41866" marT="20933" marB="20933"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30480"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chemeClr val="accent6">
                        <a:lumMod val="40000"/>
                        <a:lumOff val="60000"/>
                      </a:schemeClr>
                    </a:solidFill>
                  </a:tcPr>
                </a:tc>
                <a:tc>
                  <a:txBody>
                    <a:bodyPr/>
                    <a:lstStyle/>
                    <a:p>
                      <a:pPr algn="just" rtl="0" fontAlgn="ctr">
                        <a:spcBef>
                          <a:spcPts val="0"/>
                        </a:spcBef>
                        <a:spcAft>
                          <a:spcPts val="0"/>
                        </a:spcAft>
                      </a:pPr>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Speech and textual information play a crucial role in communicating between humans. An article in “The New York Times” published that now-a-days the adults are spending more than 8 hours a day on screens of computers or mobiles. So the major communication between humans is conducted through web applications such as WhatsApp, Facebook, and Twitter </a:t>
                      </a:r>
                      <a:r>
                        <a:rPr lang="en-US" sz="1100" b="0" i="0" kern="1200" dirty="0" err="1" smtClean="0">
                          <a:solidFill>
                            <a:schemeClr val="tx1"/>
                          </a:solidFill>
                          <a:effectLst/>
                          <a:latin typeface="Times New Roman" panose="02020603050405020304" pitchFamily="18" charset="0"/>
                          <a:ea typeface="+mn-ea"/>
                          <a:cs typeface="Times New Roman" panose="02020603050405020304" pitchFamily="18" charset="0"/>
                        </a:rPr>
                        <a:t>etc</a:t>
                      </a:r>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 as a form of speech and textual conversation. In the present paper, we have focused on designing a textual communication application namely chat-bot in the educational domain.</a:t>
                      </a:r>
                      <a:endParaRPr lang="en-US" sz="1100" dirty="0">
                        <a:effectLst/>
                        <a:latin typeface="Times New Roman" panose="02020603050405020304" pitchFamily="18" charset="0"/>
                        <a:cs typeface="Times New Roman" panose="02020603050405020304" pitchFamily="18" charset="0"/>
                      </a:endParaRPr>
                    </a:p>
                  </a:txBody>
                  <a:tcPr marL="41866" marR="41866" marT="20933" marB="20933"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30480"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xmlns="" val="10000"/>
                  </a:ext>
                </a:extLst>
              </a:tr>
              <a:tr h="1513480">
                <a:tc>
                  <a:txBody>
                    <a:bodyPr/>
                    <a:lstStyle/>
                    <a:p>
                      <a:pPr algn="ctr" rtl="0" fontAlgn="ctr">
                        <a:spcBef>
                          <a:spcPts val="0"/>
                        </a:spcBef>
                        <a:spcAft>
                          <a:spcPts val="0"/>
                        </a:spcAft>
                      </a:pPr>
                      <a:r>
                        <a:rPr lang="en-IN" sz="1000" b="0" i="0" u="none" strike="noStrike" dirty="0">
                          <a:solidFill>
                            <a:srgbClr val="000000"/>
                          </a:solidFill>
                          <a:effectLst/>
                          <a:latin typeface="Times New Roman" panose="02020603050405020304" pitchFamily="18" charset="0"/>
                        </a:rPr>
                        <a:t>4.</a:t>
                      </a:r>
                      <a:endParaRPr lang="en-IN" sz="700" dirty="0">
                        <a:effectLst/>
                      </a:endParaRPr>
                    </a:p>
                  </a:txBody>
                  <a:tcPr marL="41866" marR="41866" marT="20933" marB="20933"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chemeClr val="accent6">
                        <a:lumMod val="40000"/>
                        <a:lumOff val="60000"/>
                      </a:schemeClr>
                    </a:solidFill>
                  </a:tcPr>
                </a:tc>
                <a:tc>
                  <a:txBody>
                    <a:bodyPr/>
                    <a:lstStyle/>
                    <a:p>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A Survey on Chatbots Using Artificial Intelligence</a:t>
                      </a:r>
                      <a:r>
                        <a:rPr lang="en-US" sz="1100" b="0" i="0" u="none" strike="noStrike" dirty="0" smtClean="0">
                          <a:solidFill>
                            <a:srgbClr val="000000"/>
                          </a:solidFill>
                          <a:effectLst/>
                          <a:latin typeface="Times New Roman" panose="02020603050405020304" pitchFamily="18" charset="0"/>
                          <a:cs typeface="Times New Roman" panose="02020603050405020304" pitchFamily="18" charset="0"/>
                        </a:rPr>
                        <a:t>(IEEE </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EXPLORE </a:t>
                      </a:r>
                      <a:r>
                        <a:rPr lang="en-US" sz="1100" b="0" i="0" u="none" strike="noStrike" dirty="0" smtClean="0">
                          <a:solidFill>
                            <a:srgbClr val="000000"/>
                          </a:solidFill>
                          <a:effectLst/>
                          <a:latin typeface="Times New Roman" panose="02020603050405020304" pitchFamily="18" charset="0"/>
                          <a:cs typeface="Times New Roman" panose="02020603050405020304" pitchFamily="18" charset="0"/>
                        </a:rPr>
                        <a:t>2020) </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[4]</a:t>
                      </a:r>
                      <a:endParaRPr lang="en-US" sz="1100" dirty="0">
                        <a:effectLst/>
                        <a:latin typeface="Times New Roman" panose="02020603050405020304" pitchFamily="18" charset="0"/>
                        <a:cs typeface="Times New Roman" panose="02020603050405020304" pitchFamily="18" charset="0"/>
                      </a:endParaRPr>
                    </a:p>
                    <a:p>
                      <a:pPr fontAlgn="ctr"/>
                      <a:r>
                        <a:rPr lang="en-US" sz="1100" dirty="0">
                          <a:effectLst/>
                          <a:latin typeface="Times New Roman" panose="02020603050405020304" pitchFamily="18" charset="0"/>
                          <a:cs typeface="Times New Roman" panose="02020603050405020304" pitchFamily="18" charset="0"/>
                        </a:rPr>
                        <a:t/>
                      </a:r>
                      <a:br>
                        <a:rPr lang="en-US" sz="1100" dirty="0">
                          <a:effectLst/>
                          <a:latin typeface="Times New Roman" panose="02020603050405020304" pitchFamily="18" charset="0"/>
                          <a:cs typeface="Times New Roman" panose="02020603050405020304" pitchFamily="18" charset="0"/>
                        </a:rPr>
                      </a:br>
                      <a:endParaRPr lang="en-US" sz="1100" dirty="0">
                        <a:effectLst/>
                        <a:latin typeface="Times New Roman" panose="02020603050405020304" pitchFamily="18" charset="0"/>
                        <a:cs typeface="Times New Roman" panose="02020603050405020304" pitchFamily="18" charset="0"/>
                      </a:endParaRPr>
                    </a:p>
                  </a:txBody>
                  <a:tcPr marL="41866" marR="41866" marT="20933" marB="20933"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chemeClr val="accent6">
                        <a:lumMod val="40000"/>
                        <a:lumOff val="60000"/>
                      </a:schemeClr>
                    </a:solidFill>
                  </a:tcPr>
                </a:tc>
                <a:tc>
                  <a:txBody>
                    <a:bodyPr/>
                    <a:lstStyle/>
                    <a:p>
                      <a:pPr algn="ctr" rtl="0" fontAlgn="ctr">
                        <a:spcBef>
                          <a:spcPts val="0"/>
                        </a:spcBef>
                        <a:spcAft>
                          <a:spcPts val="0"/>
                        </a:spcAft>
                      </a:pPr>
                      <a:r>
                        <a:rPr lang="it-IT" sz="1100" b="0" i="0" u="none" strike="noStrike" dirty="0" smtClean="0">
                          <a:solidFill>
                            <a:srgbClr val="000000"/>
                          </a:solidFill>
                          <a:effectLst/>
                          <a:latin typeface="Times New Roman" panose="02020603050405020304" pitchFamily="18" charset="0"/>
                          <a:cs typeface="Times New Roman" panose="02020603050405020304" pitchFamily="18" charset="0"/>
                        </a:rPr>
                        <a:t>M. Ganesan, Deepika C, Harievashini B,</a:t>
                      </a:r>
                      <a:r>
                        <a:rPr lang="it-IT" sz="1100" b="0" i="0" u="none" strike="noStrike" baseline="0" dirty="0" smtClean="0">
                          <a:solidFill>
                            <a:srgbClr val="000000"/>
                          </a:solidFill>
                          <a:effectLst/>
                          <a:latin typeface="Times New Roman" panose="02020603050405020304" pitchFamily="18" charset="0"/>
                          <a:cs typeface="Times New Roman" panose="02020603050405020304" pitchFamily="18" charset="0"/>
                        </a:rPr>
                        <a:t> Krithikha A.S, Lokhratchana B  </a:t>
                      </a:r>
                      <a:endParaRPr lang="it-IT" sz="1100" dirty="0">
                        <a:effectLst/>
                        <a:latin typeface="Times New Roman" panose="02020603050405020304" pitchFamily="18" charset="0"/>
                        <a:cs typeface="Times New Roman" panose="02020603050405020304" pitchFamily="18" charset="0"/>
                      </a:endParaRPr>
                    </a:p>
                  </a:txBody>
                  <a:tcPr marL="41866" marR="41866" marT="20933" marB="20933"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chemeClr val="accent6">
                        <a:lumMod val="40000"/>
                        <a:lumOff val="60000"/>
                      </a:schemeClr>
                    </a:solidFill>
                  </a:tcPr>
                </a:tc>
                <a:tc>
                  <a:txBody>
                    <a:bodyPr/>
                    <a:lstStyle/>
                    <a:p>
                      <a:pPr algn="just" rtl="0" fontAlgn="ctr">
                        <a:spcBef>
                          <a:spcPts val="0"/>
                        </a:spcBef>
                        <a:spcAft>
                          <a:spcPts val="0"/>
                        </a:spcAft>
                      </a:pPr>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This </a:t>
                      </a:r>
                      <a:r>
                        <a:rPr lang="en-US" sz="1100" b="0" i="0" kern="1200" dirty="0" smtClean="0">
                          <a:solidFill>
                            <a:schemeClr val="tx1"/>
                          </a:solidFill>
                          <a:effectLst/>
                          <a:latin typeface="Times New Roman" panose="02020603050405020304" pitchFamily="18" charset="0"/>
                          <a:ea typeface="+mn-ea"/>
                          <a:cs typeface="Times New Roman" panose="02020603050405020304" pitchFamily="18" charset="0"/>
                        </a:rPr>
                        <a:t>paper provides a survey based on the different platforms used to build a chatbot for providing various kind of services to different kind of users. The design techniques for building the chatbot depends on the services meant to provide for the users. The chatbot will get the experience by learning through the past experience using various algorithms. The data can be trained to the chatbot which will enable it to check with the knowledge base for providing accurate results to the query of the user through client side applications.</a:t>
                      </a:r>
                      <a:endParaRPr lang="en-US" sz="1100" dirty="0">
                        <a:effectLst/>
                        <a:latin typeface="Times New Roman" panose="02020603050405020304" pitchFamily="18" charset="0"/>
                        <a:cs typeface="Times New Roman" panose="02020603050405020304" pitchFamily="18" charset="0"/>
                      </a:endParaRPr>
                    </a:p>
                  </a:txBody>
                  <a:tcPr marL="41866" marR="41866" marT="20933" marB="20933" anchor="ctr">
                    <a:lnL w="10157" cap="flat" cmpd="sng" algn="ctr">
                      <a:solidFill>
                        <a:srgbClr val="FFFFFF"/>
                      </a:solidFill>
                      <a:prstDash val="solid"/>
                      <a:round/>
                      <a:headEnd type="none" w="med" len="med"/>
                      <a:tailEnd type="none" w="med" len="med"/>
                    </a:lnL>
                    <a:lnR w="10157" cap="flat" cmpd="sng" algn="ctr">
                      <a:solidFill>
                        <a:srgbClr val="FFFFFF"/>
                      </a:solidFill>
                      <a:prstDash val="solid"/>
                      <a:round/>
                      <a:headEnd type="none" w="med" len="med"/>
                      <a:tailEnd type="none" w="med" len="med"/>
                    </a:lnR>
                    <a:lnT w="10157" cap="flat" cmpd="sng" algn="ctr">
                      <a:solidFill>
                        <a:srgbClr val="FFFFFF"/>
                      </a:solidFill>
                      <a:prstDash val="solid"/>
                      <a:round/>
                      <a:headEnd type="none" w="med" len="med"/>
                      <a:tailEnd type="none" w="med" len="med"/>
                    </a:lnT>
                    <a:lnB w="10157" cap="flat" cmpd="sng" algn="ctr">
                      <a:solidFill>
                        <a:srgbClr val="FFFFFF"/>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255606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6" y="403513"/>
            <a:ext cx="2479962" cy="682337"/>
          </a:xfrm>
        </p:spPr>
        <p:txBody>
          <a:bodyPr/>
          <a:lstStyle/>
          <a:p>
            <a:pPr algn="ctr"/>
            <a:r>
              <a:rPr lang="en-US" sz="2400" b="1" dirty="0" smtClean="0">
                <a:latin typeface="Times New Roman" panose="02020603050405020304" pitchFamily="18" charset="0"/>
                <a:cs typeface="Times New Roman" panose="02020603050405020304" pitchFamily="18" charset="0"/>
              </a:rPr>
              <a:t>Block Diagram</a:t>
            </a:r>
            <a:endParaRPr lang="en-IN" sz="2400"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rotWithShape="1">
          <a:blip r:embed="rId2"/>
          <a:srcRect b="6693"/>
          <a:stretch/>
        </p:blipFill>
        <p:spPr>
          <a:xfrm>
            <a:off x="3830638" y="403514"/>
            <a:ext cx="3927908" cy="4189268"/>
          </a:xfrm>
          <a:prstGeom prst="rect">
            <a:avLst/>
          </a:prstGeom>
        </p:spPr>
      </p:pic>
      <p:sp>
        <p:nvSpPr>
          <p:cNvPr id="4" name="Text Placeholder 3"/>
          <p:cNvSpPr>
            <a:spLocks noGrp="1"/>
          </p:cNvSpPr>
          <p:nvPr>
            <p:ph type="body" sz="half" idx="2"/>
          </p:nvPr>
        </p:nvSpPr>
        <p:spPr>
          <a:xfrm>
            <a:off x="623457" y="1085849"/>
            <a:ext cx="2694708" cy="3687041"/>
          </a:xfrm>
        </p:spPr>
        <p:txBody>
          <a:bodyPr>
            <a:noAutofit/>
          </a:bodyPr>
          <a:lstStyle/>
          <a:p>
            <a:pPr marL="228600" indent="-228600" algn="just">
              <a:lnSpc>
                <a:spcPct val="150000"/>
              </a:lnSpc>
              <a:buClrTx/>
              <a:buFont typeface="+mj-lt"/>
              <a:buAutoNum type="arabicParenR"/>
            </a:pPr>
            <a:r>
              <a:rPr lang="en-US" sz="1200" dirty="0">
                <a:solidFill>
                  <a:schemeClr val="bg1"/>
                </a:solidFill>
                <a:latin typeface="Times New Roman" panose="02020603050405020304" pitchFamily="18" charset="0"/>
                <a:cs typeface="Times New Roman" panose="02020603050405020304" pitchFamily="18" charset="0"/>
              </a:rPr>
              <a:t>Intent: An intent </a:t>
            </a:r>
            <a:r>
              <a:rPr lang="en-US" sz="1200" dirty="0" smtClean="0">
                <a:solidFill>
                  <a:schemeClr val="bg1"/>
                </a:solidFill>
                <a:latin typeface="Times New Roman" panose="02020603050405020304" pitchFamily="18" charset="0"/>
                <a:cs typeface="Times New Roman" panose="02020603050405020304" pitchFamily="18" charset="0"/>
              </a:rPr>
              <a:t> </a:t>
            </a:r>
            <a:r>
              <a:rPr lang="en-US" sz="1200" dirty="0">
                <a:solidFill>
                  <a:schemeClr val="bg1"/>
                </a:solidFill>
                <a:latin typeface="Times New Roman" panose="02020603050405020304" pitchFamily="18" charset="0"/>
                <a:cs typeface="Times New Roman" panose="02020603050405020304" pitchFamily="18" charset="0"/>
              </a:rPr>
              <a:t>is defined as a user’s </a:t>
            </a:r>
            <a:r>
              <a:rPr lang="en-US" sz="1200" dirty="0" smtClean="0">
                <a:solidFill>
                  <a:schemeClr val="bg1"/>
                </a:solidFill>
                <a:latin typeface="Times New Roman" panose="02020603050405020304" pitchFamily="18" charset="0"/>
                <a:cs typeface="Times New Roman" panose="02020603050405020304" pitchFamily="18" charset="0"/>
              </a:rPr>
              <a:t>intention.</a:t>
            </a:r>
          </a:p>
          <a:p>
            <a:pPr marL="228600" indent="-228600" algn="just">
              <a:lnSpc>
                <a:spcPct val="150000"/>
              </a:lnSpc>
              <a:buClrTx/>
              <a:buFont typeface="+mj-lt"/>
              <a:buAutoNum type="arabicParenR"/>
            </a:pPr>
            <a:r>
              <a:rPr lang="en-US" sz="1200" dirty="0">
                <a:solidFill>
                  <a:schemeClr val="bg1"/>
                </a:solidFill>
                <a:latin typeface="Times New Roman" panose="02020603050405020304" pitchFamily="18" charset="0"/>
                <a:cs typeface="Times New Roman" panose="02020603050405020304" pitchFamily="18" charset="0"/>
              </a:rPr>
              <a:t>Entity: An entity in the </a:t>
            </a:r>
            <a:r>
              <a:rPr lang="en-US" sz="1200" dirty="0" smtClean="0">
                <a:solidFill>
                  <a:schemeClr val="bg1"/>
                </a:solidFill>
                <a:latin typeface="Times New Roman" panose="02020603050405020304" pitchFamily="18" charset="0"/>
                <a:cs typeface="Times New Roman" panose="02020603050405020304" pitchFamily="18" charset="0"/>
              </a:rPr>
              <a:t>Chat-bot </a:t>
            </a:r>
            <a:r>
              <a:rPr lang="en-US" sz="1200" dirty="0">
                <a:solidFill>
                  <a:schemeClr val="bg1"/>
                </a:solidFill>
                <a:latin typeface="Times New Roman" panose="02020603050405020304" pitchFamily="18" charset="0"/>
                <a:cs typeface="Times New Roman" panose="02020603050405020304" pitchFamily="18" charset="0"/>
              </a:rPr>
              <a:t>is used to modifies an </a:t>
            </a:r>
            <a:r>
              <a:rPr lang="en-US" sz="1200" dirty="0" smtClean="0">
                <a:solidFill>
                  <a:schemeClr val="bg1"/>
                </a:solidFill>
                <a:latin typeface="Times New Roman" panose="02020603050405020304" pitchFamily="18" charset="0"/>
                <a:cs typeface="Times New Roman" panose="02020603050405020304" pitchFamily="18" charset="0"/>
              </a:rPr>
              <a:t>intent.</a:t>
            </a:r>
          </a:p>
          <a:p>
            <a:pPr marL="228600" indent="-228600" algn="just">
              <a:lnSpc>
                <a:spcPct val="150000"/>
              </a:lnSpc>
              <a:buClrTx/>
              <a:buFont typeface="+mj-lt"/>
              <a:buAutoNum type="arabicParenR"/>
            </a:pPr>
            <a:r>
              <a:rPr lang="en-US" sz="1200" dirty="0">
                <a:solidFill>
                  <a:schemeClr val="bg1"/>
                </a:solidFill>
                <a:latin typeface="Times New Roman" panose="02020603050405020304" pitchFamily="18" charset="0"/>
                <a:cs typeface="Times New Roman" panose="02020603050405020304" pitchFamily="18" charset="0"/>
              </a:rPr>
              <a:t>Candidate Response </a:t>
            </a:r>
            <a:r>
              <a:rPr lang="en-US" sz="1200" dirty="0" smtClean="0">
                <a:solidFill>
                  <a:schemeClr val="bg1"/>
                </a:solidFill>
                <a:latin typeface="Times New Roman" panose="02020603050405020304" pitchFamily="18" charset="0"/>
                <a:cs typeface="Times New Roman" panose="02020603050405020304" pitchFamily="18" charset="0"/>
              </a:rPr>
              <a:t>Generator: It is used </a:t>
            </a:r>
            <a:r>
              <a:rPr lang="en-US" sz="1200" dirty="0">
                <a:solidFill>
                  <a:schemeClr val="bg1"/>
                </a:solidFill>
                <a:latin typeface="Times New Roman" panose="02020603050405020304" pitchFamily="18" charset="0"/>
                <a:cs typeface="Times New Roman" panose="02020603050405020304" pitchFamily="18" charset="0"/>
              </a:rPr>
              <a:t>the calculations using different algorithms to process the user request. </a:t>
            </a:r>
            <a:endParaRPr lang="en-US" sz="1200" dirty="0" smtClean="0">
              <a:solidFill>
                <a:schemeClr val="bg1"/>
              </a:solidFill>
              <a:latin typeface="Times New Roman" panose="02020603050405020304" pitchFamily="18" charset="0"/>
              <a:cs typeface="Times New Roman" panose="02020603050405020304" pitchFamily="18" charset="0"/>
            </a:endParaRPr>
          </a:p>
          <a:p>
            <a:pPr marL="228600" indent="-228600" algn="just">
              <a:lnSpc>
                <a:spcPct val="150000"/>
              </a:lnSpc>
              <a:buClrTx/>
              <a:buFont typeface="+mj-lt"/>
              <a:buAutoNum type="arabicParenR"/>
            </a:pPr>
            <a:r>
              <a:rPr lang="en-US" sz="1200" dirty="0" smtClean="0">
                <a:solidFill>
                  <a:schemeClr val="bg1"/>
                </a:solidFill>
                <a:latin typeface="Times New Roman" panose="02020603050405020304" pitchFamily="18" charset="0"/>
                <a:cs typeface="Times New Roman" panose="02020603050405020304" pitchFamily="18" charset="0"/>
              </a:rPr>
              <a:t>Response </a:t>
            </a:r>
            <a:r>
              <a:rPr lang="en-US" sz="1200" dirty="0">
                <a:solidFill>
                  <a:schemeClr val="bg1"/>
                </a:solidFill>
                <a:latin typeface="Times New Roman" panose="02020603050405020304" pitchFamily="18" charset="0"/>
                <a:cs typeface="Times New Roman" panose="02020603050405020304" pitchFamily="18" charset="0"/>
              </a:rPr>
              <a:t>Selector: </a:t>
            </a:r>
            <a:r>
              <a:rPr lang="en-US" sz="1200" dirty="0" smtClean="0">
                <a:solidFill>
                  <a:schemeClr val="bg1"/>
                </a:solidFill>
                <a:latin typeface="Times New Roman" panose="02020603050405020304" pitchFamily="18" charset="0"/>
                <a:cs typeface="Times New Roman" panose="02020603050405020304" pitchFamily="18" charset="0"/>
              </a:rPr>
              <a:t>It is used </a:t>
            </a:r>
            <a:r>
              <a:rPr lang="en-US" sz="1200" dirty="0">
                <a:solidFill>
                  <a:schemeClr val="bg1"/>
                </a:solidFill>
                <a:latin typeface="Times New Roman" panose="02020603050405020304" pitchFamily="18" charset="0"/>
                <a:cs typeface="Times New Roman" panose="02020603050405020304" pitchFamily="18" charset="0"/>
              </a:rPr>
              <a:t>to select the word or text according to the user queries to give a response to the users which should work </a:t>
            </a:r>
            <a:r>
              <a:rPr lang="en-US" sz="1200" dirty="0" smtClean="0">
                <a:solidFill>
                  <a:schemeClr val="bg1"/>
                </a:solidFill>
                <a:latin typeface="Times New Roman" panose="02020603050405020304" pitchFamily="18" charset="0"/>
                <a:cs typeface="Times New Roman" panose="02020603050405020304" pitchFamily="18" charset="0"/>
              </a:rPr>
              <a:t>better.</a:t>
            </a:r>
            <a:endParaRPr lang="en-IN" sz="1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2006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694" y="480077"/>
            <a:ext cx="8125309" cy="752978"/>
          </a:xfrm>
        </p:spPr>
        <p:txBody>
          <a:bodyPr/>
          <a:lstStyle/>
          <a:p>
            <a:pPr algn="ctr"/>
            <a:r>
              <a:rPr lang="en-US" sz="3200" b="1" dirty="0" smtClean="0">
                <a:latin typeface="Times New Roman" panose="02020603050405020304" pitchFamily="18" charset="0"/>
                <a:cs typeface="Times New Roman" panose="02020603050405020304" pitchFamily="18" charset="0"/>
              </a:rPr>
              <a:t>Future scope</a:t>
            </a:r>
            <a:endParaRPr lang="en-IN" sz="32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idx="1"/>
          </p:nvPr>
        </p:nvSpPr>
        <p:spPr>
          <a:xfrm>
            <a:off x="394855" y="1620982"/>
            <a:ext cx="8382000" cy="3522518"/>
          </a:xfrm>
        </p:spPr>
        <p:txBody>
          <a:bodyPr>
            <a:noAutofit/>
          </a:bodyPr>
          <a:lstStyle/>
          <a:p>
            <a:pPr marL="0" indent="0" algn="just">
              <a:lnSpc>
                <a:spcPct val="150000"/>
              </a:lnSpc>
              <a:buNone/>
            </a:pPr>
            <a:r>
              <a:rPr lang="en-US" sz="1400" dirty="0">
                <a:latin typeface="Times New Roman" panose="02020603050405020304" pitchFamily="18" charset="0"/>
                <a:cs typeface="Times New Roman" panose="02020603050405020304" pitchFamily="18" charset="0"/>
              </a:rPr>
              <a:t>The future scope of chatbots is vast and varied, as they are already becoming increasingly popular and are being adopted by various industries. Here are some potential areas where chatbots may be used in the future:</a:t>
            </a:r>
          </a:p>
          <a:p>
            <a:pPr algn="just">
              <a:lnSpc>
                <a:spcPct val="150000"/>
              </a:lnSpc>
            </a:pPr>
            <a:r>
              <a:rPr lang="en-US" sz="1400" dirty="0">
                <a:latin typeface="Times New Roman" panose="02020603050405020304" pitchFamily="18" charset="0"/>
                <a:cs typeface="Times New Roman" panose="02020603050405020304" pitchFamily="18" charset="0"/>
              </a:rPr>
              <a:t>Customer service: Chatbots can provide instant assistance to customers, which can help reduce wait times and improve customer satisfaction. </a:t>
            </a:r>
            <a:endParaRPr lang="en-US" sz="1400" dirty="0" smtClean="0">
              <a:latin typeface="Times New Roman" panose="02020603050405020304" pitchFamily="18" charset="0"/>
              <a:cs typeface="Times New Roman" panose="02020603050405020304" pitchFamily="18" charset="0"/>
            </a:endParaRPr>
          </a:p>
          <a:p>
            <a:pPr algn="just">
              <a:lnSpc>
                <a:spcPct val="150000"/>
              </a:lnSpc>
            </a:pPr>
            <a:r>
              <a:rPr lang="en-US" sz="1400" dirty="0" smtClean="0">
                <a:latin typeface="Times New Roman" panose="02020603050405020304" pitchFamily="18" charset="0"/>
                <a:cs typeface="Times New Roman" panose="02020603050405020304" pitchFamily="18" charset="0"/>
              </a:rPr>
              <a:t>Healthcare</a:t>
            </a:r>
            <a:r>
              <a:rPr lang="en-US" sz="1400" dirty="0">
                <a:latin typeface="Times New Roman" panose="02020603050405020304" pitchFamily="18" charset="0"/>
                <a:cs typeface="Times New Roman" panose="02020603050405020304" pitchFamily="18" charset="0"/>
              </a:rPr>
              <a:t>: Chatbots have the potential to help patients manage their health by providing guidance on medication, answering questions about symptoms, and providing support for mental health issues.</a:t>
            </a:r>
          </a:p>
          <a:p>
            <a:pPr algn="just">
              <a:lnSpc>
                <a:spcPct val="150000"/>
              </a:lnSpc>
            </a:pPr>
            <a:r>
              <a:rPr lang="en-US" sz="1400" dirty="0">
                <a:latin typeface="Times New Roman" panose="02020603050405020304" pitchFamily="18" charset="0"/>
                <a:cs typeface="Times New Roman" panose="02020603050405020304" pitchFamily="18" charset="0"/>
              </a:rPr>
              <a:t>Education: Chatbots can be used to provide personalized learning experiences, answering student questions and helping them progress through their studies.</a:t>
            </a:r>
          </a:p>
          <a:p>
            <a:pPr algn="just">
              <a:lnSpc>
                <a:spcPct val="150000"/>
              </a:lnSpc>
            </a:pPr>
            <a:r>
              <a:rPr lang="en-US" sz="1400" dirty="0">
                <a:latin typeface="Times New Roman" panose="02020603050405020304" pitchFamily="18" charset="0"/>
                <a:cs typeface="Times New Roman" panose="02020603050405020304" pitchFamily="18" charset="0"/>
              </a:rPr>
              <a:t>Financial services: Chatbots can provide assistance with financial planning, help with banking tasks, </a:t>
            </a:r>
            <a:r>
              <a:rPr lang="en-US" sz="1400" dirty="0" smtClean="0">
                <a:latin typeface="Times New Roman" panose="02020603050405020304" pitchFamily="18" charset="0"/>
                <a:cs typeface="Times New Roman" panose="02020603050405020304" pitchFamily="18" charset="0"/>
              </a:rPr>
              <a:t>etc.</a:t>
            </a:r>
            <a:endParaRPr lang="en-US" sz="1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92909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1_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725</TotalTime>
  <Words>1238</Words>
  <Application>Microsoft Office PowerPoint</Application>
  <PresentationFormat>On-screen Show (16:9)</PresentationFormat>
  <Paragraphs>104</Paragraphs>
  <Slides>17</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Arial</vt:lpstr>
      <vt:lpstr>Calibri</vt:lpstr>
      <vt:lpstr>Century Gothic</vt:lpstr>
      <vt:lpstr>Courier New</vt:lpstr>
      <vt:lpstr>Old Standard TT</vt:lpstr>
      <vt:lpstr>Times New Roman</vt:lpstr>
      <vt:lpstr>Wingdings</vt:lpstr>
      <vt:lpstr>Wingdings 3</vt:lpstr>
      <vt:lpstr>Ion Boardroom</vt:lpstr>
      <vt:lpstr>1_Ion Boardroom</vt:lpstr>
      <vt:lpstr>PowerPoint Presentation</vt:lpstr>
      <vt:lpstr>PowerPoint Presentation</vt:lpstr>
      <vt:lpstr>Abstract</vt:lpstr>
      <vt:lpstr>Problem Definition</vt:lpstr>
      <vt:lpstr>PowerPoint Presentation</vt:lpstr>
      <vt:lpstr>Literature Survey</vt:lpstr>
      <vt:lpstr>Literature Survey</vt:lpstr>
      <vt:lpstr>Block Diagram</vt:lpstr>
      <vt:lpstr>Future scope</vt:lpstr>
      <vt:lpstr>PowerPoint Presentation</vt:lpstr>
      <vt:lpstr>PowerPoint Presentation</vt:lpstr>
      <vt:lpstr>Implementation</vt:lpstr>
      <vt:lpstr>Benefits for Society</vt:lpstr>
      <vt:lpstr>PowerPoint Presentation</vt:lpstr>
      <vt:lpstr>Conclusion</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Ramya</dc:creator>
  <dc:description/>
  <cp:lastModifiedBy>FARID SHAIKH</cp:lastModifiedBy>
  <cp:revision>49</cp:revision>
  <dcterms:modified xsi:type="dcterms:W3CDTF">2023-09-14T17:13:15Z</dcterms:modified>
  <dc:language>en-IN</dc:language>
</cp:coreProperties>
</file>