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0"/>
  </p:notesMasterIdLst>
  <p:sldIdLst>
    <p:sldId id="270" r:id="rId2"/>
    <p:sldId id="257" r:id="rId3"/>
    <p:sldId id="310" r:id="rId4"/>
    <p:sldId id="292" r:id="rId5"/>
    <p:sldId id="299" r:id="rId6"/>
    <p:sldId id="322" r:id="rId7"/>
    <p:sldId id="324" r:id="rId8"/>
    <p:sldId id="298" r:id="rId9"/>
    <p:sldId id="311" r:id="rId10"/>
    <p:sldId id="312" r:id="rId11"/>
    <p:sldId id="306" r:id="rId12"/>
    <p:sldId id="297" r:id="rId13"/>
    <p:sldId id="308" r:id="rId14"/>
    <p:sldId id="309" r:id="rId15"/>
    <p:sldId id="325" r:id="rId16"/>
    <p:sldId id="313" r:id="rId17"/>
    <p:sldId id="314" r:id="rId18"/>
    <p:sldId id="31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5627" autoAdjust="0"/>
  </p:normalViewPr>
  <p:slideViewPr>
    <p:cSldViewPr snapToGrid="0">
      <p:cViewPr varScale="1">
        <p:scale>
          <a:sx n="85" d="100"/>
          <a:sy n="85" d="100"/>
        </p:scale>
        <p:origin x="7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2E95A-F502-47E7-942B-C713CDAF5C21}" type="datetimeFigureOut">
              <a:rPr lang="en-IN" smtClean="0"/>
              <a:t>03-11-2023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2FB1C-048C-4B7E-8803-76D57115E5E3}" type="slidenum">
              <a:rPr lang="en-IN" smtClean="0"/>
              <a:t>‹#›</a:t>
            </a:fld>
            <a:endParaRPr lang="en-IN"/>
          </a:p>
        </p:txBody>
      </p:sp>
    </p:spTree>
    <p:extLst>
      <p:ext uri="{BB962C8B-B14F-4D97-AF65-F5344CB8AC3E}">
        <p14:creationId xmlns:p14="http://schemas.microsoft.com/office/powerpoint/2010/main" val="333564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47758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982ED-3FA4-433F-A396-E332DFB74716}"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64925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69141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688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684253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79407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14843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379890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574848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3520" y="2524320"/>
            <a:ext cx="10824480" cy="2029920"/>
          </a:xfrm>
          <a:prstGeom prst="rect">
            <a:avLst/>
          </a:prstGeom>
        </p:spPr>
        <p:txBody>
          <a:bodyPr lIns="0" tIns="0" rIns="0" bIns="0" anchor="ctr">
            <a:noAutofit/>
          </a:bodyPr>
          <a:lstStyle/>
          <a:p>
            <a:endParaRPr lang="en-IN" sz="1867" b="0" strike="noStrike" spc="-1">
              <a:solidFill>
                <a:srgbClr val="000000"/>
              </a:solidFill>
              <a:latin typeface="Arial"/>
            </a:endParaRPr>
          </a:p>
        </p:txBody>
      </p:sp>
      <p:sp>
        <p:nvSpPr>
          <p:cNvPr id="6" name="PlaceHolder 2"/>
          <p:cNvSpPr>
            <a:spLocks noGrp="1"/>
          </p:cNvSpPr>
          <p:nvPr>
            <p:ph type="subTitle"/>
          </p:nvPr>
        </p:nvSpPr>
        <p:spPr>
          <a:xfrm>
            <a:off x="609600" y="1604640"/>
            <a:ext cx="10972320" cy="3977280"/>
          </a:xfrm>
          <a:prstGeom prst="rect">
            <a:avLst/>
          </a:prstGeom>
        </p:spPr>
        <p:txBody>
          <a:bodyPr lIns="0" tIns="0" rIns="0" bIns="0" anchor="ctr">
            <a:noAutofit/>
          </a:bodyPr>
          <a:lstStyle/>
          <a:p>
            <a:pPr algn="ctr"/>
            <a:endParaRPr lang="en-IN" sz="4267" b="0" strike="noStrike" spc="-1">
              <a:latin typeface="Arial"/>
            </a:endParaRPr>
          </a:p>
        </p:txBody>
      </p:sp>
    </p:spTree>
    <p:extLst>
      <p:ext uri="{BB962C8B-B14F-4D97-AF65-F5344CB8AC3E}">
        <p14:creationId xmlns:p14="http://schemas.microsoft.com/office/powerpoint/2010/main" val="380640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93795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61814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2982ED-3FA4-433F-A396-E332DFB74716}"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87483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2982ED-3FA4-433F-A396-E332DFB74716}"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05683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4462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36450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2982ED-3FA4-433F-A396-E332DFB74716}" type="datetimeFigureOut">
              <a:rPr lang="en-IN" smtClean="0"/>
              <a:t>03-11-2023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82470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982ED-3FA4-433F-A396-E332DFB74716}"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51529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2982ED-3FA4-433F-A396-E332DFB74716}" type="datetimeFigureOut">
              <a:rPr lang="en-IN" smtClean="0"/>
              <a:t>03-11-2023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2472EB-E301-4BF7-A069-159123A5B7C2}" type="slidenum">
              <a:rPr lang="en-IN" smtClean="0"/>
              <a:t>‹#›</a:t>
            </a:fld>
            <a:endParaRPr lang="en-IN"/>
          </a:p>
        </p:txBody>
      </p:sp>
    </p:spTree>
    <p:extLst>
      <p:ext uri="{BB962C8B-B14F-4D97-AF65-F5344CB8AC3E}">
        <p14:creationId xmlns:p14="http://schemas.microsoft.com/office/powerpoint/2010/main" val="4238768450"/>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sparrow.blogspot.com/2018/02/how-to-create-quiz-using-python.html"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PY_N1XdFp4w?si=mSHsvR5sbb16Ck9V" TargetMode="External"/><Relationship Id="rId2" Type="http://schemas.openxmlformats.org/officeDocument/2006/relationships/hyperlink" Target="https://youtu.be/dMaNiabqVdo?si=n-b62uOvtpxoxz6F" TargetMode="External"/><Relationship Id="rId1" Type="http://schemas.openxmlformats.org/officeDocument/2006/relationships/slideLayout" Target="../slideLayouts/slideLayout1.xml"/><Relationship Id="rId4" Type="http://schemas.openxmlformats.org/officeDocument/2006/relationships/hyperlink" Target="https://youtu.be/rHux0gMZ3Eg?si=L6mwAZiJi7wRnwc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938524" y="0"/>
            <a:ext cx="3999360" cy="2658240"/>
          </a:xfrm>
          <a:prstGeom prst="rect">
            <a:avLst/>
          </a:prstGeom>
          <a:ln>
            <a:noFill/>
          </a:ln>
        </p:spPr>
      </p:pic>
      <p:sp>
        <p:nvSpPr>
          <p:cNvPr id="82" name="TextShape 1"/>
          <p:cNvSpPr txBox="1"/>
          <p:nvPr/>
        </p:nvSpPr>
        <p:spPr>
          <a:xfrm>
            <a:off x="683520" y="2973600"/>
            <a:ext cx="10824480" cy="3130560"/>
          </a:xfrm>
          <a:prstGeom prst="rect">
            <a:avLst/>
          </a:prstGeom>
          <a:noFill/>
          <a:ln>
            <a:noFill/>
          </a:ln>
        </p:spPr>
        <p:txBody>
          <a:bodyPr tIns="121920" bIns="121920" anchor="b">
            <a:noAutofit/>
          </a:bodyPr>
          <a:lstStyle/>
          <a:p>
            <a:pPr algn="ctr">
              <a:tabLst>
                <a:tab pos="0" algn="l"/>
              </a:tabLst>
            </a:pPr>
            <a:r>
              <a:rPr lang="en" sz="4000" b="1" spc="-1" dirty="0">
                <a:solidFill>
                  <a:srgbClr val="FFFBF0"/>
                </a:solidFill>
                <a:latin typeface="Times New Roman"/>
                <a:ea typeface="Times New Roman"/>
              </a:rPr>
              <a:t>Department of Computer Science &amp; Engineering Artificial Intelligence &amp; Machine Learning</a:t>
            </a:r>
            <a:br>
              <a:rPr sz="2400" dirty="0"/>
            </a:br>
            <a:r>
              <a:rPr lang="en" sz="3200" spc="-1" dirty="0">
                <a:solidFill>
                  <a:srgbClr val="FFFBF0"/>
                </a:solidFill>
                <a:latin typeface="Times New Roman"/>
                <a:ea typeface="Times New Roman"/>
              </a:rPr>
              <a:t>A.P. Shah Institute of Technology</a:t>
            </a:r>
            <a:br>
              <a:rPr sz="2400" dirty="0"/>
            </a:br>
            <a:r>
              <a:rPr lang="en" sz="3200" spc="-1" dirty="0">
                <a:solidFill>
                  <a:srgbClr val="FFFBF0"/>
                </a:solidFill>
                <a:latin typeface="Times New Roman"/>
                <a:ea typeface="Times New Roman"/>
              </a:rPr>
              <a:t>G.B.Road,Kasarvadavli, Thane(W), Mumbai-400615</a:t>
            </a:r>
            <a:br>
              <a:rPr sz="2400" dirty="0"/>
            </a:br>
            <a:r>
              <a:rPr lang="en" sz="3200" spc="-1" dirty="0">
                <a:solidFill>
                  <a:srgbClr val="FFFBF0"/>
                </a:solidFill>
                <a:latin typeface="Times New Roman"/>
                <a:ea typeface="Times New Roman"/>
              </a:rPr>
              <a:t>UNIVERSITY OF MUMBAI</a:t>
            </a:r>
            <a:br>
              <a:rPr sz="2400" dirty="0"/>
            </a:br>
            <a:r>
              <a:rPr lang="en" sz="3200" spc="-1" dirty="0">
                <a:solidFill>
                  <a:srgbClr val="FFFBF0"/>
                </a:solidFill>
                <a:latin typeface="Times New Roman"/>
                <a:ea typeface="Times New Roman"/>
              </a:rPr>
              <a:t>Academic Year 2023-2024</a:t>
            </a:r>
            <a:endParaRPr lang="en-IN" sz="3200"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7A4CF3F-D2C3-4C25-B060-98BFC29E8156}"/>
              </a:ext>
            </a:extLst>
          </p:cNvPr>
          <p:cNvGraphicFramePr>
            <a:graphicFrameLocks noGrp="1"/>
          </p:cNvGraphicFramePr>
          <p:nvPr>
            <p:extLst>
              <p:ext uri="{D42A27DB-BD31-4B8C-83A1-F6EECF244321}">
                <p14:modId xmlns:p14="http://schemas.microsoft.com/office/powerpoint/2010/main" val="3720161926"/>
              </p:ext>
            </p:extLst>
          </p:nvPr>
        </p:nvGraphicFramePr>
        <p:xfrm>
          <a:off x="542831" y="2121615"/>
          <a:ext cx="11268891" cy="2886785"/>
        </p:xfrm>
        <a:graphic>
          <a:graphicData uri="http://schemas.openxmlformats.org/drawingml/2006/table">
            <a:tbl>
              <a:tblPr firstRow="1" bandRow="1">
                <a:tableStyleId>{5C22544A-7EE6-4342-B048-85BDC9FD1C3A}</a:tableStyleId>
              </a:tblPr>
              <a:tblGrid>
                <a:gridCol w="844292">
                  <a:extLst>
                    <a:ext uri="{9D8B030D-6E8A-4147-A177-3AD203B41FA5}">
                      <a16:colId xmlns:a16="http://schemas.microsoft.com/office/drawing/2014/main" val="1842614679"/>
                    </a:ext>
                  </a:extLst>
                </a:gridCol>
                <a:gridCol w="2493995">
                  <a:extLst>
                    <a:ext uri="{9D8B030D-6E8A-4147-A177-3AD203B41FA5}">
                      <a16:colId xmlns:a16="http://schemas.microsoft.com/office/drawing/2014/main" val="771276269"/>
                    </a:ext>
                  </a:extLst>
                </a:gridCol>
                <a:gridCol w="2286000">
                  <a:extLst>
                    <a:ext uri="{9D8B030D-6E8A-4147-A177-3AD203B41FA5}">
                      <a16:colId xmlns:a16="http://schemas.microsoft.com/office/drawing/2014/main" val="3482443813"/>
                    </a:ext>
                  </a:extLst>
                </a:gridCol>
                <a:gridCol w="5644604">
                  <a:extLst>
                    <a:ext uri="{9D8B030D-6E8A-4147-A177-3AD203B41FA5}">
                      <a16:colId xmlns:a16="http://schemas.microsoft.com/office/drawing/2014/main" val="410603486"/>
                    </a:ext>
                  </a:extLst>
                </a:gridCol>
              </a:tblGrid>
              <a:tr h="312388">
                <a:tc>
                  <a:txBody>
                    <a:bodyPr/>
                    <a:lstStyle/>
                    <a:p>
                      <a:pPr algn="ctr"/>
                      <a:r>
                        <a:rPr lang="en-US" dirty="0">
                          <a:latin typeface="Times New Roman" panose="02020603050405020304" pitchFamily="18" charset="0"/>
                          <a:cs typeface="Times New Roman" panose="02020603050405020304" pitchFamily="18" charset="0"/>
                        </a:rPr>
                        <a:t>Sr. No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 Name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Description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1756261"/>
                  </a:ext>
                </a:extLst>
              </a:tr>
              <a:tr h="2521025">
                <a:tc>
                  <a:txBody>
                    <a:bodyPr/>
                    <a:lstStyle/>
                    <a:p>
                      <a:pPr algn="ctr"/>
                      <a:r>
                        <a:rPr lang="en-US" sz="1800" dirty="0">
                          <a:latin typeface="Times New Roman" panose="02020603050405020304" pitchFamily="18" charset="0"/>
                          <a:cs typeface="Times New Roman" panose="02020603050405020304" pitchFamily="18" charset="0"/>
                        </a:rPr>
                        <a:t>5. </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Review on Machine Learning in Diabetic Retinopathy Prediction"</a:t>
                      </a:r>
                    </a:p>
                  </a:txBody>
                  <a:tcPr/>
                </a:tc>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Authors: Vijay R.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Palanisamy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et al.</a:t>
                      </a: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Published in: 2019</a:t>
                      </a:r>
                    </a:p>
                    <a:p>
                      <a:pPr algn="ct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indent="0" algn="just">
                        <a:buFont typeface="Arial" panose="020B0604020202020204" pitchFamily="34" charse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review article discusses the application of machine learning techniques, including deep learning and CNNs, for the early prediction of diabetic retinopathy, a common complication of diabetes.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424926034"/>
                  </a:ext>
                </a:extLst>
              </a:tr>
            </a:tbl>
          </a:graphicData>
        </a:graphic>
      </p:graphicFrame>
      <p:sp>
        <p:nvSpPr>
          <p:cNvPr id="3" name="Title 1">
            <a:extLst>
              <a:ext uri="{FF2B5EF4-FFF2-40B4-BE49-F238E27FC236}">
                <a16:creationId xmlns:a16="http://schemas.microsoft.com/office/drawing/2014/main" id="{4A5B367A-A80E-6C0D-FAAC-448FE0EF850D}"/>
              </a:ext>
            </a:extLst>
          </p:cNvPr>
          <p:cNvSpPr txBox="1">
            <a:spLocks/>
          </p:cNvSpPr>
          <p:nvPr/>
        </p:nvSpPr>
        <p:spPr>
          <a:xfrm>
            <a:off x="1111565" y="442181"/>
            <a:ext cx="10131425" cy="8074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567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6E43C9-E16A-499F-B80F-1C39A33896B9}"/>
              </a:ext>
            </a:extLst>
          </p:cNvPr>
          <p:cNvSpPr txBox="1">
            <a:spLocks/>
          </p:cNvSpPr>
          <p:nvPr/>
        </p:nvSpPr>
        <p:spPr>
          <a:xfrm>
            <a:off x="918349" y="157000"/>
            <a:ext cx="10131425" cy="106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BLOCK DIAGRAM</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982E03D-FAE5-811C-647E-9772ED4FBFD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7361"/>
          <a:stretch/>
        </p:blipFill>
        <p:spPr>
          <a:xfrm>
            <a:off x="2572872" y="1290919"/>
            <a:ext cx="6777316" cy="4625787"/>
          </a:xfrm>
          <a:prstGeom prst="rect">
            <a:avLst/>
          </a:prstGeom>
        </p:spPr>
      </p:pic>
    </p:spTree>
    <p:extLst>
      <p:ext uri="{BB962C8B-B14F-4D97-AF65-F5344CB8AC3E}">
        <p14:creationId xmlns:p14="http://schemas.microsoft.com/office/powerpoint/2010/main" val="29526024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89C651C-1417-492D-8F72-5FAC2CC0CBF7}"/>
              </a:ext>
            </a:extLst>
          </p:cNvPr>
          <p:cNvSpPr txBox="1">
            <a:spLocks/>
          </p:cNvSpPr>
          <p:nvPr/>
        </p:nvSpPr>
        <p:spPr>
          <a:xfrm>
            <a:off x="1042960" y="792110"/>
            <a:ext cx="10131425" cy="104932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Tools/software, Languages used</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20B38F01-1CCD-49B1-BA3B-095CB2F75124}"/>
              </a:ext>
            </a:extLst>
          </p:cNvPr>
          <p:cNvSpPr txBox="1">
            <a:spLocks/>
          </p:cNvSpPr>
          <p:nvPr/>
        </p:nvSpPr>
        <p:spPr>
          <a:xfrm>
            <a:off x="685801" y="2142067"/>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 version (3.10)</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Google </a:t>
            </a: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GUI – Flask Python</a:t>
            </a:r>
          </a:p>
        </p:txBody>
      </p:sp>
      <p:pic>
        <p:nvPicPr>
          <p:cNvPr id="3" name="Picture 2">
            <a:extLst>
              <a:ext uri="{FF2B5EF4-FFF2-40B4-BE49-F238E27FC236}">
                <a16:creationId xmlns:a16="http://schemas.microsoft.com/office/drawing/2014/main" id="{F331005C-DC05-FE18-C6B8-2D83190682A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33882" y="2142067"/>
            <a:ext cx="3666565" cy="3143250"/>
          </a:xfrm>
          <a:prstGeom prst="rect">
            <a:avLst/>
          </a:prstGeom>
        </p:spPr>
      </p:pic>
    </p:spTree>
    <p:extLst>
      <p:ext uri="{BB962C8B-B14F-4D97-AF65-F5344CB8AC3E}">
        <p14:creationId xmlns:p14="http://schemas.microsoft.com/office/powerpoint/2010/main" val="3117363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6E43C9-E16A-499F-B80F-1C39A33896B9}"/>
              </a:ext>
            </a:extLst>
          </p:cNvPr>
          <p:cNvSpPr txBox="1">
            <a:spLocks/>
          </p:cNvSpPr>
          <p:nvPr/>
        </p:nvSpPr>
        <p:spPr>
          <a:xfrm>
            <a:off x="810773" y="2362318"/>
            <a:ext cx="10131425" cy="106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PROJECT WORK</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356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221-B3B9-5D7F-C63F-AD6A144A2887}"/>
              </a:ext>
            </a:extLst>
          </p:cNvPr>
          <p:cNvSpPr txBox="1">
            <a:spLocks/>
          </p:cNvSpPr>
          <p:nvPr/>
        </p:nvSpPr>
        <p:spPr>
          <a:xfrm>
            <a:off x="1174039" y="-12347"/>
            <a:ext cx="10131425" cy="1049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Implementation</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B6953A-F72E-EAB2-CA74-199C5032E77A}"/>
              </a:ext>
            </a:extLst>
          </p:cNvPr>
          <p:cNvPicPr>
            <a:picLocks noChangeAspect="1"/>
          </p:cNvPicPr>
          <p:nvPr/>
        </p:nvPicPr>
        <p:blipFill rotWithShape="1">
          <a:blip r:embed="rId2">
            <a:extLst>
              <a:ext uri="{28A0092B-C50C-407E-A947-70E740481C1C}">
                <a14:useLocalDpi xmlns:a14="http://schemas.microsoft.com/office/drawing/2010/main" val="0"/>
              </a:ext>
            </a:extLst>
          </a:blip>
          <a:srcRect l="6263"/>
          <a:stretch/>
        </p:blipFill>
        <p:spPr>
          <a:xfrm>
            <a:off x="2138158" y="1534692"/>
            <a:ext cx="7915684" cy="4005498"/>
          </a:xfrm>
          <a:prstGeom prst="rect">
            <a:avLst/>
          </a:prstGeom>
        </p:spPr>
      </p:pic>
    </p:spTree>
    <p:extLst>
      <p:ext uri="{BB962C8B-B14F-4D97-AF65-F5344CB8AC3E}">
        <p14:creationId xmlns:p14="http://schemas.microsoft.com/office/powerpoint/2010/main" val="1075243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221-B3B9-5D7F-C63F-AD6A144A2887}"/>
              </a:ext>
            </a:extLst>
          </p:cNvPr>
          <p:cNvSpPr txBox="1">
            <a:spLocks/>
          </p:cNvSpPr>
          <p:nvPr/>
        </p:nvSpPr>
        <p:spPr>
          <a:xfrm>
            <a:off x="1174039" y="-12347"/>
            <a:ext cx="10131425" cy="1049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Implementation</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7990ED0-2051-BCA9-471A-3251A92867C1}"/>
              </a:ext>
            </a:extLst>
          </p:cNvPr>
          <p:cNvPicPr>
            <a:picLocks noChangeAspect="1"/>
          </p:cNvPicPr>
          <p:nvPr/>
        </p:nvPicPr>
        <p:blipFill rotWithShape="1">
          <a:blip r:embed="rId2">
            <a:extLst>
              <a:ext uri="{28A0092B-C50C-407E-A947-70E740481C1C}">
                <a14:useLocalDpi xmlns:a14="http://schemas.microsoft.com/office/drawing/2010/main" val="0"/>
              </a:ext>
            </a:extLst>
          </a:blip>
          <a:srcRect l="32647" t="21438" r="27206" b="23660"/>
          <a:stretch/>
        </p:blipFill>
        <p:spPr>
          <a:xfrm>
            <a:off x="878542" y="1971341"/>
            <a:ext cx="4894730" cy="3685388"/>
          </a:xfrm>
          <a:prstGeom prst="rect">
            <a:avLst/>
          </a:prstGeom>
        </p:spPr>
      </p:pic>
      <p:pic>
        <p:nvPicPr>
          <p:cNvPr id="12" name="Picture 11">
            <a:extLst>
              <a:ext uri="{FF2B5EF4-FFF2-40B4-BE49-F238E27FC236}">
                <a16:creationId xmlns:a16="http://schemas.microsoft.com/office/drawing/2014/main" id="{BA76E0C8-B7B1-A57B-F754-8ED57BD64AFF}"/>
              </a:ext>
            </a:extLst>
          </p:cNvPr>
          <p:cNvPicPr>
            <a:picLocks noChangeAspect="1"/>
          </p:cNvPicPr>
          <p:nvPr/>
        </p:nvPicPr>
        <p:blipFill rotWithShape="1">
          <a:blip r:embed="rId3">
            <a:extLst>
              <a:ext uri="{28A0092B-C50C-407E-A947-70E740481C1C}">
                <a14:useLocalDpi xmlns:a14="http://schemas.microsoft.com/office/drawing/2010/main" val="0"/>
              </a:ext>
            </a:extLst>
          </a:blip>
          <a:srcRect l="34853" t="22745" r="29043" b="27973"/>
          <a:stretch/>
        </p:blipFill>
        <p:spPr>
          <a:xfrm>
            <a:off x="6553200" y="1971341"/>
            <a:ext cx="4752264" cy="3685388"/>
          </a:xfrm>
          <a:prstGeom prst="rect">
            <a:avLst/>
          </a:prstGeom>
        </p:spPr>
      </p:pic>
    </p:spTree>
    <p:extLst>
      <p:ext uri="{BB962C8B-B14F-4D97-AF65-F5344CB8AC3E}">
        <p14:creationId xmlns:p14="http://schemas.microsoft.com/office/powerpoint/2010/main" val="79551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203200" y="1684867"/>
            <a:ext cx="11866879" cy="25554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20000"/>
              </a:lnSpc>
              <a:spcBef>
                <a:spcPts val="600"/>
              </a:spcBef>
              <a:buFont typeface="Arial" panose="020B0604020202020204" pitchFamily="34" charset="0"/>
              <a:buChar char="•"/>
            </a:pPr>
            <a:r>
              <a:rPr lang="en-US" b="0" i="0" dirty="0">
                <a:solidFill>
                  <a:srgbClr val="D1D5DB"/>
                </a:solidFill>
                <a:effectLst/>
                <a:latin typeface="Söhne"/>
              </a:rPr>
              <a:t>In conclusion, the development of a Diabetes Prediction System using AI holds significant promise in the healthcare field. </a:t>
            </a:r>
          </a:p>
          <a:p>
            <a:pPr marL="457200" indent="-457200" algn="just">
              <a:lnSpc>
                <a:spcPct val="120000"/>
              </a:lnSpc>
              <a:spcBef>
                <a:spcPts val="600"/>
              </a:spcBef>
              <a:buFont typeface="Arial" panose="020B0604020202020204" pitchFamily="34" charset="0"/>
              <a:buChar char="•"/>
            </a:pPr>
            <a:r>
              <a:rPr lang="en-US" b="0" i="0" dirty="0">
                <a:solidFill>
                  <a:srgbClr val="D1D5DB"/>
                </a:solidFill>
                <a:effectLst/>
                <a:latin typeface="Söhne"/>
              </a:rPr>
              <a:t>This system harnesses the power of artificial intelligence to enhance the early identification of individuals at risk of developing diabetes, providing numerous potential benefits</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Conclusion </a:t>
            </a: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379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243840" y="919258"/>
            <a:ext cx="11866879" cy="579650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just" eaLnBrk="1" fontAlgn="auto" hangingPunct="1">
              <a:lnSpc>
                <a:spcPct val="100000"/>
              </a:lnSpc>
              <a:spcAft>
                <a:spcPts val="250"/>
              </a:spcAft>
              <a:buSzPts val="800"/>
              <a:buFont typeface="Arial" panose="020B0604020202020204" pitchFamily="34" charset="0"/>
              <a:buNone/>
              <a:tabLst>
                <a:tab pos="228600" algn="l"/>
              </a:tabLst>
              <a:defRPr/>
            </a:pPr>
            <a:r>
              <a:rPr lang="en-IN" sz="2000" dirty="0">
                <a:latin typeface="Times New Roman" panose="02020603050405020304" pitchFamily="18" charset="0"/>
                <a:ea typeface="MS Mincho" panose="02020609040205080304" pitchFamily="49" charset="-128"/>
              </a:rPr>
              <a:t>Journal Papers :</a:t>
            </a:r>
          </a:p>
          <a:p>
            <a:pPr algn="just">
              <a:lnSpc>
                <a:spcPct val="100000"/>
              </a:lnSpc>
              <a:spcAft>
                <a:spcPts val="250"/>
              </a:spcAft>
              <a:buSzPts val="800"/>
              <a:tabLst>
                <a:tab pos="228600" algn="l"/>
              </a:tabLst>
              <a:defRPr/>
            </a:pPr>
            <a:r>
              <a:rPr lang="en-IN" sz="1800" b="1" dirty="0">
                <a:latin typeface="Times New Roman" panose="02020603050405020304" pitchFamily="18" charset="0"/>
                <a:ea typeface="MS Mincho" panose="02020609040205080304" pitchFamily="49" charset="-128"/>
              </a:rPr>
              <a:t>[1</a:t>
            </a:r>
            <a:r>
              <a:rPr lang="en-IN" sz="1800" b="1" dirty="0">
                <a:latin typeface="Times New Roman" panose="02020603050405020304" pitchFamily="18" charset="0"/>
                <a:ea typeface="MS Mincho" panose="02020609040205080304" pitchFamily="49" charset="-128"/>
                <a:cs typeface="Times New Roman" panose="02020603050405020304" pitchFamily="18" charset="0"/>
              </a:rPr>
              <a:t>] </a:t>
            </a:r>
            <a:r>
              <a:rPr lang="en-US" sz="1900" b="1" i="0" dirty="0">
                <a:solidFill>
                  <a:srgbClr val="D1D5DB"/>
                </a:solidFill>
                <a:effectLst/>
                <a:latin typeface="Times New Roman" panose="02020603050405020304" pitchFamily="18" charset="0"/>
                <a:cs typeface="Times New Roman" panose="02020603050405020304" pitchFamily="18" charset="0"/>
              </a:rPr>
              <a:t>Cho, S. H., &amp; Lee, J. H. (2020). Diabetes prediction using machine learning and big data. Healthcare Informatics Research, 26(3), 156-163.</a:t>
            </a: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[2] </a:t>
            </a:r>
            <a:r>
              <a:rPr lang="en-US" sz="1800" b="1" i="0" dirty="0">
                <a:solidFill>
                  <a:srgbClr val="D1D5DB"/>
                </a:solidFill>
                <a:effectLst/>
                <a:latin typeface="Times New Roman" panose="02020603050405020304" pitchFamily="18" charset="0"/>
                <a:cs typeface="Times New Roman" panose="02020603050405020304" pitchFamily="18" charset="0"/>
              </a:rPr>
              <a:t>Pham, N. M., &amp; Egger, G. (2019). A data-driven approach to predicting diabetes and cardiovascular disease with machine learning. BMC Medical Informatics and Decision Making, 19(1), 211</a:t>
            </a:r>
            <a:r>
              <a:rPr lang="en-US" sz="1400" b="0" i="0" dirty="0">
                <a:solidFill>
                  <a:srgbClr val="D1D5DB"/>
                </a:solidFill>
                <a:effectLst/>
                <a:latin typeface="Söhne"/>
              </a:rPr>
              <a:t>.</a:t>
            </a: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[3] </a:t>
            </a:r>
            <a:r>
              <a:rPr lang="en-US" sz="1800" b="1" i="0" dirty="0" err="1">
                <a:solidFill>
                  <a:srgbClr val="D1D5DB"/>
                </a:solidFill>
                <a:effectLst/>
                <a:latin typeface="Times New Roman" panose="02020603050405020304" pitchFamily="18" charset="0"/>
                <a:cs typeface="Times New Roman" panose="02020603050405020304" pitchFamily="18" charset="0"/>
              </a:rPr>
              <a:t>Alhusaini</a:t>
            </a:r>
            <a:r>
              <a:rPr lang="en-US" sz="1800" b="1" i="0" dirty="0">
                <a:solidFill>
                  <a:srgbClr val="D1D5DB"/>
                </a:solidFill>
                <a:effectLst/>
                <a:latin typeface="Times New Roman" panose="02020603050405020304" pitchFamily="18" charset="0"/>
                <a:cs typeface="Times New Roman" panose="02020603050405020304" pitchFamily="18" charset="0"/>
              </a:rPr>
              <a:t>, W. S., &amp; Ahmed, M. (2021). Predicting diabetes disease based on machine learning and deep learning algorithms. Health Information Science and Systems, 9(1), 1-11.</a:t>
            </a:r>
            <a:endParaRPr lang="en-IN" sz="1800" b="1" strike="noStrike" dirty="0">
              <a:effectLst/>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[4] </a:t>
            </a:r>
            <a:r>
              <a:rPr lang="en-IN" sz="1800" b="1" i="0" dirty="0">
                <a:solidFill>
                  <a:srgbClr val="D1D5DB"/>
                </a:solidFill>
                <a:effectLst/>
                <a:latin typeface="Times New Roman" panose="02020603050405020304" pitchFamily="18" charset="0"/>
                <a:cs typeface="Times New Roman" panose="02020603050405020304" pitchFamily="18" charset="0"/>
              </a:rPr>
              <a:t>Fernández, A., García, S., </a:t>
            </a:r>
            <a:r>
              <a:rPr lang="en-IN" sz="1800" b="1" i="0" dirty="0" err="1">
                <a:solidFill>
                  <a:srgbClr val="D1D5DB"/>
                </a:solidFill>
                <a:effectLst/>
                <a:latin typeface="Times New Roman" panose="02020603050405020304" pitchFamily="18" charset="0"/>
                <a:cs typeface="Times New Roman" panose="02020603050405020304" pitchFamily="18" charset="0"/>
              </a:rPr>
              <a:t>Galar</a:t>
            </a:r>
            <a:r>
              <a:rPr lang="en-IN" sz="1800" b="1" i="0" dirty="0">
                <a:solidFill>
                  <a:srgbClr val="D1D5DB"/>
                </a:solidFill>
                <a:effectLst/>
                <a:latin typeface="Times New Roman" panose="02020603050405020304" pitchFamily="18" charset="0"/>
                <a:cs typeface="Times New Roman" panose="02020603050405020304" pitchFamily="18" charset="0"/>
              </a:rPr>
              <a:t>, M., </a:t>
            </a:r>
            <a:r>
              <a:rPr lang="en-IN" sz="1800" b="1" i="0" dirty="0" err="1">
                <a:solidFill>
                  <a:srgbClr val="D1D5DB"/>
                </a:solidFill>
                <a:effectLst/>
                <a:latin typeface="Times New Roman" panose="02020603050405020304" pitchFamily="18" charset="0"/>
                <a:cs typeface="Times New Roman" panose="02020603050405020304" pitchFamily="18" charset="0"/>
              </a:rPr>
              <a:t>Prati</a:t>
            </a:r>
            <a:r>
              <a:rPr lang="en-IN" sz="1800" b="1" i="0" dirty="0">
                <a:solidFill>
                  <a:srgbClr val="D1D5DB"/>
                </a:solidFill>
                <a:effectLst/>
                <a:latin typeface="Times New Roman" panose="02020603050405020304" pitchFamily="18" charset="0"/>
                <a:cs typeface="Times New Roman" panose="02020603050405020304" pitchFamily="18" charset="0"/>
              </a:rPr>
              <a:t>, R. C., &amp; Krawczyk, B. (2018). An insight into imbalanced big data classification: outcomes and challenges. Complex &amp; Intelligent Systems, 4(3), 209-220.</a:t>
            </a:r>
          </a:p>
          <a:p>
            <a:pPr algn="just">
              <a:lnSpc>
                <a:spcPct val="100000"/>
              </a:lnSpc>
              <a:spcAft>
                <a:spcPts val="250"/>
              </a:spcAft>
              <a:buSzPts val="800"/>
              <a:tabLst>
                <a:tab pos="228600" algn="l"/>
              </a:tabLst>
              <a:defRPr/>
            </a:pPr>
            <a:r>
              <a:rPr lang="en-US" sz="1800" kern="1200" dirty="0">
                <a:effectLst/>
                <a:latin typeface="Times New Roman" panose="02020603050405020304" pitchFamily="18" charset="0"/>
                <a:cs typeface="Times New Roman" panose="02020603050405020304" pitchFamily="18" charset="0"/>
              </a:rPr>
              <a:t>[5] </a:t>
            </a:r>
            <a:r>
              <a:rPr lang="en-US" sz="1800" b="1" i="0" dirty="0" err="1">
                <a:solidFill>
                  <a:srgbClr val="D1D5DB"/>
                </a:solidFill>
                <a:effectLst/>
                <a:latin typeface="Times New Roman" panose="02020603050405020304" pitchFamily="18" charset="0"/>
                <a:cs typeface="Times New Roman" panose="02020603050405020304" pitchFamily="18" charset="0"/>
              </a:rPr>
              <a:t>Gargeya</a:t>
            </a:r>
            <a:r>
              <a:rPr lang="en-US" sz="1800" b="1" i="0" dirty="0">
                <a:solidFill>
                  <a:srgbClr val="D1D5DB"/>
                </a:solidFill>
                <a:effectLst/>
                <a:latin typeface="Times New Roman" panose="02020603050405020304" pitchFamily="18" charset="0"/>
                <a:cs typeface="Times New Roman" panose="02020603050405020304" pitchFamily="18" charset="0"/>
              </a:rPr>
              <a:t>, R., &amp; </a:t>
            </a:r>
            <a:r>
              <a:rPr lang="en-US" sz="1800" b="1" i="0" dirty="0" err="1">
                <a:solidFill>
                  <a:srgbClr val="D1D5DB"/>
                </a:solidFill>
                <a:effectLst/>
                <a:latin typeface="Times New Roman" panose="02020603050405020304" pitchFamily="18" charset="0"/>
                <a:cs typeface="Times New Roman" panose="02020603050405020304" pitchFamily="18" charset="0"/>
              </a:rPr>
              <a:t>Leng</a:t>
            </a:r>
            <a:r>
              <a:rPr lang="en-US" sz="1800" b="1" i="0" dirty="0">
                <a:solidFill>
                  <a:srgbClr val="D1D5DB"/>
                </a:solidFill>
                <a:effectLst/>
                <a:latin typeface="Times New Roman" panose="02020603050405020304" pitchFamily="18" charset="0"/>
                <a:cs typeface="Times New Roman" panose="02020603050405020304" pitchFamily="18" charset="0"/>
              </a:rPr>
              <a:t>, T. (2017). Automated identification of diabetic retinopathy using deep learning. Ophthalmology, 124(7), 962-969</a:t>
            </a:r>
            <a:r>
              <a:rPr lang="en-US" sz="1600" b="0" i="0" dirty="0">
                <a:solidFill>
                  <a:srgbClr val="D1D5DB"/>
                </a:solidFill>
                <a:effectLst/>
                <a:latin typeface="Söhne"/>
              </a:rPr>
              <a:t>.</a:t>
            </a:r>
            <a:endParaRPr lang="en-US" sz="21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2100" dirty="0">
                <a:latin typeface="Times New Roman" panose="02020603050405020304" pitchFamily="18" charset="0"/>
                <a:cs typeface="Times New Roman" panose="02020603050405020304" pitchFamily="18" charset="0"/>
              </a:rPr>
              <a:t>Useful Links :</a:t>
            </a: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[6] </a:t>
            </a:r>
            <a:r>
              <a:rPr lang="en-US" sz="1800" dirty="0">
                <a:latin typeface="Times New Roman" panose="02020603050405020304" pitchFamily="18" charset="0"/>
                <a:cs typeface="Times New Roman" panose="02020603050405020304" pitchFamily="18" charset="0"/>
                <a:hlinkClick r:id="rId2"/>
              </a:rPr>
              <a:t>https://youtu.be/dMaNiabqVdo?si=n-b62uOvtpxoxz6F</a:t>
            </a:r>
            <a:endParaRPr lang="en-US" sz="18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[7] </a:t>
            </a:r>
            <a:r>
              <a:rPr lang="en-US" sz="1800" dirty="0">
                <a:latin typeface="Times New Roman" panose="02020603050405020304" pitchFamily="18" charset="0"/>
                <a:cs typeface="Times New Roman" panose="02020603050405020304" pitchFamily="18" charset="0"/>
                <a:hlinkClick r:id="rId3"/>
              </a:rPr>
              <a:t>https://youtu.be/PY_N1XdFp4w?si=mSHsvR5sbb16Ck9V</a:t>
            </a:r>
            <a:endParaRPr lang="en-US" sz="18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[8] </a:t>
            </a:r>
            <a:r>
              <a:rPr lang="en-US" sz="1800" dirty="0">
                <a:latin typeface="Times New Roman" panose="02020603050405020304" pitchFamily="18" charset="0"/>
                <a:cs typeface="Times New Roman" panose="02020603050405020304" pitchFamily="18" charset="0"/>
                <a:hlinkClick r:id="rId4"/>
              </a:rPr>
              <a:t>https://youtu.be/rHux0gMZ3Eg?si=L6mwAZiJi7wRnwc3</a:t>
            </a:r>
            <a:endParaRPr lang="en-US" sz="18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endParaRPr lang="en-US" sz="1800" dirty="0">
              <a:latin typeface="Times New Roman" panose="02020603050405020304" pitchFamily="18" charset="0"/>
              <a:cs typeface="Times New Roman" panose="02020603050405020304" pitchFamily="18" charset="0"/>
            </a:endParaRPr>
          </a:p>
          <a:p>
            <a:pPr marL="0" indent="0" algn="just" eaLnBrk="1" fontAlgn="auto" hangingPunct="1">
              <a:lnSpc>
                <a:spcPct val="100000"/>
              </a:lnSpc>
              <a:spcAft>
                <a:spcPts val="250"/>
              </a:spcAft>
              <a:buSzPts val="800"/>
              <a:buFont typeface="Arial" panose="020B0604020202020204" pitchFamily="34" charset="0"/>
              <a:buNone/>
              <a:tabLst>
                <a:tab pos="228600" algn="l"/>
              </a:tabLst>
              <a:defRPr/>
            </a:pPr>
            <a:endParaRPr lang="en-US" sz="2000" dirty="0">
              <a:latin typeface="Times New Roman" panose="02020603050405020304" pitchFamily="18" charset="0"/>
              <a:cs typeface="Times New Roman" panose="02020603050405020304" pitchFamily="18" charset="0"/>
            </a:endParaRPr>
          </a:p>
          <a:p>
            <a:pPr algn="just">
              <a:lnSpc>
                <a:spcPct val="120000"/>
              </a:lnSpc>
              <a:spcBef>
                <a:spcPts val="600"/>
              </a:spcBef>
            </a:pPr>
            <a:endParaRPr lang="en-US" sz="2000" dirty="0">
              <a:latin typeface="Times New Roman" panose="02020603050405020304" pitchFamily="18" charset="0"/>
              <a:cs typeface="Times New Roman" panose="02020603050405020304" pitchFamily="18" charset="0"/>
            </a:endParaRPr>
          </a:p>
          <a:p>
            <a:pPr algn="just">
              <a:lnSpc>
                <a:spcPct val="120000"/>
              </a:lnSpc>
              <a:spcBef>
                <a:spcPts val="600"/>
              </a:spcBef>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23368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References</a:t>
            </a: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636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A97DAE-0322-AF21-9686-B9E26BE023AC}"/>
              </a:ext>
            </a:extLst>
          </p:cNvPr>
          <p:cNvSpPr txBox="1"/>
          <p:nvPr/>
        </p:nvSpPr>
        <p:spPr>
          <a:xfrm>
            <a:off x="3225338" y="2211184"/>
            <a:ext cx="5818910" cy="1200329"/>
          </a:xfrm>
          <a:prstGeom prst="rect">
            <a:avLst/>
          </a:prstGeom>
          <a:noFill/>
        </p:spPr>
        <p:txBody>
          <a:bodyPr wrap="square" rtlCol="0">
            <a:spAutoFit/>
          </a:bodyPr>
          <a:lstStyle/>
          <a:p>
            <a:r>
              <a:rPr lang="en-US" sz="7200" dirty="0">
                <a:solidFill>
                  <a:srgbClr val="FFFF00"/>
                </a:solidFill>
                <a:latin typeface="Times New Roman" panose="02020603050405020304" pitchFamily="18" charset="0"/>
                <a:cs typeface="Times New Roman" panose="02020603050405020304" pitchFamily="18" charset="0"/>
              </a:rPr>
              <a:t>THANK YOU </a:t>
            </a:r>
            <a:endParaRPr lang="en-IN" sz="7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290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414179"/>
            <a:ext cx="12192000" cy="4572000"/>
          </a:xfrm>
          <a:custGeom>
            <a:avLst/>
            <a:gdLst/>
            <a:ahLst/>
            <a:cxnLst/>
            <a:rect l="l" t="t" r="r" b="b"/>
            <a:pathLst>
              <a:path w="9144000" h="3429000">
                <a:moveTo>
                  <a:pt x="0" y="3428999"/>
                </a:moveTo>
                <a:lnTo>
                  <a:pt x="9144000" y="3428999"/>
                </a:lnTo>
                <a:lnTo>
                  <a:pt x="9144000" y="0"/>
                </a:lnTo>
                <a:lnTo>
                  <a:pt x="0" y="0"/>
                </a:lnTo>
                <a:lnTo>
                  <a:pt x="0" y="3428999"/>
                </a:lnTo>
                <a:close/>
              </a:path>
            </a:pathLst>
          </a:custGeom>
          <a:solidFill>
            <a:srgbClr val="000000"/>
          </a:solidFill>
        </p:spPr>
        <p:txBody>
          <a:bodyPr wrap="square" lIns="0" tIns="0" rIns="0" bIns="0" rtlCol="0"/>
          <a:lstStyle/>
          <a:p>
            <a:endParaRPr sz="2400"/>
          </a:p>
        </p:txBody>
      </p:sp>
      <p:sp>
        <p:nvSpPr>
          <p:cNvPr id="3" name="object 3"/>
          <p:cNvSpPr/>
          <p:nvPr/>
        </p:nvSpPr>
        <p:spPr>
          <a:xfrm>
            <a:off x="0" y="0"/>
            <a:ext cx="12192000" cy="2352040"/>
          </a:xfrm>
          <a:custGeom>
            <a:avLst/>
            <a:gdLst/>
            <a:ahLst/>
            <a:cxnLst/>
            <a:rect l="l" t="t" r="r" b="b"/>
            <a:pathLst>
              <a:path w="9144000" h="1714500">
                <a:moveTo>
                  <a:pt x="9144000" y="0"/>
                </a:moveTo>
                <a:lnTo>
                  <a:pt x="0" y="0"/>
                </a:lnTo>
                <a:lnTo>
                  <a:pt x="0" y="1714500"/>
                </a:lnTo>
                <a:lnTo>
                  <a:pt x="9144000" y="1714500"/>
                </a:lnTo>
                <a:lnTo>
                  <a:pt x="9144000" y="0"/>
                </a:lnTo>
                <a:close/>
              </a:path>
            </a:pathLst>
          </a:custGeom>
          <a:solidFill>
            <a:srgbClr val="25A69A"/>
          </a:solidFill>
        </p:spPr>
        <p:txBody>
          <a:bodyPr wrap="square" lIns="0" tIns="0" rIns="0" bIns="0" rtlCol="0"/>
          <a:lstStyle/>
          <a:p>
            <a:endParaRPr sz="2400" dirty="0"/>
          </a:p>
        </p:txBody>
      </p:sp>
      <p:sp>
        <p:nvSpPr>
          <p:cNvPr id="6" name="object 6"/>
          <p:cNvSpPr txBox="1">
            <a:spLocks noGrp="1"/>
          </p:cNvSpPr>
          <p:nvPr>
            <p:ph type="title"/>
          </p:nvPr>
        </p:nvSpPr>
        <p:spPr>
          <a:xfrm>
            <a:off x="224117" y="1085930"/>
            <a:ext cx="11851341" cy="756617"/>
          </a:xfrm>
          <a:prstGeom prst="rect">
            <a:avLst/>
          </a:prstGeom>
        </p:spPr>
        <p:txBody>
          <a:bodyPr vert="horz" wrap="square" lIns="0" tIns="17780" rIns="0" bIns="0" rtlCol="0" anchor="ctr">
            <a:spAutoFit/>
          </a:bodyPr>
          <a:lstStyle/>
          <a:p>
            <a:pPr marL="16933" algn="ctr">
              <a:lnSpc>
                <a:spcPct val="100000"/>
              </a:lnSpc>
              <a:spcBef>
                <a:spcPts val="140"/>
              </a:spcBef>
            </a:pPr>
            <a:r>
              <a:rPr lang="en-US" sz="4800" b="1" dirty="0">
                <a:solidFill>
                  <a:srgbClr val="000000"/>
                </a:solidFill>
                <a:latin typeface="Dutch801 XBd BT" panose="02020903060505020304" pitchFamily="18" charset="0"/>
              </a:rPr>
              <a:t>DIABETES PREDICTION SYSTEM USING AI</a:t>
            </a:r>
            <a:endParaRPr sz="4800" b="1" dirty="0">
              <a:solidFill>
                <a:srgbClr val="000000"/>
              </a:solidFill>
              <a:latin typeface="Dutch801 XBd BT" panose="02020903060505020304" pitchFamily="18" charset="0"/>
            </a:endParaRPr>
          </a:p>
        </p:txBody>
      </p:sp>
      <p:sp>
        <p:nvSpPr>
          <p:cNvPr id="7" name="object 7"/>
          <p:cNvSpPr txBox="1"/>
          <p:nvPr/>
        </p:nvSpPr>
        <p:spPr>
          <a:xfrm>
            <a:off x="1635760" y="2841812"/>
            <a:ext cx="8933628" cy="4074619"/>
          </a:xfrm>
          <a:prstGeom prst="rect">
            <a:avLst/>
          </a:prstGeom>
        </p:spPr>
        <p:txBody>
          <a:bodyPr vert="horz" wrap="square" lIns="0" tIns="16933" rIns="0" bIns="0" rtlCol="0">
            <a:spAutoFit/>
          </a:bodyPr>
          <a:lstStyle/>
          <a:p>
            <a:pPr algn="ctr">
              <a:spcBef>
                <a:spcPts val="20"/>
              </a:spcBef>
            </a:pPr>
            <a:r>
              <a:rPr sz="2400" b="1" spc="-27" dirty="0">
                <a:solidFill>
                  <a:srgbClr val="FFFAEF"/>
                </a:solidFill>
                <a:latin typeface="Times New Roman"/>
                <a:cs typeface="Times New Roman"/>
              </a:rPr>
              <a:t>Computer</a:t>
            </a:r>
            <a:r>
              <a:rPr sz="2400" b="1" spc="107" dirty="0">
                <a:solidFill>
                  <a:srgbClr val="FFFAEF"/>
                </a:solidFill>
                <a:latin typeface="Times New Roman"/>
                <a:cs typeface="Times New Roman"/>
              </a:rPr>
              <a:t> </a:t>
            </a:r>
            <a:r>
              <a:rPr sz="2400" b="1" spc="7" dirty="0">
                <a:solidFill>
                  <a:srgbClr val="FFFAEF"/>
                </a:solidFill>
                <a:latin typeface="Times New Roman"/>
                <a:cs typeface="Times New Roman"/>
              </a:rPr>
              <a:t>Science</a:t>
            </a:r>
            <a:r>
              <a:rPr sz="2400" b="1" spc="-87" dirty="0">
                <a:solidFill>
                  <a:srgbClr val="FFFAEF"/>
                </a:solidFill>
                <a:latin typeface="Times New Roman"/>
                <a:cs typeface="Times New Roman"/>
              </a:rPr>
              <a:t> </a:t>
            </a:r>
            <a:r>
              <a:rPr sz="2400" b="1" dirty="0">
                <a:solidFill>
                  <a:srgbClr val="FFFAEF"/>
                </a:solidFill>
                <a:latin typeface="Times New Roman"/>
                <a:cs typeface="Times New Roman"/>
              </a:rPr>
              <a:t>&amp;</a:t>
            </a:r>
            <a:r>
              <a:rPr sz="2400" b="1" spc="-13" dirty="0">
                <a:solidFill>
                  <a:srgbClr val="FFFAEF"/>
                </a:solidFill>
                <a:latin typeface="Times New Roman"/>
                <a:cs typeface="Times New Roman"/>
              </a:rPr>
              <a:t> </a:t>
            </a:r>
            <a:r>
              <a:rPr sz="2400" b="1" dirty="0">
                <a:solidFill>
                  <a:srgbClr val="FFFAEF"/>
                </a:solidFill>
                <a:latin typeface="Times New Roman"/>
                <a:cs typeface="Times New Roman"/>
              </a:rPr>
              <a:t>Engineering</a:t>
            </a:r>
            <a:endParaRPr sz="2400" dirty="0">
              <a:latin typeface="Times New Roman"/>
              <a:cs typeface="Times New Roman"/>
            </a:endParaRPr>
          </a:p>
          <a:p>
            <a:pPr algn="ctr">
              <a:lnSpc>
                <a:spcPts val="2840"/>
              </a:lnSpc>
              <a:spcBef>
                <a:spcPts val="27"/>
              </a:spcBef>
            </a:pPr>
            <a:r>
              <a:rPr lang="en-US" sz="2400" b="1" dirty="0">
                <a:solidFill>
                  <a:srgbClr val="FFFAEF"/>
                </a:solidFill>
                <a:latin typeface="Times New Roman"/>
                <a:cs typeface="Times New Roman"/>
              </a:rPr>
              <a:t>(</a:t>
            </a:r>
            <a:r>
              <a:rPr sz="2400" b="1" dirty="0">
                <a:solidFill>
                  <a:srgbClr val="FFFAEF"/>
                </a:solidFill>
                <a:latin typeface="Times New Roman"/>
                <a:cs typeface="Times New Roman"/>
              </a:rPr>
              <a:t>Artificial</a:t>
            </a:r>
            <a:r>
              <a:rPr sz="2400" b="1" spc="-73" dirty="0">
                <a:solidFill>
                  <a:srgbClr val="FFFAEF"/>
                </a:solidFill>
                <a:latin typeface="Times New Roman"/>
                <a:cs typeface="Times New Roman"/>
              </a:rPr>
              <a:t> </a:t>
            </a:r>
            <a:r>
              <a:rPr sz="2400" b="1" dirty="0">
                <a:solidFill>
                  <a:srgbClr val="FFFAEF"/>
                </a:solidFill>
                <a:latin typeface="Times New Roman"/>
                <a:cs typeface="Times New Roman"/>
              </a:rPr>
              <a:t>Intelligence</a:t>
            </a:r>
            <a:r>
              <a:rPr sz="2400" b="1" spc="-60" dirty="0">
                <a:solidFill>
                  <a:srgbClr val="FFFAEF"/>
                </a:solidFill>
                <a:latin typeface="Times New Roman"/>
                <a:cs typeface="Times New Roman"/>
              </a:rPr>
              <a:t> </a:t>
            </a:r>
            <a:r>
              <a:rPr sz="2400" b="1" spc="-13" dirty="0">
                <a:solidFill>
                  <a:srgbClr val="FFFAEF"/>
                </a:solidFill>
                <a:latin typeface="Times New Roman"/>
                <a:cs typeface="Times New Roman"/>
              </a:rPr>
              <a:t>and</a:t>
            </a:r>
            <a:r>
              <a:rPr sz="2400" b="1" spc="-33" dirty="0">
                <a:solidFill>
                  <a:srgbClr val="FFFAEF"/>
                </a:solidFill>
                <a:latin typeface="Times New Roman"/>
                <a:cs typeface="Times New Roman"/>
              </a:rPr>
              <a:t> </a:t>
            </a:r>
            <a:r>
              <a:rPr sz="2400" b="1" dirty="0">
                <a:solidFill>
                  <a:srgbClr val="FFFAEF"/>
                </a:solidFill>
                <a:latin typeface="Times New Roman"/>
                <a:cs typeface="Times New Roman"/>
              </a:rPr>
              <a:t>Machine</a:t>
            </a:r>
            <a:r>
              <a:rPr sz="2400" b="1" spc="40" dirty="0">
                <a:solidFill>
                  <a:srgbClr val="FFFAEF"/>
                </a:solidFill>
                <a:latin typeface="Times New Roman"/>
                <a:cs typeface="Times New Roman"/>
              </a:rPr>
              <a:t> </a:t>
            </a:r>
            <a:r>
              <a:rPr sz="2400" b="1" dirty="0">
                <a:solidFill>
                  <a:srgbClr val="FFFAEF"/>
                </a:solidFill>
                <a:latin typeface="Times New Roman"/>
                <a:cs typeface="Times New Roman"/>
              </a:rPr>
              <a:t>Learning</a:t>
            </a:r>
            <a:r>
              <a:rPr lang="en-US" sz="2400" b="1" dirty="0">
                <a:solidFill>
                  <a:srgbClr val="FFFAEF"/>
                </a:solidFill>
                <a:latin typeface="Times New Roman"/>
                <a:cs typeface="Times New Roman"/>
              </a:rPr>
              <a:t>)</a:t>
            </a:r>
          </a:p>
          <a:p>
            <a:pPr algn="ctr">
              <a:lnSpc>
                <a:spcPts val="2840"/>
              </a:lnSpc>
              <a:spcBef>
                <a:spcPts val="27"/>
              </a:spcBef>
            </a:pPr>
            <a:endParaRPr sz="2400" dirty="0">
              <a:latin typeface="Times New Roman"/>
              <a:cs typeface="Times New Roman"/>
            </a:endParaRPr>
          </a:p>
          <a:p>
            <a:pPr algn="ctr">
              <a:lnSpc>
                <a:spcPts val="2840"/>
              </a:lnSpc>
            </a:pPr>
            <a:r>
              <a:rPr sz="2400" spc="-7" dirty="0">
                <a:solidFill>
                  <a:srgbClr val="FFFAEF"/>
                </a:solidFill>
                <a:latin typeface="Times New Roman"/>
                <a:cs typeface="Times New Roman"/>
              </a:rPr>
              <a:t>By</a:t>
            </a:r>
            <a:endParaRPr lang="en-US" sz="2400" spc="-7" dirty="0">
              <a:solidFill>
                <a:srgbClr val="FFFAEF"/>
              </a:solidFill>
              <a:latin typeface="Times New Roman"/>
              <a:cs typeface="Times New Roman"/>
            </a:endParaRPr>
          </a:p>
          <a:p>
            <a:pPr marR="2540" algn="ctr">
              <a:spcBef>
                <a:spcPts val="27"/>
              </a:spcBef>
            </a:pPr>
            <a:r>
              <a:rPr lang="en-US" sz="2400" spc="-47" dirty="0">
                <a:solidFill>
                  <a:srgbClr val="FFFAEF"/>
                </a:solidFill>
                <a:latin typeface="Times New Roman"/>
                <a:cs typeface="Times New Roman"/>
              </a:rPr>
              <a:t>Harsh </a:t>
            </a:r>
            <a:r>
              <a:rPr lang="en-US" sz="2400" spc="-47" dirty="0" err="1">
                <a:solidFill>
                  <a:srgbClr val="FFFAEF"/>
                </a:solidFill>
                <a:latin typeface="Times New Roman"/>
                <a:cs typeface="Times New Roman"/>
              </a:rPr>
              <a:t>Kokitkar</a:t>
            </a:r>
            <a:r>
              <a:rPr lang="en-US" sz="2400" spc="-47" dirty="0">
                <a:solidFill>
                  <a:srgbClr val="FFFAEF"/>
                </a:solidFill>
                <a:latin typeface="Times New Roman"/>
                <a:cs typeface="Times New Roman"/>
              </a:rPr>
              <a:t>(21106029)</a:t>
            </a:r>
          </a:p>
          <a:p>
            <a:pPr marR="2540" algn="ctr">
              <a:spcBef>
                <a:spcPts val="27"/>
              </a:spcBef>
            </a:pPr>
            <a:r>
              <a:rPr lang="en-US" sz="2400" dirty="0">
                <a:latin typeface="Times New Roman"/>
                <a:cs typeface="Times New Roman"/>
              </a:rPr>
              <a:t>Vinayak </a:t>
            </a:r>
            <a:r>
              <a:rPr lang="en-US" sz="2400" dirty="0" err="1">
                <a:latin typeface="Times New Roman"/>
                <a:cs typeface="Times New Roman"/>
              </a:rPr>
              <a:t>Kokare</a:t>
            </a:r>
            <a:r>
              <a:rPr lang="en-US" sz="2400" dirty="0">
                <a:latin typeface="Times New Roman"/>
                <a:cs typeface="Times New Roman"/>
              </a:rPr>
              <a:t>(21106052)</a:t>
            </a:r>
          </a:p>
          <a:p>
            <a:pPr marR="2540" algn="ctr">
              <a:spcBef>
                <a:spcPts val="27"/>
              </a:spcBef>
            </a:pPr>
            <a:r>
              <a:rPr lang="en-US" sz="2400" dirty="0">
                <a:latin typeface="Times New Roman"/>
                <a:cs typeface="Times New Roman"/>
              </a:rPr>
              <a:t>Himanshu Rajput(21106055)</a:t>
            </a:r>
          </a:p>
          <a:p>
            <a:pPr algn="ctr">
              <a:spcBef>
                <a:spcPts val="73"/>
              </a:spcBef>
            </a:pPr>
            <a:r>
              <a:rPr lang="en-US" sz="2400" spc="-47" dirty="0" err="1">
                <a:solidFill>
                  <a:srgbClr val="FFFAEF"/>
                </a:solidFill>
                <a:latin typeface="Times New Roman"/>
                <a:cs typeface="Times New Roman"/>
              </a:rPr>
              <a:t>Priyesh</a:t>
            </a:r>
            <a:r>
              <a:rPr lang="en-US" sz="2400" spc="-47" dirty="0">
                <a:solidFill>
                  <a:srgbClr val="FFFAEF"/>
                </a:solidFill>
                <a:latin typeface="Times New Roman"/>
                <a:cs typeface="Times New Roman"/>
              </a:rPr>
              <a:t> </a:t>
            </a:r>
            <a:r>
              <a:rPr lang="en-US" sz="2400" spc="-47" dirty="0" err="1">
                <a:solidFill>
                  <a:srgbClr val="FFFAEF"/>
                </a:solidFill>
                <a:latin typeface="Times New Roman"/>
                <a:cs typeface="Times New Roman"/>
              </a:rPr>
              <a:t>Mangela</a:t>
            </a:r>
            <a:r>
              <a:rPr lang="en-US" sz="2400" dirty="0">
                <a:latin typeface="Times New Roman"/>
                <a:cs typeface="Times New Roman"/>
              </a:rPr>
              <a:t>(21106049)</a:t>
            </a:r>
          </a:p>
          <a:p>
            <a:pPr>
              <a:spcBef>
                <a:spcPts val="73"/>
              </a:spcBef>
            </a:pPr>
            <a:endParaRPr sz="2400" dirty="0">
              <a:latin typeface="Times New Roman"/>
              <a:cs typeface="Times New Roman"/>
            </a:endParaRPr>
          </a:p>
          <a:p>
            <a:pPr algn="ctr">
              <a:lnSpc>
                <a:spcPct val="100000"/>
              </a:lnSpc>
            </a:pPr>
            <a:r>
              <a:rPr sz="2400" spc="-27" dirty="0">
                <a:solidFill>
                  <a:srgbClr val="FFFAEF"/>
                </a:solidFill>
                <a:latin typeface="Times New Roman"/>
                <a:cs typeface="Times New Roman"/>
              </a:rPr>
              <a:t>Under</a:t>
            </a:r>
            <a:r>
              <a:rPr sz="2400" spc="67" dirty="0">
                <a:solidFill>
                  <a:srgbClr val="FFFAEF"/>
                </a:solidFill>
                <a:latin typeface="Times New Roman"/>
                <a:cs typeface="Times New Roman"/>
              </a:rPr>
              <a:t> </a:t>
            </a:r>
            <a:r>
              <a:rPr sz="2400" spc="7" dirty="0">
                <a:solidFill>
                  <a:srgbClr val="FFFAEF"/>
                </a:solidFill>
                <a:latin typeface="Times New Roman"/>
                <a:cs typeface="Times New Roman"/>
              </a:rPr>
              <a:t>the</a:t>
            </a:r>
            <a:r>
              <a:rPr sz="2400" spc="-87" dirty="0">
                <a:solidFill>
                  <a:srgbClr val="FFFAEF"/>
                </a:solidFill>
                <a:latin typeface="Times New Roman"/>
                <a:cs typeface="Times New Roman"/>
              </a:rPr>
              <a:t> </a:t>
            </a:r>
            <a:r>
              <a:rPr sz="2400" spc="-7" dirty="0">
                <a:solidFill>
                  <a:srgbClr val="FFFAEF"/>
                </a:solidFill>
                <a:latin typeface="Times New Roman"/>
                <a:cs typeface="Times New Roman"/>
              </a:rPr>
              <a:t>Guidance</a:t>
            </a:r>
            <a:r>
              <a:rPr sz="2400" spc="7" dirty="0">
                <a:solidFill>
                  <a:srgbClr val="FFFAEF"/>
                </a:solidFill>
                <a:latin typeface="Times New Roman"/>
                <a:cs typeface="Times New Roman"/>
              </a:rPr>
              <a:t> </a:t>
            </a:r>
            <a:r>
              <a:rPr sz="2400" dirty="0">
                <a:solidFill>
                  <a:srgbClr val="FFFAEF"/>
                </a:solidFill>
                <a:latin typeface="Times New Roman"/>
                <a:cs typeface="Times New Roman"/>
              </a:rPr>
              <a:t>of</a:t>
            </a:r>
            <a:endParaRPr sz="2400" dirty="0">
              <a:latin typeface="Times New Roman"/>
              <a:cs typeface="Times New Roman"/>
            </a:endParaRPr>
          </a:p>
          <a:p>
            <a:pPr marR="86357" algn="ctr">
              <a:spcBef>
                <a:spcPts val="27"/>
              </a:spcBef>
            </a:pPr>
            <a:r>
              <a:rPr lang="en-IN" sz="2400" spc="-47" dirty="0">
                <a:solidFill>
                  <a:srgbClr val="FFFAEF"/>
                </a:solidFill>
                <a:latin typeface="Times New Roman"/>
                <a:cs typeface="Times New Roman"/>
              </a:rPr>
              <a:t>   Prof. Ranjita </a:t>
            </a:r>
            <a:r>
              <a:rPr lang="en-IN" sz="2400" spc="-47" dirty="0" err="1">
                <a:solidFill>
                  <a:srgbClr val="FFFAEF"/>
                </a:solidFill>
                <a:latin typeface="Times New Roman"/>
                <a:cs typeface="Times New Roman"/>
              </a:rPr>
              <a:t>Asati</a:t>
            </a:r>
            <a:endParaRPr sz="24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87223BD-2C9B-43D2-8CBD-BC0C04C30DB1}"/>
              </a:ext>
            </a:extLst>
          </p:cNvPr>
          <p:cNvSpPr txBox="1">
            <a:spLocks/>
          </p:cNvSpPr>
          <p:nvPr/>
        </p:nvSpPr>
        <p:spPr>
          <a:xfrm>
            <a:off x="812800" y="24384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rgbClr val="FFFF00"/>
                </a:solidFill>
                <a:latin typeface="Times New Roman" panose="02020603050405020304" pitchFamily="18" charset="0"/>
                <a:cs typeface="Times New Roman" panose="02020603050405020304" pitchFamily="18" charset="0"/>
              </a:rPr>
              <a:t>Index</a:t>
            </a:r>
            <a:endParaRPr lang="en-IN" sz="48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B45DD181-360E-4820-BBA7-00560BA11723}"/>
              </a:ext>
            </a:extLst>
          </p:cNvPr>
          <p:cNvSpPr txBox="1">
            <a:spLocks/>
          </p:cNvSpPr>
          <p:nvPr/>
        </p:nvSpPr>
        <p:spPr>
          <a:xfrm>
            <a:off x="2582545" y="1476809"/>
            <a:ext cx="7323453" cy="4730951"/>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Introduction</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Objectives</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Features</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Literature survey</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Block Diagram</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Tools/Software, Languages used</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Implementation</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Conclusion</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References</a:t>
            </a: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6748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87223BD-2C9B-43D2-8CBD-BC0C04C30DB1}"/>
              </a:ext>
            </a:extLst>
          </p:cNvPr>
          <p:cNvSpPr txBox="1">
            <a:spLocks/>
          </p:cNvSpPr>
          <p:nvPr/>
        </p:nvSpPr>
        <p:spPr>
          <a:xfrm>
            <a:off x="756921" y="25400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Introduction</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B45DD181-360E-4820-BBA7-00560BA11723}"/>
              </a:ext>
            </a:extLst>
          </p:cNvPr>
          <p:cNvSpPr txBox="1">
            <a:spLocks/>
          </p:cNvSpPr>
          <p:nvPr/>
        </p:nvSpPr>
        <p:spPr>
          <a:xfrm>
            <a:off x="1336041" y="2462329"/>
            <a:ext cx="8600439" cy="265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7000"/>
              </a:lnSpc>
              <a:spcAft>
                <a:spcPts val="800"/>
              </a:spcAft>
              <a:buFont typeface="Arial" panose="020B0604020202020204" pitchFamily="34" charset="0"/>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5144039A-BAAB-5E08-E82C-59156DDD9035}"/>
              </a:ext>
            </a:extLst>
          </p:cNvPr>
          <p:cNvSpPr txBox="1"/>
          <p:nvPr/>
        </p:nvSpPr>
        <p:spPr>
          <a:xfrm>
            <a:off x="756921" y="1742172"/>
            <a:ext cx="1045651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Diabetes is a chronic medical condition that affects millions of people worldwide, and its prevalence is steadily increasing. </a:t>
            </a:r>
          </a:p>
          <a:p>
            <a:pPr marL="285750" indent="-285750" algn="just">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Early detection and effective management of diabetes are crucial to preventing complications and improving the quality of life for those affected. </a:t>
            </a:r>
          </a:p>
          <a:p>
            <a:pPr marL="285750" indent="-285750" algn="just">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Artificial Intelligence (AI) has emerged as a powerful tool in the healthcare industry, offering the potential to enhance diabetes prediction, diagnosis, and management. </a:t>
            </a:r>
          </a:p>
          <a:p>
            <a:pPr marL="285750" indent="-285750" algn="just">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This project aims to develop a Diabetes Prediction System using AI to help identify individuals at risk of developing diabetes, enabling timely intervention and personalized care.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556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1131887" y="1684867"/>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20000"/>
              </a:lnSpc>
              <a:spcBef>
                <a:spcPts val="6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163677"/>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Objectives</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FDEA76-4B2E-9D47-056D-E1D60C14EF45}"/>
              </a:ext>
            </a:extLst>
          </p:cNvPr>
          <p:cNvSpPr txBox="1"/>
          <p:nvPr/>
        </p:nvSpPr>
        <p:spPr>
          <a:xfrm>
            <a:off x="770356" y="1431344"/>
            <a:ext cx="10854485"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D1D5DB"/>
                </a:solidFill>
                <a:effectLst/>
                <a:latin typeface="Söhne"/>
              </a:rPr>
              <a:t>Early Risk Identification: The system will leverage AI algorithms and machine learning techniques to analyze a range of patient data and identify individuals at an increased risk of developing diabetes. This includes both type 1 and type 2 diabetes.</a:t>
            </a:r>
          </a:p>
          <a:p>
            <a:pPr marL="342900" indent="-342900" algn="l">
              <a:buFont typeface="Arial" panose="020B0604020202020204" pitchFamily="34" charset="0"/>
              <a:buChar char="•"/>
            </a:pPr>
            <a:r>
              <a:rPr lang="en-US" sz="2400" b="0" i="0" dirty="0">
                <a:solidFill>
                  <a:srgbClr val="D1D5DB"/>
                </a:solidFill>
                <a:effectLst/>
                <a:latin typeface="Söhne"/>
              </a:rPr>
              <a:t>Prediction Accuracy: The system aims to achieve high accuracy in predicting diabetes risk, ensuring that individuals with a higher likelihood of developing the condition are not overlooked. This will help in early intervention and prevention.</a:t>
            </a:r>
          </a:p>
          <a:p>
            <a:pPr marL="342900" indent="-342900" algn="l">
              <a:buFont typeface="Arial" panose="020B0604020202020204" pitchFamily="34" charset="0"/>
              <a:buChar char="•"/>
            </a:pPr>
            <a:r>
              <a:rPr lang="en-US" sz="2400" b="0" i="0" dirty="0">
                <a:solidFill>
                  <a:srgbClr val="D1D5DB"/>
                </a:solidFill>
                <a:effectLst/>
                <a:latin typeface="Söhne"/>
              </a:rPr>
              <a:t>Personalized Recommendations: The system will provide personalized recommendations and interventions for individuals identified as high-risk, enabling them to take proactive steps to manage their health and reduce their diabetes risk.</a:t>
            </a:r>
          </a:p>
          <a:p>
            <a:pPr marL="342900" indent="-342900" algn="l">
              <a:buFont typeface="Arial" panose="020B0604020202020204" pitchFamily="34" charset="0"/>
              <a:buChar char="•"/>
            </a:pPr>
            <a:r>
              <a:rPr lang="en-US" sz="2400" b="0" i="0" dirty="0">
                <a:solidFill>
                  <a:srgbClr val="D1D5DB"/>
                </a:solidFill>
                <a:effectLst/>
                <a:latin typeface="Söhne"/>
              </a:rPr>
              <a:t>Data Integration: The system will integrate a variety of data sources, including electronic health records, patient demographics, medical history, genetics, lifestyle data, and clinical measurements, to create a comprehensive risk assessment.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177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1131887" y="1684867"/>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20000"/>
              </a:lnSpc>
              <a:spcBef>
                <a:spcPts val="6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208501"/>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Features</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FDEA76-4B2E-9D47-056D-E1D60C14EF45}"/>
              </a:ext>
            </a:extLst>
          </p:cNvPr>
          <p:cNvSpPr txBox="1"/>
          <p:nvPr/>
        </p:nvSpPr>
        <p:spPr>
          <a:xfrm>
            <a:off x="770356" y="1524000"/>
            <a:ext cx="10854485" cy="4493538"/>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D1D5DB"/>
                </a:solidFill>
                <a:effectLst/>
                <a:latin typeface="Söhne"/>
              </a:rPr>
              <a:t>Data Collection and Integration: The system will collect and integrate patient data from various sources, such as medical records, lifestyle information, genetics, and clinical measurements.</a:t>
            </a:r>
          </a:p>
          <a:p>
            <a:pPr marL="342900" indent="-342900" algn="l">
              <a:buFont typeface="Arial" panose="020B0604020202020204" pitchFamily="34" charset="0"/>
              <a:buChar char="•"/>
            </a:pPr>
            <a:r>
              <a:rPr lang="en-US" sz="2400" b="0" i="0" dirty="0">
                <a:solidFill>
                  <a:srgbClr val="D1D5DB"/>
                </a:solidFill>
                <a:effectLst/>
                <a:latin typeface="Söhne"/>
              </a:rPr>
              <a:t>Machine Learning Algorithms: Advanced machine learning algorithms, including logistic regression, decision trees, and neural networks, will be employed to analyze the integrated data and predict diabetes risk.</a:t>
            </a:r>
          </a:p>
          <a:p>
            <a:pPr marL="342900" indent="-342900" algn="l">
              <a:buFont typeface="Arial" panose="020B0604020202020204" pitchFamily="34" charset="0"/>
              <a:buChar char="•"/>
            </a:pPr>
            <a:r>
              <a:rPr lang="en-US" sz="2400" b="0" i="0" dirty="0">
                <a:solidFill>
                  <a:srgbClr val="D1D5DB"/>
                </a:solidFill>
                <a:effectLst/>
                <a:latin typeface="Söhne"/>
              </a:rPr>
              <a:t>Alerts and Notifications: Healthcare professionals will receive alerts and notifications regarding high-risk patients, allowing for timely intervention and patient management.</a:t>
            </a:r>
          </a:p>
          <a:p>
            <a:pPr marL="342900" indent="-342900" algn="l">
              <a:buFont typeface="Arial" panose="020B0604020202020204" pitchFamily="34" charset="0"/>
              <a:buChar char="•"/>
            </a:pPr>
            <a:r>
              <a:rPr lang="en-US" sz="2400" b="0" i="0" dirty="0">
                <a:solidFill>
                  <a:srgbClr val="D1D5DB"/>
                </a:solidFill>
                <a:effectLst/>
                <a:latin typeface="Söhne"/>
              </a:rPr>
              <a:t>Data Security and Privacy: The system will prioritize data security and patient privacy, complying with all relevant healthcare data protection regulations.</a:t>
            </a:r>
          </a:p>
          <a:p>
            <a:pPr marL="342900" indent="-342900">
              <a:buFont typeface="Arial" panose="020B0604020202020204" pitchFamily="34" charset="0"/>
              <a:buChar char="•"/>
            </a:pP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8679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6E43C9-E16A-499F-B80F-1C39A33896B9}"/>
              </a:ext>
            </a:extLst>
          </p:cNvPr>
          <p:cNvSpPr txBox="1">
            <a:spLocks/>
          </p:cNvSpPr>
          <p:nvPr/>
        </p:nvSpPr>
        <p:spPr>
          <a:xfrm>
            <a:off x="810773" y="2362318"/>
            <a:ext cx="10131425" cy="106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b="1" dirty="0">
                <a:solidFill>
                  <a:srgbClr val="FFFF00"/>
                </a:solidFill>
                <a:latin typeface="Times New Roman" panose="02020603050405020304" pitchFamily="18" charset="0"/>
                <a:cs typeface="Times New Roman" panose="02020603050405020304" pitchFamily="18" charset="0"/>
              </a:rPr>
              <a:t>Literature Survey</a:t>
            </a:r>
            <a:endParaRPr lang="en-IN"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813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7A4CF3F-D2C3-4C25-B060-98BFC29E8156}"/>
              </a:ext>
            </a:extLst>
          </p:cNvPr>
          <p:cNvGraphicFramePr>
            <a:graphicFrameLocks noGrp="1"/>
          </p:cNvGraphicFramePr>
          <p:nvPr>
            <p:extLst>
              <p:ext uri="{D42A27DB-BD31-4B8C-83A1-F6EECF244321}">
                <p14:modId xmlns:p14="http://schemas.microsoft.com/office/powerpoint/2010/main" val="258316269"/>
              </p:ext>
            </p:extLst>
          </p:nvPr>
        </p:nvGraphicFramePr>
        <p:xfrm>
          <a:off x="461554" y="493485"/>
          <a:ext cx="11268891" cy="5253147"/>
        </p:xfrm>
        <a:graphic>
          <a:graphicData uri="http://schemas.openxmlformats.org/drawingml/2006/table">
            <a:tbl>
              <a:tblPr firstRow="1" bandRow="1">
                <a:tableStyleId>{5C22544A-7EE6-4342-B048-85BDC9FD1C3A}</a:tableStyleId>
              </a:tblPr>
              <a:tblGrid>
                <a:gridCol w="844292">
                  <a:extLst>
                    <a:ext uri="{9D8B030D-6E8A-4147-A177-3AD203B41FA5}">
                      <a16:colId xmlns:a16="http://schemas.microsoft.com/office/drawing/2014/main" val="1842614679"/>
                    </a:ext>
                  </a:extLst>
                </a:gridCol>
                <a:gridCol w="1893782">
                  <a:extLst>
                    <a:ext uri="{9D8B030D-6E8A-4147-A177-3AD203B41FA5}">
                      <a16:colId xmlns:a16="http://schemas.microsoft.com/office/drawing/2014/main" val="771276269"/>
                    </a:ext>
                  </a:extLst>
                </a:gridCol>
                <a:gridCol w="2159507">
                  <a:extLst>
                    <a:ext uri="{9D8B030D-6E8A-4147-A177-3AD203B41FA5}">
                      <a16:colId xmlns:a16="http://schemas.microsoft.com/office/drawing/2014/main" val="3482443813"/>
                    </a:ext>
                  </a:extLst>
                </a:gridCol>
                <a:gridCol w="6371310">
                  <a:extLst>
                    <a:ext uri="{9D8B030D-6E8A-4147-A177-3AD203B41FA5}">
                      <a16:colId xmlns:a16="http://schemas.microsoft.com/office/drawing/2014/main" val="410603486"/>
                    </a:ext>
                  </a:extLst>
                </a:gridCol>
              </a:tblGrid>
              <a:tr h="305462">
                <a:tc>
                  <a:txBody>
                    <a:bodyPr/>
                    <a:lstStyle/>
                    <a:p>
                      <a:pPr algn="ctr"/>
                      <a:r>
                        <a:rPr lang="en-US" dirty="0">
                          <a:latin typeface="Times New Roman" panose="02020603050405020304" pitchFamily="18" charset="0"/>
                          <a:cs typeface="Times New Roman" panose="02020603050405020304" pitchFamily="18" charset="0"/>
                        </a:rPr>
                        <a:t>Sr. No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 Name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Description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1756261"/>
                  </a:ext>
                </a:extLst>
              </a:tr>
              <a:tr h="2520059">
                <a:tc>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l"/>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"Predicting the Onset of Diabetes Mellitus: A Machine Learning Model"</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Authors: Namita Arora, et al.</a:t>
                      </a:r>
                    </a:p>
                    <a:p>
                      <a:pPr algn="ctr"/>
                      <a:r>
                        <a:rPr lang="en-US" sz="1800" b="0" i="0" kern="1200" dirty="0">
                          <a:solidFill>
                            <a:schemeClr val="dk1"/>
                          </a:solidFill>
                          <a:effectLst/>
                          <a:latin typeface="+mn-lt"/>
                          <a:ea typeface="+mn-ea"/>
                          <a:cs typeface="+mn-cs"/>
                        </a:rPr>
                        <a:t>Published in: 2020</a:t>
                      </a:r>
                    </a:p>
                    <a:p>
                      <a:pPr algn="ct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0" indent="0" algn="just">
                        <a:buFont typeface="Arial" panose="020B0604020202020204" pitchFamily="34" charset="0"/>
                        <a:buNone/>
                      </a:pPr>
                      <a:r>
                        <a:rPr lang="en-US" sz="1800" b="0" i="0" kern="1200" dirty="0">
                          <a:solidFill>
                            <a:schemeClr val="dk1"/>
                          </a:solidFill>
                          <a:effectLst/>
                          <a:latin typeface="+mn-lt"/>
                          <a:ea typeface="+mn-ea"/>
                          <a:cs typeface="+mn-cs"/>
                        </a:rPr>
                        <a:t>This study explores the application of machine learning models, such as Random Forest and Support Vector Machines, in predicting the onset of diabetes based on patient data, including clinical and lifestyle factors</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4926034"/>
                  </a:ext>
                </a:extLst>
              </a:tr>
              <a:tr h="2367328">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"Deep Learning for Diabetes Prediction Using Pima Indian Diabetes Dataset"</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Authors: Rajendran Dinesh Kumar, et al.</a:t>
                      </a:r>
                    </a:p>
                    <a:p>
                      <a:pPr algn="ctr"/>
                      <a:r>
                        <a:rPr lang="en-US" sz="1800" b="0" i="0" kern="1200" dirty="0">
                          <a:solidFill>
                            <a:schemeClr val="dk1"/>
                          </a:solidFill>
                          <a:effectLst/>
                          <a:latin typeface="+mn-lt"/>
                          <a:ea typeface="+mn-ea"/>
                          <a:cs typeface="+mn-cs"/>
                        </a:rPr>
                        <a:t>Published in: 2020</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indent="0" algn="just">
                        <a:buFont typeface="Arial" panose="020B0604020202020204" pitchFamily="34" charset="0"/>
                        <a:buNone/>
                      </a:pPr>
                      <a:r>
                        <a:rPr lang="en-US" sz="1800" b="0" i="0" kern="1200" dirty="0">
                          <a:solidFill>
                            <a:schemeClr val="dk1"/>
                          </a:solidFill>
                          <a:effectLst/>
                          <a:latin typeface="+mn-lt"/>
                          <a:ea typeface="+mn-ea"/>
                          <a:cs typeface="+mn-cs"/>
                        </a:rPr>
                        <a:t>This research uses deep learning techniques to predict diabetes outcomes using the well-known Pima Indian Diabetes dataset, achieving high accuracy</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644816608"/>
                  </a:ext>
                </a:extLst>
              </a:tr>
            </a:tbl>
          </a:graphicData>
        </a:graphic>
      </p:graphicFrame>
      <p:sp>
        <p:nvSpPr>
          <p:cNvPr id="3" name="Title 1">
            <a:extLst>
              <a:ext uri="{FF2B5EF4-FFF2-40B4-BE49-F238E27FC236}">
                <a16:creationId xmlns:a16="http://schemas.microsoft.com/office/drawing/2014/main" id="{4A5B367A-A80E-6C0D-FAAC-448FE0EF850D}"/>
              </a:ext>
            </a:extLst>
          </p:cNvPr>
          <p:cNvSpPr txBox="1">
            <a:spLocks/>
          </p:cNvSpPr>
          <p:nvPr/>
        </p:nvSpPr>
        <p:spPr>
          <a:xfrm>
            <a:off x="1030287" y="208501"/>
            <a:ext cx="10131425" cy="8074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6485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7A4CF3F-D2C3-4C25-B060-98BFC29E8156}"/>
              </a:ext>
            </a:extLst>
          </p:cNvPr>
          <p:cNvGraphicFramePr>
            <a:graphicFrameLocks noGrp="1"/>
          </p:cNvGraphicFramePr>
          <p:nvPr>
            <p:extLst>
              <p:ext uri="{D42A27DB-BD31-4B8C-83A1-F6EECF244321}">
                <p14:modId xmlns:p14="http://schemas.microsoft.com/office/powerpoint/2010/main" val="281200726"/>
              </p:ext>
            </p:extLst>
          </p:nvPr>
        </p:nvGraphicFramePr>
        <p:xfrm>
          <a:off x="461553" y="583324"/>
          <a:ext cx="11268891" cy="5904186"/>
        </p:xfrm>
        <a:graphic>
          <a:graphicData uri="http://schemas.openxmlformats.org/drawingml/2006/table">
            <a:tbl>
              <a:tblPr firstRow="1" bandRow="1">
                <a:tableStyleId>{5C22544A-7EE6-4342-B048-85BDC9FD1C3A}</a:tableStyleId>
              </a:tblPr>
              <a:tblGrid>
                <a:gridCol w="844292">
                  <a:extLst>
                    <a:ext uri="{9D8B030D-6E8A-4147-A177-3AD203B41FA5}">
                      <a16:colId xmlns:a16="http://schemas.microsoft.com/office/drawing/2014/main" val="1842614679"/>
                    </a:ext>
                  </a:extLst>
                </a:gridCol>
                <a:gridCol w="2493995">
                  <a:extLst>
                    <a:ext uri="{9D8B030D-6E8A-4147-A177-3AD203B41FA5}">
                      <a16:colId xmlns:a16="http://schemas.microsoft.com/office/drawing/2014/main" val="771276269"/>
                    </a:ext>
                  </a:extLst>
                </a:gridCol>
                <a:gridCol w="2286000">
                  <a:extLst>
                    <a:ext uri="{9D8B030D-6E8A-4147-A177-3AD203B41FA5}">
                      <a16:colId xmlns:a16="http://schemas.microsoft.com/office/drawing/2014/main" val="3482443813"/>
                    </a:ext>
                  </a:extLst>
                </a:gridCol>
                <a:gridCol w="5644604">
                  <a:extLst>
                    <a:ext uri="{9D8B030D-6E8A-4147-A177-3AD203B41FA5}">
                      <a16:colId xmlns:a16="http://schemas.microsoft.com/office/drawing/2014/main" val="410603486"/>
                    </a:ext>
                  </a:extLst>
                </a:gridCol>
              </a:tblGrid>
              <a:tr h="425131">
                <a:tc>
                  <a:txBody>
                    <a:bodyPr/>
                    <a:lstStyle/>
                    <a:p>
                      <a:pPr algn="ctr"/>
                      <a:r>
                        <a:rPr lang="en-US" dirty="0">
                          <a:latin typeface="Times New Roman" panose="02020603050405020304" pitchFamily="18" charset="0"/>
                          <a:cs typeface="Times New Roman" panose="02020603050405020304" pitchFamily="18" charset="0"/>
                        </a:rPr>
                        <a:t>Sr. No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 Name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Description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1756261"/>
                  </a:ext>
                </a:extLst>
              </a:tr>
              <a:tr h="2657068">
                <a:tc>
                  <a:txBody>
                    <a:bodyPr/>
                    <a:lstStyle/>
                    <a:p>
                      <a:pPr algn="ctr"/>
                      <a:r>
                        <a:rPr lang="en-US" sz="1800" dirty="0">
                          <a:latin typeface="Times New Roman" panose="02020603050405020304" pitchFamily="18" charset="0"/>
                          <a:cs typeface="Times New Roman" panose="02020603050405020304" pitchFamily="18" charset="0"/>
                        </a:rPr>
                        <a:t>3. </a:t>
                      </a:r>
                      <a:endParaRPr lang="en-IN" sz="1800" dirty="0">
                        <a:latin typeface="Times New Roman" panose="02020603050405020304" pitchFamily="18" charset="0"/>
                        <a:cs typeface="Times New Roman" panose="02020603050405020304" pitchFamily="18" charset="0"/>
                      </a:endParaRPr>
                    </a:p>
                  </a:txBody>
                  <a:tcPr anchor="ctr"/>
                </a:tc>
                <a:tc>
                  <a:txBody>
                    <a:bodyPr/>
                    <a:lstStyle/>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1" i="0" kern="1200" dirty="0">
                        <a:solidFill>
                          <a:schemeClr val="dk1"/>
                        </a:solidFill>
                        <a:effectLst/>
                        <a:latin typeface="+mn-lt"/>
                        <a:ea typeface="+mn-ea"/>
                        <a:cs typeface="+mn-cs"/>
                      </a:endParaRPr>
                    </a:p>
                    <a:p>
                      <a:endParaRPr lang="en-US" sz="18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“Predicting Diabetes Mellitus Using Machine Learning Techniques”</a:t>
                      </a: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br>
                        <a:rPr lang="en-IN" u="none" strike="noStrike" dirty="0">
                          <a:solidFill>
                            <a:srgbClr val="58C1BA"/>
                          </a:solidFill>
                          <a:effectLst/>
                        </a:rPr>
                      </a:br>
                      <a:endParaRPr lang="en-IN" u="none" strike="noStrike" dirty="0">
                        <a:solidFill>
                          <a:srgbClr val="58C1BA"/>
                        </a:solidFill>
                        <a:effectLst/>
                      </a:endParaRPr>
                    </a:p>
                    <a:p>
                      <a:pPr algn="ctr"/>
                      <a:endParaRPr lang="en-IN" sz="1800" b="0" i="0" u="none" strike="noStrike" kern="1200" dirty="0">
                        <a:solidFill>
                          <a:srgbClr val="58C1BA"/>
                        </a:solidFill>
                        <a:effectLst/>
                        <a:latin typeface="+mn-lt"/>
                        <a:ea typeface="+mn-ea"/>
                        <a:cs typeface="+mn-cs"/>
                      </a:endParaRP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Authors: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Shiwani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Agrawal, et al.</a:t>
                      </a: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Published in: 2017</a:t>
                      </a:r>
                    </a:p>
                    <a:p>
                      <a:pPr algn="ctr" fontAlgn="t"/>
                      <a:endParaRPr lang="en-IN" u="none" strike="noStrike" dirty="0">
                        <a:solidFill>
                          <a:srgbClr val="58C1BA"/>
                        </a:solidFill>
                        <a:effectLst/>
                      </a:endParaRPr>
                    </a:p>
                  </a:txBody>
                  <a:tcPr marL="60960" marR="60960" marT="60960" marB="60960"/>
                </a:tc>
                <a:tc>
                  <a:txBody>
                    <a:bodyPr/>
                    <a:lstStyle/>
                    <a:p>
                      <a:pPr marL="0" indent="0" algn="just">
                        <a:buFont typeface="Arial" panose="020B0604020202020204" pitchFamily="34" charset="0"/>
                        <a:buNone/>
                      </a:pP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buFont typeface="Arial" panose="020B0604020202020204" pitchFamily="34" charse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study explores the application of various machine learning algorithms for diabetes prediction and compares their performance using clinical data.</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424926034"/>
                  </a:ext>
                </a:extLst>
              </a:tr>
              <a:tr h="2821987">
                <a:tc>
                  <a:txBody>
                    <a:bodyPr/>
                    <a:lstStyle/>
                    <a:p>
                      <a:pPr algn="ctr"/>
                      <a:r>
                        <a:rPr lang="en-US" dirty="0">
                          <a:latin typeface="Times New Roman" panose="02020603050405020304" pitchFamily="18" charset="0"/>
                          <a:cs typeface="Times New Roman" panose="02020603050405020304" pitchFamily="18" charset="0"/>
                        </a:rPr>
                        <a:t>4.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"Early Detection of Diabetes Retinopathy in Fundus Images Using Convolutional Neural Networks"</a:t>
                      </a:r>
                    </a:p>
                  </a:txBody>
                  <a:tcPr marL="68580" marR="68580" marT="0" marB="0"/>
                </a:tc>
                <a:tc>
                  <a:txBody>
                    <a:bodyPr/>
                    <a:lstStyle/>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Authors: Gulshan Saini, et al.</a:t>
                      </a: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Published in: 2018</a:t>
                      </a:r>
                    </a:p>
                    <a:p>
                      <a:pPr marL="0" marR="0" lvl="0" indent="0" algn="ctr" defTabSz="914400" rtl="0" eaLnBrk="1" fontAlgn="auto" latinLnBrk="0" hangingPunct="1">
                        <a:lnSpc>
                          <a:spcPct val="107000"/>
                        </a:lnSpc>
                        <a:spcBef>
                          <a:spcPts val="0"/>
                        </a:spcBef>
                        <a:spcAft>
                          <a:spcPts val="80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marL="68580" marR="68580" marT="0" marB="0"/>
                </a:tc>
                <a:tc>
                  <a:txBody>
                    <a:bodyPr/>
                    <a:lstStyle/>
                    <a:p>
                      <a:pPr marL="0" indent="0" algn="just">
                        <a:buFont typeface="Arial" panose="020B0604020202020204" pitchFamily="34" charset="0"/>
                        <a:buNone/>
                      </a:pPr>
                      <a:endParaRPr lang="en-US" sz="1800" b="0" i="0" kern="1200" dirty="0">
                        <a:solidFill>
                          <a:schemeClr val="dk1"/>
                        </a:solidFill>
                        <a:effectLst/>
                        <a:latin typeface="+mn-lt"/>
                        <a:ea typeface="+mn-ea"/>
                        <a:cs typeface="+mn-cs"/>
                      </a:endParaRPr>
                    </a:p>
                    <a:p>
                      <a:pPr marL="0" indent="0" algn="just">
                        <a:buFont typeface="Arial" panose="020B0604020202020204" pitchFamily="34" charset="0"/>
                        <a:buNone/>
                      </a:pPr>
                      <a:endParaRPr lang="en-US" sz="1800" b="0" i="0" kern="1200" dirty="0">
                        <a:solidFill>
                          <a:schemeClr val="dk1"/>
                        </a:solidFill>
                        <a:effectLst/>
                        <a:latin typeface="+mn-lt"/>
                        <a:ea typeface="+mn-ea"/>
                        <a:cs typeface="+mn-cs"/>
                      </a:endParaRPr>
                    </a:p>
                    <a:p>
                      <a:pPr marL="0" indent="0" algn="just">
                        <a:buFont typeface="Arial" panose="020B0604020202020204" pitchFamily="34" charset="0"/>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While this study focuses on diabetic retinopathy, it demonstrates the use of convolutional neural networks (CNNs) for the early detection of diabetic complications, which can be an essential component of a comprehensive diabetes prediction system.</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44816608"/>
                  </a:ext>
                </a:extLst>
              </a:tr>
            </a:tbl>
          </a:graphicData>
        </a:graphic>
      </p:graphicFrame>
      <p:sp>
        <p:nvSpPr>
          <p:cNvPr id="3" name="Title 1">
            <a:extLst>
              <a:ext uri="{FF2B5EF4-FFF2-40B4-BE49-F238E27FC236}">
                <a16:creationId xmlns:a16="http://schemas.microsoft.com/office/drawing/2014/main" id="{4A5B367A-A80E-6C0D-FAAC-448FE0EF850D}"/>
              </a:ext>
            </a:extLst>
          </p:cNvPr>
          <p:cNvSpPr txBox="1">
            <a:spLocks/>
          </p:cNvSpPr>
          <p:nvPr/>
        </p:nvSpPr>
        <p:spPr>
          <a:xfrm>
            <a:off x="1030287" y="208501"/>
            <a:ext cx="10131425" cy="8074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640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2169</TotalTime>
  <Words>1096</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Dutch801 XBd BT</vt:lpstr>
      <vt:lpstr>Söhne</vt:lpstr>
      <vt:lpstr>Times New Roman</vt:lpstr>
      <vt:lpstr>Wingdings 3</vt:lpstr>
      <vt:lpstr>Ion</vt:lpstr>
      <vt:lpstr>PowerPoint Presentation</vt:lpstr>
      <vt:lpstr>DIABETES PREDICTION SYSTEM USING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Swasth Seva</dc:title>
  <dc:creator>Neel Naik</dc:creator>
  <cp:lastModifiedBy>kokaresanket@gmail.com</cp:lastModifiedBy>
  <cp:revision>158</cp:revision>
  <dcterms:created xsi:type="dcterms:W3CDTF">2021-05-09T13:33:48Z</dcterms:created>
  <dcterms:modified xsi:type="dcterms:W3CDTF">2023-11-03T10:51:18Z</dcterms:modified>
</cp:coreProperties>
</file>