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70" r:id="rId2"/>
    <p:sldId id="257" r:id="rId3"/>
    <p:sldId id="310" r:id="rId4"/>
    <p:sldId id="292" r:id="rId5"/>
    <p:sldId id="299" r:id="rId6"/>
    <p:sldId id="322" r:id="rId7"/>
    <p:sldId id="324" r:id="rId8"/>
    <p:sldId id="298" r:id="rId9"/>
    <p:sldId id="311" r:id="rId10"/>
    <p:sldId id="312" r:id="rId11"/>
    <p:sldId id="306" r:id="rId12"/>
    <p:sldId id="323" r:id="rId13"/>
    <p:sldId id="297" r:id="rId14"/>
    <p:sldId id="308" r:id="rId15"/>
    <p:sldId id="309" r:id="rId16"/>
    <p:sldId id="325" r:id="rId17"/>
    <p:sldId id="326" r:id="rId18"/>
    <p:sldId id="327" r:id="rId19"/>
    <p:sldId id="313" r:id="rId20"/>
    <p:sldId id="314" r:id="rId21"/>
    <p:sldId id="31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50" autoAdjust="0"/>
    <p:restoredTop sz="95627" autoAdjust="0"/>
  </p:normalViewPr>
  <p:slideViewPr>
    <p:cSldViewPr snapToGrid="0">
      <p:cViewPr varScale="1">
        <p:scale>
          <a:sx n="85" d="100"/>
          <a:sy n="85" d="100"/>
        </p:scale>
        <p:origin x="76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2982ED-3FA4-433F-A396-E332DFB74716}"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472EB-E301-4BF7-A069-159123A5B7C2}" type="slidenum">
              <a:rPr lang="en-IN" smtClean="0"/>
              <a:t>‹#›</a:t>
            </a:fld>
            <a:endParaRPr lang="en-IN"/>
          </a:p>
        </p:txBody>
      </p:sp>
    </p:spTree>
    <p:extLst>
      <p:ext uri="{BB962C8B-B14F-4D97-AF65-F5344CB8AC3E}">
        <p14:creationId xmlns:p14="http://schemas.microsoft.com/office/powerpoint/2010/main" val="477582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2982ED-3FA4-433F-A396-E332DFB74716}"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2472EB-E301-4BF7-A069-159123A5B7C2}" type="slidenum">
              <a:rPr lang="en-IN" smtClean="0"/>
              <a:t>‹#›</a:t>
            </a:fld>
            <a:endParaRPr lang="en-IN"/>
          </a:p>
        </p:txBody>
      </p:sp>
    </p:spTree>
    <p:extLst>
      <p:ext uri="{BB962C8B-B14F-4D97-AF65-F5344CB8AC3E}">
        <p14:creationId xmlns:p14="http://schemas.microsoft.com/office/powerpoint/2010/main" val="1649253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92982ED-3FA4-433F-A396-E332DFB74716}"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472EB-E301-4BF7-A069-159123A5B7C2}" type="slidenum">
              <a:rPr lang="en-IN" smtClean="0"/>
              <a:t>‹#›</a:t>
            </a:fld>
            <a:endParaRPr lang="en-IN"/>
          </a:p>
        </p:txBody>
      </p:sp>
    </p:spTree>
    <p:extLst>
      <p:ext uri="{BB962C8B-B14F-4D97-AF65-F5344CB8AC3E}">
        <p14:creationId xmlns:p14="http://schemas.microsoft.com/office/powerpoint/2010/main" val="2691410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92982ED-3FA4-433F-A396-E332DFB74716}"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472EB-E301-4BF7-A069-159123A5B7C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96886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2982ED-3FA4-433F-A396-E332DFB74716}"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472EB-E301-4BF7-A069-159123A5B7C2}" type="slidenum">
              <a:rPr lang="en-IN" smtClean="0"/>
              <a:t>‹#›</a:t>
            </a:fld>
            <a:endParaRPr lang="en-IN"/>
          </a:p>
        </p:txBody>
      </p:sp>
    </p:spTree>
    <p:extLst>
      <p:ext uri="{BB962C8B-B14F-4D97-AF65-F5344CB8AC3E}">
        <p14:creationId xmlns:p14="http://schemas.microsoft.com/office/powerpoint/2010/main" val="16842537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92982ED-3FA4-433F-A396-E332DFB74716}" type="datetimeFigureOut">
              <a:rPr lang="en-IN" smtClean="0"/>
              <a:t>26-10-2023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472EB-E301-4BF7-A069-159123A5B7C2}" type="slidenum">
              <a:rPr lang="en-IN" smtClean="0"/>
              <a:t>‹#›</a:t>
            </a:fld>
            <a:endParaRPr lang="en-IN"/>
          </a:p>
        </p:txBody>
      </p:sp>
    </p:spTree>
    <p:extLst>
      <p:ext uri="{BB962C8B-B14F-4D97-AF65-F5344CB8AC3E}">
        <p14:creationId xmlns:p14="http://schemas.microsoft.com/office/powerpoint/2010/main" val="2794071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92982ED-3FA4-433F-A396-E332DFB74716}" type="datetimeFigureOut">
              <a:rPr lang="en-IN" smtClean="0"/>
              <a:t>26-10-2023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472EB-E301-4BF7-A069-159123A5B7C2}" type="slidenum">
              <a:rPr lang="en-IN" smtClean="0"/>
              <a:t>‹#›</a:t>
            </a:fld>
            <a:endParaRPr lang="en-IN"/>
          </a:p>
        </p:txBody>
      </p:sp>
    </p:spTree>
    <p:extLst>
      <p:ext uri="{BB962C8B-B14F-4D97-AF65-F5344CB8AC3E}">
        <p14:creationId xmlns:p14="http://schemas.microsoft.com/office/powerpoint/2010/main" val="314843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2982ED-3FA4-433F-A396-E332DFB74716}"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472EB-E301-4BF7-A069-159123A5B7C2}" type="slidenum">
              <a:rPr lang="en-IN" smtClean="0"/>
              <a:t>‹#›</a:t>
            </a:fld>
            <a:endParaRPr lang="en-IN"/>
          </a:p>
        </p:txBody>
      </p:sp>
    </p:spTree>
    <p:extLst>
      <p:ext uri="{BB962C8B-B14F-4D97-AF65-F5344CB8AC3E}">
        <p14:creationId xmlns:p14="http://schemas.microsoft.com/office/powerpoint/2010/main" val="33798907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2982ED-3FA4-433F-A396-E332DFB74716}"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472EB-E301-4BF7-A069-159123A5B7C2}" type="slidenum">
              <a:rPr lang="en-IN" smtClean="0"/>
              <a:t>‹#›</a:t>
            </a:fld>
            <a:endParaRPr lang="en-IN"/>
          </a:p>
        </p:txBody>
      </p:sp>
    </p:spTree>
    <p:extLst>
      <p:ext uri="{BB962C8B-B14F-4D97-AF65-F5344CB8AC3E}">
        <p14:creationId xmlns:p14="http://schemas.microsoft.com/office/powerpoint/2010/main" val="35748484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83520" y="2524320"/>
            <a:ext cx="10824480" cy="2029920"/>
          </a:xfrm>
          <a:prstGeom prst="rect">
            <a:avLst/>
          </a:prstGeom>
        </p:spPr>
        <p:txBody>
          <a:bodyPr lIns="0" tIns="0" rIns="0" bIns="0" anchor="ctr">
            <a:noAutofit/>
          </a:bodyPr>
          <a:lstStyle/>
          <a:p>
            <a:endParaRPr lang="en-IN" sz="1867" b="0" strike="noStrike" spc="-1">
              <a:solidFill>
                <a:srgbClr val="000000"/>
              </a:solidFill>
              <a:latin typeface="Arial"/>
            </a:endParaRPr>
          </a:p>
        </p:txBody>
      </p:sp>
      <p:sp>
        <p:nvSpPr>
          <p:cNvPr id="6" name="PlaceHolder 2"/>
          <p:cNvSpPr>
            <a:spLocks noGrp="1"/>
          </p:cNvSpPr>
          <p:nvPr>
            <p:ph type="subTitle"/>
          </p:nvPr>
        </p:nvSpPr>
        <p:spPr>
          <a:xfrm>
            <a:off x="609600" y="1604640"/>
            <a:ext cx="10972320" cy="3977280"/>
          </a:xfrm>
          <a:prstGeom prst="rect">
            <a:avLst/>
          </a:prstGeom>
        </p:spPr>
        <p:txBody>
          <a:bodyPr lIns="0" tIns="0" rIns="0" bIns="0" anchor="ctr">
            <a:noAutofit/>
          </a:bodyPr>
          <a:lstStyle/>
          <a:p>
            <a:pPr algn="ctr"/>
            <a:endParaRPr lang="en-IN" sz="4267" b="0" strike="noStrike" spc="-1">
              <a:latin typeface="Arial"/>
            </a:endParaRPr>
          </a:p>
        </p:txBody>
      </p:sp>
    </p:spTree>
    <p:extLst>
      <p:ext uri="{BB962C8B-B14F-4D97-AF65-F5344CB8AC3E}">
        <p14:creationId xmlns:p14="http://schemas.microsoft.com/office/powerpoint/2010/main" val="3806401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92982ED-3FA4-433F-A396-E332DFB74716}"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472EB-E301-4BF7-A069-159123A5B7C2}" type="slidenum">
              <a:rPr lang="en-IN" smtClean="0"/>
              <a:t>‹#›</a:t>
            </a:fld>
            <a:endParaRPr lang="en-IN"/>
          </a:p>
        </p:txBody>
      </p:sp>
    </p:spTree>
    <p:extLst>
      <p:ext uri="{BB962C8B-B14F-4D97-AF65-F5344CB8AC3E}">
        <p14:creationId xmlns:p14="http://schemas.microsoft.com/office/powerpoint/2010/main" val="937954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2982ED-3FA4-433F-A396-E332DFB74716}" type="datetimeFigureOut">
              <a:rPr lang="en-IN" smtClean="0"/>
              <a:t>26-10-2023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2472EB-E301-4BF7-A069-159123A5B7C2}" type="slidenum">
              <a:rPr lang="en-IN" smtClean="0"/>
              <a:t>‹#›</a:t>
            </a:fld>
            <a:endParaRPr lang="en-IN"/>
          </a:p>
        </p:txBody>
      </p:sp>
    </p:spTree>
    <p:extLst>
      <p:ext uri="{BB962C8B-B14F-4D97-AF65-F5344CB8AC3E}">
        <p14:creationId xmlns:p14="http://schemas.microsoft.com/office/powerpoint/2010/main" val="3618142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2982ED-3FA4-433F-A396-E332DFB74716}"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2472EB-E301-4BF7-A069-159123A5B7C2}" type="slidenum">
              <a:rPr lang="en-IN" smtClean="0"/>
              <a:t>‹#›</a:t>
            </a:fld>
            <a:endParaRPr lang="en-IN"/>
          </a:p>
        </p:txBody>
      </p:sp>
    </p:spTree>
    <p:extLst>
      <p:ext uri="{BB962C8B-B14F-4D97-AF65-F5344CB8AC3E}">
        <p14:creationId xmlns:p14="http://schemas.microsoft.com/office/powerpoint/2010/main" val="1874833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2982ED-3FA4-433F-A396-E332DFB74716}" type="datetimeFigureOut">
              <a:rPr lang="en-IN" smtClean="0"/>
              <a:t>26-10-2023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2472EB-E301-4BF7-A069-159123A5B7C2}" type="slidenum">
              <a:rPr lang="en-IN" smtClean="0"/>
              <a:t>‹#›</a:t>
            </a:fld>
            <a:endParaRPr lang="en-IN"/>
          </a:p>
        </p:txBody>
      </p:sp>
    </p:spTree>
    <p:extLst>
      <p:ext uri="{BB962C8B-B14F-4D97-AF65-F5344CB8AC3E}">
        <p14:creationId xmlns:p14="http://schemas.microsoft.com/office/powerpoint/2010/main" val="2056831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92982ED-3FA4-433F-A396-E332DFB74716}" type="datetimeFigureOut">
              <a:rPr lang="en-IN" smtClean="0"/>
              <a:t>26-10-2023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62472EB-E301-4BF7-A069-159123A5B7C2}" type="slidenum">
              <a:rPr lang="en-IN" smtClean="0"/>
              <a:t>‹#›</a:t>
            </a:fld>
            <a:endParaRPr lang="en-IN"/>
          </a:p>
        </p:txBody>
      </p:sp>
    </p:spTree>
    <p:extLst>
      <p:ext uri="{BB962C8B-B14F-4D97-AF65-F5344CB8AC3E}">
        <p14:creationId xmlns:p14="http://schemas.microsoft.com/office/powerpoint/2010/main" val="144621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92982ED-3FA4-433F-A396-E332DFB74716}" type="datetimeFigureOut">
              <a:rPr lang="en-IN" smtClean="0"/>
              <a:t>26-10-2023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62472EB-E301-4BF7-A069-159123A5B7C2}" type="slidenum">
              <a:rPr lang="en-IN" smtClean="0"/>
              <a:t>‹#›</a:t>
            </a:fld>
            <a:endParaRPr lang="en-IN"/>
          </a:p>
        </p:txBody>
      </p:sp>
    </p:spTree>
    <p:extLst>
      <p:ext uri="{BB962C8B-B14F-4D97-AF65-F5344CB8AC3E}">
        <p14:creationId xmlns:p14="http://schemas.microsoft.com/office/powerpoint/2010/main" val="2364500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92982ED-3FA4-433F-A396-E332DFB74716}" type="datetimeFigureOut">
              <a:rPr lang="en-IN" smtClean="0"/>
              <a:t>26-10-2023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62472EB-E301-4BF7-A069-159123A5B7C2}" type="slidenum">
              <a:rPr lang="en-IN" smtClean="0"/>
              <a:t>‹#›</a:t>
            </a:fld>
            <a:endParaRPr lang="en-IN"/>
          </a:p>
        </p:txBody>
      </p:sp>
    </p:spTree>
    <p:extLst>
      <p:ext uri="{BB962C8B-B14F-4D97-AF65-F5344CB8AC3E}">
        <p14:creationId xmlns:p14="http://schemas.microsoft.com/office/powerpoint/2010/main" val="2824700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2982ED-3FA4-433F-A396-E332DFB74716}" type="datetimeFigureOut">
              <a:rPr lang="en-IN" smtClean="0"/>
              <a:t>26-10-2023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2472EB-E301-4BF7-A069-159123A5B7C2}" type="slidenum">
              <a:rPr lang="en-IN" smtClean="0"/>
              <a:t>‹#›</a:t>
            </a:fld>
            <a:endParaRPr lang="en-IN"/>
          </a:p>
        </p:txBody>
      </p:sp>
    </p:spTree>
    <p:extLst>
      <p:ext uri="{BB962C8B-B14F-4D97-AF65-F5344CB8AC3E}">
        <p14:creationId xmlns:p14="http://schemas.microsoft.com/office/powerpoint/2010/main" val="515298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92982ED-3FA4-433F-A396-E332DFB74716}" type="datetimeFigureOut">
              <a:rPr lang="en-IN" smtClean="0"/>
              <a:t>26-10-2023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62472EB-E301-4BF7-A069-159123A5B7C2}" type="slidenum">
              <a:rPr lang="en-IN" smtClean="0"/>
              <a:t>‹#›</a:t>
            </a:fld>
            <a:endParaRPr lang="en-IN"/>
          </a:p>
        </p:txBody>
      </p:sp>
    </p:spTree>
    <p:extLst>
      <p:ext uri="{BB962C8B-B14F-4D97-AF65-F5344CB8AC3E}">
        <p14:creationId xmlns:p14="http://schemas.microsoft.com/office/powerpoint/2010/main" val="4238768450"/>
      </p:ext>
    </p:extLst>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 id="2147483973" r:id="rId13"/>
    <p:sldLayoutId id="2147483974" r:id="rId14"/>
    <p:sldLayoutId id="2147483975" r:id="rId15"/>
    <p:sldLayoutId id="2147483976" r:id="rId16"/>
    <p:sldLayoutId id="2147483977" r:id="rId17"/>
    <p:sldLayoutId id="2147483978"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e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youtu.be/PY_N1XdFp4w?si=mSHsvR5sbb16Ck9V" TargetMode="External"/><Relationship Id="rId2" Type="http://schemas.openxmlformats.org/officeDocument/2006/relationships/hyperlink" Target="https://youtu.be/dMaNiabqVdo?si=n-b62uOvtpxoxz6F" TargetMode="External"/><Relationship Id="rId1" Type="http://schemas.openxmlformats.org/officeDocument/2006/relationships/slideLayout" Target="../slideLayouts/slideLayout1.xml"/><Relationship Id="rId4" Type="http://schemas.openxmlformats.org/officeDocument/2006/relationships/hyperlink" Target="https://youtu.be/rHux0gMZ3Eg?si=L6mwAZiJi7wRnwc3"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Google Shape;59;p13"/>
          <p:cNvPicPr/>
          <p:nvPr/>
        </p:nvPicPr>
        <p:blipFill>
          <a:blip r:embed="rId2"/>
          <a:stretch/>
        </p:blipFill>
        <p:spPr>
          <a:xfrm>
            <a:off x="3938524" y="0"/>
            <a:ext cx="3999360" cy="2658240"/>
          </a:xfrm>
          <a:prstGeom prst="rect">
            <a:avLst/>
          </a:prstGeom>
          <a:ln>
            <a:noFill/>
          </a:ln>
        </p:spPr>
      </p:pic>
      <p:sp>
        <p:nvSpPr>
          <p:cNvPr id="82" name="TextShape 1"/>
          <p:cNvSpPr txBox="1"/>
          <p:nvPr/>
        </p:nvSpPr>
        <p:spPr>
          <a:xfrm>
            <a:off x="683520" y="2973600"/>
            <a:ext cx="10824480" cy="3130560"/>
          </a:xfrm>
          <a:prstGeom prst="rect">
            <a:avLst/>
          </a:prstGeom>
          <a:noFill/>
          <a:ln>
            <a:noFill/>
          </a:ln>
        </p:spPr>
        <p:txBody>
          <a:bodyPr tIns="121920" bIns="121920" anchor="b">
            <a:noAutofit/>
          </a:bodyPr>
          <a:lstStyle/>
          <a:p>
            <a:pPr algn="ctr">
              <a:tabLst>
                <a:tab pos="0" algn="l"/>
              </a:tabLst>
            </a:pPr>
            <a:r>
              <a:rPr lang="en" sz="4000" b="1" spc="-1" dirty="0">
                <a:solidFill>
                  <a:srgbClr val="FFFBF0"/>
                </a:solidFill>
                <a:latin typeface="Times New Roman"/>
                <a:ea typeface="Times New Roman"/>
              </a:rPr>
              <a:t>Department of Computer Science &amp; Engineering Artificial Intelligence &amp; Machine Learning</a:t>
            </a:r>
            <a:br>
              <a:rPr sz="2400" dirty="0"/>
            </a:br>
            <a:r>
              <a:rPr lang="en" sz="3200" spc="-1" dirty="0">
                <a:solidFill>
                  <a:srgbClr val="FFFBF0"/>
                </a:solidFill>
                <a:latin typeface="Times New Roman"/>
                <a:ea typeface="Times New Roman"/>
              </a:rPr>
              <a:t>A.P. Shah Institute of Technology</a:t>
            </a:r>
            <a:br>
              <a:rPr sz="2400" dirty="0"/>
            </a:br>
            <a:r>
              <a:rPr lang="en" sz="3200" spc="-1" dirty="0">
                <a:solidFill>
                  <a:srgbClr val="FFFBF0"/>
                </a:solidFill>
                <a:latin typeface="Times New Roman"/>
                <a:ea typeface="Times New Roman"/>
              </a:rPr>
              <a:t>G.B.Road,Kasarvadavli, Thane(W), Mumbai-400615</a:t>
            </a:r>
            <a:br>
              <a:rPr sz="2400" dirty="0"/>
            </a:br>
            <a:r>
              <a:rPr lang="en" sz="3200" spc="-1" dirty="0">
                <a:solidFill>
                  <a:srgbClr val="FFFBF0"/>
                </a:solidFill>
                <a:latin typeface="Times New Roman"/>
                <a:ea typeface="Times New Roman"/>
              </a:rPr>
              <a:t>UNIVERSITY OF MUMBAI</a:t>
            </a:r>
            <a:br>
              <a:rPr sz="2400" dirty="0"/>
            </a:br>
            <a:r>
              <a:rPr lang="en" sz="3200" spc="-1" dirty="0">
                <a:solidFill>
                  <a:srgbClr val="FFFBF0"/>
                </a:solidFill>
                <a:latin typeface="Times New Roman"/>
                <a:ea typeface="Times New Roman"/>
              </a:rPr>
              <a:t>Academic Year 2023-2024</a:t>
            </a:r>
            <a:endParaRPr lang="en-IN" sz="3200"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87A4CF3F-D2C3-4C25-B060-98BFC29E8156}"/>
              </a:ext>
            </a:extLst>
          </p:cNvPr>
          <p:cNvGraphicFramePr>
            <a:graphicFrameLocks noGrp="1"/>
          </p:cNvGraphicFramePr>
          <p:nvPr>
            <p:extLst>
              <p:ext uri="{D42A27DB-BD31-4B8C-83A1-F6EECF244321}">
                <p14:modId xmlns:p14="http://schemas.microsoft.com/office/powerpoint/2010/main" val="3969809316"/>
              </p:ext>
            </p:extLst>
          </p:nvPr>
        </p:nvGraphicFramePr>
        <p:xfrm>
          <a:off x="542833" y="1347952"/>
          <a:ext cx="11268891" cy="3972910"/>
        </p:xfrm>
        <a:graphic>
          <a:graphicData uri="http://schemas.openxmlformats.org/drawingml/2006/table">
            <a:tbl>
              <a:tblPr firstRow="1" bandRow="1">
                <a:tableStyleId>{5C22544A-7EE6-4342-B048-85BDC9FD1C3A}</a:tableStyleId>
              </a:tblPr>
              <a:tblGrid>
                <a:gridCol w="844292">
                  <a:extLst>
                    <a:ext uri="{9D8B030D-6E8A-4147-A177-3AD203B41FA5}">
                      <a16:colId xmlns:a16="http://schemas.microsoft.com/office/drawing/2014/main" val="1842614679"/>
                    </a:ext>
                  </a:extLst>
                </a:gridCol>
                <a:gridCol w="2493995">
                  <a:extLst>
                    <a:ext uri="{9D8B030D-6E8A-4147-A177-3AD203B41FA5}">
                      <a16:colId xmlns:a16="http://schemas.microsoft.com/office/drawing/2014/main" val="771276269"/>
                    </a:ext>
                  </a:extLst>
                </a:gridCol>
                <a:gridCol w="2286000">
                  <a:extLst>
                    <a:ext uri="{9D8B030D-6E8A-4147-A177-3AD203B41FA5}">
                      <a16:colId xmlns:a16="http://schemas.microsoft.com/office/drawing/2014/main" val="3482443813"/>
                    </a:ext>
                  </a:extLst>
                </a:gridCol>
                <a:gridCol w="5644604">
                  <a:extLst>
                    <a:ext uri="{9D8B030D-6E8A-4147-A177-3AD203B41FA5}">
                      <a16:colId xmlns:a16="http://schemas.microsoft.com/office/drawing/2014/main" val="410603486"/>
                    </a:ext>
                  </a:extLst>
                </a:gridCol>
              </a:tblGrid>
              <a:tr h="418201">
                <a:tc>
                  <a:txBody>
                    <a:bodyPr/>
                    <a:lstStyle/>
                    <a:p>
                      <a:pPr algn="ctr"/>
                      <a:r>
                        <a:rPr lang="en-US" dirty="0">
                          <a:latin typeface="Times New Roman" panose="02020603050405020304" pitchFamily="18" charset="0"/>
                          <a:cs typeface="Times New Roman" panose="02020603050405020304" pitchFamily="18" charset="0"/>
                        </a:rPr>
                        <a:t>Sr. No </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Title</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Author Name </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Description </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961756261"/>
                  </a:ext>
                </a:extLst>
              </a:tr>
              <a:tr h="3554709">
                <a:tc>
                  <a:txBody>
                    <a:bodyPr/>
                    <a:lstStyle/>
                    <a:p>
                      <a:pPr algn="ctr"/>
                      <a:r>
                        <a:rPr lang="en-US" sz="1800" dirty="0">
                          <a:latin typeface="Times New Roman" panose="02020603050405020304" pitchFamily="18" charset="0"/>
                          <a:cs typeface="Times New Roman" panose="02020603050405020304" pitchFamily="18" charset="0"/>
                        </a:rPr>
                        <a:t>5. </a:t>
                      </a:r>
                      <a:endParaRPr lang="en-IN" sz="18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Automated Mobile Attendance System (AMAS)</a:t>
                      </a:r>
                    </a:p>
                    <a:p>
                      <a:pPr algn="ctr"/>
                      <a:r>
                        <a:rPr lang="en-IN" sz="1800" kern="1200" dirty="0">
                          <a:solidFill>
                            <a:schemeClr val="dk1"/>
                          </a:solidFill>
                          <a:effectLst/>
                          <a:latin typeface="Times New Roman" panose="02020603050405020304" pitchFamily="18" charset="0"/>
                          <a:ea typeface="+mn-ea"/>
                          <a:cs typeface="Times New Roman" panose="02020603050405020304" pitchFamily="18" charset="0"/>
                        </a:rPr>
                        <a:t>(</a:t>
                      </a:r>
                      <a:r>
                        <a:rPr lang="en-IN" sz="1800" b="0" i="0" dirty="0">
                          <a:effectLst/>
                          <a:latin typeface="Times New Roman" panose="02020603050405020304" pitchFamily="18" charset="0"/>
                          <a:cs typeface="Times New Roman" panose="02020603050405020304" pitchFamily="18" charset="0"/>
                        </a:rPr>
                        <a:t>March 2020</a:t>
                      </a:r>
                      <a:r>
                        <a:rPr lang="en-IN" sz="1800" kern="1200" dirty="0">
                          <a:solidFill>
                            <a:schemeClr val="dk1"/>
                          </a:solidFill>
                          <a:effectLst/>
                          <a:latin typeface="Times New Roman" panose="02020603050405020304" pitchFamily="18" charset="0"/>
                          <a:ea typeface="+mn-ea"/>
                          <a:cs typeface="Times New Roman" panose="02020603050405020304" pitchFamily="18" charset="0"/>
                        </a:rPr>
                        <a:t>) </a:t>
                      </a:r>
                    </a:p>
                  </a:txBody>
                  <a:tcPr/>
                </a:tc>
                <a:tc>
                  <a:txBody>
                    <a:bodyPr/>
                    <a:lstStyle/>
                    <a:p>
                      <a:pPr algn="ctr"/>
                      <a:r>
                        <a:rPr lang="en-IN" sz="1800" kern="1200" dirty="0">
                          <a:solidFill>
                            <a:schemeClr val="dk1"/>
                          </a:solidFill>
                          <a:effectLst/>
                          <a:latin typeface="Times New Roman" panose="02020603050405020304" pitchFamily="18" charset="0"/>
                          <a:ea typeface="+mn-ea"/>
                          <a:cs typeface="Times New Roman" panose="02020603050405020304" pitchFamily="18" charset="0"/>
                        </a:rPr>
                        <a:t> </a:t>
                      </a:r>
                    </a:p>
                    <a:p>
                      <a:pPr algn="ct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pPr algn="ctr"/>
                      <a:r>
                        <a:rPr lang="en-IN" sz="1800" b="0" i="0" u="none" strike="noStrike" kern="1200" dirty="0">
                          <a:solidFill>
                            <a:schemeClr val="bg1"/>
                          </a:solidFill>
                          <a:effectLst/>
                          <a:latin typeface="Times New Roman" panose="02020603050405020304" pitchFamily="18" charset="0"/>
                          <a:ea typeface="+mn-ea"/>
                          <a:cs typeface="Times New Roman" panose="02020603050405020304" pitchFamily="18" charset="0"/>
                        </a:rPr>
                        <a:t>Aditi Dankar,</a:t>
                      </a:r>
                    </a:p>
                    <a:p>
                      <a:pPr algn="ctr"/>
                      <a:r>
                        <a:rPr lang="en-IN" sz="1800" b="0" i="0" kern="1200" dirty="0">
                          <a:solidFill>
                            <a:schemeClr val="bg1"/>
                          </a:solidFill>
                          <a:effectLst/>
                          <a:latin typeface="Times New Roman" panose="02020603050405020304" pitchFamily="18" charset="0"/>
                          <a:ea typeface="+mn-ea"/>
                          <a:cs typeface="Times New Roman" panose="02020603050405020304" pitchFamily="18" charset="0"/>
                        </a:rPr>
                        <a:t> </a:t>
                      </a:r>
                      <a:r>
                        <a:rPr lang="en-IN" sz="1800" b="0" i="0" u="none" strike="noStrike" kern="1200" dirty="0">
                          <a:solidFill>
                            <a:schemeClr val="bg1"/>
                          </a:solidFill>
                          <a:effectLst/>
                          <a:latin typeface="Times New Roman" panose="02020603050405020304" pitchFamily="18" charset="0"/>
                          <a:ea typeface="+mn-ea"/>
                          <a:cs typeface="Times New Roman" panose="02020603050405020304" pitchFamily="18" charset="0"/>
                        </a:rPr>
                        <a:t>Poornima Panduranga Kundapur</a:t>
                      </a:r>
                      <a:endParaRPr lang="en-IN" sz="1800" kern="1200" dirty="0">
                        <a:solidFill>
                          <a:schemeClr val="bg1"/>
                        </a:solidFill>
                        <a:effectLst/>
                        <a:latin typeface="Times New Roman" panose="02020603050405020304" pitchFamily="18" charset="0"/>
                        <a:ea typeface="+mn-ea"/>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One of the most common academic processes that institutions/universities follow is that of maintaining student/staff attendance. However, it has been observed that the conventional method of taking students attendance on registers to confirm their physical presence is still prevalent. In order to address the attendance issue, this paper proposes a simple user-friendly mobile application “Automated Mobile Attendance System” (AMAS). AMAS is interfaced with a website in the backend for data entry and report generation[5].</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424926034"/>
                  </a:ext>
                </a:extLst>
              </a:tr>
            </a:tbl>
          </a:graphicData>
        </a:graphic>
      </p:graphicFrame>
      <p:sp>
        <p:nvSpPr>
          <p:cNvPr id="3" name="Title 1">
            <a:extLst>
              <a:ext uri="{FF2B5EF4-FFF2-40B4-BE49-F238E27FC236}">
                <a16:creationId xmlns:a16="http://schemas.microsoft.com/office/drawing/2014/main" id="{4A5B367A-A80E-6C0D-FAAC-448FE0EF850D}"/>
              </a:ext>
            </a:extLst>
          </p:cNvPr>
          <p:cNvSpPr txBox="1">
            <a:spLocks/>
          </p:cNvSpPr>
          <p:nvPr/>
        </p:nvSpPr>
        <p:spPr>
          <a:xfrm>
            <a:off x="1111565" y="442181"/>
            <a:ext cx="10131425" cy="8074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endParaRPr lang="en-IN" sz="5400"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256799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36E43C9-E16A-499F-B80F-1C39A33896B9}"/>
              </a:ext>
            </a:extLst>
          </p:cNvPr>
          <p:cNvSpPr txBox="1">
            <a:spLocks/>
          </p:cNvSpPr>
          <p:nvPr/>
        </p:nvSpPr>
        <p:spPr>
          <a:xfrm>
            <a:off x="810773" y="2362318"/>
            <a:ext cx="10131425" cy="106668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rgbClr val="FFFF00"/>
                </a:solidFill>
                <a:latin typeface="Times New Roman" panose="02020603050405020304" pitchFamily="18" charset="0"/>
                <a:cs typeface="Times New Roman" panose="02020603050405020304" pitchFamily="18" charset="0"/>
              </a:rPr>
              <a:t>BLOCK DIAGRAM</a:t>
            </a:r>
            <a:endParaRPr lang="en-IN"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260240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36E43C9-E16A-499F-B80F-1C39A33896B9}"/>
              </a:ext>
            </a:extLst>
          </p:cNvPr>
          <p:cNvSpPr txBox="1">
            <a:spLocks/>
          </p:cNvSpPr>
          <p:nvPr/>
        </p:nvSpPr>
        <p:spPr>
          <a:xfrm>
            <a:off x="810773" y="2362318"/>
            <a:ext cx="10131425" cy="106668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b="1" dirty="0">
              <a:solidFill>
                <a:srgbClr val="FFFF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1D6B086-A273-4253-BC9D-27B212F2CE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8117" y="1317812"/>
            <a:ext cx="8695765" cy="4778189"/>
          </a:xfrm>
          <a:prstGeom prst="rect">
            <a:avLst/>
          </a:prstGeom>
        </p:spPr>
      </p:pic>
    </p:spTree>
    <p:extLst>
      <p:ext uri="{BB962C8B-B14F-4D97-AF65-F5344CB8AC3E}">
        <p14:creationId xmlns:p14="http://schemas.microsoft.com/office/powerpoint/2010/main" val="9207653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89C651C-1417-492D-8F72-5FAC2CC0CBF7}"/>
              </a:ext>
            </a:extLst>
          </p:cNvPr>
          <p:cNvSpPr txBox="1">
            <a:spLocks/>
          </p:cNvSpPr>
          <p:nvPr/>
        </p:nvSpPr>
        <p:spPr>
          <a:xfrm>
            <a:off x="1042960" y="792110"/>
            <a:ext cx="10131425" cy="1049326"/>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rgbClr val="FFFF00"/>
                </a:solidFill>
                <a:latin typeface="Times New Roman" panose="02020603050405020304" pitchFamily="18" charset="0"/>
                <a:cs typeface="Times New Roman" panose="02020603050405020304" pitchFamily="18" charset="0"/>
              </a:rPr>
              <a:t>Tools/software, Languages used</a:t>
            </a:r>
            <a:endParaRPr lang="en-IN" b="1" dirty="0">
              <a:solidFill>
                <a:srgbClr val="FFFF00"/>
              </a:solidFill>
              <a:latin typeface="Times New Roman" panose="02020603050405020304" pitchFamily="18" charset="0"/>
              <a:cs typeface="Times New Roman" panose="02020603050405020304" pitchFamily="18" charset="0"/>
            </a:endParaRPr>
          </a:p>
        </p:txBody>
      </p:sp>
      <p:sp>
        <p:nvSpPr>
          <p:cNvPr id="10" name="Content Placeholder 3">
            <a:extLst>
              <a:ext uri="{FF2B5EF4-FFF2-40B4-BE49-F238E27FC236}">
                <a16:creationId xmlns:a16="http://schemas.microsoft.com/office/drawing/2014/main" id="{20B38F01-1CCD-49B1-BA3B-095CB2F75124}"/>
              </a:ext>
            </a:extLst>
          </p:cNvPr>
          <p:cNvSpPr txBox="1">
            <a:spLocks/>
          </p:cNvSpPr>
          <p:nvPr/>
        </p:nvSpPr>
        <p:spPr>
          <a:xfrm>
            <a:off x="685801" y="2142067"/>
            <a:ext cx="10131425" cy="3649133"/>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OpenCV</a:t>
            </a:r>
          </a:p>
          <a:p>
            <a:pPr marL="342900" indent="-34290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PIL (Python Imaging Library)</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a:t>
            </a:r>
            <a:r>
              <a:rPr lang="en-IN" dirty="0">
                <a:latin typeface="Times New Roman" panose="02020603050405020304" pitchFamily="18" charset="0"/>
                <a:cs typeface="Times New Roman" panose="02020603050405020304" pitchFamily="18" charset="0"/>
              </a:rPr>
              <a:t>esseract OCR</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a:t>
            </a:r>
            <a:r>
              <a:rPr lang="en-IN" dirty="0">
                <a:latin typeface="Times New Roman" panose="02020603050405020304" pitchFamily="18" charset="0"/>
                <a:cs typeface="Times New Roman" panose="02020603050405020304" pitchFamily="18" charset="0"/>
              </a:rPr>
              <a:t>ytesseract</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a:t>
            </a:r>
            <a:r>
              <a:rPr lang="en-IN" dirty="0">
                <a:latin typeface="Times New Roman" panose="02020603050405020304" pitchFamily="18" charset="0"/>
                <a:cs typeface="Times New Roman" panose="02020603050405020304" pitchFamily="18" charset="0"/>
              </a:rPr>
              <a:t>ensorFlow or PyTorch</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t>
            </a:r>
            <a:r>
              <a:rPr lang="en-IN" dirty="0">
                <a:latin typeface="Times New Roman" panose="02020603050405020304" pitchFamily="18" charset="0"/>
                <a:cs typeface="Times New Roman" panose="02020603050405020304" pitchFamily="18" charset="0"/>
              </a:rPr>
              <a:t>cikit-learn</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a:t>
            </a:r>
            <a:r>
              <a:rPr lang="en-IN" dirty="0">
                <a:latin typeface="Times New Roman" panose="02020603050405020304" pitchFamily="18" charset="0"/>
                <a:cs typeface="Times New Roman" panose="02020603050405020304" pitchFamily="18" charset="0"/>
              </a:rPr>
              <a:t>lask or Django</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HTML, CSS, JavaScript</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Django</a:t>
            </a:r>
            <a:endParaRPr lang="en-IN"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pic>
        <p:nvPicPr>
          <p:cNvPr id="6" name="Picture 2" descr="OpenCV - Wikipedia">
            <a:extLst>
              <a:ext uri="{FF2B5EF4-FFF2-40B4-BE49-F238E27FC236}">
                <a16:creationId xmlns:a16="http://schemas.microsoft.com/office/drawing/2014/main" id="{255924DE-A520-401E-B209-B32D7B5D3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9732" y="2361379"/>
            <a:ext cx="1335142" cy="10676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GitHub - python-pillow/Pillow: Python Imaging Library (Fork)">
            <a:extLst>
              <a:ext uri="{FF2B5EF4-FFF2-40B4-BE49-F238E27FC236}">
                <a16:creationId xmlns:a16="http://schemas.microsoft.com/office/drawing/2014/main" id="{6730F365-5CDE-415E-81F1-D3CD95CFC0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2357438"/>
            <a:ext cx="1335142" cy="10676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esseract OCR for Text Localisation and Detection | by Sharon Lim | Towards  AI">
            <a:extLst>
              <a:ext uri="{FF2B5EF4-FFF2-40B4-BE49-F238E27FC236}">
                <a16:creationId xmlns:a16="http://schemas.microsoft.com/office/drawing/2014/main" id="{4AAAE4FF-9E8C-4D3B-B57F-1897D1A924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20668" y="2357438"/>
            <a:ext cx="1335143" cy="106762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Extract text from image python - pytesseract - YouTube">
            <a:extLst>
              <a:ext uri="{FF2B5EF4-FFF2-40B4-BE49-F238E27FC236}">
                <a16:creationId xmlns:a16="http://schemas.microsoft.com/office/drawing/2014/main" id="{2E879769-A51D-4B37-8DB7-DA8867A671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26137" y="2357438"/>
            <a:ext cx="1335143" cy="106762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ensorFlow - Wikipedia">
            <a:extLst>
              <a:ext uri="{FF2B5EF4-FFF2-40B4-BE49-F238E27FC236}">
                <a16:creationId xmlns:a16="http://schemas.microsoft.com/office/drawing/2014/main" id="{BDC01244-5B92-4751-9458-FC920F1D7F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09733" y="3748910"/>
            <a:ext cx="1335142" cy="106762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ntroduction to PyTorch. PyTorch is an open source machine… | by Vikas K  Solegaonkar (ThinkPro Systems) | Towards Data Science">
            <a:extLst>
              <a:ext uri="{FF2B5EF4-FFF2-40B4-BE49-F238E27FC236}">
                <a16:creationId xmlns:a16="http://schemas.microsoft.com/office/drawing/2014/main" id="{E92DFF0B-A84C-40E0-AFF6-14E52F57881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10166" y="3748910"/>
            <a:ext cx="1335143" cy="106762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scikit-learn Reviews 2023: Details, Pricing, &amp; Features | G2">
            <a:extLst>
              <a:ext uri="{FF2B5EF4-FFF2-40B4-BE49-F238E27FC236}">
                <a16:creationId xmlns:a16="http://schemas.microsoft.com/office/drawing/2014/main" id="{44404A02-E277-4AF2-83BF-CDE86D714CF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20668" y="3748910"/>
            <a:ext cx="1335143" cy="106762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Python - Django - Inspector">
            <a:extLst>
              <a:ext uri="{FF2B5EF4-FFF2-40B4-BE49-F238E27FC236}">
                <a16:creationId xmlns:a16="http://schemas.microsoft.com/office/drawing/2014/main" id="{3E21409C-A1EF-484D-8A89-948C0A12F9D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26137" y="3748910"/>
            <a:ext cx="1335142" cy="106762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ML | Coding Help Wikia | Fandom">
            <a:extLst>
              <a:ext uri="{FF2B5EF4-FFF2-40B4-BE49-F238E27FC236}">
                <a16:creationId xmlns:a16="http://schemas.microsoft.com/office/drawing/2014/main" id="{AF92A073-7ADB-4608-8038-154448460A1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30462" y="5134635"/>
            <a:ext cx="1710558" cy="1067622"/>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CSS - Wikipedia">
            <a:extLst>
              <a:ext uri="{FF2B5EF4-FFF2-40B4-BE49-F238E27FC236}">
                <a16:creationId xmlns:a16="http://schemas.microsoft.com/office/drawing/2014/main" id="{F5DE3082-B6A5-454D-B9C1-166A92BF250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020721" y="5134635"/>
            <a:ext cx="1710558" cy="1067621"/>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JavaScript Tutorial">
            <a:extLst>
              <a:ext uri="{FF2B5EF4-FFF2-40B4-BE49-F238E27FC236}">
                <a16:creationId xmlns:a16="http://schemas.microsoft.com/office/drawing/2014/main" id="{849FE47C-475B-471C-9C20-BB05D66DAA9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110981" y="5134635"/>
            <a:ext cx="1710559" cy="1067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736306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36E43C9-E16A-499F-B80F-1C39A33896B9}"/>
              </a:ext>
            </a:extLst>
          </p:cNvPr>
          <p:cNvSpPr txBox="1">
            <a:spLocks/>
          </p:cNvSpPr>
          <p:nvPr/>
        </p:nvSpPr>
        <p:spPr>
          <a:xfrm>
            <a:off x="810773" y="2362318"/>
            <a:ext cx="10131425" cy="106668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PROJECT WORK</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235620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1221-B3B9-5D7F-C63F-AD6A144A2887}"/>
              </a:ext>
            </a:extLst>
          </p:cNvPr>
          <p:cNvSpPr txBox="1">
            <a:spLocks/>
          </p:cNvSpPr>
          <p:nvPr/>
        </p:nvSpPr>
        <p:spPr>
          <a:xfrm>
            <a:off x="1174039" y="-12347"/>
            <a:ext cx="10131425" cy="10493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rgbClr val="FFFF00"/>
                </a:solidFill>
                <a:latin typeface="Times New Roman" panose="02020603050405020304" pitchFamily="18" charset="0"/>
                <a:cs typeface="Times New Roman" panose="02020603050405020304" pitchFamily="18" charset="0"/>
              </a:rPr>
              <a:t>Implementation</a:t>
            </a:r>
            <a:endParaRPr lang="en-IN" b="1" dirty="0">
              <a:solidFill>
                <a:srgbClr val="FFFF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EF250BF-3098-4603-9172-F42072200209}"/>
              </a:ext>
            </a:extLst>
          </p:cNvPr>
          <p:cNvPicPr>
            <a:picLocks noChangeAspect="1"/>
          </p:cNvPicPr>
          <p:nvPr/>
        </p:nvPicPr>
        <p:blipFill rotWithShape="1">
          <a:blip r:embed="rId2">
            <a:extLst>
              <a:ext uri="{28A0092B-C50C-407E-A947-70E740481C1C}">
                <a14:useLocalDpi xmlns:a14="http://schemas.microsoft.com/office/drawing/2010/main" val="0"/>
              </a:ext>
            </a:extLst>
          </a:blip>
          <a:srcRect b="26948"/>
          <a:stretch/>
        </p:blipFill>
        <p:spPr>
          <a:xfrm>
            <a:off x="1174039" y="2081049"/>
            <a:ext cx="3857625" cy="3547242"/>
          </a:xfrm>
          <a:prstGeom prst="rect">
            <a:avLst/>
          </a:prstGeom>
        </p:spPr>
      </p:pic>
      <p:pic>
        <p:nvPicPr>
          <p:cNvPr id="9" name="Picture 8">
            <a:extLst>
              <a:ext uri="{FF2B5EF4-FFF2-40B4-BE49-F238E27FC236}">
                <a16:creationId xmlns:a16="http://schemas.microsoft.com/office/drawing/2014/main" id="{17160DB6-6FB4-4CE5-9D8C-EF5DB7CCD215}"/>
              </a:ext>
            </a:extLst>
          </p:cNvPr>
          <p:cNvPicPr>
            <a:picLocks noChangeAspect="1"/>
          </p:cNvPicPr>
          <p:nvPr/>
        </p:nvPicPr>
        <p:blipFill rotWithShape="1">
          <a:blip r:embed="rId3">
            <a:extLst>
              <a:ext uri="{28A0092B-C50C-407E-A947-70E740481C1C}">
                <a14:useLocalDpi xmlns:a14="http://schemas.microsoft.com/office/drawing/2010/main" val="0"/>
              </a:ext>
            </a:extLst>
          </a:blip>
          <a:srcRect b="28191"/>
          <a:stretch/>
        </p:blipFill>
        <p:spPr>
          <a:xfrm>
            <a:off x="7160338" y="2081050"/>
            <a:ext cx="3857623" cy="3547241"/>
          </a:xfrm>
          <a:prstGeom prst="rect">
            <a:avLst/>
          </a:prstGeom>
        </p:spPr>
      </p:pic>
    </p:spTree>
    <p:extLst>
      <p:ext uri="{BB962C8B-B14F-4D97-AF65-F5344CB8AC3E}">
        <p14:creationId xmlns:p14="http://schemas.microsoft.com/office/powerpoint/2010/main" val="107524343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1221-B3B9-5D7F-C63F-AD6A144A2887}"/>
              </a:ext>
            </a:extLst>
          </p:cNvPr>
          <p:cNvSpPr txBox="1">
            <a:spLocks/>
          </p:cNvSpPr>
          <p:nvPr/>
        </p:nvSpPr>
        <p:spPr>
          <a:xfrm>
            <a:off x="1174039" y="-12347"/>
            <a:ext cx="10131425" cy="10493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rgbClr val="FFFF00"/>
                </a:solidFill>
                <a:latin typeface="Times New Roman" panose="02020603050405020304" pitchFamily="18" charset="0"/>
                <a:cs typeface="Times New Roman" panose="02020603050405020304" pitchFamily="18" charset="0"/>
              </a:rPr>
              <a:t>Implementation</a:t>
            </a:r>
            <a:endParaRPr lang="en-IN" b="1" dirty="0">
              <a:solidFill>
                <a:srgbClr val="FFFF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D59AC4B-EAFF-42ED-A0D3-81752A825C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746" y="1967306"/>
            <a:ext cx="4821243" cy="3689423"/>
          </a:xfrm>
          <a:prstGeom prst="rect">
            <a:avLst/>
          </a:prstGeom>
        </p:spPr>
      </p:pic>
      <p:pic>
        <p:nvPicPr>
          <p:cNvPr id="6" name="Picture 5">
            <a:extLst>
              <a:ext uri="{FF2B5EF4-FFF2-40B4-BE49-F238E27FC236}">
                <a16:creationId xmlns:a16="http://schemas.microsoft.com/office/drawing/2014/main" id="{0C79A7F7-2B25-4C9F-B721-84DF6338B3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7012" y="1967306"/>
            <a:ext cx="4821241" cy="3689423"/>
          </a:xfrm>
          <a:prstGeom prst="rect">
            <a:avLst/>
          </a:prstGeom>
        </p:spPr>
      </p:pic>
    </p:spTree>
    <p:extLst>
      <p:ext uri="{BB962C8B-B14F-4D97-AF65-F5344CB8AC3E}">
        <p14:creationId xmlns:p14="http://schemas.microsoft.com/office/powerpoint/2010/main" val="79551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1221-B3B9-5D7F-C63F-AD6A144A2887}"/>
              </a:ext>
            </a:extLst>
          </p:cNvPr>
          <p:cNvSpPr txBox="1">
            <a:spLocks/>
          </p:cNvSpPr>
          <p:nvPr/>
        </p:nvSpPr>
        <p:spPr>
          <a:xfrm>
            <a:off x="1174039" y="-12347"/>
            <a:ext cx="10131425" cy="10493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rgbClr val="FFFF00"/>
                </a:solidFill>
                <a:latin typeface="Times New Roman" panose="02020603050405020304" pitchFamily="18" charset="0"/>
                <a:cs typeface="Times New Roman" panose="02020603050405020304" pitchFamily="18" charset="0"/>
              </a:rPr>
              <a:t>Implementation</a:t>
            </a:r>
            <a:endParaRPr lang="en-IN" b="1" dirty="0">
              <a:solidFill>
                <a:srgbClr val="FFFF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DBF5A91-A4B5-48ED-A211-087FB15FDB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167" y="2015611"/>
            <a:ext cx="4538771" cy="3812893"/>
          </a:xfrm>
          <a:prstGeom prst="rect">
            <a:avLst/>
          </a:prstGeom>
        </p:spPr>
      </p:pic>
      <p:pic>
        <p:nvPicPr>
          <p:cNvPr id="6" name="Picture 5">
            <a:extLst>
              <a:ext uri="{FF2B5EF4-FFF2-40B4-BE49-F238E27FC236}">
                <a16:creationId xmlns:a16="http://schemas.microsoft.com/office/drawing/2014/main" id="{9B8FF1FD-5FCC-42D7-A2D7-240678ADD6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2063" y="2015611"/>
            <a:ext cx="4839119" cy="3812893"/>
          </a:xfrm>
          <a:prstGeom prst="rect">
            <a:avLst/>
          </a:prstGeom>
        </p:spPr>
      </p:pic>
    </p:spTree>
    <p:extLst>
      <p:ext uri="{BB962C8B-B14F-4D97-AF65-F5344CB8AC3E}">
        <p14:creationId xmlns:p14="http://schemas.microsoft.com/office/powerpoint/2010/main" val="299135000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1221-B3B9-5D7F-C63F-AD6A144A2887}"/>
              </a:ext>
            </a:extLst>
          </p:cNvPr>
          <p:cNvSpPr txBox="1">
            <a:spLocks/>
          </p:cNvSpPr>
          <p:nvPr/>
        </p:nvSpPr>
        <p:spPr>
          <a:xfrm>
            <a:off x="1174039" y="-12347"/>
            <a:ext cx="10131425" cy="10493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rgbClr val="FFFF00"/>
                </a:solidFill>
                <a:latin typeface="Times New Roman" panose="02020603050405020304" pitchFamily="18" charset="0"/>
                <a:cs typeface="Times New Roman" panose="02020603050405020304" pitchFamily="18" charset="0"/>
              </a:rPr>
              <a:t>Implementation</a:t>
            </a:r>
            <a:endParaRPr lang="en-IN" b="1" dirty="0">
              <a:solidFill>
                <a:srgbClr val="FFFF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AB5D1A5-C6A6-480B-AEF7-97CB072F1A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571" y="1718635"/>
            <a:ext cx="4877223" cy="4270562"/>
          </a:xfrm>
          <a:prstGeom prst="rect">
            <a:avLst/>
          </a:prstGeom>
        </p:spPr>
      </p:pic>
      <p:pic>
        <p:nvPicPr>
          <p:cNvPr id="8" name="Picture 7">
            <a:extLst>
              <a:ext uri="{FF2B5EF4-FFF2-40B4-BE49-F238E27FC236}">
                <a16:creationId xmlns:a16="http://schemas.microsoft.com/office/drawing/2014/main" id="{F472056C-D00B-4251-A7BF-0E792617D8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5207" y="1718634"/>
            <a:ext cx="4468134" cy="4304038"/>
          </a:xfrm>
          <a:prstGeom prst="rect">
            <a:avLst/>
          </a:prstGeom>
        </p:spPr>
      </p:pic>
    </p:spTree>
    <p:extLst>
      <p:ext uri="{BB962C8B-B14F-4D97-AF65-F5344CB8AC3E}">
        <p14:creationId xmlns:p14="http://schemas.microsoft.com/office/powerpoint/2010/main" val="41317821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5">
            <a:extLst>
              <a:ext uri="{FF2B5EF4-FFF2-40B4-BE49-F238E27FC236}">
                <a16:creationId xmlns:a16="http://schemas.microsoft.com/office/drawing/2014/main" id="{E4A1414B-C166-496B-A7C1-4BE59A59D87D}"/>
              </a:ext>
            </a:extLst>
          </p:cNvPr>
          <p:cNvSpPr txBox="1">
            <a:spLocks/>
          </p:cNvSpPr>
          <p:nvPr/>
        </p:nvSpPr>
        <p:spPr>
          <a:xfrm>
            <a:off x="203200" y="1684867"/>
            <a:ext cx="11866879" cy="32528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20000"/>
              </a:lnSpc>
              <a:spcBef>
                <a:spcPts val="6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main conclusion of the OCR Attendance </a:t>
            </a:r>
            <a:r>
              <a:rPr lang="en-IN" dirty="0">
                <a:latin typeface="Times New Roman" panose="02020603050405020304" pitchFamily="18" charset="0"/>
                <a:cs typeface="Times New Roman" panose="02020603050405020304" pitchFamily="18" charset="0"/>
              </a:rPr>
              <a:t>System is to keep present/absent details of employees or students by avoiding proxy system.</a:t>
            </a:r>
          </a:p>
          <a:p>
            <a:pPr marL="457200" indent="-457200" algn="just">
              <a:lnSpc>
                <a:spcPct val="120000"/>
              </a:lnSpc>
              <a:spcBef>
                <a:spcPts val="6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a:t>
            </a:r>
            <a:r>
              <a:rPr lang="en-IN" dirty="0">
                <a:latin typeface="Times New Roman" panose="02020603050405020304" pitchFamily="18" charset="0"/>
                <a:cs typeface="Times New Roman" panose="02020603050405020304" pitchFamily="18" charset="0"/>
              </a:rPr>
              <a:t>he benefit of implementing such a system is that the efficiency and accuracy of the data entered is easy to maintain.</a:t>
            </a:r>
          </a:p>
          <a:p>
            <a:pPr marL="457200" indent="-457200" algn="just">
              <a:lnSpc>
                <a:spcPct val="120000"/>
              </a:lnSpc>
              <a:spcBef>
                <a:spcPts val="6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a:t>
            </a:r>
            <a:r>
              <a:rPr lang="en-IN" dirty="0">
                <a:latin typeface="Times New Roman" panose="02020603050405020304" pitchFamily="18" charset="0"/>
                <a:cs typeface="Times New Roman" panose="02020603050405020304" pitchFamily="18" charset="0"/>
              </a:rPr>
              <a:t>his system saves valuable time and the resources by converting the data entered into excel sheet which makes it easy for calculating attendance percentage.</a:t>
            </a:r>
            <a:endParaRPr lang="en-US"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8CC6958A-21B7-A4F4-3970-6E2F6CE1AFD6}"/>
              </a:ext>
            </a:extLst>
          </p:cNvPr>
          <p:cNvSpPr txBox="1">
            <a:spLocks/>
          </p:cNvSpPr>
          <p:nvPr/>
        </p:nvSpPr>
        <p:spPr>
          <a:xfrm>
            <a:off x="1030287" y="0"/>
            <a:ext cx="10131425" cy="115293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rgbClr val="FFFF00"/>
                </a:solidFill>
                <a:latin typeface="Times New Roman" panose="02020603050405020304" pitchFamily="18" charset="0"/>
                <a:cs typeface="Times New Roman" panose="02020603050405020304" pitchFamily="18" charset="0"/>
              </a:rPr>
              <a:t>Conclusion </a:t>
            </a:r>
            <a:endParaRPr lang="en-IN" sz="5400"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03799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414179"/>
            <a:ext cx="12192000" cy="4572000"/>
          </a:xfrm>
          <a:custGeom>
            <a:avLst/>
            <a:gdLst/>
            <a:ahLst/>
            <a:cxnLst/>
            <a:rect l="l" t="t" r="r" b="b"/>
            <a:pathLst>
              <a:path w="9144000" h="3429000">
                <a:moveTo>
                  <a:pt x="0" y="3428999"/>
                </a:moveTo>
                <a:lnTo>
                  <a:pt x="9144000" y="3428999"/>
                </a:lnTo>
                <a:lnTo>
                  <a:pt x="9144000" y="0"/>
                </a:lnTo>
                <a:lnTo>
                  <a:pt x="0" y="0"/>
                </a:lnTo>
                <a:lnTo>
                  <a:pt x="0" y="3428999"/>
                </a:lnTo>
                <a:close/>
              </a:path>
            </a:pathLst>
          </a:custGeom>
          <a:solidFill>
            <a:srgbClr val="000000"/>
          </a:solidFill>
        </p:spPr>
        <p:txBody>
          <a:bodyPr wrap="square" lIns="0" tIns="0" rIns="0" bIns="0" rtlCol="0"/>
          <a:lstStyle/>
          <a:p>
            <a:endParaRPr sz="2400"/>
          </a:p>
        </p:txBody>
      </p:sp>
      <p:sp>
        <p:nvSpPr>
          <p:cNvPr id="3" name="object 3"/>
          <p:cNvSpPr/>
          <p:nvPr/>
        </p:nvSpPr>
        <p:spPr>
          <a:xfrm>
            <a:off x="0" y="0"/>
            <a:ext cx="12192000" cy="2352040"/>
          </a:xfrm>
          <a:custGeom>
            <a:avLst/>
            <a:gdLst/>
            <a:ahLst/>
            <a:cxnLst/>
            <a:rect l="l" t="t" r="r" b="b"/>
            <a:pathLst>
              <a:path w="9144000" h="1714500">
                <a:moveTo>
                  <a:pt x="9144000" y="0"/>
                </a:moveTo>
                <a:lnTo>
                  <a:pt x="0" y="0"/>
                </a:lnTo>
                <a:lnTo>
                  <a:pt x="0" y="1714500"/>
                </a:lnTo>
                <a:lnTo>
                  <a:pt x="9144000" y="1714500"/>
                </a:lnTo>
                <a:lnTo>
                  <a:pt x="9144000" y="0"/>
                </a:lnTo>
                <a:close/>
              </a:path>
            </a:pathLst>
          </a:custGeom>
          <a:solidFill>
            <a:srgbClr val="25A69A"/>
          </a:solidFill>
        </p:spPr>
        <p:txBody>
          <a:bodyPr wrap="square" lIns="0" tIns="0" rIns="0" bIns="0" rtlCol="0"/>
          <a:lstStyle/>
          <a:p>
            <a:endParaRPr sz="2400" dirty="0"/>
          </a:p>
        </p:txBody>
      </p:sp>
      <p:sp>
        <p:nvSpPr>
          <p:cNvPr id="6" name="object 6"/>
          <p:cNvSpPr txBox="1">
            <a:spLocks noGrp="1"/>
          </p:cNvSpPr>
          <p:nvPr>
            <p:ph type="title"/>
          </p:nvPr>
        </p:nvSpPr>
        <p:spPr>
          <a:xfrm>
            <a:off x="1871134" y="1085930"/>
            <a:ext cx="7841826" cy="756617"/>
          </a:xfrm>
          <a:prstGeom prst="rect">
            <a:avLst/>
          </a:prstGeom>
        </p:spPr>
        <p:txBody>
          <a:bodyPr vert="horz" wrap="square" lIns="0" tIns="17780" rIns="0" bIns="0" rtlCol="0" anchor="ctr">
            <a:spAutoFit/>
          </a:bodyPr>
          <a:lstStyle/>
          <a:p>
            <a:pPr marL="16933" algn="ctr">
              <a:lnSpc>
                <a:spcPct val="100000"/>
              </a:lnSpc>
              <a:spcBef>
                <a:spcPts val="140"/>
              </a:spcBef>
            </a:pPr>
            <a:r>
              <a:rPr lang="en-US" sz="4800" b="1" dirty="0">
                <a:solidFill>
                  <a:srgbClr val="000000"/>
                </a:solidFill>
                <a:latin typeface="Dutch801 XBd BT" panose="02020903060505020304" pitchFamily="18" charset="0"/>
              </a:rPr>
              <a:t>FORM AUTOMATION SYSTEM</a:t>
            </a:r>
            <a:endParaRPr sz="4800" b="1" dirty="0">
              <a:solidFill>
                <a:srgbClr val="000000"/>
              </a:solidFill>
              <a:latin typeface="Dutch801 XBd BT" panose="02020903060505020304" pitchFamily="18" charset="0"/>
            </a:endParaRPr>
          </a:p>
        </p:txBody>
      </p:sp>
      <p:sp>
        <p:nvSpPr>
          <p:cNvPr id="7" name="object 7"/>
          <p:cNvSpPr txBox="1"/>
          <p:nvPr/>
        </p:nvSpPr>
        <p:spPr>
          <a:xfrm>
            <a:off x="1635760" y="2703411"/>
            <a:ext cx="7896014" cy="4074619"/>
          </a:xfrm>
          <a:prstGeom prst="rect">
            <a:avLst/>
          </a:prstGeom>
        </p:spPr>
        <p:txBody>
          <a:bodyPr vert="horz" wrap="square" lIns="0" tIns="16933" rIns="0" bIns="0" rtlCol="0">
            <a:spAutoFit/>
          </a:bodyPr>
          <a:lstStyle/>
          <a:p>
            <a:pPr algn="ctr">
              <a:spcBef>
                <a:spcPts val="20"/>
              </a:spcBef>
            </a:pPr>
            <a:r>
              <a:rPr sz="2400" b="1" spc="-27" dirty="0">
                <a:solidFill>
                  <a:srgbClr val="FFFAEF"/>
                </a:solidFill>
                <a:latin typeface="Times New Roman"/>
                <a:cs typeface="Times New Roman"/>
              </a:rPr>
              <a:t>Computer</a:t>
            </a:r>
            <a:r>
              <a:rPr sz="2400" b="1" spc="107" dirty="0">
                <a:solidFill>
                  <a:srgbClr val="FFFAEF"/>
                </a:solidFill>
                <a:latin typeface="Times New Roman"/>
                <a:cs typeface="Times New Roman"/>
              </a:rPr>
              <a:t> </a:t>
            </a:r>
            <a:r>
              <a:rPr sz="2400" b="1" spc="7" dirty="0">
                <a:solidFill>
                  <a:srgbClr val="FFFAEF"/>
                </a:solidFill>
                <a:latin typeface="Times New Roman"/>
                <a:cs typeface="Times New Roman"/>
              </a:rPr>
              <a:t>Science</a:t>
            </a:r>
            <a:r>
              <a:rPr sz="2400" b="1" spc="-87" dirty="0">
                <a:solidFill>
                  <a:srgbClr val="FFFAEF"/>
                </a:solidFill>
                <a:latin typeface="Times New Roman"/>
                <a:cs typeface="Times New Roman"/>
              </a:rPr>
              <a:t> </a:t>
            </a:r>
            <a:r>
              <a:rPr sz="2400" b="1" dirty="0">
                <a:solidFill>
                  <a:srgbClr val="FFFAEF"/>
                </a:solidFill>
                <a:latin typeface="Times New Roman"/>
                <a:cs typeface="Times New Roman"/>
              </a:rPr>
              <a:t>&amp;</a:t>
            </a:r>
            <a:r>
              <a:rPr sz="2400" b="1" spc="-13" dirty="0">
                <a:solidFill>
                  <a:srgbClr val="FFFAEF"/>
                </a:solidFill>
                <a:latin typeface="Times New Roman"/>
                <a:cs typeface="Times New Roman"/>
              </a:rPr>
              <a:t> </a:t>
            </a:r>
            <a:r>
              <a:rPr sz="2400" b="1" dirty="0">
                <a:solidFill>
                  <a:srgbClr val="FFFAEF"/>
                </a:solidFill>
                <a:latin typeface="Times New Roman"/>
                <a:cs typeface="Times New Roman"/>
              </a:rPr>
              <a:t>Engineering</a:t>
            </a:r>
            <a:endParaRPr sz="2400" dirty="0">
              <a:latin typeface="Times New Roman"/>
              <a:cs typeface="Times New Roman"/>
            </a:endParaRPr>
          </a:p>
          <a:p>
            <a:pPr algn="ctr">
              <a:lnSpc>
                <a:spcPts val="2840"/>
              </a:lnSpc>
              <a:spcBef>
                <a:spcPts val="27"/>
              </a:spcBef>
            </a:pPr>
            <a:r>
              <a:rPr sz="2400" b="1" dirty="0">
                <a:solidFill>
                  <a:srgbClr val="FFFAEF"/>
                </a:solidFill>
                <a:latin typeface="Times New Roman"/>
                <a:cs typeface="Times New Roman"/>
              </a:rPr>
              <a:t>Artificial</a:t>
            </a:r>
            <a:r>
              <a:rPr sz="2400" b="1" spc="-73" dirty="0">
                <a:solidFill>
                  <a:srgbClr val="FFFAEF"/>
                </a:solidFill>
                <a:latin typeface="Times New Roman"/>
                <a:cs typeface="Times New Roman"/>
              </a:rPr>
              <a:t> </a:t>
            </a:r>
            <a:r>
              <a:rPr sz="2400" b="1" dirty="0">
                <a:solidFill>
                  <a:srgbClr val="FFFAEF"/>
                </a:solidFill>
                <a:latin typeface="Times New Roman"/>
                <a:cs typeface="Times New Roman"/>
              </a:rPr>
              <a:t>Intelligence</a:t>
            </a:r>
            <a:r>
              <a:rPr sz="2400" b="1" spc="-60" dirty="0">
                <a:solidFill>
                  <a:srgbClr val="FFFAEF"/>
                </a:solidFill>
                <a:latin typeface="Times New Roman"/>
                <a:cs typeface="Times New Roman"/>
              </a:rPr>
              <a:t> </a:t>
            </a:r>
            <a:r>
              <a:rPr sz="2400" b="1" spc="-13" dirty="0">
                <a:solidFill>
                  <a:srgbClr val="FFFAEF"/>
                </a:solidFill>
                <a:latin typeface="Times New Roman"/>
                <a:cs typeface="Times New Roman"/>
              </a:rPr>
              <a:t>and</a:t>
            </a:r>
            <a:r>
              <a:rPr sz="2400" b="1" spc="-33" dirty="0">
                <a:solidFill>
                  <a:srgbClr val="FFFAEF"/>
                </a:solidFill>
                <a:latin typeface="Times New Roman"/>
                <a:cs typeface="Times New Roman"/>
              </a:rPr>
              <a:t> </a:t>
            </a:r>
            <a:r>
              <a:rPr sz="2400" b="1" dirty="0">
                <a:solidFill>
                  <a:srgbClr val="FFFAEF"/>
                </a:solidFill>
                <a:latin typeface="Times New Roman"/>
                <a:cs typeface="Times New Roman"/>
              </a:rPr>
              <a:t>Machine</a:t>
            </a:r>
            <a:r>
              <a:rPr sz="2400" b="1" spc="40" dirty="0">
                <a:solidFill>
                  <a:srgbClr val="FFFAEF"/>
                </a:solidFill>
                <a:latin typeface="Times New Roman"/>
                <a:cs typeface="Times New Roman"/>
              </a:rPr>
              <a:t> </a:t>
            </a:r>
            <a:r>
              <a:rPr sz="2400" b="1" dirty="0">
                <a:solidFill>
                  <a:srgbClr val="FFFAEF"/>
                </a:solidFill>
                <a:latin typeface="Times New Roman"/>
                <a:cs typeface="Times New Roman"/>
              </a:rPr>
              <a:t>Learning</a:t>
            </a:r>
            <a:endParaRPr lang="en-US" sz="2400" b="1" dirty="0">
              <a:solidFill>
                <a:srgbClr val="FFFAEF"/>
              </a:solidFill>
              <a:latin typeface="Times New Roman"/>
              <a:cs typeface="Times New Roman"/>
            </a:endParaRPr>
          </a:p>
          <a:p>
            <a:pPr algn="ctr">
              <a:lnSpc>
                <a:spcPts val="2840"/>
              </a:lnSpc>
              <a:spcBef>
                <a:spcPts val="27"/>
              </a:spcBef>
            </a:pPr>
            <a:endParaRPr sz="2400" dirty="0">
              <a:latin typeface="Times New Roman"/>
              <a:cs typeface="Times New Roman"/>
            </a:endParaRPr>
          </a:p>
          <a:p>
            <a:pPr algn="ctr">
              <a:lnSpc>
                <a:spcPts val="2840"/>
              </a:lnSpc>
            </a:pPr>
            <a:r>
              <a:rPr sz="2400" spc="-7" dirty="0">
                <a:solidFill>
                  <a:srgbClr val="FFFAEF"/>
                </a:solidFill>
                <a:latin typeface="Times New Roman"/>
                <a:cs typeface="Times New Roman"/>
              </a:rPr>
              <a:t>By</a:t>
            </a:r>
            <a:endParaRPr lang="en-US" sz="2400" spc="-7" dirty="0">
              <a:solidFill>
                <a:srgbClr val="FFFAEF"/>
              </a:solidFill>
              <a:latin typeface="Times New Roman"/>
              <a:cs typeface="Times New Roman"/>
            </a:endParaRPr>
          </a:p>
          <a:p>
            <a:pPr marR="2540" algn="ctr">
              <a:spcBef>
                <a:spcPts val="27"/>
              </a:spcBef>
            </a:pPr>
            <a:r>
              <a:rPr lang="en-US" sz="2400" spc="-47" dirty="0">
                <a:solidFill>
                  <a:srgbClr val="FFFAEF"/>
                </a:solidFill>
                <a:latin typeface="Times New Roman"/>
                <a:cs typeface="Times New Roman"/>
              </a:rPr>
              <a:t>Atul Gupta(21106006)</a:t>
            </a:r>
          </a:p>
          <a:p>
            <a:pPr marR="2540" algn="ctr">
              <a:spcBef>
                <a:spcPts val="27"/>
              </a:spcBef>
            </a:pPr>
            <a:r>
              <a:rPr lang="en-US" sz="2400" dirty="0">
                <a:latin typeface="Times New Roman"/>
                <a:cs typeface="Times New Roman"/>
              </a:rPr>
              <a:t>Kapil Surve(21106018)</a:t>
            </a:r>
          </a:p>
          <a:p>
            <a:pPr marR="2540" algn="ctr">
              <a:spcBef>
                <a:spcPts val="27"/>
              </a:spcBef>
            </a:pPr>
            <a:r>
              <a:rPr lang="en-US" sz="2400" dirty="0">
                <a:latin typeface="Times New Roman"/>
                <a:cs typeface="Times New Roman"/>
              </a:rPr>
              <a:t>Nishant Hire(21106060)</a:t>
            </a:r>
          </a:p>
          <a:p>
            <a:pPr>
              <a:spcBef>
                <a:spcPts val="73"/>
              </a:spcBef>
            </a:pPr>
            <a:r>
              <a:rPr lang="en-US" sz="2400" spc="-47" dirty="0">
                <a:solidFill>
                  <a:srgbClr val="FFFAEF"/>
                </a:solidFill>
                <a:latin typeface="Times New Roman"/>
                <a:cs typeface="Times New Roman"/>
              </a:rPr>
              <a:t>                                 </a:t>
            </a:r>
            <a:r>
              <a:rPr lang="en-US" sz="2400" dirty="0">
                <a:latin typeface="Times New Roman"/>
                <a:cs typeface="Times New Roman"/>
              </a:rPr>
              <a:t>Shipra Asthana(21106039)</a:t>
            </a:r>
          </a:p>
          <a:p>
            <a:pPr>
              <a:spcBef>
                <a:spcPts val="73"/>
              </a:spcBef>
            </a:pPr>
            <a:endParaRPr sz="2400" dirty="0">
              <a:latin typeface="Times New Roman"/>
              <a:cs typeface="Times New Roman"/>
            </a:endParaRPr>
          </a:p>
          <a:p>
            <a:pPr algn="ctr">
              <a:lnSpc>
                <a:spcPct val="100000"/>
              </a:lnSpc>
            </a:pPr>
            <a:r>
              <a:rPr sz="2400" spc="-27" dirty="0">
                <a:solidFill>
                  <a:srgbClr val="FFFAEF"/>
                </a:solidFill>
                <a:latin typeface="Times New Roman"/>
                <a:cs typeface="Times New Roman"/>
              </a:rPr>
              <a:t>Under</a:t>
            </a:r>
            <a:r>
              <a:rPr sz="2400" spc="67" dirty="0">
                <a:solidFill>
                  <a:srgbClr val="FFFAEF"/>
                </a:solidFill>
                <a:latin typeface="Times New Roman"/>
                <a:cs typeface="Times New Roman"/>
              </a:rPr>
              <a:t> </a:t>
            </a:r>
            <a:r>
              <a:rPr sz="2400" spc="7" dirty="0">
                <a:solidFill>
                  <a:srgbClr val="FFFAEF"/>
                </a:solidFill>
                <a:latin typeface="Times New Roman"/>
                <a:cs typeface="Times New Roman"/>
              </a:rPr>
              <a:t>the</a:t>
            </a:r>
            <a:r>
              <a:rPr sz="2400" spc="-87" dirty="0">
                <a:solidFill>
                  <a:srgbClr val="FFFAEF"/>
                </a:solidFill>
                <a:latin typeface="Times New Roman"/>
                <a:cs typeface="Times New Roman"/>
              </a:rPr>
              <a:t> </a:t>
            </a:r>
            <a:r>
              <a:rPr sz="2400" spc="-7" dirty="0">
                <a:solidFill>
                  <a:srgbClr val="FFFAEF"/>
                </a:solidFill>
                <a:latin typeface="Times New Roman"/>
                <a:cs typeface="Times New Roman"/>
              </a:rPr>
              <a:t>Guidance</a:t>
            </a:r>
            <a:r>
              <a:rPr sz="2400" spc="7" dirty="0">
                <a:solidFill>
                  <a:srgbClr val="FFFAEF"/>
                </a:solidFill>
                <a:latin typeface="Times New Roman"/>
                <a:cs typeface="Times New Roman"/>
              </a:rPr>
              <a:t> </a:t>
            </a:r>
            <a:r>
              <a:rPr sz="2400" dirty="0">
                <a:solidFill>
                  <a:srgbClr val="FFFAEF"/>
                </a:solidFill>
                <a:latin typeface="Times New Roman"/>
                <a:cs typeface="Times New Roman"/>
              </a:rPr>
              <a:t>of</a:t>
            </a:r>
            <a:endParaRPr sz="2400" dirty="0">
              <a:latin typeface="Times New Roman"/>
              <a:cs typeface="Times New Roman"/>
            </a:endParaRPr>
          </a:p>
          <a:p>
            <a:pPr marR="86357" algn="ctr">
              <a:spcBef>
                <a:spcPts val="27"/>
              </a:spcBef>
            </a:pPr>
            <a:r>
              <a:rPr lang="en-IN" sz="2400" spc="-47" dirty="0">
                <a:solidFill>
                  <a:srgbClr val="FFFAEF"/>
                </a:solidFill>
                <a:latin typeface="Times New Roman"/>
                <a:cs typeface="Times New Roman"/>
              </a:rPr>
              <a:t>Prof. Shraddha Shinde</a:t>
            </a:r>
            <a:endParaRPr sz="2400" dirty="0">
              <a:latin typeface="Times New Roman"/>
              <a:cs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5">
            <a:extLst>
              <a:ext uri="{FF2B5EF4-FFF2-40B4-BE49-F238E27FC236}">
                <a16:creationId xmlns:a16="http://schemas.microsoft.com/office/drawing/2014/main" id="{E4A1414B-C166-496B-A7C1-4BE59A59D87D}"/>
              </a:ext>
            </a:extLst>
          </p:cNvPr>
          <p:cNvSpPr txBox="1">
            <a:spLocks/>
          </p:cNvSpPr>
          <p:nvPr/>
        </p:nvSpPr>
        <p:spPr>
          <a:xfrm>
            <a:off x="243840" y="919258"/>
            <a:ext cx="11866879" cy="5796501"/>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indent="0" algn="just" eaLnBrk="1" fontAlgn="auto" hangingPunct="1">
              <a:lnSpc>
                <a:spcPct val="100000"/>
              </a:lnSpc>
              <a:spcAft>
                <a:spcPts val="250"/>
              </a:spcAft>
              <a:buSzPts val="800"/>
              <a:buFont typeface="Arial" panose="020B0604020202020204" pitchFamily="34" charset="0"/>
              <a:buNone/>
              <a:tabLst>
                <a:tab pos="228600" algn="l"/>
              </a:tabLst>
              <a:defRPr/>
            </a:pPr>
            <a:r>
              <a:rPr lang="en-IN" sz="2000" dirty="0">
                <a:latin typeface="Times New Roman" panose="02020603050405020304" pitchFamily="18" charset="0"/>
                <a:ea typeface="MS Mincho" panose="02020609040205080304" pitchFamily="49" charset="-128"/>
              </a:rPr>
              <a:t>Journal Papers :</a:t>
            </a:r>
          </a:p>
          <a:p>
            <a:pPr algn="just">
              <a:lnSpc>
                <a:spcPct val="100000"/>
              </a:lnSpc>
              <a:spcAft>
                <a:spcPts val="250"/>
              </a:spcAft>
              <a:buSzPts val="800"/>
              <a:tabLst>
                <a:tab pos="228600" algn="l"/>
              </a:tabLst>
              <a:defRPr/>
            </a:pPr>
            <a:r>
              <a:rPr lang="en-IN" sz="1800" dirty="0">
                <a:latin typeface="Times New Roman" panose="02020603050405020304" pitchFamily="18" charset="0"/>
                <a:ea typeface="MS Mincho" panose="02020609040205080304" pitchFamily="49" charset="-128"/>
              </a:rPr>
              <a:t>[1</a:t>
            </a:r>
            <a:r>
              <a:rPr lang="en-IN" sz="1800" dirty="0">
                <a:latin typeface="Times New Roman" panose="02020603050405020304" pitchFamily="18" charset="0"/>
                <a:ea typeface="MS Mincho" panose="02020609040205080304" pitchFamily="49" charset="-128"/>
                <a:cs typeface="Times New Roman" panose="02020603050405020304" pitchFamily="18" charset="0"/>
              </a:rPr>
              <a:t>] </a:t>
            </a:r>
            <a:r>
              <a:rPr lang="it-IT" sz="1800" dirty="0">
                <a:latin typeface="Times New Roman" panose="02020603050405020304" pitchFamily="18" charset="0"/>
                <a:cs typeface="Times New Roman" panose="02020603050405020304" pitchFamily="18" charset="0"/>
              </a:rPr>
              <a:t>Chirag Patel, Maitri Chokshi, Dr. Atul Patel</a:t>
            </a:r>
            <a:r>
              <a:rPr lang="en-IN"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IAS- Intelligent Attendance System based on Windows Image Acquisition(WIA) ,Optical Character Recognition(OCR) and Windows Communication Foundation(WCF) Service</a:t>
            </a:r>
            <a:r>
              <a:rPr lang="en-IN"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International Journal of Scientific &amp; Engineering Research, </a:t>
            </a:r>
            <a:r>
              <a:rPr lang="en-IN" sz="1800" dirty="0">
                <a:latin typeface="Times New Roman" panose="02020603050405020304" pitchFamily="18" charset="0"/>
                <a:cs typeface="Times New Roman" panose="02020603050405020304" pitchFamily="18" charset="0"/>
              </a:rPr>
              <a:t>ISSN 2229-5518,</a:t>
            </a:r>
            <a:r>
              <a:rPr lang="en-US" sz="1800" dirty="0">
                <a:latin typeface="Times New Roman" panose="02020603050405020304" pitchFamily="18" charset="0"/>
                <a:cs typeface="Times New Roman" panose="02020603050405020304" pitchFamily="18" charset="0"/>
              </a:rPr>
              <a:t> Volume 4, Issue 5, May-2013.</a:t>
            </a:r>
            <a:endParaRPr lang="en-IN" sz="1800" dirty="0">
              <a:latin typeface="Times New Roman" panose="02020603050405020304" pitchFamily="18" charset="0"/>
              <a:cs typeface="Times New Roman" panose="02020603050405020304" pitchFamily="18" charset="0"/>
            </a:endParaRPr>
          </a:p>
          <a:p>
            <a:pPr algn="just">
              <a:lnSpc>
                <a:spcPct val="100000"/>
              </a:lnSpc>
              <a:spcAft>
                <a:spcPts val="250"/>
              </a:spcAft>
              <a:buSzPts val="800"/>
              <a:tabLst>
                <a:tab pos="228600" algn="l"/>
              </a:tabLst>
              <a:defRPr/>
            </a:pPr>
            <a:r>
              <a:rPr lang="en-US" sz="1800" dirty="0">
                <a:latin typeface="Times New Roman" panose="02020603050405020304" pitchFamily="18" charset="0"/>
                <a:cs typeface="Times New Roman" panose="02020603050405020304" pitchFamily="18" charset="0"/>
              </a:rPr>
              <a:t>[2] </a:t>
            </a:r>
            <a:r>
              <a:rPr lang="en-IN" sz="1900" kern="1200" dirty="0">
                <a:effectLst/>
                <a:latin typeface="Times New Roman" panose="02020603050405020304" pitchFamily="18" charset="0"/>
                <a:cs typeface="Times New Roman" panose="02020603050405020304" pitchFamily="18" charset="0"/>
              </a:rPr>
              <a:t>D P Kaur, A Mantri</a:t>
            </a:r>
            <a:r>
              <a:rPr lang="en-IN" sz="1900" b="0" i="0" strike="noStrike" kern="1200" dirty="0">
                <a:effectLst/>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Vision Tracking and Optical Character Recognition for Augmented Reality based Attendance System</a:t>
            </a:r>
            <a:r>
              <a:rPr lang="en-IN" sz="1900" b="0" i="0" strike="noStrike" kern="1200" dirty="0">
                <a:effectLst/>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IOP Conference Series: Materials Science and Engineering, Volume 993, International Conference on Mechanical, Electronics and Computer Engineering, April 2020.</a:t>
            </a:r>
          </a:p>
          <a:p>
            <a:pPr algn="just">
              <a:lnSpc>
                <a:spcPct val="100000"/>
              </a:lnSpc>
              <a:spcAft>
                <a:spcPts val="250"/>
              </a:spcAft>
              <a:buSzPts val="800"/>
              <a:tabLst>
                <a:tab pos="228600" algn="l"/>
              </a:tabLst>
              <a:defRPr/>
            </a:pPr>
            <a:r>
              <a:rPr lang="en-US" sz="1800" dirty="0">
                <a:latin typeface="Times New Roman" panose="02020603050405020304" pitchFamily="18" charset="0"/>
                <a:cs typeface="Times New Roman" panose="02020603050405020304" pitchFamily="18" charset="0"/>
              </a:rPr>
              <a:t>[3] </a:t>
            </a:r>
            <a:r>
              <a:rPr lang="en-IN" sz="1900" dirty="0">
                <a:latin typeface="Times New Roman" panose="02020603050405020304" pitchFamily="18" charset="0"/>
                <a:cs typeface="Times New Roman" panose="02020603050405020304" pitchFamily="18" charset="0"/>
              </a:rPr>
              <a:t>Peeta Basa Pati, </a:t>
            </a:r>
            <a:r>
              <a:rPr lang="en-US" sz="1900" dirty="0">
                <a:latin typeface="Times New Roman" panose="02020603050405020304" pitchFamily="18" charset="0"/>
                <a:cs typeface="Times New Roman" panose="02020603050405020304" pitchFamily="18" charset="0"/>
              </a:rPr>
              <a:t>A</a:t>
            </a:r>
            <a:r>
              <a:rPr lang="en-IN" sz="1900" dirty="0">
                <a:latin typeface="Times New Roman" panose="02020603050405020304" pitchFamily="18" charset="0"/>
                <a:cs typeface="Times New Roman" panose="02020603050405020304" pitchFamily="18" charset="0"/>
              </a:rPr>
              <a:t> G Ramakrishnan</a:t>
            </a:r>
            <a:r>
              <a:rPr lang="en-IN" sz="1900" strike="noStrike" dirty="0">
                <a:effectLst/>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OCR in Indian Scripts : A Survey</a:t>
            </a:r>
            <a:r>
              <a:rPr lang="en-IN" sz="1900" strike="noStrike" dirty="0">
                <a:effectLst/>
                <a:latin typeface="Times New Roman" panose="02020603050405020304" pitchFamily="18" charset="0"/>
                <a:cs typeface="Times New Roman" panose="02020603050405020304" pitchFamily="18" charset="0"/>
              </a:rPr>
              <a:t>”, </a:t>
            </a:r>
            <a:r>
              <a:rPr lang="en-US" sz="1900" b="0" i="0" dirty="0">
                <a:effectLst/>
                <a:latin typeface="Times New Roman" panose="02020603050405020304" pitchFamily="18" charset="0"/>
                <a:cs typeface="Times New Roman" panose="02020603050405020304" pitchFamily="18" charset="0"/>
              </a:rPr>
              <a:t>IETE Technical Review, </a:t>
            </a:r>
            <a:r>
              <a:rPr lang="en-US" sz="1900" dirty="0">
                <a:latin typeface="Times New Roman" panose="02020603050405020304" pitchFamily="18" charset="0"/>
                <a:cs typeface="Times New Roman" panose="02020603050405020304" pitchFamily="18" charset="0"/>
              </a:rPr>
              <a:t>Volume 22, 2005 - Issue 3, November-2015.</a:t>
            </a:r>
            <a:endParaRPr lang="en-IN" sz="1900" strike="noStrike" dirty="0">
              <a:effectLst/>
              <a:latin typeface="Times New Roman" panose="02020603050405020304" pitchFamily="18" charset="0"/>
              <a:cs typeface="Times New Roman" panose="02020603050405020304" pitchFamily="18" charset="0"/>
            </a:endParaRPr>
          </a:p>
          <a:p>
            <a:pPr algn="just">
              <a:lnSpc>
                <a:spcPct val="100000"/>
              </a:lnSpc>
              <a:spcAft>
                <a:spcPts val="250"/>
              </a:spcAft>
              <a:buSzPts val="800"/>
              <a:tabLst>
                <a:tab pos="228600" algn="l"/>
              </a:tabLst>
              <a:defRPr/>
            </a:pPr>
            <a:r>
              <a:rPr lang="en-US" sz="1800" dirty="0">
                <a:latin typeface="Times New Roman" panose="02020603050405020304" pitchFamily="18" charset="0"/>
                <a:cs typeface="Times New Roman" panose="02020603050405020304" pitchFamily="18" charset="0"/>
              </a:rPr>
              <a:t>[4] </a:t>
            </a:r>
            <a:r>
              <a:rPr lang="en-IN" sz="1900" dirty="0">
                <a:latin typeface="Times New Roman" panose="02020603050405020304" pitchFamily="18" charset="0"/>
                <a:cs typeface="Times New Roman" panose="02020603050405020304" pitchFamily="18" charset="0"/>
              </a:rPr>
              <a:t>Amitha S, Mithun M, PC Chandana, Mayurjit Borkakoty, Adithya U</a:t>
            </a:r>
            <a:r>
              <a:rPr lang="en-IN" sz="1900" kern="1200" dirty="0">
                <a:effectLst/>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CONVERSION OF IMAGE TO EXCELUSING OCR TECHNIQUE</a:t>
            </a:r>
            <a:r>
              <a:rPr lang="en-IN" sz="1900" kern="1200" dirty="0">
                <a:effectLst/>
                <a:latin typeface="Times New Roman" panose="02020603050405020304" pitchFamily="18" charset="0"/>
                <a:cs typeface="Times New Roman" panose="02020603050405020304" pitchFamily="18" charset="0"/>
              </a:rPr>
              <a:t>”,</a:t>
            </a:r>
            <a:r>
              <a:rPr lang="en-US" sz="1900" dirty="0">
                <a:latin typeface="Times New Roman" panose="02020603050405020304" pitchFamily="18" charset="0"/>
                <a:cs typeface="Times New Roman" panose="02020603050405020304" pitchFamily="18" charset="0"/>
              </a:rPr>
              <a:t> International Research Journal of Modernization in Engineering Technology and Science, </a:t>
            </a:r>
            <a:r>
              <a:rPr lang="en-IN" sz="1900" dirty="0">
                <a:latin typeface="Times New Roman" panose="02020603050405020304" pitchFamily="18" charset="0"/>
                <a:cs typeface="Times New Roman" panose="02020603050405020304" pitchFamily="18" charset="0"/>
              </a:rPr>
              <a:t>e-ISSN: 2582-5208, Volume:04, Issue:07, July 2022</a:t>
            </a:r>
            <a:r>
              <a:rPr lang="en-US" sz="1900" dirty="0">
                <a:latin typeface="Times New Roman" panose="02020603050405020304" pitchFamily="18" charset="0"/>
                <a:cs typeface="Times New Roman" panose="02020603050405020304" pitchFamily="18" charset="0"/>
              </a:rPr>
              <a:t>.</a:t>
            </a:r>
          </a:p>
          <a:p>
            <a:pPr algn="just">
              <a:lnSpc>
                <a:spcPct val="100000"/>
              </a:lnSpc>
              <a:spcAft>
                <a:spcPts val="250"/>
              </a:spcAft>
              <a:buSzPts val="800"/>
              <a:tabLst>
                <a:tab pos="228600" algn="l"/>
              </a:tabLst>
              <a:defRPr/>
            </a:pPr>
            <a:r>
              <a:rPr lang="en-US" sz="1800" kern="1200" dirty="0">
                <a:effectLst/>
                <a:latin typeface="Times New Roman" panose="02020603050405020304" pitchFamily="18" charset="0"/>
                <a:cs typeface="Times New Roman" panose="02020603050405020304" pitchFamily="18" charset="0"/>
              </a:rPr>
              <a:t>[5] </a:t>
            </a:r>
            <a:r>
              <a:rPr lang="en-IN" sz="2100" dirty="0">
                <a:latin typeface="Times New Roman" panose="02020603050405020304" pitchFamily="18" charset="0"/>
                <a:cs typeface="Times New Roman" panose="02020603050405020304" pitchFamily="18" charset="0"/>
              </a:rPr>
              <a:t>Aditi Dankar, Poornima Panduranga Kundapur</a:t>
            </a:r>
            <a:r>
              <a:rPr lang="en-IN" sz="2100" kern="1200" dirty="0">
                <a:effectLst/>
                <a:latin typeface="Times New Roman" panose="02020603050405020304" pitchFamily="18" charset="0"/>
                <a:cs typeface="Times New Roman" panose="02020603050405020304" pitchFamily="18" charset="0"/>
              </a:rPr>
              <a:t>, “</a:t>
            </a:r>
            <a:r>
              <a:rPr lang="en-IN" sz="2100" dirty="0">
                <a:latin typeface="Times New Roman" panose="02020603050405020304" pitchFamily="18" charset="0"/>
                <a:cs typeface="Times New Roman" panose="02020603050405020304" pitchFamily="18" charset="0"/>
              </a:rPr>
              <a:t>Automated Mobile Attendance System (AMAS)</a:t>
            </a:r>
            <a:r>
              <a:rPr lang="en-IN" sz="2100" kern="1200" dirty="0">
                <a:effectLst/>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International Conference on Advances in Computing, Communication and Control (ICAC3), IEEE Xplore, March 2020.</a:t>
            </a:r>
          </a:p>
          <a:p>
            <a:pPr algn="just">
              <a:lnSpc>
                <a:spcPct val="100000"/>
              </a:lnSpc>
              <a:spcAft>
                <a:spcPts val="250"/>
              </a:spcAft>
              <a:buSzPts val="800"/>
              <a:tabLst>
                <a:tab pos="228600" algn="l"/>
              </a:tabLst>
              <a:defRPr/>
            </a:pPr>
            <a:endParaRPr lang="en-US" sz="2100" dirty="0">
              <a:latin typeface="Times New Roman" panose="02020603050405020304" pitchFamily="18" charset="0"/>
              <a:cs typeface="Times New Roman" panose="02020603050405020304" pitchFamily="18" charset="0"/>
            </a:endParaRPr>
          </a:p>
          <a:p>
            <a:pPr algn="just">
              <a:lnSpc>
                <a:spcPct val="100000"/>
              </a:lnSpc>
              <a:spcAft>
                <a:spcPts val="250"/>
              </a:spcAft>
              <a:buSzPts val="800"/>
              <a:tabLst>
                <a:tab pos="228600" algn="l"/>
              </a:tabLst>
              <a:defRPr/>
            </a:pPr>
            <a:r>
              <a:rPr lang="en-US" sz="2100" dirty="0">
                <a:latin typeface="Times New Roman" panose="02020603050405020304" pitchFamily="18" charset="0"/>
                <a:cs typeface="Times New Roman" panose="02020603050405020304" pitchFamily="18" charset="0"/>
              </a:rPr>
              <a:t>Useful Links :</a:t>
            </a:r>
          </a:p>
          <a:p>
            <a:pPr algn="just">
              <a:lnSpc>
                <a:spcPct val="100000"/>
              </a:lnSpc>
              <a:spcAft>
                <a:spcPts val="250"/>
              </a:spcAft>
              <a:buSzPts val="800"/>
              <a:tabLst>
                <a:tab pos="228600" algn="l"/>
              </a:tabLst>
              <a:defRPr/>
            </a:pPr>
            <a:r>
              <a:rPr lang="en-US" sz="1800" dirty="0">
                <a:latin typeface="Times New Roman" panose="02020603050405020304" pitchFamily="18" charset="0"/>
                <a:cs typeface="Times New Roman" panose="02020603050405020304" pitchFamily="18" charset="0"/>
              </a:rPr>
              <a:t>[6] </a:t>
            </a:r>
            <a:r>
              <a:rPr lang="en-US" sz="1800" dirty="0">
                <a:latin typeface="Times New Roman" panose="02020603050405020304" pitchFamily="18" charset="0"/>
                <a:cs typeface="Times New Roman" panose="02020603050405020304" pitchFamily="18" charset="0"/>
                <a:hlinkClick r:id="rId2"/>
              </a:rPr>
              <a:t>https://youtu.be/dMaNiabqVdo?si=n-b62uOvtpxoxz6F</a:t>
            </a:r>
            <a:endParaRPr lang="en-US" sz="1800" dirty="0">
              <a:latin typeface="Times New Roman" panose="02020603050405020304" pitchFamily="18" charset="0"/>
              <a:cs typeface="Times New Roman" panose="02020603050405020304" pitchFamily="18" charset="0"/>
            </a:endParaRPr>
          </a:p>
          <a:p>
            <a:pPr algn="just">
              <a:lnSpc>
                <a:spcPct val="100000"/>
              </a:lnSpc>
              <a:spcAft>
                <a:spcPts val="250"/>
              </a:spcAft>
              <a:buSzPts val="800"/>
              <a:tabLst>
                <a:tab pos="228600" algn="l"/>
              </a:tabLst>
              <a:defRPr/>
            </a:pPr>
            <a:r>
              <a:rPr lang="en-US" sz="1800" dirty="0">
                <a:latin typeface="Times New Roman" panose="02020603050405020304" pitchFamily="18" charset="0"/>
                <a:cs typeface="Times New Roman" panose="02020603050405020304" pitchFamily="18" charset="0"/>
              </a:rPr>
              <a:t>[7] </a:t>
            </a:r>
            <a:r>
              <a:rPr lang="en-US" sz="1800" dirty="0">
                <a:latin typeface="Times New Roman" panose="02020603050405020304" pitchFamily="18" charset="0"/>
                <a:cs typeface="Times New Roman" panose="02020603050405020304" pitchFamily="18" charset="0"/>
                <a:hlinkClick r:id="rId3"/>
              </a:rPr>
              <a:t>https://youtu.be/PY_N1XdFp4w?si=mSHsvR5sbb16Ck9V</a:t>
            </a:r>
            <a:endParaRPr lang="en-US" sz="1800" dirty="0">
              <a:latin typeface="Times New Roman" panose="02020603050405020304" pitchFamily="18" charset="0"/>
              <a:cs typeface="Times New Roman" panose="02020603050405020304" pitchFamily="18" charset="0"/>
            </a:endParaRPr>
          </a:p>
          <a:p>
            <a:pPr algn="just">
              <a:lnSpc>
                <a:spcPct val="100000"/>
              </a:lnSpc>
              <a:spcAft>
                <a:spcPts val="250"/>
              </a:spcAft>
              <a:buSzPts val="800"/>
              <a:tabLst>
                <a:tab pos="228600" algn="l"/>
              </a:tabLst>
              <a:defRPr/>
            </a:pPr>
            <a:r>
              <a:rPr lang="en-US" sz="1800" dirty="0">
                <a:latin typeface="Times New Roman" panose="02020603050405020304" pitchFamily="18" charset="0"/>
                <a:cs typeface="Times New Roman" panose="02020603050405020304" pitchFamily="18" charset="0"/>
              </a:rPr>
              <a:t>[8] </a:t>
            </a:r>
            <a:r>
              <a:rPr lang="en-US" sz="1800" dirty="0">
                <a:latin typeface="Times New Roman" panose="02020603050405020304" pitchFamily="18" charset="0"/>
                <a:cs typeface="Times New Roman" panose="02020603050405020304" pitchFamily="18" charset="0"/>
                <a:hlinkClick r:id="rId4"/>
              </a:rPr>
              <a:t>https://youtu.be/rHux0gMZ3Eg?si=L6mwAZiJi7wRnwc3</a:t>
            </a:r>
            <a:endParaRPr lang="en-US" sz="1800" dirty="0">
              <a:latin typeface="Times New Roman" panose="02020603050405020304" pitchFamily="18" charset="0"/>
              <a:cs typeface="Times New Roman" panose="02020603050405020304" pitchFamily="18" charset="0"/>
            </a:endParaRPr>
          </a:p>
          <a:p>
            <a:pPr algn="just">
              <a:lnSpc>
                <a:spcPct val="100000"/>
              </a:lnSpc>
              <a:spcAft>
                <a:spcPts val="250"/>
              </a:spcAft>
              <a:buSzPts val="800"/>
              <a:tabLst>
                <a:tab pos="228600" algn="l"/>
              </a:tabLst>
              <a:defRPr/>
            </a:pPr>
            <a:endParaRPr lang="en-US" sz="1800" dirty="0">
              <a:latin typeface="Times New Roman" panose="02020603050405020304" pitchFamily="18" charset="0"/>
              <a:cs typeface="Times New Roman" panose="02020603050405020304" pitchFamily="18" charset="0"/>
            </a:endParaRPr>
          </a:p>
          <a:p>
            <a:pPr marL="0" indent="0" algn="just" eaLnBrk="1" fontAlgn="auto" hangingPunct="1">
              <a:lnSpc>
                <a:spcPct val="100000"/>
              </a:lnSpc>
              <a:spcAft>
                <a:spcPts val="250"/>
              </a:spcAft>
              <a:buSzPts val="800"/>
              <a:buFont typeface="Arial" panose="020B0604020202020204" pitchFamily="34" charset="0"/>
              <a:buNone/>
              <a:tabLst>
                <a:tab pos="228600" algn="l"/>
              </a:tabLst>
              <a:defRPr/>
            </a:pPr>
            <a:endParaRPr lang="en-US" sz="2000" dirty="0">
              <a:latin typeface="Times New Roman" panose="02020603050405020304" pitchFamily="18" charset="0"/>
              <a:cs typeface="Times New Roman" panose="02020603050405020304" pitchFamily="18" charset="0"/>
            </a:endParaRPr>
          </a:p>
          <a:p>
            <a:pPr algn="just">
              <a:lnSpc>
                <a:spcPct val="120000"/>
              </a:lnSpc>
              <a:spcBef>
                <a:spcPts val="600"/>
              </a:spcBef>
            </a:pPr>
            <a:endParaRPr lang="en-US" sz="2000" dirty="0">
              <a:latin typeface="Times New Roman" panose="02020603050405020304" pitchFamily="18" charset="0"/>
              <a:cs typeface="Times New Roman" panose="02020603050405020304" pitchFamily="18" charset="0"/>
            </a:endParaRPr>
          </a:p>
          <a:p>
            <a:pPr algn="just">
              <a:lnSpc>
                <a:spcPct val="120000"/>
              </a:lnSpc>
              <a:spcBef>
                <a:spcPts val="600"/>
              </a:spcBef>
            </a:pPr>
            <a:endParaRPr lang="en-US" sz="20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8CC6958A-21B7-A4F4-3970-6E2F6CE1AFD6}"/>
              </a:ext>
            </a:extLst>
          </p:cNvPr>
          <p:cNvSpPr txBox="1">
            <a:spLocks/>
          </p:cNvSpPr>
          <p:nvPr/>
        </p:nvSpPr>
        <p:spPr>
          <a:xfrm>
            <a:off x="1030287" y="-233680"/>
            <a:ext cx="10131425" cy="115293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rgbClr val="FFFF00"/>
                </a:solidFill>
                <a:latin typeface="Times New Roman" panose="02020603050405020304" pitchFamily="18" charset="0"/>
                <a:cs typeface="Times New Roman" panose="02020603050405020304" pitchFamily="18" charset="0"/>
              </a:rPr>
              <a:t>References</a:t>
            </a:r>
            <a:endParaRPr lang="en-IN" sz="5400"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36360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A97DAE-0322-AF21-9686-B9E26BE023AC}"/>
              </a:ext>
            </a:extLst>
          </p:cNvPr>
          <p:cNvSpPr txBox="1"/>
          <p:nvPr/>
        </p:nvSpPr>
        <p:spPr>
          <a:xfrm>
            <a:off x="3225338" y="2211184"/>
            <a:ext cx="5818910" cy="1200329"/>
          </a:xfrm>
          <a:prstGeom prst="rect">
            <a:avLst/>
          </a:prstGeom>
          <a:noFill/>
        </p:spPr>
        <p:txBody>
          <a:bodyPr wrap="square" rtlCol="0">
            <a:spAutoFit/>
          </a:bodyPr>
          <a:lstStyle/>
          <a:p>
            <a:r>
              <a:rPr lang="en-US" sz="7200" dirty="0">
                <a:solidFill>
                  <a:srgbClr val="FFFF00"/>
                </a:solidFill>
                <a:latin typeface="Times New Roman" panose="02020603050405020304" pitchFamily="18" charset="0"/>
                <a:cs typeface="Times New Roman" panose="02020603050405020304" pitchFamily="18" charset="0"/>
              </a:rPr>
              <a:t>THANK YOU </a:t>
            </a:r>
            <a:endParaRPr lang="en-IN" sz="7200"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42903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C87223BD-2C9B-43D2-8CBD-BC0C04C30DB1}"/>
              </a:ext>
            </a:extLst>
          </p:cNvPr>
          <p:cNvSpPr txBox="1">
            <a:spLocks/>
          </p:cNvSpPr>
          <p:nvPr/>
        </p:nvSpPr>
        <p:spPr>
          <a:xfrm>
            <a:off x="812800" y="243840"/>
            <a:ext cx="10131425" cy="115293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rgbClr val="FFFF00"/>
                </a:solidFill>
                <a:latin typeface="Times New Roman" panose="02020603050405020304" pitchFamily="18" charset="0"/>
                <a:cs typeface="Times New Roman" panose="02020603050405020304" pitchFamily="18" charset="0"/>
              </a:rPr>
              <a:t>Index</a:t>
            </a:r>
            <a:endParaRPr lang="en-IN" sz="4800" b="1" dirty="0">
              <a:solidFill>
                <a:srgbClr val="FFFF00"/>
              </a:solidFill>
              <a:latin typeface="Times New Roman" panose="02020603050405020304" pitchFamily="18" charset="0"/>
              <a:cs typeface="Times New Roman" panose="02020603050405020304" pitchFamily="18" charset="0"/>
            </a:endParaRPr>
          </a:p>
        </p:txBody>
      </p:sp>
      <p:sp>
        <p:nvSpPr>
          <p:cNvPr id="16" name="Content Placeholder 2">
            <a:extLst>
              <a:ext uri="{FF2B5EF4-FFF2-40B4-BE49-F238E27FC236}">
                <a16:creationId xmlns:a16="http://schemas.microsoft.com/office/drawing/2014/main" id="{B45DD181-360E-4820-BBA7-00560BA11723}"/>
              </a:ext>
            </a:extLst>
          </p:cNvPr>
          <p:cNvSpPr txBox="1">
            <a:spLocks/>
          </p:cNvSpPr>
          <p:nvPr/>
        </p:nvSpPr>
        <p:spPr>
          <a:xfrm>
            <a:off x="2582545" y="1476809"/>
            <a:ext cx="7323453" cy="4730951"/>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07000"/>
              </a:lnSpc>
              <a:spcAft>
                <a:spcPts val="800"/>
              </a:spcAft>
              <a:buFont typeface="Arial" panose="020B0604020202020204" pitchFamily="34" charset="0"/>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Introduction</a:t>
            </a:r>
          </a:p>
          <a:p>
            <a:pPr marL="342900" indent="-342900" algn="just">
              <a:lnSpc>
                <a:spcPct val="107000"/>
              </a:lnSpc>
              <a:spcAft>
                <a:spcPts val="800"/>
              </a:spcAft>
              <a:buFont typeface="Arial" panose="020B0604020202020204" pitchFamily="34" charset="0"/>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Objectives</a:t>
            </a:r>
          </a:p>
          <a:p>
            <a:pPr marL="342900" indent="-342900" algn="just">
              <a:lnSpc>
                <a:spcPct val="107000"/>
              </a:lnSpc>
              <a:spcAft>
                <a:spcPts val="800"/>
              </a:spcAft>
              <a:buFont typeface="Arial" panose="020B0604020202020204" pitchFamily="34" charset="0"/>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Features</a:t>
            </a:r>
          </a:p>
          <a:p>
            <a:pPr marL="342900" indent="-342900" algn="just">
              <a:lnSpc>
                <a:spcPct val="107000"/>
              </a:lnSpc>
              <a:spcAft>
                <a:spcPts val="800"/>
              </a:spcAft>
              <a:buFont typeface="Arial" panose="020B0604020202020204" pitchFamily="34" charset="0"/>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Literature survey</a:t>
            </a:r>
          </a:p>
          <a:p>
            <a:pPr marL="342900" indent="-342900" algn="just">
              <a:lnSpc>
                <a:spcPct val="107000"/>
              </a:lnSpc>
              <a:spcAft>
                <a:spcPts val="800"/>
              </a:spcAft>
              <a:buFont typeface="Arial" panose="020B0604020202020204" pitchFamily="34" charset="0"/>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Block Diagram</a:t>
            </a:r>
          </a:p>
          <a:p>
            <a:pPr marL="342900" indent="-342900" algn="just">
              <a:lnSpc>
                <a:spcPct val="107000"/>
              </a:lnSpc>
              <a:spcAft>
                <a:spcPts val="800"/>
              </a:spcAft>
              <a:buFont typeface="Arial" panose="020B0604020202020204" pitchFamily="34" charset="0"/>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Tools/Software, Languages used</a:t>
            </a:r>
          </a:p>
          <a:p>
            <a:pPr marL="342900" indent="-342900" algn="just">
              <a:lnSpc>
                <a:spcPct val="107000"/>
              </a:lnSpc>
              <a:spcAft>
                <a:spcPts val="800"/>
              </a:spcAft>
              <a:buFont typeface="Arial" panose="020B0604020202020204" pitchFamily="34" charset="0"/>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Implementation</a:t>
            </a:r>
          </a:p>
          <a:p>
            <a:pPr marL="342900" indent="-342900" algn="just">
              <a:lnSpc>
                <a:spcPct val="107000"/>
              </a:lnSpc>
              <a:spcAft>
                <a:spcPts val="800"/>
              </a:spcAft>
              <a:buFont typeface="Arial" panose="020B0604020202020204" pitchFamily="34" charset="0"/>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Conclusion</a:t>
            </a:r>
          </a:p>
          <a:p>
            <a:pPr marL="342900" indent="-342900" algn="just">
              <a:lnSpc>
                <a:spcPct val="107000"/>
              </a:lnSpc>
              <a:spcAft>
                <a:spcPts val="800"/>
              </a:spcAft>
              <a:buFont typeface="Arial" panose="020B0604020202020204" pitchFamily="34" charset="0"/>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References</a:t>
            </a:r>
          </a:p>
          <a:p>
            <a:pPr marL="342900" indent="-342900" algn="just">
              <a:lnSpc>
                <a:spcPct val="107000"/>
              </a:lnSpc>
              <a:spcAft>
                <a:spcPts val="800"/>
              </a:spcAft>
              <a:buFont typeface="Arial" panose="020B0604020202020204" pitchFamily="34" charset="0"/>
              <a:buChar char="•"/>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Arial" panose="020B0604020202020204" pitchFamily="34" charset="0"/>
              <a:buChar char="•"/>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Arial" panose="020B0604020202020204" pitchFamily="34" charset="0"/>
              <a:buChar char="•"/>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Arial" panose="020B0604020202020204" pitchFamily="34" charset="0"/>
              <a:buChar char="•"/>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Arial" panose="020B0604020202020204" pitchFamily="34" charset="0"/>
              <a:buChar char="•"/>
            </a:pP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567484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C87223BD-2C9B-43D2-8CBD-BC0C04C30DB1}"/>
              </a:ext>
            </a:extLst>
          </p:cNvPr>
          <p:cNvSpPr txBox="1">
            <a:spLocks/>
          </p:cNvSpPr>
          <p:nvPr/>
        </p:nvSpPr>
        <p:spPr>
          <a:xfrm>
            <a:off x="756921" y="254000"/>
            <a:ext cx="10131425" cy="115293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rgbClr val="FFFF00"/>
                </a:solidFill>
                <a:latin typeface="Times New Roman" panose="02020603050405020304" pitchFamily="18" charset="0"/>
                <a:cs typeface="Times New Roman" panose="02020603050405020304" pitchFamily="18" charset="0"/>
              </a:rPr>
              <a:t>Introduction</a:t>
            </a:r>
            <a:endParaRPr lang="en-IN" sz="5400" b="1" dirty="0">
              <a:solidFill>
                <a:srgbClr val="FFFF00"/>
              </a:solidFill>
              <a:latin typeface="Times New Roman" panose="02020603050405020304" pitchFamily="18" charset="0"/>
              <a:cs typeface="Times New Roman" panose="02020603050405020304" pitchFamily="18" charset="0"/>
            </a:endParaRPr>
          </a:p>
        </p:txBody>
      </p:sp>
      <p:sp>
        <p:nvSpPr>
          <p:cNvPr id="16" name="Content Placeholder 2">
            <a:extLst>
              <a:ext uri="{FF2B5EF4-FFF2-40B4-BE49-F238E27FC236}">
                <a16:creationId xmlns:a16="http://schemas.microsoft.com/office/drawing/2014/main" id="{B45DD181-360E-4820-BBA7-00560BA11723}"/>
              </a:ext>
            </a:extLst>
          </p:cNvPr>
          <p:cNvSpPr txBox="1">
            <a:spLocks/>
          </p:cNvSpPr>
          <p:nvPr/>
        </p:nvSpPr>
        <p:spPr>
          <a:xfrm>
            <a:off x="1336041" y="2462329"/>
            <a:ext cx="8600439" cy="26534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07000"/>
              </a:lnSpc>
              <a:spcAft>
                <a:spcPts val="800"/>
              </a:spcAft>
              <a:buFont typeface="Arial" panose="020B0604020202020204" pitchFamily="34" charset="0"/>
              <a:buChar char="•"/>
            </a:pP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5144039A-BAAB-5E08-E82C-59156DDD9035}"/>
              </a:ext>
            </a:extLst>
          </p:cNvPr>
          <p:cNvSpPr txBox="1"/>
          <p:nvPr/>
        </p:nvSpPr>
        <p:spPr>
          <a:xfrm>
            <a:off x="756921" y="1742172"/>
            <a:ext cx="10456511" cy="4165243"/>
          </a:xfrm>
          <a:prstGeom prst="rect">
            <a:avLst/>
          </a:prstGeom>
          <a:noFill/>
        </p:spPr>
        <p:txBody>
          <a:bodyPr wrap="square" rtlCol="0">
            <a:spAutoFit/>
          </a:bodyPr>
          <a:lstStyle/>
          <a:p>
            <a:pPr marL="571680" indent="-343080" algn="just">
              <a:lnSpc>
                <a:spcPct val="90000"/>
              </a:lnSpc>
              <a:spcBef>
                <a:spcPts val="1001"/>
              </a:spcBef>
              <a:buClr>
                <a:srgbClr val="888888"/>
              </a:buClr>
              <a:buFont typeface="Arial"/>
              <a:buChar char="•"/>
            </a:pPr>
            <a:r>
              <a:rPr lang="en-US" sz="2400" dirty="0">
                <a:latin typeface="Times New Roman" panose="02020603050405020304" pitchFamily="18" charset="0"/>
                <a:cs typeface="Times New Roman" panose="02020603050405020304" pitchFamily="18" charset="0"/>
              </a:rPr>
              <a:t>In the realm of modern education and workforce management, accurate attendance tracking forms the cornerstone of efficiency and productivity.</a:t>
            </a:r>
          </a:p>
          <a:p>
            <a:pPr marL="571680" indent="-343080" algn="just">
              <a:lnSpc>
                <a:spcPct val="90000"/>
              </a:lnSpc>
              <a:spcBef>
                <a:spcPts val="1001"/>
              </a:spcBef>
              <a:buClr>
                <a:srgbClr val="888888"/>
              </a:buClr>
              <a:buFont typeface="Arial"/>
              <a:buChar char="•"/>
            </a:pPr>
            <a:r>
              <a:rPr lang="en-US" sz="2400" dirty="0">
                <a:latin typeface="Times New Roman" panose="02020603050405020304" pitchFamily="18" charset="0"/>
                <a:cs typeface="Times New Roman" panose="02020603050405020304" pitchFamily="18" charset="0"/>
              </a:rPr>
              <a:t>Embracing the revolutionary capabilities of Optical Character Recognition (OCR), our Attendance OCR project aims to revolutionize attendance management systems by automating the process of recording and managing attendance in educational institutions and workplaces.</a:t>
            </a:r>
          </a:p>
          <a:p>
            <a:pPr marL="571680" indent="-343080" algn="just">
              <a:lnSpc>
                <a:spcPct val="90000"/>
              </a:lnSpc>
              <a:spcBef>
                <a:spcPts val="1001"/>
              </a:spcBef>
              <a:buClr>
                <a:srgbClr val="888888"/>
              </a:buClr>
              <a:buFont typeface="Arial"/>
              <a:buChar char="•"/>
            </a:pPr>
            <a:r>
              <a:rPr lang="en-US" sz="2400" dirty="0">
                <a:latin typeface="Times New Roman" panose="02020603050405020304" pitchFamily="18" charset="0"/>
                <a:cs typeface="Times New Roman" panose="02020603050405020304" pitchFamily="18" charset="0"/>
              </a:rPr>
              <a:t>Through the fusion of cutting-edge AI and deep learning technologies, this transformative solution brings unparalleled accuracy, speed, and convenience to attendance tracking, eliminating the need for manual record-keeping and unlocking a new era of streamlined administrative processes.</a:t>
            </a:r>
            <a:endParaRPr lang="en-IN" sz="2400" spc="-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45565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5">
            <a:extLst>
              <a:ext uri="{FF2B5EF4-FFF2-40B4-BE49-F238E27FC236}">
                <a16:creationId xmlns:a16="http://schemas.microsoft.com/office/drawing/2014/main" id="{E4A1414B-C166-496B-A7C1-4BE59A59D87D}"/>
              </a:ext>
            </a:extLst>
          </p:cNvPr>
          <p:cNvSpPr txBox="1">
            <a:spLocks/>
          </p:cNvSpPr>
          <p:nvPr/>
        </p:nvSpPr>
        <p:spPr>
          <a:xfrm>
            <a:off x="1131887" y="1684867"/>
            <a:ext cx="10131425" cy="364913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20000"/>
              </a:lnSpc>
              <a:spcBef>
                <a:spcPts val="600"/>
              </a:spcBef>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8CC6958A-21B7-A4F4-3970-6E2F6CE1AFD6}"/>
              </a:ext>
            </a:extLst>
          </p:cNvPr>
          <p:cNvSpPr txBox="1">
            <a:spLocks/>
          </p:cNvSpPr>
          <p:nvPr/>
        </p:nvSpPr>
        <p:spPr>
          <a:xfrm>
            <a:off x="1030287" y="208501"/>
            <a:ext cx="10131425" cy="115293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rgbClr val="FFFF00"/>
                </a:solidFill>
                <a:latin typeface="Times New Roman" panose="02020603050405020304" pitchFamily="18" charset="0"/>
                <a:cs typeface="Times New Roman" panose="02020603050405020304" pitchFamily="18" charset="0"/>
              </a:rPr>
              <a:t>Objectives</a:t>
            </a:r>
            <a:endParaRPr lang="en-IN" sz="5400" b="1" dirty="0">
              <a:solidFill>
                <a:srgbClr val="FFFF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7FDEA76-4B2E-9D47-056D-E1D60C14EF45}"/>
              </a:ext>
            </a:extLst>
          </p:cNvPr>
          <p:cNvSpPr txBox="1"/>
          <p:nvPr/>
        </p:nvSpPr>
        <p:spPr>
          <a:xfrm>
            <a:off x="770356" y="1524000"/>
            <a:ext cx="10854485" cy="4154984"/>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reduce and manage the data entry done by the staff.</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make the responsibility of teachers lighter as they do not need to calculate the attendance percentage.</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keep a maintained record of students actually present in the class by avoiding the proxy rates.</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automate the manual system.</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easily maintain higher priority task in institution.</a:t>
            </a:r>
          </a:p>
        </p:txBody>
      </p:sp>
    </p:spTree>
    <p:extLst>
      <p:ext uri="{BB962C8B-B14F-4D97-AF65-F5344CB8AC3E}">
        <p14:creationId xmlns:p14="http://schemas.microsoft.com/office/powerpoint/2010/main" val="18821771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5">
            <a:extLst>
              <a:ext uri="{FF2B5EF4-FFF2-40B4-BE49-F238E27FC236}">
                <a16:creationId xmlns:a16="http://schemas.microsoft.com/office/drawing/2014/main" id="{E4A1414B-C166-496B-A7C1-4BE59A59D87D}"/>
              </a:ext>
            </a:extLst>
          </p:cNvPr>
          <p:cNvSpPr txBox="1">
            <a:spLocks/>
          </p:cNvSpPr>
          <p:nvPr/>
        </p:nvSpPr>
        <p:spPr>
          <a:xfrm>
            <a:off x="1131887" y="1684867"/>
            <a:ext cx="10131425" cy="364913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just">
              <a:lnSpc>
                <a:spcPct val="120000"/>
              </a:lnSpc>
              <a:spcBef>
                <a:spcPts val="600"/>
              </a:spcBef>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8CC6958A-21B7-A4F4-3970-6E2F6CE1AFD6}"/>
              </a:ext>
            </a:extLst>
          </p:cNvPr>
          <p:cNvSpPr txBox="1">
            <a:spLocks/>
          </p:cNvSpPr>
          <p:nvPr/>
        </p:nvSpPr>
        <p:spPr>
          <a:xfrm>
            <a:off x="1030287" y="208501"/>
            <a:ext cx="10131425" cy="115293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rgbClr val="FFFF00"/>
                </a:solidFill>
                <a:latin typeface="Times New Roman" panose="02020603050405020304" pitchFamily="18" charset="0"/>
                <a:cs typeface="Times New Roman" panose="02020603050405020304" pitchFamily="18" charset="0"/>
              </a:rPr>
              <a:t>Features</a:t>
            </a:r>
            <a:endParaRPr lang="en-IN" sz="5400" b="1" dirty="0">
              <a:solidFill>
                <a:srgbClr val="FFFF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7FDEA76-4B2E-9D47-056D-E1D60C14EF45}"/>
              </a:ext>
            </a:extLst>
          </p:cNvPr>
          <p:cNvSpPr txBox="1"/>
          <p:nvPr/>
        </p:nvSpPr>
        <p:spPr>
          <a:xfrm>
            <a:off x="770356" y="1524000"/>
            <a:ext cx="10854485" cy="5170646"/>
          </a:xfrm>
          <a:prstGeom prst="rect">
            <a:avLst/>
          </a:prstGeom>
          <a:noFill/>
        </p:spPr>
        <p:txBody>
          <a:bodyPr wrap="square" rtlCol="0">
            <a:spAutoFit/>
          </a:bodyPr>
          <a:lstStyle/>
          <a:p>
            <a:pPr marL="342900" indent="-3429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Precise Form Data Recording</a:t>
            </a:r>
            <a:r>
              <a:rPr lang="en-US" sz="2200" dirty="0">
                <a:latin typeface="Times New Roman" panose="02020603050405020304" pitchFamily="18" charset="0"/>
                <a:cs typeface="Times New Roman" panose="02020603050405020304" pitchFamily="18" charset="0"/>
              </a:rPr>
              <a:t>: Our OCR-powered system offers unrivaled accuracy in recognizing and recording attendance data, virtually eliminating errors associated with traditional manual methods.</a:t>
            </a:r>
            <a:endParaRPr lang="en-IN" sz="2200" b="1" dirty="0">
              <a:latin typeface="Times New Roman" panose="02020603050405020304" pitchFamily="18" charset="0"/>
              <a:cs typeface="Times New Roman" panose="02020603050405020304" pitchFamily="18" charset="0"/>
            </a:endParaRPr>
          </a:p>
          <a:p>
            <a:endParaRPr lang="en-IN" sz="22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Automated Data Integration</a:t>
            </a:r>
            <a:r>
              <a:rPr lang="en-US" sz="2200" dirty="0">
                <a:latin typeface="Times New Roman" panose="02020603050405020304" pitchFamily="18" charset="0"/>
                <a:cs typeface="Times New Roman" panose="02020603050405020304" pitchFamily="18" charset="0"/>
              </a:rPr>
              <a:t>: By integrating with existing form management platforms, our OCR solution automates data entry processes, reducing administrative burden and improving data integrity.</a:t>
            </a:r>
            <a:endParaRPr lang="en-IN" sz="2200" b="1"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 </a:t>
            </a:r>
            <a:endParaRPr lang="en-IN" sz="22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Customizable Reporting</a:t>
            </a:r>
            <a:r>
              <a:rPr lang="en-US" sz="2200" dirty="0">
                <a:latin typeface="Times New Roman" panose="02020603050405020304" pitchFamily="18" charset="0"/>
                <a:cs typeface="Times New Roman" panose="02020603050405020304" pitchFamily="18" charset="0"/>
              </a:rPr>
              <a:t>: Generate comprehensive form reports with ease, providing valuable insights for educators, administrators, and HR personnel to make informed decisions.</a:t>
            </a:r>
            <a:endParaRPr lang="en-IN" sz="2200" b="1"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 </a:t>
            </a:r>
            <a:endParaRPr lang="en-IN" sz="22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Real-time Data Processing</a:t>
            </a:r>
            <a:r>
              <a:rPr lang="en-US" sz="2200" dirty="0">
                <a:latin typeface="Times New Roman" panose="02020603050405020304" pitchFamily="18" charset="0"/>
                <a:cs typeface="Times New Roman" panose="02020603050405020304" pitchFamily="18" charset="0"/>
              </a:rPr>
              <a:t>: Harnessing the speed of OCR technology, our system enables real-time form data extraction, facilitating immediate availability of form records for stakeholders.</a:t>
            </a:r>
            <a:endParaRPr lang="en-IN"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68679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36E43C9-E16A-499F-B80F-1C39A33896B9}"/>
              </a:ext>
            </a:extLst>
          </p:cNvPr>
          <p:cNvSpPr txBox="1">
            <a:spLocks/>
          </p:cNvSpPr>
          <p:nvPr/>
        </p:nvSpPr>
        <p:spPr>
          <a:xfrm>
            <a:off x="810773" y="2362318"/>
            <a:ext cx="10131425" cy="106668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b="1" dirty="0">
                <a:solidFill>
                  <a:srgbClr val="FFFF00"/>
                </a:solidFill>
                <a:latin typeface="Times New Roman" panose="02020603050405020304" pitchFamily="18" charset="0"/>
                <a:cs typeface="Times New Roman" panose="02020603050405020304" pitchFamily="18" charset="0"/>
              </a:rPr>
              <a:t>Literature Survey</a:t>
            </a:r>
            <a:endParaRPr lang="en-IN"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581337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87A4CF3F-D2C3-4C25-B060-98BFC29E8156}"/>
              </a:ext>
            </a:extLst>
          </p:cNvPr>
          <p:cNvGraphicFramePr>
            <a:graphicFrameLocks noGrp="1"/>
          </p:cNvGraphicFramePr>
          <p:nvPr>
            <p:extLst>
              <p:ext uri="{D42A27DB-BD31-4B8C-83A1-F6EECF244321}">
                <p14:modId xmlns:p14="http://schemas.microsoft.com/office/powerpoint/2010/main" val="2450978148"/>
              </p:ext>
            </p:extLst>
          </p:nvPr>
        </p:nvGraphicFramePr>
        <p:xfrm>
          <a:off x="461554" y="493485"/>
          <a:ext cx="11268891" cy="6217920"/>
        </p:xfrm>
        <a:graphic>
          <a:graphicData uri="http://schemas.openxmlformats.org/drawingml/2006/table">
            <a:tbl>
              <a:tblPr firstRow="1" bandRow="1">
                <a:tableStyleId>{5C22544A-7EE6-4342-B048-85BDC9FD1C3A}</a:tableStyleId>
              </a:tblPr>
              <a:tblGrid>
                <a:gridCol w="844292">
                  <a:extLst>
                    <a:ext uri="{9D8B030D-6E8A-4147-A177-3AD203B41FA5}">
                      <a16:colId xmlns:a16="http://schemas.microsoft.com/office/drawing/2014/main" val="1842614679"/>
                    </a:ext>
                  </a:extLst>
                </a:gridCol>
                <a:gridCol w="1893782">
                  <a:extLst>
                    <a:ext uri="{9D8B030D-6E8A-4147-A177-3AD203B41FA5}">
                      <a16:colId xmlns:a16="http://schemas.microsoft.com/office/drawing/2014/main" val="771276269"/>
                    </a:ext>
                  </a:extLst>
                </a:gridCol>
                <a:gridCol w="2159507">
                  <a:extLst>
                    <a:ext uri="{9D8B030D-6E8A-4147-A177-3AD203B41FA5}">
                      <a16:colId xmlns:a16="http://schemas.microsoft.com/office/drawing/2014/main" val="3482443813"/>
                    </a:ext>
                  </a:extLst>
                </a:gridCol>
                <a:gridCol w="6371310">
                  <a:extLst>
                    <a:ext uri="{9D8B030D-6E8A-4147-A177-3AD203B41FA5}">
                      <a16:colId xmlns:a16="http://schemas.microsoft.com/office/drawing/2014/main" val="410603486"/>
                    </a:ext>
                  </a:extLst>
                </a:gridCol>
              </a:tblGrid>
              <a:tr h="305462">
                <a:tc>
                  <a:txBody>
                    <a:bodyPr/>
                    <a:lstStyle/>
                    <a:p>
                      <a:pPr algn="ctr"/>
                      <a:r>
                        <a:rPr lang="en-US" dirty="0">
                          <a:latin typeface="Times New Roman" panose="02020603050405020304" pitchFamily="18" charset="0"/>
                          <a:cs typeface="Times New Roman" panose="02020603050405020304" pitchFamily="18" charset="0"/>
                        </a:rPr>
                        <a:t>Sr. No </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Title</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Author Name </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Description </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961756261"/>
                  </a:ext>
                </a:extLst>
              </a:tr>
              <a:tr h="2520059">
                <a:tc>
                  <a:txBody>
                    <a:bodyPr/>
                    <a:lstStyle/>
                    <a:p>
                      <a:pPr algn="ctr"/>
                      <a:r>
                        <a:rPr lang="en-US" sz="1800" dirty="0">
                          <a:latin typeface="Times New Roman" panose="02020603050405020304" pitchFamily="18" charset="0"/>
                          <a:cs typeface="Times New Roman" panose="02020603050405020304" pitchFamily="18" charset="0"/>
                        </a:rPr>
                        <a:t>1.</a:t>
                      </a:r>
                      <a:endParaRPr lang="en-IN" sz="1800" dirty="0">
                        <a:latin typeface="Times New Roman" panose="02020603050405020304" pitchFamily="18" charset="0"/>
                        <a:cs typeface="Times New Roman" panose="02020603050405020304" pitchFamily="18" charset="0"/>
                      </a:endParaRPr>
                    </a:p>
                  </a:txBody>
                  <a:tcPr anchor="ctr"/>
                </a:tc>
                <a:tc>
                  <a:txBody>
                    <a:bodyPr/>
                    <a:lstStyle/>
                    <a:p>
                      <a:pPr algn="l"/>
                      <a:r>
                        <a:rPr lang="en-US" sz="1600" dirty="0">
                          <a:latin typeface="Times New Roman" panose="02020603050405020304" pitchFamily="18" charset="0"/>
                          <a:cs typeface="Times New Roman" panose="02020603050405020304" pitchFamily="18" charset="0"/>
                        </a:rPr>
                        <a:t>IAS- Intelligent Attendance System based on Windows Image Acquisition(WIA) ,Optical Character Recognition(OCR) and Windows Communication Foundation(WCF) Service     </a:t>
                      </a:r>
                    </a:p>
                    <a:p>
                      <a:pPr algn="l"/>
                      <a:r>
                        <a:rPr lang="en-US" sz="1600" dirty="0">
                          <a:latin typeface="Times New Roman" panose="02020603050405020304" pitchFamily="18" charset="0"/>
                          <a:cs typeface="Times New Roman" panose="02020603050405020304" pitchFamily="18" charset="0"/>
                        </a:rPr>
                        <a:t>(May 2013)</a:t>
                      </a:r>
                      <a:endParaRPr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it-IT" dirty="0">
                          <a:latin typeface="Times New Roman" panose="02020603050405020304" pitchFamily="18" charset="0"/>
                          <a:cs typeface="Times New Roman" panose="02020603050405020304" pitchFamily="18" charset="0"/>
                        </a:rPr>
                        <a:t>Chirag Patel, Maitri Chokshi, Dr. Atul Patel</a:t>
                      </a:r>
                      <a:endParaRPr lang="en-IN" sz="1800" dirty="0">
                        <a:latin typeface="Times New Roman" panose="02020603050405020304" pitchFamily="18" charset="0"/>
                        <a:cs typeface="Times New Roman" panose="02020603050405020304" pitchFamily="18" charset="0"/>
                      </a:endParaRPr>
                    </a:p>
                  </a:txBody>
                  <a:tcPr anchor="ctr"/>
                </a:tc>
                <a:tc>
                  <a:txBody>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Taking students attendance in the class and then posting it in the online attendance system is a quite time consuming process for the teachers. In this paper, we have presented a normal approach for posting the attendance in the online attendance system without human intervention[1].</a:t>
                      </a:r>
                      <a:endParaRPr lang="en-IN" sz="1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424926034"/>
                  </a:ext>
                </a:extLst>
              </a:tr>
              <a:tr h="2367328">
                <a:tc>
                  <a:txBody>
                    <a:bodyPr/>
                    <a:lstStyle/>
                    <a:p>
                      <a:pPr algn="ctr"/>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nchor="ctr"/>
                </a:tc>
                <a:tc>
                  <a:txBody>
                    <a:bodyPr/>
                    <a:lstStyle/>
                    <a:p>
                      <a:pPr fontAlgn="base"/>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Vision Tracking and Optical Character Recognition for Augmented Reality based Attendance System</a:t>
                      </a:r>
                    </a:p>
                    <a:p>
                      <a:r>
                        <a:rPr lang="en-IN" sz="1800" b="0" i="0" dirty="0">
                          <a:effectLst/>
                          <a:latin typeface="Times New Roman" panose="02020603050405020304" pitchFamily="18" charset="0"/>
                          <a:cs typeface="Times New Roman" panose="02020603050405020304" pitchFamily="18" charset="0"/>
                        </a:rPr>
                        <a:t>(April 2020)</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D P Kaur,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 Mantri</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marL="285750" indent="-285750" algn="just">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This paper presents a system for smart portable electronic device which is based on computer vision-based techniques for scanning the manually entered data by the user for automatic update on a central database and augmented reality is used for automatic display of updated data to the user. The developed application is in the form of an Android app which is installed in compatible smart portable electronic device[2].</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2644816608"/>
                  </a:ext>
                </a:extLst>
              </a:tr>
            </a:tbl>
          </a:graphicData>
        </a:graphic>
      </p:graphicFrame>
      <p:sp>
        <p:nvSpPr>
          <p:cNvPr id="3" name="Title 1">
            <a:extLst>
              <a:ext uri="{FF2B5EF4-FFF2-40B4-BE49-F238E27FC236}">
                <a16:creationId xmlns:a16="http://schemas.microsoft.com/office/drawing/2014/main" id="{4A5B367A-A80E-6C0D-FAAC-448FE0EF850D}"/>
              </a:ext>
            </a:extLst>
          </p:cNvPr>
          <p:cNvSpPr txBox="1">
            <a:spLocks/>
          </p:cNvSpPr>
          <p:nvPr/>
        </p:nvSpPr>
        <p:spPr>
          <a:xfrm>
            <a:off x="1030287" y="208501"/>
            <a:ext cx="10131425" cy="8074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endParaRPr lang="en-IN" sz="5400"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86485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87A4CF3F-D2C3-4C25-B060-98BFC29E8156}"/>
              </a:ext>
            </a:extLst>
          </p:cNvPr>
          <p:cNvGraphicFramePr>
            <a:graphicFrameLocks noGrp="1"/>
          </p:cNvGraphicFramePr>
          <p:nvPr>
            <p:extLst>
              <p:ext uri="{D42A27DB-BD31-4B8C-83A1-F6EECF244321}">
                <p14:modId xmlns:p14="http://schemas.microsoft.com/office/powerpoint/2010/main" val="4019528522"/>
              </p:ext>
            </p:extLst>
          </p:nvPr>
        </p:nvGraphicFramePr>
        <p:xfrm>
          <a:off x="461553" y="583324"/>
          <a:ext cx="11268891" cy="5904186"/>
        </p:xfrm>
        <a:graphic>
          <a:graphicData uri="http://schemas.openxmlformats.org/drawingml/2006/table">
            <a:tbl>
              <a:tblPr firstRow="1" bandRow="1">
                <a:tableStyleId>{5C22544A-7EE6-4342-B048-85BDC9FD1C3A}</a:tableStyleId>
              </a:tblPr>
              <a:tblGrid>
                <a:gridCol w="844292">
                  <a:extLst>
                    <a:ext uri="{9D8B030D-6E8A-4147-A177-3AD203B41FA5}">
                      <a16:colId xmlns:a16="http://schemas.microsoft.com/office/drawing/2014/main" val="1842614679"/>
                    </a:ext>
                  </a:extLst>
                </a:gridCol>
                <a:gridCol w="2493995">
                  <a:extLst>
                    <a:ext uri="{9D8B030D-6E8A-4147-A177-3AD203B41FA5}">
                      <a16:colId xmlns:a16="http://schemas.microsoft.com/office/drawing/2014/main" val="771276269"/>
                    </a:ext>
                  </a:extLst>
                </a:gridCol>
                <a:gridCol w="2286000">
                  <a:extLst>
                    <a:ext uri="{9D8B030D-6E8A-4147-A177-3AD203B41FA5}">
                      <a16:colId xmlns:a16="http://schemas.microsoft.com/office/drawing/2014/main" val="3482443813"/>
                    </a:ext>
                  </a:extLst>
                </a:gridCol>
                <a:gridCol w="5644604">
                  <a:extLst>
                    <a:ext uri="{9D8B030D-6E8A-4147-A177-3AD203B41FA5}">
                      <a16:colId xmlns:a16="http://schemas.microsoft.com/office/drawing/2014/main" val="410603486"/>
                    </a:ext>
                  </a:extLst>
                </a:gridCol>
              </a:tblGrid>
              <a:tr h="425131">
                <a:tc>
                  <a:txBody>
                    <a:bodyPr/>
                    <a:lstStyle/>
                    <a:p>
                      <a:pPr algn="ctr"/>
                      <a:r>
                        <a:rPr lang="en-US" dirty="0">
                          <a:latin typeface="Times New Roman" panose="02020603050405020304" pitchFamily="18" charset="0"/>
                          <a:cs typeface="Times New Roman" panose="02020603050405020304" pitchFamily="18" charset="0"/>
                        </a:rPr>
                        <a:t>Sr. No </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Title</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Author Name </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Description </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961756261"/>
                  </a:ext>
                </a:extLst>
              </a:tr>
              <a:tr h="2657068">
                <a:tc>
                  <a:txBody>
                    <a:bodyPr/>
                    <a:lstStyle/>
                    <a:p>
                      <a:pPr algn="ctr"/>
                      <a:r>
                        <a:rPr lang="en-US" sz="1800" dirty="0">
                          <a:latin typeface="Times New Roman" panose="02020603050405020304" pitchFamily="18" charset="0"/>
                          <a:cs typeface="Times New Roman" panose="02020603050405020304" pitchFamily="18" charset="0"/>
                        </a:rPr>
                        <a:t>3. </a:t>
                      </a:r>
                      <a:endParaRPr lang="en-IN" sz="1800" dirty="0">
                        <a:latin typeface="Times New Roman" panose="02020603050405020304" pitchFamily="18" charset="0"/>
                        <a:cs typeface="Times New Roman" panose="02020603050405020304" pitchFamily="18" charset="0"/>
                      </a:endParaRPr>
                    </a:p>
                  </a:txBody>
                  <a:tcPr anchor="ctr"/>
                </a:tc>
                <a:tc>
                  <a:txBody>
                    <a:bodyPr/>
                    <a:lstStyle/>
                    <a:p>
                      <a:endParaRPr lang="en-IN" sz="1800" b="0" i="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sz="18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OCR in Indian Scripts:    A Survey</a:t>
                      </a:r>
                      <a:r>
                        <a:rPr lang="en-IN" sz="1800" kern="1200" dirty="0">
                          <a:solidFill>
                            <a:schemeClr val="dk1"/>
                          </a:solidFill>
                          <a:effectLst/>
                          <a:latin typeface="Times New Roman" panose="02020603050405020304" pitchFamily="18" charset="0"/>
                          <a:ea typeface="+mn-ea"/>
                          <a:cs typeface="Times New Roman" panose="02020603050405020304" pitchFamily="18" charset="0"/>
                        </a:rPr>
                        <a:t> </a:t>
                      </a:r>
                    </a:p>
                    <a:p>
                      <a:pPr algn="ctr"/>
                      <a:r>
                        <a:rPr lang="en-IN" sz="1800" kern="1200" dirty="0">
                          <a:solidFill>
                            <a:schemeClr val="dk1"/>
                          </a:solidFill>
                          <a:effectLst/>
                          <a:latin typeface="Times New Roman" panose="02020603050405020304" pitchFamily="18" charset="0"/>
                          <a:ea typeface="+mn-ea"/>
                          <a:cs typeface="Times New Roman" panose="02020603050405020304" pitchFamily="18" charset="0"/>
                        </a:rPr>
                        <a:t>(Nov </a:t>
                      </a:r>
                      <a:r>
                        <a:rPr lang="en-US" sz="1800" b="0" i="0" dirty="0">
                          <a:effectLst/>
                          <a:latin typeface="Times New Roman" panose="02020603050405020304" pitchFamily="18" charset="0"/>
                          <a:cs typeface="Times New Roman" panose="02020603050405020304" pitchFamily="18" charset="0"/>
                        </a:rPr>
                        <a:t>2015</a:t>
                      </a:r>
                      <a:r>
                        <a:rPr lang="en-IN" sz="1800" kern="1200" dirty="0">
                          <a:solidFill>
                            <a:schemeClr val="dk1"/>
                          </a:solidFill>
                          <a:effectLst/>
                          <a:latin typeface="Times New Roman" panose="02020603050405020304" pitchFamily="18" charset="0"/>
                          <a:ea typeface="+mn-ea"/>
                          <a:cs typeface="Times New Roman" panose="02020603050405020304" pitchFamily="18" charset="0"/>
                        </a:rPr>
                        <a:t>)</a:t>
                      </a:r>
                    </a:p>
                  </a:txBody>
                  <a:tcPr/>
                </a:tc>
                <a:tc>
                  <a:txBody>
                    <a:bodyPr/>
                    <a:lstStyle/>
                    <a:p>
                      <a:pPr algn="ctr" fontAlgn="t"/>
                      <a:br>
                        <a:rPr lang="en-IN" u="none" strike="noStrike" dirty="0">
                          <a:solidFill>
                            <a:srgbClr val="58C1BA"/>
                          </a:solidFill>
                          <a:effectLst/>
                        </a:rPr>
                      </a:br>
                      <a:endParaRPr lang="en-IN" u="none" strike="noStrike" dirty="0">
                        <a:solidFill>
                          <a:srgbClr val="58C1BA"/>
                        </a:solidFill>
                        <a:effectLst/>
                      </a:endParaRPr>
                    </a:p>
                    <a:p>
                      <a:pPr algn="ctr" fontAlgn="t"/>
                      <a:r>
                        <a:rPr lang="en-IN" u="none" strike="noStrike" dirty="0">
                          <a:solidFill>
                            <a:srgbClr val="58C1BA"/>
                          </a:solidFill>
                          <a:effectLst/>
                        </a:rPr>
                        <a:t> </a:t>
                      </a:r>
                      <a:r>
                        <a:rPr lang="en-IN" u="none" strike="noStrike" dirty="0">
                          <a:solidFill>
                            <a:schemeClr val="bg1"/>
                          </a:solidFill>
                          <a:effectLst/>
                          <a:latin typeface="Times New Roman" panose="02020603050405020304" pitchFamily="18" charset="0"/>
                          <a:cs typeface="Times New Roman" panose="02020603050405020304" pitchFamily="18" charset="0"/>
                        </a:rPr>
                        <a:t>Peeta Basa Pati,</a:t>
                      </a:r>
                    </a:p>
                    <a:p>
                      <a:pPr algn="ctr" fontAlgn="t"/>
                      <a:r>
                        <a:rPr lang="en-US" u="none" strike="noStrike" dirty="0">
                          <a:solidFill>
                            <a:schemeClr val="bg1"/>
                          </a:solidFill>
                          <a:effectLst/>
                          <a:latin typeface="Times New Roman" panose="02020603050405020304" pitchFamily="18" charset="0"/>
                          <a:cs typeface="Times New Roman" panose="02020603050405020304" pitchFamily="18" charset="0"/>
                        </a:rPr>
                        <a:t>A</a:t>
                      </a:r>
                      <a:r>
                        <a:rPr lang="en-IN" u="none" strike="noStrike" dirty="0">
                          <a:solidFill>
                            <a:schemeClr val="bg1"/>
                          </a:solidFill>
                          <a:effectLst/>
                          <a:latin typeface="Times New Roman" panose="02020603050405020304" pitchFamily="18" charset="0"/>
                          <a:cs typeface="Times New Roman" panose="02020603050405020304" pitchFamily="18" charset="0"/>
                        </a:rPr>
                        <a:t> G Ramakrishnan</a:t>
                      </a:r>
                    </a:p>
                  </a:txBody>
                  <a:tcPr marL="60960" marR="60960" marT="60960" marB="60960"/>
                </a:tc>
                <a:tc>
                  <a:txBody>
                    <a:bodyPr/>
                    <a:lstStyle/>
                    <a:p>
                      <a:pPr marL="285750" indent="-285750" algn="just">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 significantly large number of scripts are used to represent these languages. A desire of vision researchers is to develop an integrated Optical Character Recognition (OCR) system which will be able to process all such scripts. Such a development, if objectified, will not only enable faster flow of information across the country, but also have a profound impact on its scientific and economic development[3].</a:t>
                      </a:r>
                      <a:r>
                        <a:rPr lang="en-IN" sz="1800" kern="1200" dirty="0">
                          <a:solidFill>
                            <a:schemeClr val="dk1"/>
                          </a:solidFill>
                          <a:effectLst/>
                          <a:latin typeface="Times New Roman" panose="02020603050405020304" pitchFamily="18" charset="0"/>
                          <a:ea typeface="+mn-ea"/>
                          <a:cs typeface="Times New Roman" panose="02020603050405020304" pitchFamily="18" charset="0"/>
                        </a:rPr>
                        <a:t> </a:t>
                      </a:r>
                    </a:p>
                  </a:txBody>
                  <a:tcPr/>
                </a:tc>
                <a:extLst>
                  <a:ext uri="{0D108BD9-81ED-4DB2-BD59-A6C34878D82A}">
                    <a16:rowId xmlns:a16="http://schemas.microsoft.com/office/drawing/2014/main" val="3424926034"/>
                  </a:ext>
                </a:extLst>
              </a:tr>
              <a:tr h="2821987">
                <a:tc>
                  <a:txBody>
                    <a:bodyPr/>
                    <a:lstStyle/>
                    <a:p>
                      <a:pPr algn="ctr"/>
                      <a:r>
                        <a:rPr lang="en-US" dirty="0">
                          <a:latin typeface="Times New Roman" panose="02020603050405020304" pitchFamily="18" charset="0"/>
                          <a:cs typeface="Times New Roman" panose="02020603050405020304" pitchFamily="18" charset="0"/>
                        </a:rPr>
                        <a:t>4. </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pPr algn="ctr"/>
                      <a:r>
                        <a:rPr lang="en-US" sz="1800" dirty="0">
                          <a:latin typeface="Times New Roman" panose="02020603050405020304" pitchFamily="18" charset="0"/>
                          <a:cs typeface="Times New Roman" panose="02020603050405020304" pitchFamily="18" charset="0"/>
                        </a:rPr>
                        <a:t>CONVERSION OF IMAGE TO EXCEL USING OCR TECHNIQUE</a:t>
                      </a:r>
                    </a:p>
                    <a:p>
                      <a:pPr algn="ctr"/>
                      <a:r>
                        <a:rPr lang="en-US" sz="1800" b="0" i="0" dirty="0">
                          <a:effectLst/>
                          <a:latin typeface="Times New Roman" panose="02020603050405020304" pitchFamily="18" charset="0"/>
                          <a:cs typeface="Times New Roman" panose="02020603050405020304" pitchFamily="18" charset="0"/>
                        </a:rPr>
                        <a:t>(July 2022)</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endParaRPr lang="en-IN"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7000"/>
                        </a:lnSpc>
                        <a:spcBef>
                          <a:spcPts val="0"/>
                        </a:spcBef>
                        <a:spcAft>
                          <a:spcPts val="800"/>
                        </a:spcAft>
                        <a:buClrTx/>
                        <a:buSzTx/>
                        <a:buFontTx/>
                        <a:buNone/>
                        <a:tabLst/>
                        <a:defRPr/>
                      </a:pPr>
                      <a:r>
                        <a:rPr lang="en-IN" dirty="0">
                          <a:latin typeface="Times New Roman" panose="02020603050405020304" pitchFamily="18" charset="0"/>
                          <a:cs typeface="Times New Roman" panose="02020603050405020304" pitchFamily="18" charset="0"/>
                        </a:rPr>
                        <a:t>Amitha S, Mithun M, PC Chandana, Mayurjit Borkakoty, Adithya U</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285750" indent="-285750" algn="just">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This paper proposes regarding the image processing of the text conversion and we use images in literacy education. In this research work, a web application is developed to convert the Attendance register image to excel conversion. It translates text just by capturing an image and uploading the image with system and conversion instantly appears on user’s system screen and can view the extracted text[4].</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644816608"/>
                  </a:ext>
                </a:extLst>
              </a:tr>
            </a:tbl>
          </a:graphicData>
        </a:graphic>
      </p:graphicFrame>
      <p:sp>
        <p:nvSpPr>
          <p:cNvPr id="3" name="Title 1">
            <a:extLst>
              <a:ext uri="{FF2B5EF4-FFF2-40B4-BE49-F238E27FC236}">
                <a16:creationId xmlns:a16="http://schemas.microsoft.com/office/drawing/2014/main" id="{4A5B367A-A80E-6C0D-FAAC-448FE0EF850D}"/>
              </a:ext>
            </a:extLst>
          </p:cNvPr>
          <p:cNvSpPr txBox="1">
            <a:spLocks/>
          </p:cNvSpPr>
          <p:nvPr/>
        </p:nvSpPr>
        <p:spPr>
          <a:xfrm>
            <a:off x="1030287" y="208501"/>
            <a:ext cx="10131425" cy="80749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endParaRPr lang="en-IN" sz="5400"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064064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2118</TotalTime>
  <Words>982</Words>
  <Application>Microsoft Office PowerPoint</Application>
  <PresentationFormat>Widescreen</PresentationFormat>
  <Paragraphs>134</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Century Gothic</vt:lpstr>
      <vt:lpstr>Dutch801 XBd BT</vt:lpstr>
      <vt:lpstr>MS Mincho</vt:lpstr>
      <vt:lpstr>Times New Roman</vt:lpstr>
      <vt:lpstr>Wingdings 3</vt:lpstr>
      <vt:lpstr>Ion</vt:lpstr>
      <vt:lpstr>PowerPoint Presentation</vt:lpstr>
      <vt:lpstr>FORM AUTOMATION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Swasth Seva</dc:title>
  <dc:creator>Neel Naik</dc:creator>
  <cp:lastModifiedBy>Admin</cp:lastModifiedBy>
  <cp:revision>156</cp:revision>
  <dcterms:created xsi:type="dcterms:W3CDTF">2021-05-09T13:33:48Z</dcterms:created>
  <dcterms:modified xsi:type="dcterms:W3CDTF">2023-10-26T09:25:34Z</dcterms:modified>
</cp:coreProperties>
</file>