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6"/>
  </p:notesMasterIdLst>
  <p:sldIdLst>
    <p:sldId id="256" r:id="rId2"/>
    <p:sldId id="257" r:id="rId3"/>
    <p:sldId id="293" r:id="rId4"/>
    <p:sldId id="294" r:id="rId5"/>
    <p:sldId id="270" r:id="rId6"/>
    <p:sldId id="275" r:id="rId7"/>
    <p:sldId id="296" r:id="rId8"/>
    <p:sldId id="283" r:id="rId9"/>
    <p:sldId id="281" r:id="rId10"/>
    <p:sldId id="295" r:id="rId11"/>
    <p:sldId id="289" r:id="rId12"/>
    <p:sldId id="290" r:id="rId13"/>
    <p:sldId id="292" r:id="rId14"/>
    <p:sldId id="286" r:id="rId15"/>
    <p:sldId id="291" r:id="rId16"/>
    <p:sldId id="297" r:id="rId17"/>
    <p:sldId id="280" r:id="rId18"/>
    <p:sldId id="298" r:id="rId19"/>
    <p:sldId id="287" r:id="rId20"/>
    <p:sldId id="288" r:id="rId21"/>
    <p:sldId id="274" r:id="rId22"/>
    <p:sldId id="268" r:id="rId23"/>
    <p:sldId id="282" r:id="rId24"/>
    <p:sldId id="260" r:id="rId25"/>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77" autoAdjust="0"/>
  </p:normalViewPr>
  <p:slideViewPr>
    <p:cSldViewPr>
      <p:cViewPr varScale="1">
        <p:scale>
          <a:sx n="91" d="100"/>
          <a:sy n="91" d="100"/>
        </p:scale>
        <p:origin x="1976" y="20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26651B6-FB1F-6B7D-F81F-612DBCD55B5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E672EE3F-F4FF-7C51-EC47-D54003879C64}"/>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AF6EF776-7F7A-DBB1-4656-74A604AEC26B}"/>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1874120A-700A-5FE8-42FC-DC9379F7A5FE}"/>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C25BD694-691D-FC2B-F91D-5EE62B410E45}"/>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783E7E4C-B678-1729-80EF-31FDE0072361}"/>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anose="02020603050405020304" pitchFamily="18" charset="0"/>
                <a:cs typeface="DejaVu Sans" charset="0"/>
              </a:defRPr>
            </a:lvl1pPr>
          </a:lstStyle>
          <a:p>
            <a:pPr>
              <a:defRPr/>
            </a:pPr>
            <a:fld id="{624347A8-8064-7140-ADDB-03D01E6EDC0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B42DF0C0-81D5-A617-0DFE-A3D96B6590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AE8F943-4DCC-3140-98DF-99BC62FAC6B7}" type="slidenum">
              <a:rPr lang="en-IN" altLang="en-US" sz="1400">
                <a:ea typeface="DejaVu Sans" charset="0"/>
              </a:rPr>
              <a:pPr>
                <a:spcBef>
                  <a:spcPct val="0"/>
                </a:spcBef>
              </a:pPr>
              <a:t>1</a:t>
            </a:fld>
            <a:endParaRPr lang="en-IN" altLang="en-US" sz="1400">
              <a:ea typeface="DejaVu Sans" charset="0"/>
            </a:endParaRPr>
          </a:p>
        </p:txBody>
      </p:sp>
      <p:sp>
        <p:nvSpPr>
          <p:cNvPr id="7171" name="Rectangle 1">
            <a:extLst>
              <a:ext uri="{FF2B5EF4-FFF2-40B4-BE49-F238E27FC236}">
                <a16:creationId xmlns:a16="http://schemas.microsoft.com/office/drawing/2014/main" id="{0210BB6B-F814-A866-EA62-88C6DDFFEC5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2EB2F601-D9FB-4B41-4A93-970669BE03F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146AFBFA-5E58-BABC-07B2-D41E8E26292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1804D22-28BD-1045-B460-540DC090B30B}" type="slidenum">
              <a:rPr lang="en-IN" altLang="en-US" sz="1400">
                <a:ea typeface="DejaVu Sans" charset="0"/>
              </a:rPr>
              <a:pPr>
                <a:spcBef>
                  <a:spcPct val="0"/>
                </a:spcBef>
              </a:pPr>
              <a:t>2</a:t>
            </a:fld>
            <a:endParaRPr lang="en-IN" altLang="en-US" sz="1400">
              <a:ea typeface="DejaVu Sans" charset="0"/>
            </a:endParaRPr>
          </a:p>
        </p:txBody>
      </p:sp>
      <p:sp>
        <p:nvSpPr>
          <p:cNvPr id="9219" name="Rectangle 1">
            <a:extLst>
              <a:ext uri="{FF2B5EF4-FFF2-40B4-BE49-F238E27FC236}">
                <a16:creationId xmlns:a16="http://schemas.microsoft.com/office/drawing/2014/main" id="{23E47F5F-CF3C-CF79-0893-D9AE241CB72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AB6605E2-7567-45B1-300C-C221704CD1C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423D3C48-8EA4-39FF-FD73-AE4F0D93F47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0F0AACC-76DA-E142-85AD-9035CBA526C2}" type="slidenum">
              <a:rPr lang="en-IN" altLang="en-US" sz="1400">
                <a:ea typeface="DejaVu Sans" charset="0"/>
              </a:rPr>
              <a:pPr>
                <a:spcBef>
                  <a:spcPct val="0"/>
                </a:spcBef>
              </a:pPr>
              <a:t>22</a:t>
            </a:fld>
            <a:endParaRPr lang="en-IN" altLang="en-US" sz="1400">
              <a:ea typeface="DejaVu Sans" charset="0"/>
            </a:endParaRPr>
          </a:p>
        </p:txBody>
      </p:sp>
      <p:sp>
        <p:nvSpPr>
          <p:cNvPr id="29699" name="Rectangle 1">
            <a:extLst>
              <a:ext uri="{FF2B5EF4-FFF2-40B4-BE49-F238E27FC236}">
                <a16:creationId xmlns:a16="http://schemas.microsoft.com/office/drawing/2014/main" id="{282037F3-BBA3-949F-968C-DCC5BD44E86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1F4D5126-5A1D-F6BF-5C8A-036F5FC517D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3EB1D440-07C5-D395-AF56-F4407158ADB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54CF4C26-6837-9649-AE1F-D0C36E6F9830}" type="slidenum">
              <a:rPr lang="en-IN" altLang="en-US" sz="1400">
                <a:ea typeface="DejaVu Sans" charset="0"/>
              </a:rPr>
              <a:pPr>
                <a:spcBef>
                  <a:spcPct val="0"/>
                </a:spcBef>
              </a:pPr>
              <a:t>24</a:t>
            </a:fld>
            <a:endParaRPr lang="en-IN" altLang="en-US" sz="1400">
              <a:ea typeface="DejaVu Sans" charset="0"/>
            </a:endParaRPr>
          </a:p>
        </p:txBody>
      </p:sp>
      <p:sp>
        <p:nvSpPr>
          <p:cNvPr id="32771" name="Rectangle 1">
            <a:extLst>
              <a:ext uri="{FF2B5EF4-FFF2-40B4-BE49-F238E27FC236}">
                <a16:creationId xmlns:a16="http://schemas.microsoft.com/office/drawing/2014/main" id="{BE023DF2-DB9E-6591-8750-F645CF61EC6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815E73DD-D1DF-8DFD-25F4-912D179232B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D5CA20E3-614B-2E42-D93C-0497D38C43AC}"/>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9C612D95-9F19-3C54-93EC-D67AEF7DC35B}"/>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ED9D159-3D46-3401-60C4-2EF320FB67A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57E27D73-3594-2486-B89A-F14870918173}"/>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F262E872-3967-6BF7-9F4C-79CB4A84531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1C9786A1-D00E-5F9B-45E7-B16DB679FC38}"/>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DA41A0F1-A51C-F2A7-01A3-33BC4D381F5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164589B8-D02D-4BF6-CBBF-EB99F135F869}"/>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A2517246-4136-41A5-6ADB-EDC4992ABB17}"/>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2588579A-E723-BB35-A8AE-6E887AB8601A}"/>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2F0B04DC-A459-5B1B-B892-92FBE8CB6601}"/>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0687CC12-F64A-061E-7285-FEF2531097FE}"/>
              </a:ext>
            </a:extLst>
          </p:cNvPr>
          <p:cNvSpPr>
            <a:spLocks noGrp="1"/>
          </p:cNvSpPr>
          <p:nvPr>
            <p:ph type="dt" sz="half" idx="10"/>
          </p:nvPr>
        </p:nvSpPr>
        <p:spPr/>
        <p:txBody>
          <a:bodyPr/>
          <a:lstStyle>
            <a:lvl1pPr>
              <a:defRPr/>
            </a:lvl1pPr>
          </a:lstStyle>
          <a:p>
            <a:pPr>
              <a:defRPr/>
            </a:pPr>
            <a:fld id="{C9287252-4F39-434F-9A0C-EB78512EDFBB}" type="datetimeFigureOut">
              <a:rPr lang="en-US"/>
              <a:pPr>
                <a:defRPr/>
              </a:pPr>
              <a:t>10/24/24</a:t>
            </a:fld>
            <a:endParaRPr lang="en-US" dirty="0"/>
          </a:p>
        </p:txBody>
      </p:sp>
      <p:sp>
        <p:nvSpPr>
          <p:cNvPr id="16" name="Footer Placeholder 4">
            <a:extLst>
              <a:ext uri="{FF2B5EF4-FFF2-40B4-BE49-F238E27FC236}">
                <a16:creationId xmlns:a16="http://schemas.microsoft.com/office/drawing/2014/main" id="{45D671D8-39B9-CAC1-7449-7EC72CB38A37}"/>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8820210B-25ED-3A3C-7822-EA7A9C2ABBFD}"/>
              </a:ext>
            </a:extLst>
          </p:cNvPr>
          <p:cNvSpPr>
            <a:spLocks noGrp="1"/>
          </p:cNvSpPr>
          <p:nvPr>
            <p:ph type="sldNum" sz="quarter" idx="12"/>
          </p:nvPr>
        </p:nvSpPr>
        <p:spPr/>
        <p:txBody>
          <a:bodyPr/>
          <a:lstStyle>
            <a:lvl1pPr>
              <a:defRPr smtClean="0"/>
            </a:lvl1pPr>
          </a:lstStyle>
          <a:p>
            <a:pPr>
              <a:defRPr/>
            </a:pPr>
            <a:fld id="{2672067C-0C98-F041-9748-700D742BF875}" type="slidenum">
              <a:rPr lang="en-US" altLang="en-US"/>
              <a:pPr>
                <a:defRPr/>
              </a:pPr>
              <a:t>‹#›</a:t>
            </a:fld>
            <a:endParaRPr lang="en-US" altLang="en-US"/>
          </a:p>
        </p:txBody>
      </p:sp>
    </p:spTree>
    <p:extLst>
      <p:ext uri="{BB962C8B-B14F-4D97-AF65-F5344CB8AC3E}">
        <p14:creationId xmlns:p14="http://schemas.microsoft.com/office/powerpoint/2010/main" val="176779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53C4C-9EF6-7FB3-ACB4-924D2A951647}"/>
              </a:ext>
            </a:extLst>
          </p:cNvPr>
          <p:cNvSpPr>
            <a:spLocks noGrp="1"/>
          </p:cNvSpPr>
          <p:nvPr>
            <p:ph type="dt" sz="half" idx="10"/>
          </p:nvPr>
        </p:nvSpPr>
        <p:spPr/>
        <p:txBody>
          <a:bodyPr/>
          <a:lstStyle>
            <a:lvl1pPr>
              <a:defRPr/>
            </a:lvl1pPr>
          </a:lstStyle>
          <a:p>
            <a:pPr>
              <a:defRPr/>
            </a:pPr>
            <a:fld id="{3526CD02-2A8C-364D-A65E-08FE3D78A442}"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5BF0BCD8-DD92-5A0C-5297-8185725084E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7FBF367-D34A-30CC-9F96-003F90017616}"/>
              </a:ext>
            </a:extLst>
          </p:cNvPr>
          <p:cNvSpPr>
            <a:spLocks noGrp="1"/>
          </p:cNvSpPr>
          <p:nvPr>
            <p:ph type="sldNum" sz="quarter" idx="12"/>
          </p:nvPr>
        </p:nvSpPr>
        <p:spPr/>
        <p:txBody>
          <a:bodyPr/>
          <a:lstStyle>
            <a:lvl1pPr>
              <a:defRPr/>
            </a:lvl1pPr>
          </a:lstStyle>
          <a:p>
            <a:pPr>
              <a:defRPr/>
            </a:pPr>
            <a:fld id="{1D401EB4-5203-7645-8DC2-76299575DDE6}" type="slidenum">
              <a:rPr lang="en-US" altLang="en-US"/>
              <a:pPr>
                <a:defRPr/>
              </a:pPr>
              <a:t>‹#›</a:t>
            </a:fld>
            <a:endParaRPr lang="en-US" altLang="en-US"/>
          </a:p>
        </p:txBody>
      </p:sp>
    </p:spTree>
    <p:extLst>
      <p:ext uri="{BB962C8B-B14F-4D97-AF65-F5344CB8AC3E}">
        <p14:creationId xmlns:p14="http://schemas.microsoft.com/office/powerpoint/2010/main" val="321414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91E002-0CAA-36AA-C527-6E634DBC14DB}"/>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34CFF1D8-8FFA-3788-751A-47DC77ED47A6}"/>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D991F0D2-A869-ACF7-48A5-097E5B683EC6}"/>
              </a:ext>
            </a:extLst>
          </p:cNvPr>
          <p:cNvSpPr>
            <a:spLocks noGrp="1"/>
          </p:cNvSpPr>
          <p:nvPr>
            <p:ph type="dt" sz="half" idx="14"/>
          </p:nvPr>
        </p:nvSpPr>
        <p:spPr/>
        <p:txBody>
          <a:bodyPr/>
          <a:lstStyle>
            <a:lvl1pPr>
              <a:defRPr/>
            </a:lvl1pPr>
          </a:lstStyle>
          <a:p>
            <a:pPr>
              <a:defRPr/>
            </a:pPr>
            <a:fld id="{AA64C407-183D-3D46-B687-7C0817443CA4}" type="datetimeFigureOut">
              <a:rPr lang="en-US"/>
              <a:pPr>
                <a:defRPr/>
              </a:pPr>
              <a:t>10/24/24</a:t>
            </a:fld>
            <a:endParaRPr lang="en-US" dirty="0"/>
          </a:p>
        </p:txBody>
      </p:sp>
      <p:sp>
        <p:nvSpPr>
          <p:cNvPr id="7" name="Footer Placeholder 4">
            <a:extLst>
              <a:ext uri="{FF2B5EF4-FFF2-40B4-BE49-F238E27FC236}">
                <a16:creationId xmlns:a16="http://schemas.microsoft.com/office/drawing/2014/main" id="{8B972981-CEDF-30D0-8459-4E30CAEDCF82}"/>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D489007-6129-0E67-D106-04BB66E34B20}"/>
              </a:ext>
            </a:extLst>
          </p:cNvPr>
          <p:cNvSpPr>
            <a:spLocks noGrp="1"/>
          </p:cNvSpPr>
          <p:nvPr>
            <p:ph type="sldNum" sz="quarter" idx="16"/>
          </p:nvPr>
        </p:nvSpPr>
        <p:spPr/>
        <p:txBody>
          <a:bodyPr/>
          <a:lstStyle>
            <a:lvl1pPr>
              <a:defRPr smtClean="0"/>
            </a:lvl1pPr>
          </a:lstStyle>
          <a:p>
            <a:pPr>
              <a:defRPr/>
            </a:pPr>
            <a:fld id="{8962D6C6-24DD-BC42-859A-78C247C296CD}" type="slidenum">
              <a:rPr lang="en-US" altLang="en-US"/>
              <a:pPr>
                <a:defRPr/>
              </a:pPr>
              <a:t>‹#›</a:t>
            </a:fld>
            <a:endParaRPr lang="en-US" altLang="en-US"/>
          </a:p>
        </p:txBody>
      </p:sp>
    </p:spTree>
    <p:extLst>
      <p:ext uri="{BB962C8B-B14F-4D97-AF65-F5344CB8AC3E}">
        <p14:creationId xmlns:p14="http://schemas.microsoft.com/office/powerpoint/2010/main" val="3958191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00A9E-1FA8-F71C-D593-C89EF8F0BAE3}"/>
              </a:ext>
            </a:extLst>
          </p:cNvPr>
          <p:cNvSpPr>
            <a:spLocks noGrp="1"/>
          </p:cNvSpPr>
          <p:nvPr>
            <p:ph type="dt" sz="half" idx="10"/>
          </p:nvPr>
        </p:nvSpPr>
        <p:spPr/>
        <p:txBody>
          <a:bodyPr/>
          <a:lstStyle>
            <a:lvl1pPr>
              <a:defRPr/>
            </a:lvl1pPr>
          </a:lstStyle>
          <a:p>
            <a:pPr>
              <a:defRPr/>
            </a:pPr>
            <a:fld id="{683D9F12-A034-0B42-8182-9FBC561F1534}"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0A3D307B-1C6D-4CCB-41E3-6ED80B793C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0CF844-37C8-332B-D48E-D97481D040D8}"/>
              </a:ext>
            </a:extLst>
          </p:cNvPr>
          <p:cNvSpPr>
            <a:spLocks noGrp="1"/>
          </p:cNvSpPr>
          <p:nvPr>
            <p:ph type="sldNum" sz="quarter" idx="12"/>
          </p:nvPr>
        </p:nvSpPr>
        <p:spPr/>
        <p:txBody>
          <a:bodyPr/>
          <a:lstStyle>
            <a:lvl1pPr>
              <a:defRPr/>
            </a:lvl1pPr>
          </a:lstStyle>
          <a:p>
            <a:pPr>
              <a:defRPr/>
            </a:pPr>
            <a:fld id="{DACD24F3-11EB-3544-AA17-D5B803F970C7}" type="slidenum">
              <a:rPr lang="en-US" altLang="en-US"/>
              <a:pPr>
                <a:defRPr/>
              </a:pPr>
              <a:t>‹#›</a:t>
            </a:fld>
            <a:endParaRPr lang="en-US" altLang="en-US"/>
          </a:p>
        </p:txBody>
      </p:sp>
    </p:spTree>
    <p:extLst>
      <p:ext uri="{BB962C8B-B14F-4D97-AF65-F5344CB8AC3E}">
        <p14:creationId xmlns:p14="http://schemas.microsoft.com/office/powerpoint/2010/main" val="888326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9FE42C-DC84-3C73-DE5F-2DEF0B077DE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85B21B3-D0A5-24D8-0627-5BE2AA1CD22F}"/>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AD6A5D99-6529-8F30-A0BD-A084677BBE9A}"/>
              </a:ext>
            </a:extLst>
          </p:cNvPr>
          <p:cNvSpPr>
            <a:spLocks noGrp="1"/>
          </p:cNvSpPr>
          <p:nvPr>
            <p:ph type="dt" sz="half" idx="14"/>
          </p:nvPr>
        </p:nvSpPr>
        <p:spPr/>
        <p:txBody>
          <a:bodyPr/>
          <a:lstStyle>
            <a:lvl1pPr>
              <a:defRPr/>
            </a:lvl1pPr>
          </a:lstStyle>
          <a:p>
            <a:pPr>
              <a:defRPr/>
            </a:pPr>
            <a:fld id="{732E1742-E176-4D4A-9A23-D0FD547ECC78}" type="datetimeFigureOut">
              <a:rPr lang="en-US"/>
              <a:pPr>
                <a:defRPr/>
              </a:pPr>
              <a:t>10/24/24</a:t>
            </a:fld>
            <a:endParaRPr lang="en-US" dirty="0"/>
          </a:p>
        </p:txBody>
      </p:sp>
      <p:sp>
        <p:nvSpPr>
          <p:cNvPr id="7" name="Footer Placeholder 4">
            <a:extLst>
              <a:ext uri="{FF2B5EF4-FFF2-40B4-BE49-F238E27FC236}">
                <a16:creationId xmlns:a16="http://schemas.microsoft.com/office/drawing/2014/main" id="{F59F9AE0-AC1A-BC58-5EEF-05C200D3DA3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6B556E6-9914-D697-A158-FFDF1FD27010}"/>
              </a:ext>
            </a:extLst>
          </p:cNvPr>
          <p:cNvSpPr>
            <a:spLocks noGrp="1"/>
          </p:cNvSpPr>
          <p:nvPr>
            <p:ph type="sldNum" sz="quarter" idx="16"/>
          </p:nvPr>
        </p:nvSpPr>
        <p:spPr/>
        <p:txBody>
          <a:bodyPr/>
          <a:lstStyle>
            <a:lvl1pPr>
              <a:defRPr smtClean="0"/>
            </a:lvl1pPr>
          </a:lstStyle>
          <a:p>
            <a:pPr>
              <a:defRPr/>
            </a:pPr>
            <a:fld id="{BC87DB26-41E8-9848-81C0-CF0C6AF40B86}" type="slidenum">
              <a:rPr lang="en-US" altLang="en-US"/>
              <a:pPr>
                <a:defRPr/>
              </a:pPr>
              <a:t>‹#›</a:t>
            </a:fld>
            <a:endParaRPr lang="en-US" altLang="en-US"/>
          </a:p>
        </p:txBody>
      </p:sp>
    </p:spTree>
    <p:extLst>
      <p:ext uri="{BB962C8B-B14F-4D97-AF65-F5344CB8AC3E}">
        <p14:creationId xmlns:p14="http://schemas.microsoft.com/office/powerpoint/2010/main" val="2622904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5E0F9C-DD35-573F-F3CC-38E158AF11B6}"/>
              </a:ext>
            </a:extLst>
          </p:cNvPr>
          <p:cNvSpPr>
            <a:spLocks noGrp="1"/>
          </p:cNvSpPr>
          <p:nvPr>
            <p:ph type="dt" sz="half" idx="14"/>
          </p:nvPr>
        </p:nvSpPr>
        <p:spPr/>
        <p:txBody>
          <a:bodyPr/>
          <a:lstStyle>
            <a:lvl1pPr>
              <a:defRPr/>
            </a:lvl1pPr>
          </a:lstStyle>
          <a:p>
            <a:pPr>
              <a:defRPr/>
            </a:pPr>
            <a:fld id="{FDCA3887-03E8-ED4E-A958-BDB32213B74B}"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365DCA43-912D-3A9C-A127-11B0D4AC5ACB}"/>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A8B6D5E-D72A-3375-34BE-15CC4D131744}"/>
              </a:ext>
            </a:extLst>
          </p:cNvPr>
          <p:cNvSpPr>
            <a:spLocks noGrp="1"/>
          </p:cNvSpPr>
          <p:nvPr>
            <p:ph type="sldNum" sz="quarter" idx="16"/>
          </p:nvPr>
        </p:nvSpPr>
        <p:spPr/>
        <p:txBody>
          <a:bodyPr/>
          <a:lstStyle>
            <a:lvl1pPr>
              <a:defRPr/>
            </a:lvl1pPr>
          </a:lstStyle>
          <a:p>
            <a:pPr>
              <a:defRPr/>
            </a:pPr>
            <a:fld id="{BD16A8CB-FD01-0D45-8451-8A96051B2346}" type="slidenum">
              <a:rPr lang="en-US" altLang="en-US"/>
              <a:pPr>
                <a:defRPr/>
              </a:pPr>
              <a:t>‹#›</a:t>
            </a:fld>
            <a:endParaRPr lang="en-US" altLang="en-US"/>
          </a:p>
        </p:txBody>
      </p:sp>
    </p:spTree>
    <p:extLst>
      <p:ext uri="{BB962C8B-B14F-4D97-AF65-F5344CB8AC3E}">
        <p14:creationId xmlns:p14="http://schemas.microsoft.com/office/powerpoint/2010/main" val="1404945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F48520E-0EE6-470F-2F39-5EC251BB8F96}"/>
              </a:ext>
            </a:extLst>
          </p:cNvPr>
          <p:cNvSpPr>
            <a:spLocks noGrp="1"/>
          </p:cNvSpPr>
          <p:nvPr>
            <p:ph type="dt" sz="half" idx="10"/>
          </p:nvPr>
        </p:nvSpPr>
        <p:spPr/>
        <p:txBody>
          <a:bodyPr/>
          <a:lstStyle>
            <a:lvl1pPr>
              <a:defRPr/>
            </a:lvl1pPr>
          </a:lstStyle>
          <a:p>
            <a:pPr>
              <a:defRPr/>
            </a:pPr>
            <a:fld id="{946EA0A6-37AA-D44B-B70B-FA5042A0847E}"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4382706E-408C-A657-D279-295AE5D114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016DAE-E603-94E5-C64C-5424C8EE6F4B}"/>
              </a:ext>
            </a:extLst>
          </p:cNvPr>
          <p:cNvSpPr>
            <a:spLocks noGrp="1"/>
          </p:cNvSpPr>
          <p:nvPr>
            <p:ph type="sldNum" sz="quarter" idx="12"/>
          </p:nvPr>
        </p:nvSpPr>
        <p:spPr/>
        <p:txBody>
          <a:bodyPr/>
          <a:lstStyle>
            <a:lvl1pPr>
              <a:defRPr/>
            </a:lvl1pPr>
          </a:lstStyle>
          <a:p>
            <a:pPr>
              <a:defRPr/>
            </a:pPr>
            <a:fld id="{C28306BE-0B96-684C-B7AA-A06B73929B1F}" type="slidenum">
              <a:rPr lang="en-US" altLang="en-US"/>
              <a:pPr>
                <a:defRPr/>
              </a:pPr>
              <a:t>‹#›</a:t>
            </a:fld>
            <a:endParaRPr lang="en-US" altLang="en-US"/>
          </a:p>
        </p:txBody>
      </p:sp>
    </p:spTree>
    <p:extLst>
      <p:ext uri="{BB962C8B-B14F-4D97-AF65-F5344CB8AC3E}">
        <p14:creationId xmlns:p14="http://schemas.microsoft.com/office/powerpoint/2010/main" val="1537623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8E4F64B-96DD-5BD9-BF62-F51DBE19B0BC}"/>
              </a:ext>
            </a:extLst>
          </p:cNvPr>
          <p:cNvSpPr>
            <a:spLocks noGrp="1"/>
          </p:cNvSpPr>
          <p:nvPr>
            <p:ph type="dt" sz="half" idx="10"/>
          </p:nvPr>
        </p:nvSpPr>
        <p:spPr/>
        <p:txBody>
          <a:bodyPr/>
          <a:lstStyle>
            <a:lvl1pPr>
              <a:defRPr/>
            </a:lvl1pPr>
          </a:lstStyle>
          <a:p>
            <a:pPr>
              <a:defRPr/>
            </a:pPr>
            <a:fld id="{6D015C59-A4DD-FC45-A4F2-AAC3D80FC7D1}"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9788D817-9F52-D0A6-34DE-7E0B10F3E0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18588A8-743D-DEAA-007B-F3F047DF8C60}"/>
              </a:ext>
            </a:extLst>
          </p:cNvPr>
          <p:cNvSpPr>
            <a:spLocks noGrp="1"/>
          </p:cNvSpPr>
          <p:nvPr>
            <p:ph type="sldNum" sz="quarter" idx="12"/>
          </p:nvPr>
        </p:nvSpPr>
        <p:spPr/>
        <p:txBody>
          <a:bodyPr/>
          <a:lstStyle>
            <a:lvl1pPr>
              <a:defRPr/>
            </a:lvl1pPr>
          </a:lstStyle>
          <a:p>
            <a:pPr>
              <a:defRPr/>
            </a:pPr>
            <a:fld id="{4C50D134-01AE-1540-A9CA-CC52586977CA}" type="slidenum">
              <a:rPr lang="en-US" altLang="en-US"/>
              <a:pPr>
                <a:defRPr/>
              </a:pPr>
              <a:t>‹#›</a:t>
            </a:fld>
            <a:endParaRPr lang="en-US" altLang="en-US"/>
          </a:p>
        </p:txBody>
      </p:sp>
    </p:spTree>
    <p:extLst>
      <p:ext uri="{BB962C8B-B14F-4D97-AF65-F5344CB8AC3E}">
        <p14:creationId xmlns:p14="http://schemas.microsoft.com/office/powerpoint/2010/main" val="414272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329271-7B13-FACA-681F-F0E28DC4EE5F}"/>
              </a:ext>
            </a:extLst>
          </p:cNvPr>
          <p:cNvSpPr>
            <a:spLocks noGrp="1"/>
          </p:cNvSpPr>
          <p:nvPr>
            <p:ph type="dt" sz="half" idx="10"/>
          </p:nvPr>
        </p:nvSpPr>
        <p:spPr/>
        <p:txBody>
          <a:bodyPr/>
          <a:lstStyle>
            <a:lvl1pPr>
              <a:defRPr/>
            </a:lvl1pPr>
          </a:lstStyle>
          <a:p>
            <a:pPr>
              <a:defRPr/>
            </a:pPr>
            <a:fld id="{76088C86-B454-9A4F-AA00-84A43E94A94C}"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F41A0292-BF31-0B6B-EEA4-B0D3411857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895677-23AE-87C2-A2BC-6B171733ECDF}"/>
              </a:ext>
            </a:extLst>
          </p:cNvPr>
          <p:cNvSpPr>
            <a:spLocks noGrp="1"/>
          </p:cNvSpPr>
          <p:nvPr>
            <p:ph type="sldNum" sz="quarter" idx="12"/>
          </p:nvPr>
        </p:nvSpPr>
        <p:spPr/>
        <p:txBody>
          <a:bodyPr/>
          <a:lstStyle>
            <a:lvl1pPr>
              <a:defRPr/>
            </a:lvl1pPr>
          </a:lstStyle>
          <a:p>
            <a:pPr>
              <a:defRPr/>
            </a:pPr>
            <a:fld id="{5CB25F14-663E-2D45-A8C8-E2AB83E4BB8E}" type="slidenum">
              <a:rPr lang="en-US" altLang="en-US"/>
              <a:pPr>
                <a:defRPr/>
              </a:pPr>
              <a:t>‹#›</a:t>
            </a:fld>
            <a:endParaRPr lang="en-US" altLang="en-US"/>
          </a:p>
        </p:txBody>
      </p:sp>
    </p:spTree>
    <p:extLst>
      <p:ext uri="{BB962C8B-B14F-4D97-AF65-F5344CB8AC3E}">
        <p14:creationId xmlns:p14="http://schemas.microsoft.com/office/powerpoint/2010/main" val="301607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2590A-E1DD-032C-7D63-57AAC0F85657}"/>
              </a:ext>
            </a:extLst>
          </p:cNvPr>
          <p:cNvSpPr>
            <a:spLocks noGrp="1"/>
          </p:cNvSpPr>
          <p:nvPr>
            <p:ph type="dt" sz="half" idx="10"/>
          </p:nvPr>
        </p:nvSpPr>
        <p:spPr/>
        <p:txBody>
          <a:bodyPr/>
          <a:lstStyle>
            <a:lvl1pPr>
              <a:defRPr/>
            </a:lvl1pPr>
          </a:lstStyle>
          <a:p>
            <a:pPr>
              <a:defRPr/>
            </a:pPr>
            <a:fld id="{D59D7CAB-EB6B-144B-92A8-72AD9D0E3EBF}"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03DA1768-78E7-20AB-50DD-3A010A8B0F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F7FDBB-A754-8E7A-2DF1-484D89F9BF7F}"/>
              </a:ext>
            </a:extLst>
          </p:cNvPr>
          <p:cNvSpPr>
            <a:spLocks noGrp="1"/>
          </p:cNvSpPr>
          <p:nvPr>
            <p:ph type="sldNum" sz="quarter" idx="12"/>
          </p:nvPr>
        </p:nvSpPr>
        <p:spPr/>
        <p:txBody>
          <a:bodyPr/>
          <a:lstStyle>
            <a:lvl1pPr>
              <a:defRPr/>
            </a:lvl1pPr>
          </a:lstStyle>
          <a:p>
            <a:pPr>
              <a:defRPr/>
            </a:pPr>
            <a:fld id="{2DAE43CA-41B2-F843-92EB-14B372AE7237}" type="slidenum">
              <a:rPr lang="en-US" altLang="en-US"/>
              <a:pPr>
                <a:defRPr/>
              </a:pPr>
              <a:t>‹#›</a:t>
            </a:fld>
            <a:endParaRPr lang="en-US" altLang="en-US"/>
          </a:p>
        </p:txBody>
      </p:sp>
    </p:spTree>
    <p:extLst>
      <p:ext uri="{BB962C8B-B14F-4D97-AF65-F5344CB8AC3E}">
        <p14:creationId xmlns:p14="http://schemas.microsoft.com/office/powerpoint/2010/main" val="93258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F6CD62D-EFEB-E4B4-9123-97FB26F14160}"/>
              </a:ext>
            </a:extLst>
          </p:cNvPr>
          <p:cNvSpPr>
            <a:spLocks noGrp="1"/>
          </p:cNvSpPr>
          <p:nvPr>
            <p:ph type="dt" sz="half" idx="10"/>
          </p:nvPr>
        </p:nvSpPr>
        <p:spPr/>
        <p:txBody>
          <a:bodyPr/>
          <a:lstStyle>
            <a:lvl1pPr>
              <a:defRPr/>
            </a:lvl1pPr>
          </a:lstStyle>
          <a:p>
            <a:pPr>
              <a:defRPr/>
            </a:pPr>
            <a:fld id="{8BE99F61-6F93-BA4B-B174-A945AD1B1B57}" type="datetimeFigureOut">
              <a:rPr lang="en-US"/>
              <a:pPr>
                <a:defRPr/>
              </a:pPr>
              <a:t>10/24/24</a:t>
            </a:fld>
            <a:endParaRPr lang="en-US" dirty="0"/>
          </a:p>
        </p:txBody>
      </p:sp>
      <p:sp>
        <p:nvSpPr>
          <p:cNvPr id="6" name="Footer Placeholder 4">
            <a:extLst>
              <a:ext uri="{FF2B5EF4-FFF2-40B4-BE49-F238E27FC236}">
                <a16:creationId xmlns:a16="http://schemas.microsoft.com/office/drawing/2014/main" id="{BF9BA018-34D7-F8BF-4D10-59FB141F1D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FB7C6D3-1F35-4220-21F8-2EF118100FFE}"/>
              </a:ext>
            </a:extLst>
          </p:cNvPr>
          <p:cNvSpPr>
            <a:spLocks noGrp="1"/>
          </p:cNvSpPr>
          <p:nvPr>
            <p:ph type="sldNum" sz="quarter" idx="12"/>
          </p:nvPr>
        </p:nvSpPr>
        <p:spPr/>
        <p:txBody>
          <a:bodyPr/>
          <a:lstStyle>
            <a:lvl1pPr>
              <a:defRPr/>
            </a:lvl1pPr>
          </a:lstStyle>
          <a:p>
            <a:pPr>
              <a:defRPr/>
            </a:pPr>
            <a:fld id="{38100FD6-56EB-A04E-8F9D-20B7B10DC96C}" type="slidenum">
              <a:rPr lang="en-US" altLang="en-US"/>
              <a:pPr>
                <a:defRPr/>
              </a:pPr>
              <a:t>‹#›</a:t>
            </a:fld>
            <a:endParaRPr lang="en-US" altLang="en-US"/>
          </a:p>
        </p:txBody>
      </p:sp>
    </p:spTree>
    <p:extLst>
      <p:ext uri="{BB962C8B-B14F-4D97-AF65-F5344CB8AC3E}">
        <p14:creationId xmlns:p14="http://schemas.microsoft.com/office/powerpoint/2010/main" val="219448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4A95CDA-800F-B3F5-0207-895CE5E791B9}"/>
              </a:ext>
            </a:extLst>
          </p:cNvPr>
          <p:cNvSpPr>
            <a:spLocks noGrp="1"/>
          </p:cNvSpPr>
          <p:nvPr>
            <p:ph type="dt" sz="half" idx="10"/>
          </p:nvPr>
        </p:nvSpPr>
        <p:spPr/>
        <p:txBody>
          <a:bodyPr/>
          <a:lstStyle>
            <a:lvl1pPr>
              <a:defRPr/>
            </a:lvl1pPr>
          </a:lstStyle>
          <a:p>
            <a:pPr>
              <a:defRPr/>
            </a:pPr>
            <a:fld id="{8E3D2401-22E4-1048-84E4-DDF2300ED663}" type="datetimeFigureOut">
              <a:rPr lang="en-US"/>
              <a:pPr>
                <a:defRPr/>
              </a:pPr>
              <a:t>10/24/24</a:t>
            </a:fld>
            <a:endParaRPr lang="en-US" dirty="0"/>
          </a:p>
        </p:txBody>
      </p:sp>
      <p:sp>
        <p:nvSpPr>
          <p:cNvPr id="8" name="Footer Placeholder 4">
            <a:extLst>
              <a:ext uri="{FF2B5EF4-FFF2-40B4-BE49-F238E27FC236}">
                <a16:creationId xmlns:a16="http://schemas.microsoft.com/office/drawing/2014/main" id="{00C82CEC-C5B5-1343-CF7B-9C5AE028B98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232EA17-18C8-D6CE-B0D2-2351EC5574BA}"/>
              </a:ext>
            </a:extLst>
          </p:cNvPr>
          <p:cNvSpPr>
            <a:spLocks noGrp="1"/>
          </p:cNvSpPr>
          <p:nvPr>
            <p:ph type="sldNum" sz="quarter" idx="12"/>
          </p:nvPr>
        </p:nvSpPr>
        <p:spPr/>
        <p:txBody>
          <a:bodyPr/>
          <a:lstStyle>
            <a:lvl1pPr>
              <a:defRPr/>
            </a:lvl1pPr>
          </a:lstStyle>
          <a:p>
            <a:pPr>
              <a:defRPr/>
            </a:pPr>
            <a:fld id="{526A92A2-A5C4-3641-81D5-7E8F6E185D21}" type="slidenum">
              <a:rPr lang="en-US" altLang="en-US"/>
              <a:pPr>
                <a:defRPr/>
              </a:pPr>
              <a:t>‹#›</a:t>
            </a:fld>
            <a:endParaRPr lang="en-US" altLang="en-US"/>
          </a:p>
        </p:txBody>
      </p:sp>
    </p:spTree>
    <p:extLst>
      <p:ext uri="{BB962C8B-B14F-4D97-AF65-F5344CB8AC3E}">
        <p14:creationId xmlns:p14="http://schemas.microsoft.com/office/powerpoint/2010/main" val="253691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CEFA2438-0DAE-B144-3457-9DF2709E25B0}"/>
              </a:ext>
            </a:extLst>
          </p:cNvPr>
          <p:cNvSpPr>
            <a:spLocks noGrp="1"/>
          </p:cNvSpPr>
          <p:nvPr>
            <p:ph type="dt" sz="half" idx="10"/>
          </p:nvPr>
        </p:nvSpPr>
        <p:spPr/>
        <p:txBody>
          <a:bodyPr/>
          <a:lstStyle>
            <a:lvl1pPr>
              <a:defRPr/>
            </a:lvl1pPr>
          </a:lstStyle>
          <a:p>
            <a:pPr>
              <a:defRPr/>
            </a:pPr>
            <a:fld id="{209D17CF-A11A-7542-93D2-9A79C9C34C1C}" type="datetimeFigureOut">
              <a:rPr lang="en-US"/>
              <a:pPr>
                <a:defRPr/>
              </a:pPr>
              <a:t>10/24/24</a:t>
            </a:fld>
            <a:endParaRPr lang="en-US" dirty="0"/>
          </a:p>
        </p:txBody>
      </p:sp>
      <p:sp>
        <p:nvSpPr>
          <p:cNvPr id="4" name="Footer Placeholder 4">
            <a:extLst>
              <a:ext uri="{FF2B5EF4-FFF2-40B4-BE49-F238E27FC236}">
                <a16:creationId xmlns:a16="http://schemas.microsoft.com/office/drawing/2014/main" id="{ECDF45E0-7A01-52FA-B891-184A27903B0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65435DD-8B39-F015-5E34-71ECA7273F29}"/>
              </a:ext>
            </a:extLst>
          </p:cNvPr>
          <p:cNvSpPr>
            <a:spLocks noGrp="1"/>
          </p:cNvSpPr>
          <p:nvPr>
            <p:ph type="sldNum" sz="quarter" idx="12"/>
          </p:nvPr>
        </p:nvSpPr>
        <p:spPr/>
        <p:txBody>
          <a:bodyPr/>
          <a:lstStyle>
            <a:lvl1pPr>
              <a:defRPr/>
            </a:lvl1pPr>
          </a:lstStyle>
          <a:p>
            <a:pPr>
              <a:defRPr/>
            </a:pPr>
            <a:fld id="{2DE5717B-1D43-EF4A-B051-593E2D333194}" type="slidenum">
              <a:rPr lang="en-US" altLang="en-US"/>
              <a:pPr>
                <a:defRPr/>
              </a:pPr>
              <a:t>‹#›</a:t>
            </a:fld>
            <a:endParaRPr lang="en-US" altLang="en-US"/>
          </a:p>
        </p:txBody>
      </p:sp>
    </p:spTree>
    <p:extLst>
      <p:ext uri="{BB962C8B-B14F-4D97-AF65-F5344CB8AC3E}">
        <p14:creationId xmlns:p14="http://schemas.microsoft.com/office/powerpoint/2010/main" val="69411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D58DB2-98F2-00F0-37C7-C63C07A8A2AA}"/>
              </a:ext>
            </a:extLst>
          </p:cNvPr>
          <p:cNvSpPr>
            <a:spLocks noGrp="1"/>
          </p:cNvSpPr>
          <p:nvPr>
            <p:ph type="dt" sz="half" idx="10"/>
          </p:nvPr>
        </p:nvSpPr>
        <p:spPr/>
        <p:txBody>
          <a:bodyPr/>
          <a:lstStyle>
            <a:lvl1pPr>
              <a:defRPr/>
            </a:lvl1pPr>
          </a:lstStyle>
          <a:p>
            <a:pPr>
              <a:defRPr/>
            </a:pPr>
            <a:fld id="{89153C1D-A457-2044-BAFE-AA30C1910E14}" type="datetimeFigureOut">
              <a:rPr lang="en-US"/>
              <a:pPr>
                <a:defRPr/>
              </a:pPr>
              <a:t>10/24/24</a:t>
            </a:fld>
            <a:endParaRPr lang="en-US" dirty="0"/>
          </a:p>
        </p:txBody>
      </p:sp>
      <p:sp>
        <p:nvSpPr>
          <p:cNvPr id="3" name="Footer Placeholder 4">
            <a:extLst>
              <a:ext uri="{FF2B5EF4-FFF2-40B4-BE49-F238E27FC236}">
                <a16:creationId xmlns:a16="http://schemas.microsoft.com/office/drawing/2014/main" id="{9217968B-E311-E482-7842-3C5FD7915A4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0A5E15C-4890-1520-3E3A-D138172332D2}"/>
              </a:ext>
            </a:extLst>
          </p:cNvPr>
          <p:cNvSpPr>
            <a:spLocks noGrp="1"/>
          </p:cNvSpPr>
          <p:nvPr>
            <p:ph type="sldNum" sz="quarter" idx="12"/>
          </p:nvPr>
        </p:nvSpPr>
        <p:spPr/>
        <p:txBody>
          <a:bodyPr/>
          <a:lstStyle>
            <a:lvl1pPr>
              <a:defRPr/>
            </a:lvl1pPr>
          </a:lstStyle>
          <a:p>
            <a:pPr>
              <a:defRPr/>
            </a:pPr>
            <a:fld id="{58CBD71D-D108-F648-B00E-FA0292014801}" type="slidenum">
              <a:rPr lang="en-US" altLang="en-US"/>
              <a:pPr>
                <a:defRPr/>
              </a:pPr>
              <a:t>‹#›</a:t>
            </a:fld>
            <a:endParaRPr lang="en-US" altLang="en-US"/>
          </a:p>
        </p:txBody>
      </p:sp>
    </p:spTree>
    <p:extLst>
      <p:ext uri="{BB962C8B-B14F-4D97-AF65-F5344CB8AC3E}">
        <p14:creationId xmlns:p14="http://schemas.microsoft.com/office/powerpoint/2010/main" val="17357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14FC6257-B8C7-A20C-7F55-EDBFC487C9F6}"/>
              </a:ext>
            </a:extLst>
          </p:cNvPr>
          <p:cNvSpPr>
            <a:spLocks noGrp="1"/>
          </p:cNvSpPr>
          <p:nvPr>
            <p:ph type="dt" sz="half" idx="10"/>
          </p:nvPr>
        </p:nvSpPr>
        <p:spPr/>
        <p:txBody>
          <a:bodyPr/>
          <a:lstStyle>
            <a:lvl1pPr>
              <a:defRPr/>
            </a:lvl1pPr>
          </a:lstStyle>
          <a:p>
            <a:pPr>
              <a:defRPr/>
            </a:pPr>
            <a:fld id="{2A966446-779F-584A-82A5-06660D4AD77F}" type="datetimeFigureOut">
              <a:rPr lang="en-US"/>
              <a:pPr>
                <a:defRPr/>
              </a:pPr>
              <a:t>10/24/24</a:t>
            </a:fld>
            <a:endParaRPr lang="en-US" dirty="0"/>
          </a:p>
        </p:txBody>
      </p:sp>
      <p:sp>
        <p:nvSpPr>
          <p:cNvPr id="6" name="Footer Placeholder 4">
            <a:extLst>
              <a:ext uri="{FF2B5EF4-FFF2-40B4-BE49-F238E27FC236}">
                <a16:creationId xmlns:a16="http://schemas.microsoft.com/office/drawing/2014/main" id="{8847BDC6-9CCE-EF48-B4E3-5A25126F651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AF362A-E628-175E-D116-F07754FA10C9}"/>
              </a:ext>
            </a:extLst>
          </p:cNvPr>
          <p:cNvSpPr>
            <a:spLocks noGrp="1"/>
          </p:cNvSpPr>
          <p:nvPr>
            <p:ph type="sldNum" sz="quarter" idx="12"/>
          </p:nvPr>
        </p:nvSpPr>
        <p:spPr/>
        <p:txBody>
          <a:bodyPr/>
          <a:lstStyle>
            <a:lvl1pPr>
              <a:defRPr/>
            </a:lvl1pPr>
          </a:lstStyle>
          <a:p>
            <a:pPr>
              <a:defRPr/>
            </a:pPr>
            <a:fld id="{BE011560-CEAA-294C-855D-FE8ABC44164A}" type="slidenum">
              <a:rPr lang="en-US" altLang="en-US"/>
              <a:pPr>
                <a:defRPr/>
              </a:pPr>
              <a:t>‹#›</a:t>
            </a:fld>
            <a:endParaRPr lang="en-US" altLang="en-US"/>
          </a:p>
        </p:txBody>
      </p:sp>
    </p:spTree>
    <p:extLst>
      <p:ext uri="{BB962C8B-B14F-4D97-AF65-F5344CB8AC3E}">
        <p14:creationId xmlns:p14="http://schemas.microsoft.com/office/powerpoint/2010/main" val="159027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69D6293C-DE0D-E5F6-6354-7AC8838CE969}"/>
              </a:ext>
            </a:extLst>
          </p:cNvPr>
          <p:cNvSpPr>
            <a:spLocks noGrp="1"/>
          </p:cNvSpPr>
          <p:nvPr>
            <p:ph type="dt" sz="half" idx="10"/>
          </p:nvPr>
        </p:nvSpPr>
        <p:spPr/>
        <p:txBody>
          <a:bodyPr/>
          <a:lstStyle>
            <a:lvl1pPr>
              <a:defRPr/>
            </a:lvl1pPr>
          </a:lstStyle>
          <a:p>
            <a:pPr>
              <a:defRPr/>
            </a:pPr>
            <a:fld id="{ADA29239-14BD-2947-B608-217A07D624AC}" type="datetimeFigureOut">
              <a:rPr lang="en-US"/>
              <a:pPr>
                <a:defRPr/>
              </a:pPr>
              <a:t>10/24/24</a:t>
            </a:fld>
            <a:endParaRPr lang="en-US" dirty="0"/>
          </a:p>
        </p:txBody>
      </p:sp>
      <p:sp>
        <p:nvSpPr>
          <p:cNvPr id="6" name="Footer Placeholder 4">
            <a:extLst>
              <a:ext uri="{FF2B5EF4-FFF2-40B4-BE49-F238E27FC236}">
                <a16:creationId xmlns:a16="http://schemas.microsoft.com/office/drawing/2014/main" id="{0AAD5507-F416-DF19-1BB0-A71600A2120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B9CBDF-D621-496E-0316-CC474A963E93}"/>
              </a:ext>
            </a:extLst>
          </p:cNvPr>
          <p:cNvSpPr>
            <a:spLocks noGrp="1"/>
          </p:cNvSpPr>
          <p:nvPr>
            <p:ph type="sldNum" sz="quarter" idx="12"/>
          </p:nvPr>
        </p:nvSpPr>
        <p:spPr/>
        <p:txBody>
          <a:bodyPr/>
          <a:lstStyle>
            <a:lvl1pPr>
              <a:defRPr/>
            </a:lvl1pPr>
          </a:lstStyle>
          <a:p>
            <a:pPr>
              <a:defRPr/>
            </a:pPr>
            <a:fld id="{4B148254-3CF8-6945-92B2-438FA1CF566E}" type="slidenum">
              <a:rPr lang="en-US" altLang="en-US"/>
              <a:pPr>
                <a:defRPr/>
              </a:pPr>
              <a:t>‹#›</a:t>
            </a:fld>
            <a:endParaRPr lang="en-US" altLang="en-US"/>
          </a:p>
        </p:txBody>
      </p:sp>
    </p:spTree>
    <p:extLst>
      <p:ext uri="{BB962C8B-B14F-4D97-AF65-F5344CB8AC3E}">
        <p14:creationId xmlns:p14="http://schemas.microsoft.com/office/powerpoint/2010/main" val="189575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34631FE5-9423-AE8F-25A5-E756A3243A05}"/>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CC0DCD75-91A0-9392-572D-82F33BC22149}"/>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AF50D3F-4466-0B7D-D0F6-E4798A08373C}"/>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4CE4A9D-FA3E-4A68-A623-BC2344744176}"/>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7942D206-D741-E4B6-A6B2-22F2CA1FFE04}"/>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12005851-1065-FAC0-AFFB-F6F14D0B186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8345A43B-A48A-820F-DDAD-80D670AB759F}"/>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99F5A39E-163B-DAB0-6F01-853D1B9C0587}"/>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EF3FD12-5D9F-EDF7-6046-BA4BCA0E1ECA}"/>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A253CE95-C468-C218-F457-B3D2AD0940B0}"/>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3157613B-E135-B384-EDC7-D87ACCD3307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5A006A3C-1A52-CDF2-3A8A-18914E834C43}"/>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AB2D5FF9-4433-6067-380F-6A6076D36989}"/>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023B3A0-9878-6861-672F-0C2C53986FD2}"/>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CD85A9D0-C376-5D44-A90C-511A8E8703D5}" type="datetimeFigureOut">
              <a:rPr lang="en-US"/>
              <a:pPr>
                <a:defRPr/>
              </a:pPr>
              <a:t>10/24/24</a:t>
            </a:fld>
            <a:endParaRPr lang="en-US" dirty="0"/>
          </a:p>
        </p:txBody>
      </p:sp>
      <p:sp>
        <p:nvSpPr>
          <p:cNvPr id="5" name="Footer Placeholder 4">
            <a:extLst>
              <a:ext uri="{FF2B5EF4-FFF2-40B4-BE49-F238E27FC236}">
                <a16:creationId xmlns:a16="http://schemas.microsoft.com/office/drawing/2014/main" id="{E16D88F3-1FD4-95A7-1C10-A88F52A6DEE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ED2FA19-8581-59E8-1B97-449D786A692D}"/>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latin typeface="Trebuchet MS" panose="020B0603020202020204" pitchFamily="34" charset="0"/>
              </a:defRPr>
            </a:lvl1pPr>
          </a:lstStyle>
          <a:p>
            <a:pPr>
              <a:defRPr/>
            </a:pPr>
            <a:fld id="{2C20EE52-0966-5340-9A3B-C61F8B4B66F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2"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63" r:id="rId11"/>
    <p:sldLayoutId id="2147484058" r:id="rId12"/>
    <p:sldLayoutId id="2147484064" r:id="rId13"/>
    <p:sldLayoutId id="2147484059" r:id="rId14"/>
    <p:sldLayoutId id="2147484060" r:id="rId15"/>
    <p:sldLayoutId id="2147484061"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itchFamily="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Users/Swapnil/Downloads/WhatsApp%20Video%202024-09-02%20at%2011.01.57%20AM.mp4" TargetMode="External"/><Relationship Id="rId1" Type="http://schemas.microsoft.com/office/2007/relationships/media" Target="file:////Users/Swapnil/Downloads/WhatsApp%20Video%202024-09-02%20at%2011.01.57%20AM.mp4"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Users/Swapnil/Downloads/WhatsApp%20Video%202024-09-02%20at%2011.02.05%20AM.mp4" TargetMode="External"/><Relationship Id="rId1" Type="http://schemas.microsoft.com/office/2007/relationships/media" Target="file:////Users/Swapnil/Downloads/WhatsApp%20Video%202024-09-02%20at%2011.02.05%20AM.mp4"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B7BC51D-33B0-EB68-357A-A00A69F46032}"/>
              </a:ext>
            </a:extLst>
          </p:cNvPr>
          <p:cNvSpPr>
            <a:spLocks noChangeArrowheads="1"/>
          </p:cNvSpPr>
          <p:nvPr/>
        </p:nvSpPr>
        <p:spPr bwMode="auto">
          <a:xfrm>
            <a:off x="503238" y="1116013"/>
            <a:ext cx="9070975" cy="611981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Loan Approval Prediction System</a:t>
            </a:r>
          </a:p>
          <a:p>
            <a:pPr algn="ctr" eaLnBrk="1" fontAlgn="auto" hangingPunct="1">
              <a:spcBef>
                <a:spcPts val="0"/>
              </a:spcBef>
              <a:spcAft>
                <a:spcPts val="0"/>
              </a:spcAft>
              <a:defRPr/>
            </a:pPr>
            <a:endPar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Aman</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Thakur(22106014) </a:t>
            </a:r>
          </a:p>
          <a:p>
            <a:pPr algn="ctr" eaLnBrk="1" fontAlgn="auto" hangingPunct="1">
              <a:spcBef>
                <a:spcPts val="0"/>
              </a:spcBef>
              <a:spcAft>
                <a:spcPts val="0"/>
              </a:spcAft>
              <a:defRPr/>
            </a:pP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Vaishnavi</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Sonawane(22106125)</a:t>
            </a:r>
          </a:p>
          <a:p>
            <a:pPr algn="ctr" eaLnBrk="1" fontAlgn="auto" hangingPunct="1">
              <a:spcBef>
                <a:spcPts val="0"/>
              </a:spcBef>
              <a:spcAft>
                <a:spcPts val="0"/>
              </a:spcAft>
              <a:defRPr/>
            </a:pP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Disha</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Suryawanshi</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(22106112)</a:t>
            </a:r>
          </a:p>
          <a:p>
            <a:pPr algn="ctr" eaLnBrk="1" fontAlgn="auto" hangingPunct="1">
              <a:spcBef>
                <a:spcPts val="0"/>
              </a:spcBef>
              <a:spcAft>
                <a:spcPts val="0"/>
              </a:spcAft>
              <a:defRPr/>
            </a:pP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Mohit</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8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Suthar</a:t>
            </a:r>
            <a:r>
              <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(22106056)</a:t>
            </a:r>
          </a:p>
          <a:p>
            <a:pPr algn="ctr" eaLnBrk="1" fontAlgn="auto" hangingPunct="1">
              <a:spcBef>
                <a:spcPts val="0"/>
              </a:spcBef>
              <a:spcAft>
                <a:spcPts val="0"/>
              </a:spcAft>
              <a:defRPr/>
            </a:pP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Tejashree</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Kolhe</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7E4D6-3AC2-F7A8-C7AC-2A9F79B71EC1}"/>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254902CF-9519-B1E1-1668-2891BF685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250825"/>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EDF7B7AC-2B13-8DC9-F896-5D7A1EA9A6B5}"/>
              </a:ext>
            </a:extLst>
          </p:cNvPr>
          <p:cNvSpPr>
            <a:spLocks noGrp="1" noChangeArrowheads="1"/>
          </p:cNvSpPr>
          <p:nvPr>
            <p:ph idx="1"/>
          </p:nvPr>
        </p:nvSpPr>
        <p:spPr>
          <a:xfrm>
            <a:off x="503238" y="611188"/>
            <a:ext cx="8281987" cy="5976937"/>
          </a:xfrm>
        </p:spPr>
        <p:txBody>
          <a:bodyPr/>
          <a:lstStyle/>
          <a:p>
            <a:pPr algn="just">
              <a:buClr>
                <a:schemeClr val="tx1"/>
              </a:buClr>
              <a:buSzPct val="100000"/>
              <a:buFont typeface="Arial" panose="020B0604020202020204" pitchFamily="34" charset="0"/>
              <a:buChar char="•"/>
            </a:pPr>
            <a:r>
              <a:rPr lang="en-IN" altLang="en-US" sz="2400" dirty="0">
                <a:solidFill>
                  <a:schemeClr val="tx1"/>
                </a:solidFill>
              </a:rPr>
              <a:t>At the same time, it provides banks with insights on the most suitable candidates for approval.</a:t>
            </a:r>
            <a:r>
              <a:rPr lang="en-IN" altLang="en-US" sz="2400" dirty="0"/>
              <a:t> </a:t>
            </a:r>
            <a:r>
              <a:rPr lang="en-IN" altLang="en-US" sz="2400" dirty="0">
                <a:solidFill>
                  <a:schemeClr val="tx1"/>
                </a:solidFill>
              </a:rPr>
              <a:t>By highlighting interest rates and loan terms, our solution made the loan process easier for both customers and banks</a:t>
            </a:r>
            <a:r>
              <a:rPr lang="en-IN" altLang="en-US" sz="2400" dirty="0"/>
              <a:t>.</a:t>
            </a: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A8FEE2-5B2C-63DC-B1BD-D838C858B50A}"/>
              </a:ext>
            </a:extLst>
          </p:cNvPr>
          <p:cNvSpPr>
            <a:spLocks noGrp="1"/>
          </p:cNvSpPr>
          <p:nvPr>
            <p:ph type="title"/>
          </p:nvPr>
        </p:nvSpPr>
        <p:spPr>
          <a:xfrm>
            <a:off x="636588" y="611188"/>
            <a:ext cx="6997700" cy="858837"/>
          </a:xfrm>
        </p:spPr>
        <p:txBody>
          <a:bodyPr/>
          <a:lstStyle/>
          <a:p>
            <a:pPr>
              <a:defRPr/>
            </a:pP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Design</a:t>
            </a:r>
            <a:endParaRPr lang="en-US" dirty="0"/>
          </a:p>
        </p:txBody>
      </p:sp>
      <p:pic>
        <p:nvPicPr>
          <p:cNvPr id="18435" name="Picture 9">
            <a:extLst>
              <a:ext uri="{FF2B5EF4-FFF2-40B4-BE49-F238E27FC236}">
                <a16:creationId xmlns:a16="http://schemas.microsoft.com/office/drawing/2014/main" id="{AA63C387-8492-FA73-03CB-4A815C920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696"/>
          <a:stretch>
            <a:fillRect/>
          </a:stretch>
        </p:blipFill>
        <p:spPr bwMode="auto">
          <a:xfrm>
            <a:off x="279400" y="1258888"/>
            <a:ext cx="7713663"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D8A753F-6860-14DF-6111-42C2E11AE84E}"/>
              </a:ext>
            </a:extLst>
          </p:cNvPr>
          <p:cNvSpPr>
            <a:spLocks noGrp="1" noChangeArrowheads="1"/>
          </p:cNvSpPr>
          <p:nvPr>
            <p:ph idx="1"/>
          </p:nvPr>
        </p:nvSpPr>
        <p:spPr>
          <a:xfrm>
            <a:off x="671513" y="539750"/>
            <a:ext cx="8256587" cy="6119813"/>
          </a:xfrm>
        </p:spPr>
        <p:txBody>
          <a:bodyPr/>
          <a:lstStyle/>
          <a:p>
            <a:pPr algn="just">
              <a:buClr>
                <a:schemeClr val="tx1"/>
              </a:buClr>
              <a:buSzPct val="100000"/>
              <a:buFont typeface="Wingdings" pitchFamily="2" charset="2"/>
              <a:buChar char="v"/>
            </a:pPr>
            <a:r>
              <a:rPr lang="en-IN" altLang="en-US" sz="2400" b="1" dirty="0">
                <a:solidFill>
                  <a:schemeClr val="tx1"/>
                </a:solidFill>
              </a:rPr>
              <a:t>Data Collection:</a:t>
            </a:r>
            <a:r>
              <a:rPr lang="en-US" altLang="en-US" sz="2000" b="1" dirty="0">
                <a:solidFill>
                  <a:schemeClr val="tx1"/>
                </a:solidFill>
              </a:rPr>
              <a:t> </a:t>
            </a:r>
            <a:r>
              <a:rPr lang="en-US" altLang="en-US" sz="2400" dirty="0">
                <a:solidFill>
                  <a:schemeClr val="tx1"/>
                </a:solidFill>
              </a:rPr>
              <a:t>Dataset from Kaggle includes gender, marital status, income, loan details, and credit history; split into 75% training and 25% testing.</a:t>
            </a:r>
            <a:endParaRPr lang="en-IN" altLang="en-US" sz="2400" b="1" dirty="0">
              <a:solidFill>
                <a:schemeClr val="tx1"/>
              </a:solidFill>
            </a:endParaRPr>
          </a:p>
          <a:p>
            <a:pPr algn="just">
              <a:buClr>
                <a:schemeClr val="tx1"/>
              </a:buClr>
              <a:buSzPct val="100000"/>
              <a:buFont typeface="Wingdings" pitchFamily="2" charset="2"/>
              <a:buChar char="v"/>
            </a:pPr>
            <a:r>
              <a:rPr lang="en-IN" altLang="en-US" sz="2400" b="1" dirty="0">
                <a:solidFill>
                  <a:schemeClr val="tx1"/>
                </a:solidFill>
              </a:rPr>
              <a:t>Data preprocessing: </a:t>
            </a:r>
            <a:r>
              <a:rPr lang="en-US" altLang="en-US" sz="2400" dirty="0">
                <a:solidFill>
                  <a:schemeClr val="tx1"/>
                </a:solidFill>
              </a:rPr>
              <a:t>Raw data is cleaned using data mining techniques to address missing and noisy information.</a:t>
            </a:r>
            <a:r>
              <a:rPr lang="en-IN" altLang="en-US" sz="2400" dirty="0">
                <a:solidFill>
                  <a:schemeClr val="tx1"/>
                </a:solidFill>
              </a:rPr>
              <a:t> </a:t>
            </a:r>
            <a:r>
              <a:rPr lang="en-US" altLang="en-US" sz="2400" dirty="0">
                <a:solidFill>
                  <a:schemeClr val="tx1"/>
                </a:solidFill>
              </a:rPr>
              <a:t>Ensures data is normalized and ready for model training.</a:t>
            </a:r>
          </a:p>
          <a:p>
            <a:pPr algn="just">
              <a:buClr>
                <a:schemeClr val="tx1"/>
              </a:buClr>
              <a:buSzPct val="100000"/>
              <a:buFont typeface="Wingdings" pitchFamily="2" charset="2"/>
              <a:buChar char="v"/>
            </a:pPr>
            <a:r>
              <a:rPr lang="en-US" altLang="en-US" sz="2400" b="1" dirty="0">
                <a:solidFill>
                  <a:schemeClr val="tx1"/>
                </a:solidFill>
              </a:rPr>
              <a:t>Train-Test Split:</a:t>
            </a:r>
            <a:r>
              <a:rPr lang="en-US" altLang="en-US" sz="2400" dirty="0">
                <a:solidFill>
                  <a:schemeClr val="tx1"/>
                </a:solidFill>
              </a:rPr>
              <a:t> A technique that divides a dataset into two parts:</a:t>
            </a:r>
          </a:p>
          <a:p>
            <a:pPr algn="just">
              <a:buClr>
                <a:schemeClr val="tx1"/>
              </a:buClr>
              <a:buSzPct val="100000"/>
              <a:buFont typeface="Arial" panose="020B0604020202020204" pitchFamily="34" charset="0"/>
              <a:buChar char="•"/>
            </a:pPr>
            <a:r>
              <a:rPr lang="en-US" altLang="en-US" sz="2400" b="1" dirty="0">
                <a:solidFill>
                  <a:schemeClr val="tx1"/>
                </a:solidFill>
              </a:rPr>
              <a:t>Training Data:</a:t>
            </a:r>
            <a:r>
              <a:rPr lang="en-US" altLang="en-US" sz="2400" dirty="0">
                <a:solidFill>
                  <a:schemeClr val="tx1"/>
                </a:solidFill>
              </a:rPr>
              <a:t> Used to train the model by learning patterns.</a:t>
            </a:r>
          </a:p>
          <a:p>
            <a:pPr algn="just">
              <a:buClr>
                <a:schemeClr val="tx1"/>
              </a:buClr>
              <a:buSzPct val="100000"/>
              <a:buFont typeface="Arial" panose="020B0604020202020204" pitchFamily="34" charset="0"/>
              <a:buChar char="•"/>
            </a:pPr>
            <a:r>
              <a:rPr lang="en-IN" altLang="en-US" sz="2400" b="1" dirty="0">
                <a:solidFill>
                  <a:schemeClr val="tx1"/>
                </a:solidFill>
              </a:rPr>
              <a:t>Test Data: </a:t>
            </a:r>
            <a:r>
              <a:rPr lang="en-IN" altLang="en-US" sz="2400" dirty="0">
                <a:solidFill>
                  <a:schemeClr val="tx1"/>
                </a:solidFill>
              </a:rPr>
              <a:t>Evaluates model performance on unseen data, assessing generalizability.</a:t>
            </a:r>
            <a:endParaRPr lang="en-IN" altLang="en-US" sz="2400" b="1" dirty="0">
              <a:solidFill>
                <a:schemeClr val="tx1"/>
              </a:solidFill>
            </a:endParaRPr>
          </a:p>
          <a:p>
            <a:pPr algn="just">
              <a:buClr>
                <a:schemeClr val="tx1"/>
              </a:buClr>
              <a:buSzPct val="100000"/>
              <a:buFont typeface="Arial" panose="020B0604020202020204" pitchFamily="34" charset="0"/>
              <a:buChar char="•"/>
            </a:pPr>
            <a:endParaRPr lang="en-US" altLang="en-US" sz="2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5">
            <a:extLst>
              <a:ext uri="{FF2B5EF4-FFF2-40B4-BE49-F238E27FC236}">
                <a16:creationId xmlns:a16="http://schemas.microsoft.com/office/drawing/2014/main" id="{554E91D6-2D73-7D71-03CD-83AA4BF62FB1}"/>
              </a:ext>
            </a:extLst>
          </p:cNvPr>
          <p:cNvSpPr>
            <a:spLocks noGrp="1" noChangeArrowheads="1"/>
          </p:cNvSpPr>
          <p:nvPr>
            <p:ph idx="1"/>
          </p:nvPr>
        </p:nvSpPr>
        <p:spPr>
          <a:xfrm>
            <a:off x="647700" y="611188"/>
            <a:ext cx="8256588" cy="5975350"/>
          </a:xfrm>
        </p:spPr>
        <p:txBody>
          <a:bodyPr/>
          <a:lstStyle/>
          <a:p>
            <a:pPr>
              <a:buClr>
                <a:schemeClr val="tx1"/>
              </a:buClr>
              <a:buSzPct val="100000"/>
              <a:buFont typeface="Wingdings" pitchFamily="2" charset="2"/>
              <a:buChar char="v"/>
            </a:pPr>
            <a:r>
              <a:rPr lang="en-IN" altLang="en-US" sz="2400" b="1" dirty="0">
                <a:solidFill>
                  <a:schemeClr val="tx1"/>
                </a:solidFill>
              </a:rPr>
              <a:t>Algorithm: </a:t>
            </a:r>
            <a:r>
              <a:rPr lang="en-US" altLang="en-US" sz="2400" dirty="0">
                <a:solidFill>
                  <a:schemeClr val="tx1"/>
                </a:solidFill>
              </a:rPr>
              <a:t>Predicts a customer's loan repayment ability.</a:t>
            </a:r>
            <a:r>
              <a:rPr lang="en-US" altLang="en-US" sz="2000" dirty="0">
                <a:solidFill>
                  <a:schemeClr val="tx1"/>
                </a:solidFill>
              </a:rPr>
              <a:t> </a:t>
            </a:r>
            <a:r>
              <a:rPr lang="en-US" altLang="en-US" sz="2400" dirty="0">
                <a:solidFill>
                  <a:schemeClr val="tx1"/>
                </a:solidFill>
              </a:rPr>
              <a:t>Focuses on Logistic Regression, which builds a predictive model using training data</a:t>
            </a:r>
            <a:r>
              <a:rPr lang="en-US" altLang="en-US" sz="2000" dirty="0">
                <a:solidFill>
                  <a:schemeClr val="tx1"/>
                </a:solidFill>
              </a:rPr>
              <a:t>.</a:t>
            </a:r>
            <a:endParaRPr lang="en-IN" altLang="en-US" sz="2400" dirty="0">
              <a:solidFill>
                <a:schemeClr val="tx1"/>
              </a:solidFill>
            </a:endParaRPr>
          </a:p>
          <a:p>
            <a:pPr>
              <a:buClr>
                <a:schemeClr val="tx1"/>
              </a:buClr>
              <a:buSzPct val="100000"/>
              <a:buFont typeface="Wingdings" pitchFamily="2" charset="2"/>
              <a:buChar char="v"/>
            </a:pPr>
            <a:r>
              <a:rPr lang="en-IN" altLang="en-US" sz="2400" b="1" dirty="0">
                <a:solidFill>
                  <a:schemeClr val="tx1"/>
                </a:solidFill>
              </a:rPr>
              <a:t>Model Selection: </a:t>
            </a:r>
            <a:r>
              <a:rPr lang="en-US" altLang="en-US" sz="2400" dirty="0">
                <a:solidFill>
                  <a:schemeClr val="tx1"/>
                </a:solidFill>
              </a:rPr>
              <a:t>Choosing the best machine learning model for a loan dataset.</a:t>
            </a:r>
          </a:p>
          <a:p>
            <a:pPr>
              <a:buClr>
                <a:schemeClr val="tx1"/>
              </a:buClr>
              <a:buSzPct val="100000"/>
              <a:buFont typeface="Arial" panose="020B0604020202020204" pitchFamily="34" charset="0"/>
              <a:buChar char="•"/>
            </a:pPr>
            <a:r>
              <a:rPr lang="en-US" altLang="en-US" sz="2400" dirty="0">
                <a:solidFill>
                  <a:schemeClr val="tx1"/>
                </a:solidFill>
              </a:rPr>
              <a:t>Key criteria: More effective than naive models, other tested models, and state-of-the-art approaches.</a:t>
            </a:r>
          </a:p>
          <a:p>
            <a:pPr>
              <a:buClr>
                <a:schemeClr val="tx1"/>
              </a:buClr>
              <a:buSzPct val="100000"/>
              <a:buFont typeface="Arial" panose="020B0604020202020204" pitchFamily="34" charset="0"/>
              <a:buChar char="•"/>
            </a:pPr>
            <a:r>
              <a:rPr lang="en-IN" altLang="en-US" sz="2400" dirty="0">
                <a:solidFill>
                  <a:schemeClr val="tx1"/>
                </a:solidFill>
              </a:rPr>
              <a:t>Focuses on Logistic Regression.</a:t>
            </a:r>
          </a:p>
          <a:p>
            <a:pPr>
              <a:buClr>
                <a:schemeClr val="tx1"/>
              </a:buClr>
              <a:buSzPct val="100000"/>
              <a:buFont typeface="Arial" panose="020B0604020202020204" pitchFamily="34" charset="0"/>
              <a:buChar char="•"/>
            </a:pPr>
            <a:r>
              <a:rPr lang="en-US" altLang="en-US" sz="2400" dirty="0">
                <a:solidFill>
                  <a:schemeClr val="tx1"/>
                </a:solidFill>
              </a:rPr>
              <a:t>Trained model predicts loan approval status as a probability between 0 and 1.</a:t>
            </a:r>
          </a:p>
          <a:p>
            <a:pPr>
              <a:buClr>
                <a:schemeClr val="tx1"/>
              </a:buClr>
              <a:buSzPct val="100000"/>
              <a:buFont typeface="Arial" panose="020B0604020202020204" pitchFamily="34" charset="0"/>
              <a:buChar char="•"/>
            </a:pPr>
            <a:r>
              <a:rPr lang="en-US" altLang="en-US" sz="2400" dirty="0">
                <a:solidFill>
                  <a:schemeClr val="tx1"/>
                </a:solidFill>
              </a:rPr>
              <a:t>Test data evaluates performance on unseen applicants.</a:t>
            </a:r>
          </a:p>
          <a:p>
            <a:pPr>
              <a:buClr>
                <a:schemeClr val="tx1"/>
              </a:buClr>
              <a:buSzPct val="100000"/>
              <a:buFont typeface="Arial" panose="020B0604020202020204" pitchFamily="34" charset="0"/>
              <a:buChar char="•"/>
            </a:pPr>
            <a:r>
              <a:rPr lang="en-US" altLang="en-US" sz="2400" dirty="0">
                <a:solidFill>
                  <a:schemeClr val="tx1"/>
                </a:solidFill>
              </a:rPr>
              <a:t>Enables accurate predictions based on training patterns.</a:t>
            </a:r>
          </a:p>
          <a:p>
            <a:pPr>
              <a:buClr>
                <a:schemeClr val="tx1"/>
              </a:buClr>
              <a:buSzPct val="100000"/>
              <a:buFont typeface="Arial" panose="020B0604020202020204" pitchFamily="34" charset="0"/>
              <a:buChar char="•"/>
            </a:pPr>
            <a:endParaRPr lang="en-IN" altLang="en-US" sz="2400" dirty="0">
              <a:solidFill>
                <a:schemeClr val="tx1"/>
              </a:solidFill>
            </a:endParaRPr>
          </a:p>
          <a:p>
            <a:pPr>
              <a:buClr>
                <a:schemeClr val="tx1"/>
              </a:buClr>
              <a:buSzPct val="100000"/>
              <a:buFont typeface="Wingdings" pitchFamily="2" charset="2"/>
              <a:buChar char="v"/>
            </a:pPr>
            <a:endParaRPr lang="en-US" alt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48D5B75B-114F-5216-4B5B-65AA3A4CC80A}"/>
              </a:ext>
            </a:extLst>
          </p:cNvPr>
          <p:cNvSpPr txBox="1">
            <a:spLocks noChangeArrowheads="1"/>
          </p:cNvSpPr>
          <p:nvPr/>
        </p:nvSpPr>
        <p:spPr bwMode="auto">
          <a:xfrm>
            <a:off x="576263" y="611188"/>
            <a:ext cx="8329612"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defTabSz="503238">
              <a:spcBef>
                <a:spcPts val="1100"/>
              </a:spcBef>
              <a:buClr>
                <a:schemeClr val="accent1"/>
              </a:buClr>
              <a:buSzPct val="80000"/>
              <a:buFont typeface="Wingdings 3" pitchFamily="2" charset="2"/>
              <a:buChar char=""/>
              <a:defRPr sz="1900">
                <a:solidFill>
                  <a:srgbClr val="404040"/>
                </a:solidFill>
                <a:latin typeface="Trebuchet MS" panose="020B0703020202090204" pitchFamily="34" charset="0"/>
              </a:defRPr>
            </a:lvl1pPr>
            <a:lvl2pPr marL="817563" indent="-314325" defTabSz="503238">
              <a:spcBef>
                <a:spcPts val="1100"/>
              </a:spcBef>
              <a:buClr>
                <a:schemeClr val="accent1"/>
              </a:buClr>
              <a:buSzPct val="80000"/>
              <a:buFont typeface="Wingdings 3" pitchFamily="2" charset="2"/>
              <a:buChar char=""/>
              <a:defRPr sz="1700">
                <a:solidFill>
                  <a:srgbClr val="404040"/>
                </a:solidFill>
                <a:latin typeface="Trebuchet MS" panose="020B0703020202090204" pitchFamily="34" charset="0"/>
              </a:defRPr>
            </a:lvl2pPr>
            <a:lvl3pPr marL="1258888" indent="-250825" defTabSz="503238">
              <a:spcBef>
                <a:spcPts val="1100"/>
              </a:spcBef>
              <a:buClr>
                <a:schemeClr val="accent1"/>
              </a:buClr>
              <a:buSzPct val="80000"/>
              <a:buFont typeface="Wingdings 3" pitchFamily="2" charset="2"/>
              <a:buChar char=""/>
              <a:defRPr sz="1500">
                <a:solidFill>
                  <a:srgbClr val="404040"/>
                </a:solidFill>
                <a:latin typeface="Trebuchet MS" panose="020B0703020202090204" pitchFamily="34" charset="0"/>
              </a:defRPr>
            </a:lvl3pPr>
            <a:lvl4pPr marL="1763713" indent="-250825" defTabSz="503238">
              <a:spcBef>
                <a:spcPts val="1100"/>
              </a:spcBef>
              <a:buClr>
                <a:schemeClr val="accent1"/>
              </a:buClr>
              <a:buSzPct val="80000"/>
              <a:buFont typeface="Wingdings 3" pitchFamily="2" charset="2"/>
              <a:buChar char=""/>
              <a:defRPr sz="1300">
                <a:solidFill>
                  <a:srgbClr val="404040"/>
                </a:solidFill>
                <a:latin typeface="Trebuchet MS" panose="020B0703020202090204" pitchFamily="34" charset="0"/>
              </a:defRPr>
            </a:lvl4pPr>
            <a:lvl5pPr marL="2266950" indent="-250825" defTabSz="503238">
              <a:spcBef>
                <a:spcPts val="1100"/>
              </a:spcBef>
              <a:buClr>
                <a:schemeClr val="accent1"/>
              </a:buClr>
              <a:buSzPct val="80000"/>
              <a:buFont typeface="Wingdings 3" pitchFamily="2" charset="2"/>
              <a:buChar char=""/>
              <a:defRPr sz="1300">
                <a:solidFill>
                  <a:srgbClr val="404040"/>
                </a:solidFill>
                <a:latin typeface="Trebuchet MS" panose="020B0703020202090204" pitchFamily="34" charset="0"/>
              </a:defRPr>
            </a:lvl5pPr>
            <a:lvl6pPr marL="2724150" indent="-250825" defTabSz="503238"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6pPr>
            <a:lvl7pPr marL="3181350" indent="-250825" defTabSz="503238"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7pPr>
            <a:lvl8pPr marL="3638550" indent="-250825" defTabSz="503238"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8pPr>
            <a:lvl9pPr marL="4095750" indent="-250825" defTabSz="503238"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9pPr>
          </a:lstStyle>
          <a:p>
            <a:pPr algn="just">
              <a:buClr>
                <a:schemeClr val="tx1"/>
              </a:buClr>
              <a:buSzPct val="100000"/>
              <a:buFont typeface="Wingdings" pitchFamily="2" charset="2"/>
              <a:buChar char="v"/>
            </a:pPr>
            <a:r>
              <a:rPr lang="en-IN" altLang="en-US" sz="2400" b="1" dirty="0">
                <a:solidFill>
                  <a:schemeClr val="tx1"/>
                </a:solidFill>
              </a:rPr>
              <a:t>Evaluation:</a:t>
            </a:r>
          </a:p>
          <a:p>
            <a:pPr algn="just">
              <a:buClr>
                <a:schemeClr val="tx1"/>
              </a:buClr>
              <a:buSzPct val="100000"/>
              <a:buFont typeface="Arial" panose="020B0604020202020204" pitchFamily="34" charset="0"/>
              <a:buChar char="•"/>
            </a:pPr>
            <a:r>
              <a:rPr lang="en-US" altLang="en-US" sz="2400" dirty="0">
                <a:solidFill>
                  <a:schemeClr val="tx1"/>
                </a:solidFill>
              </a:rPr>
              <a:t>Uses metrics like accuracy, precision, recall, and F1-score to assess performance.</a:t>
            </a:r>
          </a:p>
          <a:p>
            <a:pPr algn="just">
              <a:buClr>
                <a:schemeClr val="tx1"/>
              </a:buClr>
              <a:buSzPct val="100000"/>
              <a:buFont typeface="Arial" panose="020B0604020202020204" pitchFamily="34" charset="0"/>
              <a:buChar char="•"/>
            </a:pPr>
            <a:r>
              <a:rPr lang="en-US" altLang="en-US" sz="2400" dirty="0">
                <a:solidFill>
                  <a:schemeClr val="tx1"/>
                </a:solidFill>
              </a:rPr>
              <a:t>Can be retrained with different algorithms or improved data if needed and achieves 91% accuracy.</a:t>
            </a:r>
            <a:endParaRPr lang="en-IN" altLang="en-US" sz="2400" dirty="0">
              <a:solidFill>
                <a:schemeClr val="tx1"/>
              </a:solidFill>
            </a:endParaRPr>
          </a:p>
          <a:p>
            <a:pPr algn="just">
              <a:buClr>
                <a:schemeClr val="tx1"/>
              </a:buClr>
              <a:buSzPct val="100000"/>
              <a:buFont typeface="Wingdings" pitchFamily="2" charset="2"/>
              <a:buChar char="v"/>
            </a:pPr>
            <a:r>
              <a:rPr lang="en-IN" altLang="en-US" sz="2400" b="1" dirty="0">
                <a:solidFill>
                  <a:schemeClr val="tx1"/>
                </a:solidFill>
              </a:rPr>
              <a:t>Prediction: </a:t>
            </a:r>
            <a:r>
              <a:rPr lang="en-US" altLang="en-US" sz="2400" dirty="0">
                <a:solidFill>
                  <a:schemeClr val="tx1"/>
                </a:solidFill>
              </a:rPr>
              <a:t>The model predicts loan approval for new applicants based on processed details.</a:t>
            </a:r>
          </a:p>
          <a:p>
            <a:pPr algn="just">
              <a:buClr>
                <a:schemeClr val="tx1"/>
              </a:buClr>
              <a:buSzPct val="100000"/>
              <a:buFont typeface="Wingdings" pitchFamily="2" charset="2"/>
              <a:buChar char="v"/>
            </a:pPr>
            <a:r>
              <a:rPr lang="en-US" altLang="en-US" sz="2400" b="1" dirty="0">
                <a:solidFill>
                  <a:schemeClr val="tx1"/>
                </a:solidFill>
              </a:rPr>
              <a:t>User Interface: </a:t>
            </a:r>
          </a:p>
          <a:p>
            <a:pPr algn="just">
              <a:buClr>
                <a:schemeClr val="tx1"/>
              </a:buClr>
              <a:buSzPct val="100000"/>
              <a:buFont typeface="Arial" panose="020B0604020202020204" pitchFamily="34" charset="0"/>
              <a:buChar char="•"/>
            </a:pPr>
            <a:r>
              <a:rPr lang="en-US" altLang="en-US" sz="2400" dirty="0">
                <a:solidFill>
                  <a:schemeClr val="tx1"/>
                </a:solidFill>
              </a:rPr>
              <a:t>A bank official inputs applicant data into the UI with eleven independent and one dependent attribute.</a:t>
            </a:r>
          </a:p>
          <a:p>
            <a:pPr algn="just">
              <a:buClr>
                <a:schemeClr val="tx1"/>
              </a:buClr>
              <a:buSzPct val="100000"/>
              <a:buFont typeface="Arial" panose="020B0604020202020204" pitchFamily="34" charset="0"/>
              <a:buChar char="•"/>
            </a:pPr>
            <a:r>
              <a:rPr lang="en-US" altLang="en-US" sz="2400" dirty="0">
                <a:solidFill>
                  <a:schemeClr val="tx1"/>
                </a:solidFill>
              </a:rPr>
              <a:t>The UI interacts with the model to display results as approved or denied.</a:t>
            </a:r>
            <a:endParaRPr lang="en-IN" altLang="en-US" sz="24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9D889E18-EC54-4529-DF9D-4C19D4F614AC}"/>
              </a:ext>
            </a:extLst>
          </p:cNvPr>
          <p:cNvSpPr>
            <a:spLocks noGrp="1" noChangeArrowheads="1"/>
          </p:cNvSpPr>
          <p:nvPr>
            <p:ph idx="1"/>
          </p:nvPr>
        </p:nvSpPr>
        <p:spPr>
          <a:xfrm>
            <a:off x="671513" y="1331913"/>
            <a:ext cx="7969250" cy="5040312"/>
          </a:xfrm>
        </p:spPr>
        <p:txBody>
          <a:bodyPr/>
          <a:lstStyle/>
          <a:p>
            <a:pPr>
              <a:buClrTx/>
              <a:buSzPct val="100000"/>
              <a:buFont typeface="Arial" panose="020B0604020202020204" pitchFamily="34" charset="0"/>
              <a:buChar char="•"/>
            </a:pPr>
            <a:r>
              <a:rPr lang="en-US" altLang="en-US" sz="2400" dirty="0">
                <a:solidFill>
                  <a:schemeClr val="tx1"/>
                </a:solidFill>
              </a:rPr>
              <a:t>Python is used for building the machine learning model, data processing, and the web interface</a:t>
            </a:r>
            <a:r>
              <a:rPr lang="en-US" altLang="en-US" sz="2000" dirty="0">
                <a:solidFill>
                  <a:schemeClr val="tx1"/>
                </a:solidFill>
              </a:rPr>
              <a:t>.</a:t>
            </a:r>
            <a:endParaRPr lang="en-IN" altLang="en-US" sz="2400" dirty="0">
              <a:solidFill>
                <a:schemeClr val="tx1"/>
              </a:solidFill>
              <a:latin typeface="Times New Roman" panose="02020603050405020304" pitchFamily="18" charset="0"/>
            </a:endParaRPr>
          </a:p>
          <a:p>
            <a:pPr>
              <a:buClrTx/>
              <a:buSzPct val="100000"/>
              <a:buFont typeface="Arial" panose="020B0604020202020204" pitchFamily="34" charset="0"/>
              <a:buChar char="•"/>
            </a:pPr>
            <a:r>
              <a:rPr lang="en-US" altLang="en-US" sz="2400" dirty="0">
                <a:solidFill>
                  <a:schemeClr val="tx1"/>
                </a:solidFill>
              </a:rPr>
              <a:t>Used IDEs like VS code and </a:t>
            </a:r>
            <a:r>
              <a:rPr lang="en-IN" sz="2400" dirty="0" err="1">
                <a:solidFill>
                  <a:schemeClr val="tx1"/>
                </a:solidFill>
              </a:rPr>
              <a:t>Jupyter</a:t>
            </a:r>
            <a:r>
              <a:rPr lang="en-IN" sz="2400" dirty="0">
                <a:solidFill>
                  <a:schemeClr val="tx1"/>
                </a:solidFill>
              </a:rPr>
              <a:t> Notebook for writing </a:t>
            </a:r>
            <a:r>
              <a:rPr lang="en-US" altLang="en-US" sz="2400" dirty="0">
                <a:solidFill>
                  <a:schemeClr val="tx1"/>
                </a:solidFill>
              </a:rPr>
              <a:t>debugging code. </a:t>
            </a:r>
            <a:endParaRPr lang="en-US" altLang="en-US" sz="2000" dirty="0">
              <a:solidFill>
                <a:schemeClr val="tx1"/>
              </a:solidFill>
            </a:endParaRPr>
          </a:p>
          <a:p>
            <a:pPr>
              <a:buClrTx/>
              <a:buSzPct val="100000"/>
              <a:buFont typeface="Arial" panose="020B0604020202020204" pitchFamily="34" charset="0"/>
              <a:buChar char="•"/>
            </a:pPr>
            <a:r>
              <a:rPr lang="en-US" altLang="en-US" sz="2400" dirty="0">
                <a:solidFill>
                  <a:schemeClr val="tx1"/>
                </a:solidFill>
              </a:rPr>
              <a:t>The loan approval dataset is sourced from Kaggle and data is manipulated using Pandas.</a:t>
            </a:r>
          </a:p>
          <a:p>
            <a:pPr>
              <a:buClrTx/>
              <a:buSzPct val="100000"/>
              <a:buFont typeface="Arial" panose="020B0604020202020204" pitchFamily="34" charset="0"/>
              <a:buChar char="•"/>
            </a:pPr>
            <a:r>
              <a:rPr lang="en-IN" sz="2400" dirty="0">
                <a:solidFill>
                  <a:schemeClr val="tx1"/>
                </a:solidFill>
              </a:rPr>
              <a:t>Used </a:t>
            </a:r>
            <a:r>
              <a:rPr lang="en-IN" sz="2400" dirty="0" err="1">
                <a:solidFill>
                  <a:schemeClr val="tx1"/>
                </a:solidFill>
              </a:rPr>
              <a:t>Streamlit</a:t>
            </a:r>
            <a:r>
              <a:rPr lang="en-IN" sz="2400" dirty="0">
                <a:solidFill>
                  <a:schemeClr val="tx1"/>
                </a:solidFill>
              </a:rPr>
              <a:t> for ML model deployment.</a:t>
            </a:r>
          </a:p>
          <a:p>
            <a:pPr>
              <a:buClrTx/>
              <a:buSzPct val="100000"/>
              <a:buFont typeface="Arial" panose="020B0604020202020204" pitchFamily="34" charset="0"/>
              <a:buChar char="•"/>
            </a:pPr>
            <a:r>
              <a:rPr lang="en-IN" sz="2400" dirty="0">
                <a:solidFill>
                  <a:schemeClr val="tx1"/>
                </a:solidFill>
              </a:rPr>
              <a:t>Used Flask to build the backend and integrate the ML model with the user interface.</a:t>
            </a:r>
          </a:p>
          <a:p>
            <a:pPr>
              <a:buClrTx/>
              <a:buSzPct val="100000"/>
              <a:buFont typeface="Arial" panose="020B0604020202020204" pitchFamily="34" charset="0"/>
              <a:buChar char="•"/>
            </a:pPr>
            <a:r>
              <a:rPr lang="en-IN" sz="2400" dirty="0">
                <a:solidFill>
                  <a:schemeClr val="tx1"/>
                </a:solidFill>
              </a:rPr>
              <a:t>HTML/CSS is used for registration, login, and loan application forms.</a:t>
            </a:r>
          </a:p>
        </p:txBody>
      </p:sp>
      <p:sp>
        <p:nvSpPr>
          <p:cNvPr id="2" name="Rectangle 1">
            <a:extLst>
              <a:ext uri="{FF2B5EF4-FFF2-40B4-BE49-F238E27FC236}">
                <a16:creationId xmlns:a16="http://schemas.microsoft.com/office/drawing/2014/main" id="{66226B1F-619D-9219-4825-E8AC359FB635}"/>
              </a:ext>
            </a:extLst>
          </p:cNvPr>
          <p:cNvSpPr/>
          <p:nvPr/>
        </p:nvSpPr>
        <p:spPr>
          <a:xfrm>
            <a:off x="671513" y="466725"/>
            <a:ext cx="8256587" cy="647700"/>
          </a:xfrm>
          <a:prstGeom prst="rect">
            <a:avLst/>
          </a:prstGeom>
        </p:spPr>
        <p:txBody>
          <a:bodyPr>
            <a:spAutoFit/>
          </a:bodyPr>
          <a:lstStyle/>
          <a:p>
            <a:pPr>
              <a:defRPr/>
            </a:pP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 and Methodologies </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CE6F2DF-DFCE-90D4-C30E-461AF8AE692D}"/>
              </a:ext>
            </a:extLst>
          </p:cNvPr>
          <p:cNvSpPr>
            <a:spLocks noGrp="1" noChangeArrowheads="1"/>
          </p:cNvSpPr>
          <p:nvPr>
            <p:ph idx="1"/>
          </p:nvPr>
        </p:nvSpPr>
        <p:spPr>
          <a:xfrm>
            <a:off x="647700" y="684213"/>
            <a:ext cx="7969250" cy="5040312"/>
          </a:xfrm>
        </p:spPr>
        <p:txBody>
          <a:bodyPr/>
          <a:lstStyle/>
          <a:p>
            <a:pPr>
              <a:buClr>
                <a:schemeClr val="tx1"/>
              </a:buClr>
              <a:buSzPct val="100000"/>
              <a:buFont typeface="Arial" panose="020B0604020202020204" pitchFamily="34" charset="0"/>
              <a:buChar char="•"/>
              <a:defRPr/>
            </a:pPr>
            <a:r>
              <a:rPr lang="en-IN" sz="2400" dirty="0">
                <a:solidFill>
                  <a:schemeClr val="tx1"/>
                </a:solidFill>
              </a:rPr>
              <a:t>JavaScript is used for adding interactivity in forms or pages.</a:t>
            </a:r>
            <a:endParaRPr lang="en-US" altLang="en-US" sz="2400" b="1" dirty="0">
              <a:solidFill>
                <a:schemeClr val="tx1"/>
              </a:solidFill>
            </a:endParaRPr>
          </a:p>
          <a:p>
            <a:pPr>
              <a:buClr>
                <a:schemeClr val="tx1"/>
              </a:buClr>
              <a:buSzPct val="100000"/>
              <a:buFont typeface="Arial" panose="020B0604020202020204" pitchFamily="34" charset="0"/>
              <a:buChar char="•"/>
              <a:defRPr/>
            </a:pPr>
            <a:r>
              <a:rPr lang="en-US" altLang="en-US" sz="2400" b="1" dirty="0">
                <a:solidFill>
                  <a:schemeClr val="tx1"/>
                </a:solidFill>
              </a:rPr>
              <a:t>Logistic Regression: </a:t>
            </a:r>
            <a:r>
              <a:rPr lang="en-US" altLang="en-US" sz="2400" dirty="0">
                <a:solidFill>
                  <a:schemeClr val="tx1"/>
                </a:solidFill>
              </a:rPr>
              <a:t>It</a:t>
            </a:r>
            <a:r>
              <a:rPr lang="en-US" altLang="en-US" sz="2400" b="1" dirty="0">
                <a:solidFill>
                  <a:schemeClr val="tx1"/>
                </a:solidFill>
              </a:rPr>
              <a:t> </a:t>
            </a:r>
            <a:r>
              <a:rPr lang="en-IN" altLang="en-US" sz="2400" dirty="0">
                <a:solidFill>
                  <a:schemeClr val="tx1"/>
                </a:solidFill>
              </a:rPr>
              <a:t>is a classification method used to assign observations to discrete outcomes. It defines the relationship between a binary dependent variable and independent variables. </a:t>
            </a:r>
            <a:endParaRPr lang="en-IN"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609-1960-83CC-C5B9-470160A05ADE}"/>
              </a:ext>
            </a:extLst>
          </p:cNvPr>
          <p:cNvSpPr>
            <a:spLocks noGrp="1"/>
          </p:cNvSpPr>
          <p:nvPr>
            <p:ph type="title"/>
          </p:nvPr>
        </p:nvSpPr>
        <p:spPr/>
        <p:txBody>
          <a:bodyPr/>
          <a:lstStyle/>
          <a:p>
            <a:pPr>
              <a:defRPr/>
            </a:pP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US" dirty="0"/>
          </a:p>
        </p:txBody>
      </p:sp>
      <p:pic>
        <p:nvPicPr>
          <p:cNvPr id="5" name="Picture 4" descr="A screenshot of a website&#10;&#10;Description automatically generated">
            <a:extLst>
              <a:ext uri="{FF2B5EF4-FFF2-40B4-BE49-F238E27FC236}">
                <a16:creationId xmlns:a16="http://schemas.microsoft.com/office/drawing/2014/main" id="{17302D9D-ED04-C305-2D21-A7F7619AD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71" y="2028858"/>
            <a:ext cx="7165405" cy="3403567"/>
          </a:xfrm>
          <a:prstGeom prst="rect">
            <a:avLst/>
          </a:prstGeom>
        </p:spPr>
      </p:pic>
      <p:sp>
        <p:nvSpPr>
          <p:cNvPr id="11" name="Content Placeholder 2">
            <a:extLst>
              <a:ext uri="{FF2B5EF4-FFF2-40B4-BE49-F238E27FC236}">
                <a16:creationId xmlns:a16="http://schemas.microsoft.com/office/drawing/2014/main" id="{E663AA95-D080-5C1F-2343-9B67AC24F5C9}"/>
              </a:ext>
            </a:extLst>
          </p:cNvPr>
          <p:cNvSpPr>
            <a:spLocks noGrp="1" noChangeArrowheads="1"/>
          </p:cNvSpPr>
          <p:nvPr>
            <p:ph idx="1"/>
          </p:nvPr>
        </p:nvSpPr>
        <p:spPr>
          <a:xfrm>
            <a:off x="647700" y="5432425"/>
            <a:ext cx="7222076" cy="360512"/>
          </a:xfrm>
        </p:spPr>
        <p:txBody>
          <a:bodyPr/>
          <a:lstStyle/>
          <a:p>
            <a:pPr marL="0" indent="0" algn="ctr">
              <a:buFont typeface="Wingdings 3" pitchFamily="2" charset="2"/>
              <a:buNone/>
              <a:defRPr/>
            </a:pPr>
            <a:r>
              <a:rPr lang="en-IN" altLang="en-US" sz="2000" dirty="0">
                <a:solidFill>
                  <a:schemeClr val="tx1"/>
                </a:solidFill>
              </a:rPr>
              <a:t>Fig 7.1 Welcome page</a:t>
            </a:r>
            <a:endParaRPr lang="en-US" altLang="en-US"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bank interest rate&#10;&#10;Description automatically generated">
            <a:extLst>
              <a:ext uri="{FF2B5EF4-FFF2-40B4-BE49-F238E27FC236}">
                <a16:creationId xmlns:a16="http://schemas.microsoft.com/office/drawing/2014/main" id="{52D24147-371E-B9D3-997D-868C6D7B8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32" y="436394"/>
            <a:ext cx="7165405" cy="302433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B725F78-9BD6-A337-C0C0-69CAA55CE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31" y="3821242"/>
            <a:ext cx="7166882" cy="3126947"/>
          </a:xfrm>
          <a:prstGeom prst="rect">
            <a:avLst/>
          </a:prstGeom>
        </p:spPr>
      </p:pic>
      <p:sp>
        <p:nvSpPr>
          <p:cNvPr id="9" name="Content Placeholder 2">
            <a:extLst>
              <a:ext uri="{FF2B5EF4-FFF2-40B4-BE49-F238E27FC236}">
                <a16:creationId xmlns:a16="http://schemas.microsoft.com/office/drawing/2014/main" id="{F993A737-359B-AF13-2BA1-949286DED2F6}"/>
              </a:ext>
            </a:extLst>
          </p:cNvPr>
          <p:cNvSpPr>
            <a:spLocks noGrp="1" noChangeArrowheads="1"/>
          </p:cNvSpPr>
          <p:nvPr>
            <p:ph idx="1"/>
          </p:nvPr>
        </p:nvSpPr>
        <p:spPr>
          <a:xfrm>
            <a:off x="663161" y="3410991"/>
            <a:ext cx="7222076" cy="360512"/>
          </a:xfrm>
        </p:spPr>
        <p:txBody>
          <a:bodyPr/>
          <a:lstStyle/>
          <a:p>
            <a:pPr marL="0" indent="0" algn="ctr">
              <a:buFont typeface="Wingdings 3" pitchFamily="2" charset="2"/>
              <a:buNone/>
              <a:defRPr/>
            </a:pPr>
            <a:r>
              <a:rPr lang="en-IN" altLang="en-US" sz="2000" dirty="0">
                <a:solidFill>
                  <a:schemeClr val="tx1"/>
                </a:solidFill>
              </a:rPr>
              <a:t>Fig 7.2 Customer Interface page</a:t>
            </a:r>
            <a:endParaRPr lang="en-US" altLang="en-US" sz="2000" dirty="0">
              <a:solidFill>
                <a:schemeClr val="tx1"/>
              </a:solidFill>
            </a:endParaRPr>
          </a:p>
        </p:txBody>
      </p:sp>
      <p:sp>
        <p:nvSpPr>
          <p:cNvPr id="10" name="Content Placeholder 2">
            <a:extLst>
              <a:ext uri="{FF2B5EF4-FFF2-40B4-BE49-F238E27FC236}">
                <a16:creationId xmlns:a16="http://schemas.microsoft.com/office/drawing/2014/main" id="{279FD5B0-5260-D956-BE68-957169DD4BE8}"/>
              </a:ext>
            </a:extLst>
          </p:cNvPr>
          <p:cNvSpPr txBox="1">
            <a:spLocks noChangeArrowheads="1"/>
          </p:cNvSpPr>
          <p:nvPr/>
        </p:nvSpPr>
        <p:spPr bwMode="auto">
          <a:xfrm>
            <a:off x="636051" y="6997928"/>
            <a:ext cx="7222076" cy="3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77825" indent="-377825" algn="l" defTabSz="503238" rtl="0" eaLnBrk="0" fontAlgn="base" hangingPunct="0">
              <a:spcBef>
                <a:spcPts val="1100"/>
              </a:spcBef>
              <a:spcAft>
                <a:spcPct val="0"/>
              </a:spcAft>
              <a:buClr>
                <a:schemeClr val="accent1"/>
              </a:buClr>
              <a:buSzPct val="80000"/>
              <a:buFont typeface="Wingdings 3" pitchFamily="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marL="0" indent="0" algn="ctr">
              <a:buFont typeface="Wingdings 3" pitchFamily="2" charset="2"/>
              <a:buNone/>
              <a:defRPr/>
            </a:pPr>
            <a:r>
              <a:rPr lang="en-IN" altLang="en-US" sz="2000" dirty="0">
                <a:solidFill>
                  <a:schemeClr val="tx1"/>
                </a:solidFill>
              </a:rPr>
              <a:t>Fig 7.3 Customer Interface Page</a:t>
            </a:r>
            <a:endParaRPr lang="en-US" altLang="en-US" sz="2000" dirty="0">
              <a:solidFill>
                <a:schemeClr val="tx1"/>
              </a:solidFill>
            </a:endParaRPr>
          </a:p>
        </p:txBody>
      </p:sp>
    </p:spTree>
    <p:extLst>
      <p:ext uri="{BB962C8B-B14F-4D97-AF65-F5344CB8AC3E}">
        <p14:creationId xmlns:p14="http://schemas.microsoft.com/office/powerpoint/2010/main" val="223421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FB8A-275E-05B6-9234-C81E4104E8FC}"/>
              </a:ext>
            </a:extLst>
          </p:cNvPr>
          <p:cNvSpPr>
            <a:spLocks noGrp="1"/>
          </p:cNvSpPr>
          <p:nvPr>
            <p:ph type="title"/>
          </p:nvPr>
        </p:nvSpPr>
        <p:spPr/>
        <p:txBody>
          <a:bodyPr/>
          <a:lstStyle/>
          <a:p>
            <a:pPr>
              <a:defRPr/>
            </a:pPr>
            <a:endParaRPr lang="en-US"/>
          </a:p>
        </p:txBody>
      </p:sp>
      <p:pic>
        <p:nvPicPr>
          <p:cNvPr id="4" name="WhatsApp Video 2024-09-02 at 11.01.57 AM.mp4">
            <a:hlinkClick r:id="" action="ppaction://media"/>
            <a:extLst>
              <a:ext uri="{FF2B5EF4-FFF2-40B4-BE49-F238E27FC236}">
                <a16:creationId xmlns:a16="http://schemas.microsoft.com/office/drawing/2014/main" id="{0FC07FD8-332B-69AC-BF86-5BEF73B4768D}"/>
              </a:ext>
            </a:extLst>
          </p:cNvPr>
          <p:cNvPicPr>
            <a:picLocks noGrp="1" noChangeAspect="1" noChangeArrowheads="1"/>
          </p:cNvPicPr>
          <p:nvPr>
            <p:ph idx="1"/>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a:xfrm>
            <a:off x="747713" y="671513"/>
            <a:ext cx="8324850" cy="5988050"/>
          </a:xfrm>
        </p:spPr>
      </p:pic>
      <p:sp>
        <p:nvSpPr>
          <p:cNvPr id="7" name="Content Placeholder 2">
            <a:extLst>
              <a:ext uri="{FF2B5EF4-FFF2-40B4-BE49-F238E27FC236}">
                <a16:creationId xmlns:a16="http://schemas.microsoft.com/office/drawing/2014/main" id="{EAB4B769-8E6B-1E54-1ED9-E2F3296F28DF}"/>
              </a:ext>
            </a:extLst>
          </p:cNvPr>
          <p:cNvSpPr txBox="1">
            <a:spLocks noChangeArrowheads="1"/>
          </p:cNvSpPr>
          <p:nvPr/>
        </p:nvSpPr>
        <p:spPr bwMode="auto">
          <a:xfrm>
            <a:off x="863848" y="6707906"/>
            <a:ext cx="7222076" cy="3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77825" indent="-377825" algn="l" defTabSz="503238" rtl="0" eaLnBrk="0" fontAlgn="base" hangingPunct="0">
              <a:spcBef>
                <a:spcPts val="1100"/>
              </a:spcBef>
              <a:spcAft>
                <a:spcPct val="0"/>
              </a:spcAft>
              <a:buClr>
                <a:schemeClr val="accent1"/>
              </a:buClr>
              <a:buSzPct val="80000"/>
              <a:buFont typeface="Wingdings 3" pitchFamily="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marL="0" indent="0" algn="ctr">
              <a:buFont typeface="Wingdings 3" pitchFamily="2" charset="2"/>
              <a:buNone/>
              <a:defRPr/>
            </a:pPr>
            <a:r>
              <a:rPr lang="en-IN" altLang="en-US" sz="2000" dirty="0">
                <a:solidFill>
                  <a:schemeClr val="tx1"/>
                </a:solidFill>
              </a:rPr>
              <a:t>Fig 7.4  Bank Interface Page</a:t>
            </a:r>
            <a:endParaRPr lang="en-US"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418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01F7E9C-5816-8261-9CEA-6135F7AD8E8E}"/>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ea typeface="DejaVu Sans" charset="0"/>
                <a:cs typeface="DejaVu Sans" charset="0"/>
              </a:rPr>
              <a:t>Outline</a:t>
            </a:r>
          </a:p>
        </p:txBody>
      </p:sp>
      <p:sp>
        <p:nvSpPr>
          <p:cNvPr id="21506" name="Rectangle 2">
            <a:extLst>
              <a:ext uri="{FF2B5EF4-FFF2-40B4-BE49-F238E27FC236}">
                <a16:creationId xmlns:a16="http://schemas.microsoft.com/office/drawing/2014/main" id="{CB2AAF08-7307-AB4B-4C0A-C0BA20336D9A}"/>
              </a:ext>
            </a:extLst>
          </p:cNvPr>
          <p:cNvSpPr>
            <a:spLocks noChangeArrowheads="1"/>
          </p:cNvSpPr>
          <p:nvPr/>
        </p:nvSpPr>
        <p:spPr bwMode="auto">
          <a:xfrm>
            <a:off x="504825" y="1236663"/>
            <a:ext cx="9323388" cy="557847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9pPr>
          </a:lstStyle>
          <a:p>
            <a:pPr algn="just">
              <a:lnSpc>
                <a:spcPct val="150000"/>
              </a:lnSpc>
              <a:buFont typeface="Wingdings" pitchFamily="2" charset="2"/>
              <a:buChar char="§"/>
              <a:defRPr/>
            </a:pPr>
            <a:r>
              <a:rPr lang="en-IN" altLang="en-US" sz="2400" dirty="0">
                <a:latin typeface="+mn-lt"/>
                <a:cs typeface="Times New Roman" panose="02020603050405020304" pitchFamily="18" charset="0"/>
              </a:rPr>
              <a:t>Introduction</a:t>
            </a:r>
          </a:p>
          <a:p>
            <a:pPr algn="just">
              <a:lnSpc>
                <a:spcPct val="150000"/>
              </a:lnSpc>
              <a:buFont typeface="Wingdings" pitchFamily="2" charset="2"/>
              <a:buChar char="§"/>
              <a:defRPr/>
            </a:pPr>
            <a:r>
              <a:rPr lang="en-IN" altLang="en-US" sz="2400" dirty="0"/>
              <a:t>Literature Survey of the existing systems</a:t>
            </a:r>
          </a:p>
          <a:p>
            <a:pPr algn="just">
              <a:lnSpc>
                <a:spcPct val="150000"/>
              </a:lnSpc>
              <a:buFont typeface="Wingdings" pitchFamily="2" charset="2"/>
              <a:buChar char="§"/>
              <a:defRPr/>
            </a:pPr>
            <a:r>
              <a:rPr lang="en-IN" altLang="en-US" sz="2400" dirty="0"/>
              <a:t>Limitations of the existing systems</a:t>
            </a:r>
          </a:p>
          <a:p>
            <a:pPr algn="just">
              <a:lnSpc>
                <a:spcPct val="150000"/>
              </a:lnSpc>
              <a:buFont typeface="Wingdings" pitchFamily="2" charset="2"/>
              <a:buChar char="§"/>
              <a:defRPr/>
            </a:pPr>
            <a:r>
              <a:rPr lang="en-IN" altLang="en-US" sz="2400" dirty="0"/>
              <a:t>Problem statement </a:t>
            </a:r>
          </a:p>
          <a:p>
            <a:pPr algn="just">
              <a:lnSpc>
                <a:spcPct val="150000"/>
              </a:lnSpc>
              <a:buFont typeface="Wingdings" pitchFamily="2" charset="2"/>
              <a:buChar char="§"/>
              <a:defRPr/>
            </a:pPr>
            <a:r>
              <a:rPr lang="en-US" altLang="en-US" sz="2400" dirty="0"/>
              <a:t>System Design</a:t>
            </a:r>
          </a:p>
          <a:p>
            <a:pPr algn="just">
              <a:lnSpc>
                <a:spcPct val="150000"/>
              </a:lnSpc>
              <a:buFont typeface="Wingdings" pitchFamily="2" charset="2"/>
              <a:buChar char="§"/>
              <a:defRPr/>
            </a:pPr>
            <a:r>
              <a:rPr lang="en-US" altLang="en-US" sz="2400" dirty="0"/>
              <a:t>Technologies and methodologies</a:t>
            </a:r>
          </a:p>
          <a:p>
            <a:pPr algn="just">
              <a:lnSpc>
                <a:spcPct val="150000"/>
              </a:lnSpc>
              <a:buFont typeface="Wingdings" pitchFamily="2" charset="2"/>
              <a:buChar char="§"/>
              <a:defRPr/>
            </a:pPr>
            <a:r>
              <a:rPr lang="en-US" altLang="en-US" sz="2400" dirty="0"/>
              <a:t>Implementation</a:t>
            </a:r>
          </a:p>
          <a:p>
            <a:pPr algn="just">
              <a:lnSpc>
                <a:spcPct val="150000"/>
              </a:lnSpc>
              <a:buFont typeface="Wingdings" pitchFamily="2" charset="2"/>
              <a:buChar char="§"/>
              <a:defRPr/>
            </a:pPr>
            <a:r>
              <a:rPr lang="en-US" altLang="en-US" sz="2400" dirty="0"/>
              <a:t>Conclusion </a:t>
            </a:r>
          </a:p>
          <a:p>
            <a:pPr algn="just">
              <a:lnSpc>
                <a:spcPct val="150000"/>
              </a:lnSpc>
              <a:buFont typeface="Wingdings" pitchFamily="2" charset="2"/>
              <a:buChar char="§"/>
              <a:defRPr/>
            </a:pPr>
            <a:r>
              <a:rPr lang="en-IN" altLang="en-US" sz="2400" dirty="0"/>
              <a:t>References</a:t>
            </a:r>
            <a:endParaRPr lang="en-IN" altLang="en-US" sz="2400" dirty="0">
              <a:latin typeface="Times New Roman" panose="02020603050405020304" pitchFamily="18" charset="0"/>
              <a:ea typeface="DejaVu Sans" charset="0"/>
              <a:cs typeface="DejaVu Sans" charset="0"/>
            </a:endParaRPr>
          </a:p>
          <a:p>
            <a:pPr algn="just">
              <a:lnSpc>
                <a:spcPct val="150000"/>
              </a:lnSpc>
              <a:buFont typeface="Wingdings" pitchFamily="2" charset="2"/>
              <a:buChar char="§"/>
              <a:defRPr/>
            </a:pPr>
            <a:endParaRPr lang="en-US" altLang="en-US" sz="2400" dirty="0"/>
          </a:p>
          <a:p>
            <a:pPr algn="just">
              <a:lnSpc>
                <a:spcPct val="150000"/>
              </a:lnSpc>
              <a:buFont typeface="Wingdings" pitchFamily="2" charset="2"/>
              <a:buChar char="§"/>
              <a:defRPr/>
            </a:pPr>
            <a:endParaRPr lang="en-US" altLang="en-US" sz="2400"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WhatsApp Video 2024-09-02 at 11.02.05 AM.mp4">
            <a:hlinkClick r:id="" action="ppaction://media"/>
            <a:extLst>
              <a:ext uri="{FF2B5EF4-FFF2-40B4-BE49-F238E27FC236}">
                <a16:creationId xmlns:a16="http://schemas.microsoft.com/office/drawing/2014/main" id="{1D130014-E61A-C929-4846-D65EE1454AC4}"/>
              </a:ext>
            </a:extLst>
          </p:cNvPr>
          <p:cNvPicPr>
            <a:picLocks noGrp="1" noChangeAspect="1" noChangeArrowheads="1"/>
          </p:cNvPicPr>
          <p:nvPr>
            <p:ph idx="1"/>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a:xfrm>
            <a:off x="747713" y="684213"/>
            <a:ext cx="7893050" cy="5975350"/>
          </a:xfrm>
        </p:spPr>
      </p:pic>
      <p:sp>
        <p:nvSpPr>
          <p:cNvPr id="2" name="Content Placeholder 2">
            <a:extLst>
              <a:ext uri="{FF2B5EF4-FFF2-40B4-BE49-F238E27FC236}">
                <a16:creationId xmlns:a16="http://schemas.microsoft.com/office/drawing/2014/main" id="{8B70D9A4-A8C3-429D-6C24-C07116FE54CC}"/>
              </a:ext>
            </a:extLst>
          </p:cNvPr>
          <p:cNvSpPr txBox="1">
            <a:spLocks noChangeArrowheads="1"/>
          </p:cNvSpPr>
          <p:nvPr/>
        </p:nvSpPr>
        <p:spPr bwMode="auto">
          <a:xfrm>
            <a:off x="1083200" y="6695206"/>
            <a:ext cx="7222076" cy="3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77825" indent="-377825" algn="l" defTabSz="503238" rtl="0" eaLnBrk="0" fontAlgn="base" hangingPunct="0">
              <a:spcBef>
                <a:spcPts val="1100"/>
              </a:spcBef>
              <a:spcAft>
                <a:spcPct val="0"/>
              </a:spcAft>
              <a:buClr>
                <a:schemeClr val="accent1"/>
              </a:buClr>
              <a:buSzPct val="80000"/>
              <a:buFont typeface="Wingdings 3" pitchFamily="2"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itchFamily="2"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itchFamily="2"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itchFamily="2"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a:lstStyle>
          <a:p>
            <a:pPr marL="0" indent="0" algn="ctr">
              <a:buFont typeface="Wingdings 3" pitchFamily="2" charset="2"/>
              <a:buNone/>
              <a:defRPr/>
            </a:pPr>
            <a:r>
              <a:rPr lang="en-IN" altLang="en-US" sz="2000" dirty="0">
                <a:solidFill>
                  <a:schemeClr val="tx1"/>
                </a:solidFill>
              </a:rPr>
              <a:t>Fig 7.5 Bank Interface Page</a:t>
            </a:r>
            <a:endParaRPr lang="en-US"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341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7E6C-9495-4164-5761-C5689E0B6A81}"/>
              </a:ext>
            </a:extLst>
          </p:cNvPr>
          <p:cNvSpPr>
            <a:spLocks noGrp="1"/>
          </p:cNvSpPr>
          <p:nvPr>
            <p:ph type="title"/>
          </p:nvPr>
        </p:nvSpPr>
        <p:spPr/>
        <p:txBody>
          <a:bodyPr/>
          <a:lstStyle/>
          <a:p>
            <a:pPr>
              <a:defRPr/>
            </a:pP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7651" name="Content Placeholder 2">
            <a:extLst>
              <a:ext uri="{FF2B5EF4-FFF2-40B4-BE49-F238E27FC236}">
                <a16:creationId xmlns:a16="http://schemas.microsoft.com/office/drawing/2014/main" id="{8BC15044-6753-E7D5-5704-7AE91611B7A9}"/>
              </a:ext>
            </a:extLst>
          </p:cNvPr>
          <p:cNvSpPr>
            <a:spLocks noGrp="1" noChangeArrowheads="1"/>
          </p:cNvSpPr>
          <p:nvPr>
            <p:ph idx="1"/>
          </p:nvPr>
        </p:nvSpPr>
        <p:spPr>
          <a:xfrm>
            <a:off x="671513" y="1398588"/>
            <a:ext cx="7969250" cy="3168650"/>
          </a:xfrm>
        </p:spPr>
        <p:txBody>
          <a:bodyPr/>
          <a:lstStyle/>
          <a:p>
            <a:pPr marL="0" indent="0" algn="just">
              <a:buFont typeface="Wingdings 3" pitchFamily="2" charset="2"/>
              <a:buNone/>
            </a:pPr>
            <a:r>
              <a:rPr lang="en-IN" sz="2400" dirty="0">
                <a:solidFill>
                  <a:schemeClr val="tx1"/>
                </a:solidFill>
              </a:rPr>
              <a:t>Our Loan Approval Prediction System simplifies the loan approval process for banks and customers</a:t>
            </a:r>
            <a:r>
              <a:rPr lang="en-IN" sz="2000" dirty="0"/>
              <a:t>.</a:t>
            </a:r>
          </a:p>
          <a:p>
            <a:pPr algn="just">
              <a:buClr>
                <a:schemeClr val="tx1"/>
              </a:buClr>
              <a:buSzPct val="100000"/>
              <a:buFont typeface="Wingdings" pitchFamily="2" charset="2"/>
              <a:buChar char="v"/>
            </a:pPr>
            <a:r>
              <a:rPr lang="en-IN" altLang="en-US" sz="2400" b="1" dirty="0">
                <a:solidFill>
                  <a:schemeClr val="tx1"/>
                </a:solidFill>
                <a:cs typeface="Times New Roman" panose="02020603050405020304" pitchFamily="18" charset="0"/>
              </a:rPr>
              <a:t>Bank Interfaces: </a:t>
            </a:r>
            <a:r>
              <a:rPr lang="en-IN" sz="2400" dirty="0">
                <a:solidFill>
                  <a:schemeClr val="tx1"/>
                </a:solidFill>
              </a:rPr>
              <a:t>The Bank Interface streamlines application evaluation, enabling quick assessments and faster responses to deserving applicants, enhancing customer satisfaction.</a:t>
            </a:r>
          </a:p>
          <a:p>
            <a:pPr algn="just">
              <a:buClr>
                <a:schemeClr val="tx1"/>
              </a:buClr>
              <a:buSzPct val="100000"/>
              <a:buFont typeface="Wingdings" pitchFamily="2" charset="2"/>
              <a:buChar char="v"/>
            </a:pPr>
            <a:r>
              <a:rPr lang="en-IN" sz="2400" b="1" dirty="0">
                <a:solidFill>
                  <a:schemeClr val="tx1"/>
                </a:solidFill>
              </a:rPr>
              <a:t>Customer Interface: </a:t>
            </a:r>
            <a:r>
              <a:rPr lang="en-IN" sz="2400" dirty="0">
                <a:solidFill>
                  <a:schemeClr val="tx1"/>
                </a:solidFill>
              </a:rPr>
              <a:t>The Customer Interface allows clients to manage applications and compare offers, fostering transparency and trust. Together, these interfaces ensure an efficient and fair lending experience for everyone.</a:t>
            </a:r>
            <a:endParaRPr lang="en-IN" sz="2400" b="1" dirty="0">
              <a:solidFill>
                <a:schemeClr val="tx1"/>
              </a:solidFill>
            </a:endParaRPr>
          </a:p>
          <a:p>
            <a:pPr algn="just">
              <a:buClr>
                <a:schemeClr val="tx1"/>
              </a:buClr>
              <a:buSzPct val="100000"/>
              <a:buFont typeface="Arial" panose="020B0604020202020204" pitchFamily="34" charset="0"/>
              <a:buChar char="•"/>
            </a:pPr>
            <a:endParaRPr lang="en-IN" altLang="en-US" sz="2400" b="1" dirty="0">
              <a:solidFill>
                <a:schemeClr val="tx1"/>
              </a:solidFill>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81E76F9-92AE-6EA6-93D6-133A777AE52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References</a:t>
            </a:r>
          </a:p>
        </p:txBody>
      </p:sp>
      <p:sp>
        <p:nvSpPr>
          <p:cNvPr id="28675" name="Rectangle 2">
            <a:extLst>
              <a:ext uri="{FF2B5EF4-FFF2-40B4-BE49-F238E27FC236}">
                <a16:creationId xmlns:a16="http://schemas.microsoft.com/office/drawing/2014/main" id="{0828374A-6E7B-AF55-983C-85DA3722DDE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9699" name="Content Placeholder 2">
            <a:extLst>
              <a:ext uri="{FF2B5EF4-FFF2-40B4-BE49-F238E27FC236}">
                <a16:creationId xmlns:a16="http://schemas.microsoft.com/office/drawing/2014/main" id="{4B58B33C-7FF2-44D8-A5E4-110D79BD9B08}"/>
              </a:ext>
            </a:extLst>
          </p:cNvPr>
          <p:cNvSpPr txBox="1">
            <a:spLocks/>
          </p:cNvSpPr>
          <p:nvPr/>
        </p:nvSpPr>
        <p:spPr bwMode="auto">
          <a:xfrm>
            <a:off x="539750" y="1403350"/>
            <a:ext cx="8245475" cy="5832475"/>
          </a:xfrm>
          <a:prstGeom prst="rect">
            <a:avLst/>
          </a:prstGeom>
          <a:noFill/>
          <a:ln>
            <a:noFill/>
          </a:ln>
        </p:spPr>
        <p:txBody>
          <a:bodyPr/>
          <a:lstStyle>
            <a:lvl1pPr>
              <a:spcBef>
                <a:spcPts val="1100"/>
              </a:spcBef>
              <a:buClr>
                <a:schemeClr val="accent1"/>
              </a:buClr>
              <a:buSzPct val="80000"/>
              <a:buFont typeface="Wingdings 3" pitchFamily="2" charset="2"/>
              <a:buChar char=""/>
              <a:defRPr sz="1900">
                <a:solidFill>
                  <a:srgbClr val="404040"/>
                </a:solidFill>
                <a:latin typeface="Trebuchet MS" panose="020B0703020202090204" pitchFamily="34" charset="0"/>
              </a:defRPr>
            </a:lvl1pPr>
            <a:lvl2pPr marL="742950" indent="-285750">
              <a:spcBef>
                <a:spcPts val="1100"/>
              </a:spcBef>
              <a:buClr>
                <a:schemeClr val="accent1"/>
              </a:buClr>
              <a:buSzPct val="80000"/>
              <a:buFont typeface="Wingdings 3" pitchFamily="2" charset="2"/>
              <a:buChar char=""/>
              <a:defRPr sz="1700">
                <a:solidFill>
                  <a:srgbClr val="404040"/>
                </a:solidFill>
                <a:latin typeface="Trebuchet MS" panose="020B0703020202090204" pitchFamily="34" charset="0"/>
              </a:defRPr>
            </a:lvl2pPr>
            <a:lvl3pPr marL="1143000" indent="-228600">
              <a:spcBef>
                <a:spcPts val="1100"/>
              </a:spcBef>
              <a:buClr>
                <a:schemeClr val="accent1"/>
              </a:buClr>
              <a:buSzPct val="80000"/>
              <a:buFont typeface="Wingdings 3" pitchFamily="2" charset="2"/>
              <a:buChar char=""/>
              <a:defRPr sz="1500">
                <a:solidFill>
                  <a:srgbClr val="404040"/>
                </a:solidFill>
                <a:latin typeface="Trebuchet MS" panose="020B0703020202090204" pitchFamily="34" charset="0"/>
              </a:defRPr>
            </a:lvl3pPr>
            <a:lvl4pPr marL="1600200" indent="-228600">
              <a:spcBef>
                <a:spcPts val="1100"/>
              </a:spcBef>
              <a:buClr>
                <a:schemeClr val="accent1"/>
              </a:buClr>
              <a:buSzPct val="80000"/>
              <a:buFont typeface="Wingdings 3" pitchFamily="2" charset="2"/>
              <a:buChar char=""/>
              <a:defRPr sz="1300">
                <a:solidFill>
                  <a:srgbClr val="404040"/>
                </a:solidFill>
                <a:latin typeface="Trebuchet MS" panose="020B0703020202090204" pitchFamily="34" charset="0"/>
              </a:defRPr>
            </a:lvl4pPr>
            <a:lvl5pPr marL="2057400" indent="-228600">
              <a:spcBef>
                <a:spcPts val="1100"/>
              </a:spcBef>
              <a:buClr>
                <a:schemeClr val="accent1"/>
              </a:buClr>
              <a:buSzPct val="80000"/>
              <a:buFont typeface="Wingdings 3" pitchFamily="2" charset="2"/>
              <a:buChar char=""/>
              <a:defRPr sz="1300">
                <a:solidFill>
                  <a:srgbClr val="404040"/>
                </a:solidFill>
                <a:latin typeface="Trebuchet MS" panose="020B0703020202090204" pitchFamily="34" charset="0"/>
              </a:defRPr>
            </a:lvl5pPr>
            <a:lvl6pPr marL="2514600" indent="-228600"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6pPr>
            <a:lvl7pPr marL="2971800" indent="-228600"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7pPr>
            <a:lvl8pPr marL="3429000" indent="-228600"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8pPr>
            <a:lvl9pPr marL="3886200" indent="-228600" eaLnBrk="0" fontAlgn="base" hangingPunct="0">
              <a:spcBef>
                <a:spcPts val="1100"/>
              </a:spcBef>
              <a:spcAft>
                <a:spcPct val="0"/>
              </a:spcAft>
              <a:buClr>
                <a:schemeClr val="accent1"/>
              </a:buClr>
              <a:buSzPct val="80000"/>
              <a:buFont typeface="Wingdings 3" pitchFamily="2" charset="2"/>
              <a:buChar char=""/>
              <a:defRPr sz="1300">
                <a:solidFill>
                  <a:srgbClr val="404040"/>
                </a:solidFill>
                <a:latin typeface="Trebuchet MS" panose="020B0703020202090204" pitchFamily="34" charset="0"/>
              </a:defRPr>
            </a:lvl9pPr>
          </a:lstStyle>
          <a:p>
            <a:pPr algn="just" defTabSz="914400">
              <a:buFont typeface="Wingdings 3" pitchFamily="2" charset="2"/>
              <a:buNone/>
              <a:defRPr/>
            </a:pPr>
            <a:r>
              <a:rPr lang="en-IN" altLang="en-US" sz="2400" dirty="0">
                <a:solidFill>
                  <a:schemeClr val="tx1"/>
                </a:solidFill>
                <a:latin typeface="+mn-lt"/>
              </a:rPr>
              <a:t>[1] </a:t>
            </a:r>
            <a:r>
              <a:rPr lang="en-IN" altLang="en-US" sz="2400" dirty="0" err="1">
                <a:solidFill>
                  <a:schemeClr val="tx1"/>
                </a:solidFill>
                <a:latin typeface="+mn-lt"/>
              </a:rPr>
              <a:t>Prabaljeet</a:t>
            </a:r>
            <a:r>
              <a:rPr lang="en-IN" altLang="en-US" sz="2400" dirty="0">
                <a:solidFill>
                  <a:schemeClr val="tx1"/>
                </a:solidFill>
                <a:latin typeface="+mn-lt"/>
              </a:rPr>
              <a:t> Singh Saini, </a:t>
            </a:r>
            <a:r>
              <a:rPr lang="en-IN" altLang="en-US" sz="2400" dirty="0" err="1">
                <a:solidFill>
                  <a:schemeClr val="tx1"/>
                </a:solidFill>
                <a:latin typeface="+mn-lt"/>
              </a:rPr>
              <a:t>Atush</a:t>
            </a:r>
            <a:r>
              <a:rPr lang="en-IN" altLang="en-US" sz="2400" dirty="0">
                <a:solidFill>
                  <a:schemeClr val="tx1"/>
                </a:solidFill>
                <a:latin typeface="+mn-lt"/>
              </a:rPr>
              <a:t> Bhatnagar, </a:t>
            </a:r>
            <a:r>
              <a:rPr lang="en-IN" altLang="en-US" sz="2400" dirty="0" err="1">
                <a:solidFill>
                  <a:schemeClr val="tx1"/>
                </a:solidFill>
                <a:latin typeface="+mn-lt"/>
              </a:rPr>
              <a:t>Lekha</a:t>
            </a:r>
            <a:r>
              <a:rPr lang="en-IN" altLang="en-US" sz="2400" dirty="0">
                <a:solidFill>
                  <a:schemeClr val="tx1"/>
                </a:solidFill>
                <a:latin typeface="+mn-lt"/>
              </a:rPr>
              <a:t> Rani, “Loan Approval Prediction using Machine Learning: A Comparative Analysis of Classification Algorithms”, 2023 3rd International Conference on Advance Computing and Innovative Technologies in Engineering (ICACITE), Greater Noida, 2023, 10.1109/ICACITE57410.2023.10182799.</a:t>
            </a:r>
          </a:p>
          <a:p>
            <a:pPr algn="just" defTabSz="914400">
              <a:buFont typeface="Wingdings 3" pitchFamily="2" charset="2"/>
              <a:buNone/>
              <a:defRPr/>
            </a:pPr>
            <a:r>
              <a:rPr lang="en-IN" altLang="en-US" sz="2400" dirty="0">
                <a:solidFill>
                  <a:schemeClr val="tx1"/>
                </a:solidFill>
                <a:latin typeface="+mn-lt"/>
              </a:rPr>
              <a:t>[2] R Nancy Deborah; S Alwyn Rajiv; A Vinora; C Manjula Devi; S Mohammed </a:t>
            </a:r>
            <a:r>
              <a:rPr lang="en-IN" altLang="en-US" sz="2400" dirty="0" err="1">
                <a:solidFill>
                  <a:schemeClr val="tx1"/>
                </a:solidFill>
                <a:latin typeface="+mn-lt"/>
              </a:rPr>
              <a:t>Arif</a:t>
            </a:r>
            <a:r>
              <a:rPr lang="en-IN" altLang="en-US" sz="2400" dirty="0">
                <a:solidFill>
                  <a:schemeClr val="tx1"/>
                </a:solidFill>
                <a:latin typeface="+mn-lt"/>
              </a:rPr>
              <a:t>; G S Mohammed </a:t>
            </a:r>
            <a:r>
              <a:rPr lang="en-IN" altLang="en-US" sz="2400" dirty="0" err="1">
                <a:solidFill>
                  <a:schemeClr val="tx1"/>
                </a:solidFill>
                <a:latin typeface="+mn-lt"/>
              </a:rPr>
              <a:t>Arif</a:t>
            </a:r>
            <a:r>
              <a:rPr lang="en-IN" altLang="en-US" sz="2400" dirty="0">
                <a:solidFill>
                  <a:schemeClr val="tx1"/>
                </a:solidFill>
                <a:latin typeface="+mn-lt"/>
              </a:rPr>
              <a:t>, “An Efficient Loan Approval Status Prediction Using Machine Learning”, 2023 International Conference on Advanced Computing Technologies and Applications (ICACTA), Mumbai, 10.1109/ICACTA58201.2023.10392691.</a:t>
            </a:r>
          </a:p>
          <a:p>
            <a:pPr defTabSz="914400">
              <a:buFont typeface="Wingdings 3" pitchFamily="2" charset="2"/>
              <a:buNone/>
              <a:defRPr/>
            </a:pPr>
            <a:endParaRPr lang="en-US" altLang="en-US" sz="2400" dirty="0">
              <a:solidFill>
                <a:schemeClr val="tx1"/>
              </a:solidFill>
              <a:latin typeface="+mn-lt"/>
              <a:cs typeface="Times New Roman" panose="02020603050405020304" pitchFamily="18" charset="0"/>
            </a:endParaRPr>
          </a:p>
          <a:p>
            <a:pPr defTabSz="914400">
              <a:spcBef>
                <a:spcPct val="20000"/>
              </a:spcBef>
              <a:buClrTx/>
              <a:buSzTx/>
              <a:buFont typeface="Wingdings 3" pitchFamily="2" charset="2"/>
              <a:buNone/>
              <a:defRPr/>
            </a:pPr>
            <a:endParaRPr lang="en-GB" altLang="en-US" sz="2400" dirty="0">
              <a:solidFill>
                <a:schemeClr val="tx1"/>
              </a:solidFill>
              <a:latin typeface="+mn-lt"/>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05B609FC-DACF-7378-43C4-372968A3147C}"/>
              </a:ext>
            </a:extLst>
          </p:cNvPr>
          <p:cNvSpPr>
            <a:spLocks noGrp="1" noChangeArrowheads="1"/>
          </p:cNvSpPr>
          <p:nvPr>
            <p:ph idx="1"/>
          </p:nvPr>
        </p:nvSpPr>
        <p:spPr>
          <a:xfrm>
            <a:off x="671513" y="827088"/>
            <a:ext cx="8329612" cy="5832475"/>
          </a:xfrm>
        </p:spPr>
        <p:txBody>
          <a:bodyPr/>
          <a:lstStyle/>
          <a:p>
            <a:pPr marL="0" indent="0" algn="just">
              <a:buClr>
                <a:schemeClr val="tx1"/>
              </a:buClr>
              <a:buSzPct val="100000"/>
              <a:buNone/>
            </a:pPr>
            <a:r>
              <a:rPr lang="en-IN" altLang="en-US" sz="2400" dirty="0">
                <a:solidFill>
                  <a:schemeClr val="tx1"/>
                </a:solidFill>
              </a:rPr>
              <a:t>[3] Singh, V., Yadav, A., Awasthi, R., &amp; </a:t>
            </a:r>
            <a:r>
              <a:rPr lang="en-IN" altLang="en-US" sz="2400" dirty="0" err="1">
                <a:solidFill>
                  <a:schemeClr val="tx1"/>
                </a:solidFill>
              </a:rPr>
              <a:t>Partheeban</a:t>
            </a:r>
            <a:r>
              <a:rPr lang="en-IN" altLang="en-US" sz="2400" dirty="0">
                <a:solidFill>
                  <a:schemeClr val="tx1"/>
                </a:solidFill>
              </a:rPr>
              <a:t>, G. N, “Prediction of Modernized Loan Approval System Based on Machine Learning Approach”. 2021 International Conference on Intelligent Technologies. doi:10.1109/conit51480.2021.9498475.</a:t>
            </a:r>
          </a:p>
          <a:p>
            <a:pPr marL="0" indent="0" algn="just">
              <a:buClr>
                <a:schemeClr val="tx1"/>
              </a:buClr>
              <a:buSzPct val="100000"/>
              <a:buNone/>
            </a:pPr>
            <a:r>
              <a:rPr lang="en-IN" altLang="en-US" sz="2400" dirty="0">
                <a:solidFill>
                  <a:schemeClr val="tx1"/>
                </a:solidFill>
              </a:rPr>
              <a:t>[4] Ramachandra, H., </a:t>
            </a:r>
            <a:r>
              <a:rPr lang="en-IN" altLang="en-US" sz="2400" dirty="0" err="1">
                <a:solidFill>
                  <a:schemeClr val="tx1"/>
                </a:solidFill>
              </a:rPr>
              <a:t>Balaraju</a:t>
            </a:r>
            <a:r>
              <a:rPr lang="en-IN" altLang="en-US" sz="2400" dirty="0">
                <a:solidFill>
                  <a:schemeClr val="tx1"/>
                </a:solidFill>
              </a:rPr>
              <a:t>, G., </a:t>
            </a:r>
            <a:r>
              <a:rPr lang="en-IN" altLang="en-US" sz="2400" dirty="0" err="1">
                <a:solidFill>
                  <a:schemeClr val="tx1"/>
                </a:solidFill>
              </a:rPr>
              <a:t>Divyashree</a:t>
            </a:r>
            <a:r>
              <a:rPr lang="en-IN" altLang="en-US" sz="2400" dirty="0">
                <a:solidFill>
                  <a:schemeClr val="tx1"/>
                </a:solidFill>
              </a:rPr>
              <a:t>, R., &amp; Patil, H. (2021). Design and Simulation of Loan Approval Prediction Model using AWS Platform. 2021 International Conference on Emerging Smart Computing and Informatics (ESCI). doi:10.1109/esci50559.2021.9397049.</a:t>
            </a:r>
          </a:p>
          <a:p>
            <a:pPr marL="0" indent="0" algn="just">
              <a:buClr>
                <a:schemeClr val="tx1"/>
              </a:buClr>
              <a:buSzPct val="100000"/>
              <a:buNone/>
            </a:pPr>
            <a:r>
              <a:rPr lang="en-IN" altLang="en-US" sz="2400" dirty="0">
                <a:solidFill>
                  <a:schemeClr val="tx1"/>
                </a:solidFill>
              </a:rPr>
              <a:t>[5] Gupta, A., Pant, V., Kumar, S., &amp; Bansal, P. K. (2020). Bank Loan Prediction System using Machine Learning. 2020 9th International Conference System </a:t>
            </a:r>
            <a:r>
              <a:rPr lang="en-IN" altLang="en-US" sz="2400" dirty="0" err="1">
                <a:solidFill>
                  <a:schemeClr val="tx1"/>
                </a:solidFill>
              </a:rPr>
              <a:t>Modeling</a:t>
            </a:r>
            <a:r>
              <a:rPr lang="en-IN" altLang="en-US" sz="2400" dirty="0">
                <a:solidFill>
                  <a:schemeClr val="tx1"/>
                </a:solidFill>
              </a:rPr>
              <a:t> and Advancement in Research Trends (SMART). doi:10.1109/smart50582.2020.9336801.</a:t>
            </a:r>
            <a:endParaRPr lang="en-US" altLang="en-US" sz="24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6A02CAB4-1713-8A07-1A60-D6EC6728D34F}"/>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70302020209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ea typeface="DejaVu Sans"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ECB69-8C39-DDA6-431B-44FB5A576288}"/>
              </a:ext>
            </a:extLst>
          </p:cNvPr>
          <p:cNvSpPr>
            <a:spLocks noGrp="1"/>
          </p:cNvSpPr>
          <p:nvPr>
            <p:ph idx="1"/>
          </p:nvPr>
        </p:nvSpPr>
        <p:spPr>
          <a:xfrm>
            <a:off x="503238" y="1331913"/>
            <a:ext cx="8616950" cy="5327650"/>
          </a:xfrm>
        </p:spPr>
        <p:txBody>
          <a:bodyPr/>
          <a:lstStyle/>
          <a:p>
            <a:pPr algn="just">
              <a:buClr>
                <a:schemeClr val="tx1"/>
              </a:buClr>
              <a:buSzPct val="100000"/>
              <a:buFont typeface="Arial" panose="020B0604020202020204" pitchFamily="34" charset="0"/>
              <a:buChar char="•"/>
              <a:defRPr/>
            </a:pPr>
            <a:r>
              <a:rPr lang="en-US" sz="2400" dirty="0">
                <a:solidFill>
                  <a:schemeClr val="tx1"/>
                </a:solidFill>
              </a:rPr>
              <a:t>Efficient loan approval processes are crucial in today’s fast-paced financial world.</a:t>
            </a:r>
          </a:p>
          <a:p>
            <a:pPr algn="just">
              <a:buClr>
                <a:schemeClr val="tx1"/>
              </a:buClr>
              <a:buSzPct val="100000"/>
              <a:buFont typeface="Arial" panose="020B0604020202020204" pitchFamily="34" charset="0"/>
              <a:buChar char="•"/>
              <a:defRPr/>
            </a:pPr>
            <a:r>
              <a:rPr lang="en-US" sz="2400" dirty="0">
                <a:solidFill>
                  <a:schemeClr val="tx1"/>
                </a:solidFill>
              </a:rPr>
              <a:t>Our prediction system enhances decision-making for banks and customers. Features two interfaces: one for banks and one for customers</a:t>
            </a:r>
            <a:r>
              <a:rPr lang="en-IN" sz="2400" dirty="0">
                <a:solidFill>
                  <a:schemeClr val="tx1"/>
                </a:solidFill>
              </a:rPr>
              <a:t>.</a:t>
            </a:r>
          </a:p>
          <a:p>
            <a:pPr marL="457200" indent="-457200" algn="just">
              <a:buClr>
                <a:schemeClr val="tx1"/>
              </a:buClr>
              <a:buSzPct val="100000"/>
              <a:buFont typeface="+mj-lt"/>
              <a:buAutoNum type="arabicPeriod"/>
              <a:defRPr/>
            </a:pPr>
            <a:r>
              <a:rPr lang="en-IN" sz="2400" b="1" dirty="0">
                <a:solidFill>
                  <a:schemeClr val="tx1"/>
                </a:solidFill>
              </a:rPr>
              <a:t>Bank Interface</a:t>
            </a:r>
            <a:r>
              <a:rPr lang="en-IN" sz="2400" dirty="0">
                <a:solidFill>
                  <a:schemeClr val="tx1"/>
                </a:solidFill>
              </a:rPr>
              <a:t>:</a:t>
            </a:r>
          </a:p>
          <a:p>
            <a:pPr algn="just">
              <a:buClr>
                <a:schemeClr val="tx1"/>
              </a:buClr>
              <a:buSzPct val="100000"/>
              <a:buFont typeface="Arial" panose="020B0604020202020204" pitchFamily="34" charset="0"/>
              <a:buChar char="•"/>
              <a:defRPr/>
            </a:pPr>
            <a:r>
              <a:rPr lang="en-IN" sz="2400" dirty="0">
                <a:solidFill>
                  <a:schemeClr val="tx1"/>
                </a:solidFill>
              </a:rPr>
              <a:t>Financial entities use this interface to evaluate loan applications.</a:t>
            </a:r>
          </a:p>
          <a:p>
            <a:pPr algn="just">
              <a:buClr>
                <a:schemeClr val="tx1"/>
              </a:buClr>
              <a:buSzPct val="100000"/>
              <a:buFont typeface="Arial" panose="020B0604020202020204" pitchFamily="34" charset="0"/>
              <a:buChar char="•"/>
              <a:defRPr/>
            </a:pPr>
            <a:r>
              <a:rPr lang="en-US" sz="2400" dirty="0">
                <a:solidFill>
                  <a:schemeClr val="tx1"/>
                </a:solidFill>
              </a:rPr>
              <a:t>Inputs include user income, credit history, and loan amount to assess loan eligibility.</a:t>
            </a:r>
          </a:p>
          <a:p>
            <a:pPr algn="just">
              <a:buClr>
                <a:schemeClr val="tx1"/>
              </a:buClr>
              <a:buSzPct val="100000"/>
              <a:buFont typeface="Arial" panose="020B0604020202020204" pitchFamily="34" charset="0"/>
              <a:buChar char="•"/>
              <a:defRPr/>
            </a:pPr>
            <a:r>
              <a:rPr lang="en-US" sz="2400" dirty="0">
                <a:solidFill>
                  <a:schemeClr val="tx1"/>
                </a:solidFill>
              </a:rPr>
              <a:t>The system predicts loan approval likelihood.</a:t>
            </a:r>
          </a:p>
          <a:p>
            <a:pPr algn="just">
              <a:buClr>
                <a:schemeClr val="tx1"/>
              </a:buClr>
              <a:buSzPct val="100000"/>
              <a:buFont typeface="Arial" panose="020B0604020202020204" pitchFamily="34" charset="0"/>
              <a:buChar char="•"/>
              <a:defRPr/>
            </a:pPr>
            <a:r>
              <a:rPr lang="en-US" sz="2400" dirty="0">
                <a:solidFill>
                  <a:schemeClr val="tx1"/>
                </a:solidFill>
              </a:rPr>
              <a:t>Helps banks efficiently identify deserving candidates.</a:t>
            </a:r>
            <a:endParaRPr lang="en-IN" sz="2400" dirty="0">
              <a:solidFill>
                <a:schemeClr val="tx1"/>
              </a:solidFill>
            </a:endParaRPr>
          </a:p>
          <a:p>
            <a:pPr algn="just">
              <a:buClr>
                <a:schemeClr val="tx1"/>
              </a:buClr>
              <a:buSzPct val="100000"/>
              <a:buFont typeface="Arial" panose="020B0604020202020204" pitchFamily="34" charset="0"/>
              <a:buChar char="•"/>
              <a:defRPr/>
            </a:pPr>
            <a:endParaRPr lang="en-IN" sz="2400" dirty="0">
              <a:solidFill>
                <a:schemeClr val="tx1"/>
              </a:solidFill>
            </a:endParaRPr>
          </a:p>
          <a:p>
            <a:pPr marL="0" indent="0" algn="just">
              <a:buClr>
                <a:schemeClr val="tx1"/>
              </a:buClr>
              <a:buSzPct val="100000"/>
              <a:buFont typeface="Wingdings 3" pitchFamily="2" charset="2"/>
              <a:buNone/>
              <a:defRPr/>
            </a:pPr>
            <a:r>
              <a:rPr lang="en-US" sz="2400" dirty="0">
                <a:solidFill>
                  <a:schemeClr val="tx1"/>
                </a:solidFill>
              </a:rPr>
              <a:t>    </a:t>
            </a:r>
          </a:p>
        </p:txBody>
      </p:sp>
      <p:sp>
        <p:nvSpPr>
          <p:cNvPr id="6" name="Rectangle 1">
            <a:extLst>
              <a:ext uri="{FF2B5EF4-FFF2-40B4-BE49-F238E27FC236}">
                <a16:creationId xmlns:a16="http://schemas.microsoft.com/office/drawing/2014/main" id="{304C0425-8DC7-C25E-FBF0-74B992EFBB9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a:extLst>
              <a:ext uri="{FF2B5EF4-FFF2-40B4-BE49-F238E27FC236}">
                <a16:creationId xmlns:a16="http://schemas.microsoft.com/office/drawing/2014/main" id="{E943981D-6786-E5B3-27E1-12400FBE183E}"/>
              </a:ext>
            </a:extLst>
          </p:cNvPr>
          <p:cNvSpPr>
            <a:spLocks noGrp="1" noChangeArrowheads="1"/>
          </p:cNvSpPr>
          <p:nvPr>
            <p:ph idx="1"/>
          </p:nvPr>
        </p:nvSpPr>
        <p:spPr>
          <a:xfrm>
            <a:off x="503238" y="755650"/>
            <a:ext cx="8401050" cy="5903913"/>
          </a:xfrm>
        </p:spPr>
        <p:txBody>
          <a:bodyPr/>
          <a:lstStyle/>
          <a:p>
            <a:pPr marL="0" indent="0" algn="just">
              <a:buFont typeface="Wingdings 3" panose="05040102010807070707" pitchFamily="18" charset="2"/>
              <a:buNone/>
              <a:defRPr/>
            </a:pPr>
            <a:r>
              <a:rPr lang="en-US" altLang="en-US" sz="2400" b="1" dirty="0">
                <a:solidFill>
                  <a:schemeClr val="tx1"/>
                </a:solidFill>
              </a:rPr>
              <a:t>2. </a:t>
            </a:r>
            <a:r>
              <a:rPr lang="en-IN" altLang="en-US" sz="2400" b="1" dirty="0">
                <a:solidFill>
                  <a:schemeClr val="tx1"/>
                </a:solidFill>
              </a:rPr>
              <a:t>Customer Interface</a:t>
            </a:r>
            <a:r>
              <a:rPr lang="en-IN" altLang="en-US" sz="2400" dirty="0">
                <a:solidFill>
                  <a:schemeClr val="tx1"/>
                </a:solidFill>
              </a:rPr>
              <a:t>: </a:t>
            </a:r>
          </a:p>
          <a:p>
            <a:pPr algn="just">
              <a:buClrTx/>
              <a:buSzPct val="100000"/>
              <a:buFont typeface="Arial" panose="020B0604020202020204" pitchFamily="34" charset="0"/>
              <a:buChar char="•"/>
              <a:defRPr/>
            </a:pPr>
            <a:r>
              <a:rPr lang="en-US" sz="2400" dirty="0">
                <a:solidFill>
                  <a:schemeClr val="tx1"/>
                </a:solidFill>
              </a:rPr>
              <a:t>Clients can submit loan applications directly.</a:t>
            </a:r>
          </a:p>
          <a:p>
            <a:pPr algn="just">
              <a:buClrTx/>
              <a:buSzPct val="100000"/>
              <a:buFont typeface="Arial" panose="020B0604020202020204" pitchFamily="34" charset="0"/>
              <a:buChar char="•"/>
              <a:defRPr/>
            </a:pPr>
            <a:r>
              <a:rPr lang="en-US" sz="2400" dirty="0">
                <a:solidFill>
                  <a:schemeClr val="tx1"/>
                </a:solidFill>
              </a:rPr>
              <a:t>Essential information includes monthly income, marital status, desired loan amount, and duration</a:t>
            </a:r>
            <a:r>
              <a:rPr lang="en-US" sz="2000" dirty="0">
                <a:solidFill>
                  <a:schemeClr val="tx1"/>
                </a:solidFill>
              </a:rPr>
              <a:t>.</a:t>
            </a:r>
          </a:p>
          <a:p>
            <a:pPr algn="just">
              <a:buClrTx/>
              <a:buSzPct val="100000"/>
              <a:buFont typeface="Arial" panose="020B0604020202020204" pitchFamily="34" charset="0"/>
              <a:buChar char="•"/>
              <a:defRPr/>
            </a:pPr>
            <a:r>
              <a:rPr lang="en-US" sz="2400" dirty="0">
                <a:solidFill>
                  <a:schemeClr val="tx1"/>
                </a:solidFill>
              </a:rPr>
              <a:t>Users can view interest rates and key details from various banks.</a:t>
            </a:r>
          </a:p>
          <a:p>
            <a:pPr algn="just">
              <a:buClrTx/>
              <a:buSzPct val="100000"/>
              <a:buFont typeface="Arial" panose="020B0604020202020204" pitchFamily="34" charset="0"/>
              <a:buChar char="•"/>
              <a:defRPr/>
            </a:pPr>
            <a:r>
              <a:rPr lang="en-US" sz="2400" dirty="0">
                <a:solidFill>
                  <a:schemeClr val="tx1"/>
                </a:solidFill>
              </a:rPr>
              <a:t>Helps identify the most suitable loan offers and terms.</a:t>
            </a:r>
          </a:p>
          <a:p>
            <a:pPr marL="0" indent="0">
              <a:buFont typeface="Wingdings 3" panose="05040102010807070707" pitchFamily="18" charset="2"/>
              <a:buNone/>
              <a:defRPr/>
            </a:pPr>
            <a:endParaRPr lang="en-US" sz="2000" dirty="0">
              <a:solidFill>
                <a:schemeClr val="tx1"/>
              </a:solidFill>
            </a:endParaRPr>
          </a:p>
          <a:p>
            <a:pPr marL="0" indent="0">
              <a:buFont typeface="Wingdings 3" panose="05040102010807070707" pitchFamily="18" charset="2"/>
              <a:buNone/>
              <a:defRPr/>
            </a:pPr>
            <a:r>
              <a:rPr lang="en-US" sz="2400" dirty="0">
                <a:solidFill>
                  <a:schemeClr val="tx1"/>
                </a:solidFill>
              </a:rPr>
              <a:t>Integrating these interfaces accelerates the application process and enhances transparency, ensuring deserving clients receive prompt and fair results.</a:t>
            </a:r>
          </a:p>
          <a:p>
            <a:pPr marL="0" indent="0" algn="just">
              <a:buClrTx/>
              <a:buSzPct val="100000"/>
              <a:buFont typeface="Wingdings 3" panose="05040102010807070707" pitchFamily="18" charset="2"/>
              <a:buNone/>
              <a:defRPr/>
            </a:pPr>
            <a:endParaRPr lang="en-IN" alt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9F6E-651A-414E-635D-E3B122C83A91}"/>
              </a:ext>
            </a:extLst>
          </p:cNvPr>
          <p:cNvSpPr>
            <a:spLocks noGrp="1"/>
          </p:cNvSpPr>
          <p:nvPr>
            <p:ph type="title"/>
          </p:nvPr>
        </p:nvSpPr>
        <p:spPr/>
        <p:txBody>
          <a:bodyPr/>
          <a:lstStyle/>
          <a:p>
            <a:pPr>
              <a:defRPr/>
            </a:pP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D41E7A-1EBC-AB98-6E28-95D6B938DE81}"/>
              </a:ext>
            </a:extLst>
          </p:cNvPr>
          <p:cNvSpPr>
            <a:spLocks noGrp="1"/>
          </p:cNvSpPr>
          <p:nvPr>
            <p:ph idx="1"/>
          </p:nvPr>
        </p:nvSpPr>
        <p:spPr>
          <a:xfrm>
            <a:off x="671513" y="1619250"/>
            <a:ext cx="8256587" cy="5040313"/>
          </a:xfrm>
        </p:spPr>
        <p:txBody>
          <a:bodyPr/>
          <a:lstStyle/>
          <a:p>
            <a:pPr>
              <a:buClr>
                <a:schemeClr val="tx1"/>
              </a:buClr>
              <a:buSzPct val="100000"/>
              <a:buFont typeface="Arial" panose="020B0604020202020204" pitchFamily="34" charset="0"/>
              <a:buChar char="•"/>
              <a:defRPr/>
            </a:pPr>
            <a:r>
              <a:rPr lang="en-IN" sz="2400" dirty="0">
                <a:solidFill>
                  <a:schemeClr val="tx1"/>
                </a:solidFill>
              </a:rPr>
              <a:t>To simplify the loan application process to make it easier for customers and banks.</a:t>
            </a:r>
          </a:p>
          <a:p>
            <a:pPr>
              <a:buClr>
                <a:schemeClr val="tx1"/>
              </a:buClr>
              <a:buSzPct val="100000"/>
              <a:buFont typeface="Arial" panose="020B0604020202020204" pitchFamily="34" charset="0"/>
              <a:buChar char="•"/>
              <a:defRPr/>
            </a:pPr>
            <a:r>
              <a:rPr lang="en-IN" sz="2400" dirty="0">
                <a:solidFill>
                  <a:schemeClr val="tx1"/>
                </a:solidFill>
              </a:rPr>
              <a:t>To utilize machine learning to predict the likelihood of loan repayment</a:t>
            </a:r>
          </a:p>
          <a:p>
            <a:pPr>
              <a:buClr>
                <a:schemeClr val="tx1"/>
              </a:buClr>
              <a:buSzPct val="100000"/>
              <a:buFont typeface="Arial" panose="020B0604020202020204" pitchFamily="34" charset="0"/>
              <a:buChar char="•"/>
              <a:defRPr/>
            </a:pPr>
            <a:r>
              <a:rPr lang="en-IN" sz="2400" dirty="0">
                <a:solidFill>
                  <a:schemeClr val="tx1"/>
                </a:solidFill>
              </a:rPr>
              <a:t>To provide a user-friendly interface that allows customers to view and compare interest rates and loan offers from various banks.</a:t>
            </a:r>
          </a:p>
          <a:p>
            <a:pPr>
              <a:buClr>
                <a:schemeClr val="tx1"/>
              </a:buClr>
              <a:buSzPct val="100000"/>
              <a:buFont typeface="Arial" panose="020B0604020202020204" pitchFamily="34" charset="0"/>
              <a:buChar char="•"/>
              <a:defRPr/>
            </a:pPr>
            <a:r>
              <a:rPr lang="en-IN" sz="2400" dirty="0">
                <a:solidFill>
                  <a:schemeClr val="tx1"/>
                </a:solidFill>
              </a:rPr>
              <a:t>To help customers make smart choices and find the best loan options that fit their needs.</a:t>
            </a:r>
          </a:p>
          <a:p>
            <a:pPr algn="just">
              <a:buClr>
                <a:schemeClr val="tx1"/>
              </a:buClr>
              <a:buSzPct val="100000"/>
              <a:buFont typeface="Arial" panose="020B0604020202020204" pitchFamily="34" charset="0"/>
              <a:buChar char="•"/>
              <a:defRPr/>
            </a:pPr>
            <a:endParaRPr lang="en-US" sz="2400" dirty="0">
              <a:solidFill>
                <a:schemeClr val="tx1"/>
              </a:solidFill>
              <a:cs typeface="Times New Roman" panose="02020603050405020304" pitchFamily="18" charset="0"/>
            </a:endParaRPr>
          </a:p>
          <a:p>
            <a:pPr marL="0" indent="0" algn="just">
              <a:buFont typeface="Wingdings 3" panose="05040102010807070707" pitchFamily="18" charset="2"/>
              <a:buNone/>
              <a:defRPr/>
            </a:pPr>
            <a:endParaRPr lang="en-US" sz="2400" dirty="0">
              <a:solidFill>
                <a:schemeClr val="tx1"/>
              </a:solidFill>
              <a:cs typeface="Times New Roman" panose="02020603050405020304" pitchFamily="18" charset="0"/>
            </a:endParaRPr>
          </a:p>
          <a:p>
            <a:pPr marL="0" indent="0" algn="just">
              <a:buFont typeface="Wingdings 3" panose="05040102010807070707" pitchFamily="18" charset="2"/>
              <a:buNone/>
              <a:defRPr/>
            </a:pP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CA48-6948-762C-E86E-4325A23ACD88}"/>
              </a:ext>
            </a:extLst>
          </p:cNvPr>
          <p:cNvSpPr>
            <a:spLocks noGrp="1"/>
          </p:cNvSpPr>
          <p:nvPr>
            <p:ph type="title"/>
          </p:nvPr>
        </p:nvSpPr>
        <p:spPr>
          <a:xfrm>
            <a:off x="647700" y="539750"/>
            <a:ext cx="6997700" cy="1455738"/>
          </a:xfrm>
        </p:spPr>
        <p:txBody>
          <a:bodyPr/>
          <a:lstStyle/>
          <a:p>
            <a:pPr>
              <a:defRPr/>
            </a:pP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77B425C-6197-E409-4A05-684A2151CBBB}"/>
              </a:ext>
            </a:extLst>
          </p:cNvPr>
          <p:cNvGraphicFramePr>
            <a:graphicFrameLocks noGrp="1"/>
          </p:cNvGraphicFramePr>
          <p:nvPr>
            <p:ph idx="1"/>
          </p:nvPr>
        </p:nvGraphicFramePr>
        <p:xfrm>
          <a:off x="287338" y="1266825"/>
          <a:ext cx="9361486" cy="5588001"/>
        </p:xfrm>
        <a:graphic>
          <a:graphicData uri="http://schemas.openxmlformats.org/drawingml/2006/table">
            <a:tbl>
              <a:tblPr firstRow="1" bandRow="1">
                <a:tableStyleId>{5C22544A-7EE6-4342-B048-85BDC9FD1C3A}</a:tableStyleId>
              </a:tblPr>
              <a:tblGrid>
                <a:gridCol w="547498">
                  <a:extLst>
                    <a:ext uri="{9D8B030D-6E8A-4147-A177-3AD203B41FA5}">
                      <a16:colId xmlns:a16="http://schemas.microsoft.com/office/drawing/2014/main" val="20000"/>
                    </a:ext>
                  </a:extLst>
                </a:gridCol>
                <a:gridCol w="2669326">
                  <a:extLst>
                    <a:ext uri="{9D8B030D-6E8A-4147-A177-3AD203B41FA5}">
                      <a16:colId xmlns:a16="http://schemas.microsoft.com/office/drawing/2014/main" val="20001"/>
                    </a:ext>
                  </a:extLst>
                </a:gridCol>
                <a:gridCol w="1391907">
                  <a:extLst>
                    <a:ext uri="{9D8B030D-6E8A-4147-A177-3AD203B41FA5}">
                      <a16:colId xmlns:a16="http://schemas.microsoft.com/office/drawing/2014/main" val="20002"/>
                    </a:ext>
                  </a:extLst>
                </a:gridCol>
                <a:gridCol w="1152183">
                  <a:extLst>
                    <a:ext uri="{9D8B030D-6E8A-4147-A177-3AD203B41FA5}">
                      <a16:colId xmlns:a16="http://schemas.microsoft.com/office/drawing/2014/main" val="20003"/>
                    </a:ext>
                  </a:extLst>
                </a:gridCol>
                <a:gridCol w="3600572">
                  <a:extLst>
                    <a:ext uri="{9D8B030D-6E8A-4147-A177-3AD203B41FA5}">
                      <a16:colId xmlns:a16="http://schemas.microsoft.com/office/drawing/2014/main" val="20004"/>
                    </a:ext>
                  </a:extLst>
                </a:gridCol>
              </a:tblGrid>
              <a:tr h="720085">
                <a:tc>
                  <a:txBody>
                    <a:bodyPr/>
                    <a:lstStyle/>
                    <a:p>
                      <a:r>
                        <a:rPr lang="en-US" sz="2000" dirty="0">
                          <a:solidFill>
                            <a:schemeClr val="tx1"/>
                          </a:solidFill>
                        </a:rPr>
                        <a:t>Sr.</a:t>
                      </a:r>
                    </a:p>
                    <a:p>
                      <a:r>
                        <a:rPr lang="en-US" sz="2000" dirty="0">
                          <a:solidFill>
                            <a:schemeClr val="tx1"/>
                          </a:solidFill>
                        </a:rPr>
                        <a:t>no</a:t>
                      </a:r>
                    </a:p>
                  </a:txBody>
                  <a:tcPr marL="91448" marR="91448" marT="45692" marB="45692"/>
                </a:tc>
                <a:tc>
                  <a:txBody>
                    <a:bodyPr/>
                    <a:lstStyle/>
                    <a:p>
                      <a:r>
                        <a:rPr lang="en-US" sz="2000" dirty="0">
                          <a:solidFill>
                            <a:schemeClr val="tx1"/>
                          </a:solidFill>
                        </a:rPr>
                        <a:t>Title</a:t>
                      </a:r>
                    </a:p>
                  </a:txBody>
                  <a:tcPr marL="91448" marR="91448" marT="45692" marB="45692"/>
                </a:tc>
                <a:tc>
                  <a:txBody>
                    <a:bodyPr/>
                    <a:lstStyle/>
                    <a:p>
                      <a:r>
                        <a:rPr lang="en-US" sz="2000" dirty="0">
                          <a:solidFill>
                            <a:schemeClr val="tx1"/>
                          </a:solidFill>
                        </a:rPr>
                        <a:t>Author</a:t>
                      </a:r>
                    </a:p>
                  </a:txBody>
                  <a:tcPr marL="91448" marR="91448" marT="45692" marB="45692"/>
                </a:tc>
                <a:tc>
                  <a:txBody>
                    <a:bodyPr/>
                    <a:lstStyle/>
                    <a:p>
                      <a:r>
                        <a:rPr lang="en-US" sz="2000" dirty="0">
                          <a:solidFill>
                            <a:schemeClr val="tx1"/>
                          </a:solidFill>
                        </a:rPr>
                        <a:t>Publication Year</a:t>
                      </a:r>
                    </a:p>
                  </a:txBody>
                  <a:tcPr marL="91448" marR="91448" marT="45692" marB="45692"/>
                </a:tc>
                <a:tc>
                  <a:txBody>
                    <a:bodyPr/>
                    <a:lstStyle/>
                    <a:p>
                      <a:r>
                        <a:rPr lang="en-US" sz="2000" dirty="0">
                          <a:solidFill>
                            <a:schemeClr val="tx1"/>
                          </a:solidFill>
                        </a:rPr>
                        <a:t>Conclusion</a:t>
                      </a:r>
                    </a:p>
                  </a:txBody>
                  <a:tcPr marL="91448" marR="91448" marT="45692" marB="45692"/>
                </a:tc>
                <a:extLst>
                  <a:ext uri="{0D108BD9-81ED-4DB2-BD59-A6C34878D82A}">
                    <a16:rowId xmlns:a16="http://schemas.microsoft.com/office/drawing/2014/main" val="10000"/>
                  </a:ext>
                </a:extLst>
              </a:tr>
              <a:tr h="1920197">
                <a:tc>
                  <a:txBody>
                    <a:bodyPr/>
                    <a:lstStyle/>
                    <a:p>
                      <a:r>
                        <a:rPr lang="en-US" sz="2000" dirty="0"/>
                        <a:t>1</a:t>
                      </a:r>
                    </a:p>
                  </a:txBody>
                  <a:tcPr marL="91448" marR="91448" marT="45692" marB="45692"/>
                </a:tc>
                <a:tc>
                  <a:txBody>
                    <a:bodyPr/>
                    <a:lstStyle/>
                    <a:p>
                      <a:pPr algn="l"/>
                      <a:r>
                        <a:rPr lang="en-IN" altLang="en-US" sz="2000" dirty="0">
                          <a:solidFill>
                            <a:schemeClr val="tx1"/>
                          </a:solidFill>
                          <a:latin typeface="+mn-lt"/>
                        </a:rPr>
                        <a:t>Loan Approval Prediction using Machine Learning: A Comparative Analysis </a:t>
                      </a:r>
                    </a:p>
                    <a:p>
                      <a:pPr algn="l"/>
                      <a:r>
                        <a:rPr lang="en-IN" altLang="en-US" sz="2000" dirty="0">
                          <a:solidFill>
                            <a:schemeClr val="tx1"/>
                          </a:solidFill>
                          <a:latin typeface="+mn-lt"/>
                        </a:rPr>
                        <a:t>of Classification Algorithms</a:t>
                      </a:r>
                      <a:endParaRPr lang="en-US" sz="2000" dirty="0"/>
                    </a:p>
                  </a:txBody>
                  <a:tcPr marL="91448" marR="91448" marT="45692" marB="45692"/>
                </a:tc>
                <a:tc>
                  <a:txBody>
                    <a:bodyPr/>
                    <a:lstStyle/>
                    <a:p>
                      <a:r>
                        <a:rPr lang="en-IN" altLang="en-US" sz="2000" dirty="0" err="1">
                          <a:solidFill>
                            <a:schemeClr val="tx1"/>
                          </a:solidFill>
                          <a:latin typeface="+mn-lt"/>
                        </a:rPr>
                        <a:t>Prabaljeet</a:t>
                      </a:r>
                      <a:r>
                        <a:rPr lang="en-IN" altLang="en-US" sz="2000" dirty="0">
                          <a:solidFill>
                            <a:schemeClr val="tx1"/>
                          </a:solidFill>
                          <a:latin typeface="+mn-lt"/>
                        </a:rPr>
                        <a:t> Singh Sai</a:t>
                      </a:r>
                      <a:endParaRPr lang="en-US" sz="2000" dirty="0"/>
                    </a:p>
                  </a:txBody>
                  <a:tcPr marL="91448" marR="91448" marT="45692" marB="45692"/>
                </a:tc>
                <a:tc>
                  <a:txBody>
                    <a:bodyPr/>
                    <a:lstStyle/>
                    <a:p>
                      <a:r>
                        <a:rPr lang="en-IN" altLang="en-US" sz="2000" dirty="0">
                          <a:solidFill>
                            <a:schemeClr val="tx1"/>
                          </a:solidFill>
                          <a:latin typeface="+mn-lt"/>
                        </a:rPr>
                        <a:t>2023</a:t>
                      </a:r>
                      <a:endParaRPr lang="en-US" sz="2000" dirty="0"/>
                    </a:p>
                  </a:txBody>
                  <a:tcPr marL="91448" marR="91448" marT="45692" marB="45692"/>
                </a:tc>
                <a:tc>
                  <a:txBody>
                    <a:bodyPr/>
                    <a:lstStyle/>
                    <a:p>
                      <a:r>
                        <a:rPr lang="en-IN" sz="2000" dirty="0"/>
                        <a:t>Compares models like Logistic Regression, Decision Trees, Random Forests, SVM, and Neural Networks based on income and credit history.</a:t>
                      </a:r>
                      <a:endParaRPr lang="en-US" sz="2000" dirty="0"/>
                    </a:p>
                  </a:txBody>
                  <a:tcPr marL="91448" marR="91448" marT="45692" marB="45692"/>
                </a:tc>
                <a:extLst>
                  <a:ext uri="{0D108BD9-81ED-4DB2-BD59-A6C34878D82A}">
                    <a16:rowId xmlns:a16="http://schemas.microsoft.com/office/drawing/2014/main" val="10001"/>
                  </a:ext>
                </a:extLst>
              </a:tr>
              <a:tr h="1332324">
                <a:tc>
                  <a:txBody>
                    <a:bodyPr/>
                    <a:lstStyle/>
                    <a:p>
                      <a:r>
                        <a:rPr lang="en-US" sz="2000" dirty="0"/>
                        <a:t>2</a:t>
                      </a:r>
                    </a:p>
                  </a:txBody>
                  <a:tcPr marL="91448" marR="91448" marT="45692" marB="45692"/>
                </a:tc>
                <a:tc>
                  <a:txBody>
                    <a:bodyPr/>
                    <a:lstStyle/>
                    <a:p>
                      <a:r>
                        <a:rPr lang="en-IN" altLang="en-US" sz="2000" dirty="0">
                          <a:solidFill>
                            <a:schemeClr val="tx1"/>
                          </a:solidFill>
                          <a:latin typeface="+mn-lt"/>
                        </a:rPr>
                        <a:t>An Efficient Loan Approval Status Prediction Using Machine Learning</a:t>
                      </a:r>
                      <a:endParaRPr lang="en-US" sz="2000" dirty="0"/>
                    </a:p>
                  </a:txBody>
                  <a:tcPr marL="91448" marR="91448" marT="45692" marB="45692"/>
                </a:tc>
                <a:tc>
                  <a:txBody>
                    <a:bodyPr/>
                    <a:lstStyle/>
                    <a:p>
                      <a:r>
                        <a:rPr lang="en-IN" altLang="en-US" sz="2000" dirty="0">
                          <a:solidFill>
                            <a:schemeClr val="tx1"/>
                          </a:solidFill>
                        </a:rPr>
                        <a:t>R Nancy Deborah</a:t>
                      </a:r>
                      <a:endParaRPr lang="en-US" sz="2000" dirty="0"/>
                    </a:p>
                  </a:txBody>
                  <a:tcPr marL="91448" marR="91448" marT="45692" marB="45692"/>
                </a:tc>
                <a:tc>
                  <a:txBody>
                    <a:bodyPr/>
                    <a:lstStyle/>
                    <a:p>
                      <a:r>
                        <a:rPr lang="en-US" sz="2000" dirty="0"/>
                        <a:t>2023</a:t>
                      </a:r>
                    </a:p>
                  </a:txBody>
                  <a:tcPr marL="91448" marR="91448" marT="45692" marB="45692"/>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2000" dirty="0"/>
                        <a:t>Creates a machine learning model to enhance loan approval accuracy using credit history and income.</a:t>
                      </a:r>
                    </a:p>
                  </a:txBody>
                  <a:tcPr marL="91448" marR="91448" marT="45692" marB="45692"/>
                </a:tc>
                <a:extLst>
                  <a:ext uri="{0D108BD9-81ED-4DB2-BD59-A6C34878D82A}">
                    <a16:rowId xmlns:a16="http://schemas.microsoft.com/office/drawing/2014/main" val="10002"/>
                  </a:ext>
                </a:extLst>
              </a:tr>
              <a:tr h="1615395">
                <a:tc>
                  <a:txBody>
                    <a:bodyPr/>
                    <a:lstStyle/>
                    <a:p>
                      <a:r>
                        <a:rPr lang="en-US" sz="2000" dirty="0"/>
                        <a:t>3</a:t>
                      </a:r>
                    </a:p>
                  </a:txBody>
                  <a:tcPr marL="91448" marR="91448" marT="45692" marB="45692"/>
                </a:tc>
                <a:tc>
                  <a:txBody>
                    <a:bodyPr/>
                    <a:lstStyle/>
                    <a:p>
                      <a:r>
                        <a:rPr lang="en-IN" altLang="en-US" sz="2000" dirty="0">
                          <a:solidFill>
                            <a:schemeClr val="tx1"/>
                          </a:solidFill>
                        </a:rPr>
                        <a:t>Prediction of Modernized Loan Approval System Based on Machine Learning Approach</a:t>
                      </a:r>
                      <a:endParaRPr lang="en-US" sz="2000" dirty="0"/>
                    </a:p>
                  </a:txBody>
                  <a:tcPr marL="91448" marR="91448" marT="45692" marB="45692"/>
                </a:tc>
                <a:tc>
                  <a:txBody>
                    <a:bodyPr/>
                    <a:lstStyle/>
                    <a:p>
                      <a:r>
                        <a:rPr lang="en-IN" altLang="en-US" sz="2000" dirty="0">
                          <a:solidFill>
                            <a:schemeClr val="tx1"/>
                          </a:solidFill>
                        </a:rPr>
                        <a:t>Singh, V. </a:t>
                      </a:r>
                      <a:endParaRPr lang="en-US" sz="2000" dirty="0"/>
                    </a:p>
                  </a:txBody>
                  <a:tcPr marL="91448" marR="91448" marT="45692" marB="45692"/>
                </a:tc>
                <a:tc>
                  <a:txBody>
                    <a:bodyPr/>
                    <a:lstStyle/>
                    <a:p>
                      <a:r>
                        <a:rPr lang="en-US" sz="2000" dirty="0"/>
                        <a:t>2021</a:t>
                      </a:r>
                    </a:p>
                  </a:txBody>
                  <a:tcPr marL="91448" marR="91448" marT="45692" marB="45692"/>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2000" dirty="0"/>
                        <a:t>Proposes a machine learning model to enhance loan approvals by </a:t>
                      </a:r>
                      <a:r>
                        <a:rPr lang="en-IN" sz="2000" dirty="0" err="1"/>
                        <a:t>analyzing</a:t>
                      </a:r>
                      <a:r>
                        <a:rPr lang="en-IN" sz="2000" dirty="0"/>
                        <a:t> credit history and income for faster decisions.</a:t>
                      </a:r>
                    </a:p>
                  </a:txBody>
                  <a:tcPr marL="91448" marR="91448" marT="45692" marB="45692"/>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a:extLst>
              <a:ext uri="{FF2B5EF4-FFF2-40B4-BE49-F238E27FC236}">
                <a16:creationId xmlns:a16="http://schemas.microsoft.com/office/drawing/2014/main" id="{961A35AB-DBC9-D0CC-54A6-66480E771846}"/>
              </a:ext>
            </a:extLst>
          </p:cNvPr>
          <p:cNvGraphicFramePr>
            <a:graphicFrameLocks noGrp="1"/>
          </p:cNvGraphicFramePr>
          <p:nvPr>
            <p:ph idx="1"/>
          </p:nvPr>
        </p:nvGraphicFramePr>
        <p:xfrm>
          <a:off x="144463" y="755650"/>
          <a:ext cx="9432925" cy="3951288"/>
        </p:xfrm>
        <a:graphic>
          <a:graphicData uri="http://schemas.openxmlformats.org/drawingml/2006/table">
            <a:tbl>
              <a:tblPr firstRow="1" bandRow="1">
                <a:tableStyleId>{5C22544A-7EE6-4342-B048-85BDC9FD1C3A}</a:tableStyleId>
              </a:tblPr>
              <a:tblGrid>
                <a:gridCol w="547465">
                  <a:extLst>
                    <a:ext uri="{9D8B030D-6E8A-4147-A177-3AD203B41FA5}">
                      <a16:colId xmlns:a16="http://schemas.microsoft.com/office/drawing/2014/main" val="20000"/>
                    </a:ext>
                  </a:extLst>
                </a:gridCol>
                <a:gridCol w="2669164">
                  <a:extLst>
                    <a:ext uri="{9D8B030D-6E8A-4147-A177-3AD203B41FA5}">
                      <a16:colId xmlns:a16="http://schemas.microsoft.com/office/drawing/2014/main" val="20001"/>
                    </a:ext>
                  </a:extLst>
                </a:gridCol>
                <a:gridCol w="1391823">
                  <a:extLst>
                    <a:ext uri="{9D8B030D-6E8A-4147-A177-3AD203B41FA5}">
                      <a16:colId xmlns:a16="http://schemas.microsoft.com/office/drawing/2014/main" val="20002"/>
                    </a:ext>
                  </a:extLst>
                </a:gridCol>
                <a:gridCol w="1296127">
                  <a:extLst>
                    <a:ext uri="{9D8B030D-6E8A-4147-A177-3AD203B41FA5}">
                      <a16:colId xmlns:a16="http://schemas.microsoft.com/office/drawing/2014/main" val="20003"/>
                    </a:ext>
                  </a:extLst>
                </a:gridCol>
                <a:gridCol w="3528346">
                  <a:extLst>
                    <a:ext uri="{9D8B030D-6E8A-4147-A177-3AD203B41FA5}">
                      <a16:colId xmlns:a16="http://schemas.microsoft.com/office/drawing/2014/main" val="20004"/>
                    </a:ext>
                  </a:extLst>
                </a:gridCol>
              </a:tblGrid>
              <a:tr h="720160">
                <a:tc>
                  <a:txBody>
                    <a:bodyPr/>
                    <a:lstStyle/>
                    <a:p>
                      <a:r>
                        <a:rPr lang="en-US" sz="2000" dirty="0">
                          <a:solidFill>
                            <a:schemeClr val="tx1"/>
                          </a:solidFill>
                        </a:rPr>
                        <a:t>Sr.</a:t>
                      </a:r>
                    </a:p>
                    <a:p>
                      <a:r>
                        <a:rPr lang="en-US" sz="2000" dirty="0">
                          <a:solidFill>
                            <a:schemeClr val="tx1"/>
                          </a:solidFill>
                        </a:rPr>
                        <a:t>no</a:t>
                      </a:r>
                    </a:p>
                  </a:txBody>
                  <a:tcPr marL="91443" marR="91443" marT="45697" marB="45697"/>
                </a:tc>
                <a:tc>
                  <a:txBody>
                    <a:bodyPr/>
                    <a:lstStyle/>
                    <a:p>
                      <a:r>
                        <a:rPr lang="en-US" sz="2000" dirty="0">
                          <a:solidFill>
                            <a:schemeClr val="tx1"/>
                          </a:solidFill>
                        </a:rPr>
                        <a:t>Title</a:t>
                      </a:r>
                    </a:p>
                  </a:txBody>
                  <a:tcPr marL="91443" marR="91443" marT="45697" marB="45697"/>
                </a:tc>
                <a:tc>
                  <a:txBody>
                    <a:bodyPr/>
                    <a:lstStyle/>
                    <a:p>
                      <a:r>
                        <a:rPr lang="en-US" sz="2000" dirty="0">
                          <a:solidFill>
                            <a:schemeClr val="tx1"/>
                          </a:solidFill>
                        </a:rPr>
                        <a:t>Author</a:t>
                      </a:r>
                    </a:p>
                  </a:txBody>
                  <a:tcPr marL="91443" marR="91443" marT="45697" marB="45697"/>
                </a:tc>
                <a:tc>
                  <a:txBody>
                    <a:bodyPr/>
                    <a:lstStyle/>
                    <a:p>
                      <a:r>
                        <a:rPr lang="en-US" sz="2000" dirty="0">
                          <a:solidFill>
                            <a:schemeClr val="tx1"/>
                          </a:solidFill>
                        </a:rPr>
                        <a:t>Publication Year</a:t>
                      </a:r>
                    </a:p>
                  </a:txBody>
                  <a:tcPr marL="91443" marR="91443" marT="45697" marB="45697"/>
                </a:tc>
                <a:tc>
                  <a:txBody>
                    <a:bodyPr/>
                    <a:lstStyle/>
                    <a:p>
                      <a:r>
                        <a:rPr lang="en-US" sz="2000" dirty="0">
                          <a:solidFill>
                            <a:schemeClr val="tx1"/>
                          </a:solidFill>
                        </a:rPr>
                        <a:t>Conclusion</a:t>
                      </a:r>
                    </a:p>
                  </a:txBody>
                  <a:tcPr marL="91443" marR="91443" marT="45697" marB="45697"/>
                </a:tc>
                <a:extLst>
                  <a:ext uri="{0D108BD9-81ED-4DB2-BD59-A6C34878D82A}">
                    <a16:rowId xmlns:a16="http://schemas.microsoft.com/office/drawing/2014/main" val="10000"/>
                  </a:ext>
                </a:extLst>
              </a:tr>
              <a:tr h="1615564">
                <a:tc>
                  <a:txBody>
                    <a:bodyPr/>
                    <a:lstStyle/>
                    <a:p>
                      <a:r>
                        <a:rPr lang="en-US" sz="2000" dirty="0"/>
                        <a:t>4</a:t>
                      </a:r>
                    </a:p>
                  </a:txBody>
                  <a:tcPr marL="91443" marR="91443" marT="45697" marB="45697"/>
                </a:tc>
                <a:tc>
                  <a:txBody>
                    <a:bodyPr/>
                    <a:lstStyle/>
                    <a:p>
                      <a:r>
                        <a:rPr lang="en-IN" altLang="en-US" sz="2000" dirty="0">
                          <a:solidFill>
                            <a:schemeClr val="tx1"/>
                          </a:solidFill>
                        </a:rPr>
                        <a:t>Design and Simulation of Loan Approval Prediction Model using AWS Platform</a:t>
                      </a:r>
                      <a:endParaRPr lang="en-US" sz="2000" dirty="0"/>
                    </a:p>
                  </a:txBody>
                  <a:tcPr marL="91443" marR="91443" marT="45697" marB="45697"/>
                </a:tc>
                <a:tc>
                  <a:txBody>
                    <a:bodyPr/>
                    <a:lstStyle/>
                    <a:p>
                      <a:r>
                        <a:rPr lang="en-IN" altLang="en-US" sz="2000" dirty="0" err="1">
                          <a:solidFill>
                            <a:schemeClr val="tx1"/>
                          </a:solidFill>
                        </a:rPr>
                        <a:t>Ramachan</a:t>
                      </a:r>
                      <a:endParaRPr lang="en-IN" altLang="en-US" sz="2000" dirty="0">
                        <a:solidFill>
                          <a:schemeClr val="tx1"/>
                        </a:solidFill>
                      </a:endParaRPr>
                    </a:p>
                    <a:p>
                      <a:r>
                        <a:rPr lang="en-IN" altLang="en-US" sz="2000" dirty="0" err="1">
                          <a:solidFill>
                            <a:schemeClr val="tx1"/>
                          </a:solidFill>
                        </a:rPr>
                        <a:t>dra</a:t>
                      </a:r>
                      <a:endParaRPr lang="en-US" sz="2000" dirty="0"/>
                    </a:p>
                  </a:txBody>
                  <a:tcPr marL="91443" marR="91443" marT="45697" marB="45697"/>
                </a:tc>
                <a:tc>
                  <a:txBody>
                    <a:bodyPr/>
                    <a:lstStyle/>
                    <a:p>
                      <a:r>
                        <a:rPr lang="en-IN" altLang="en-US" sz="2000" dirty="0">
                          <a:solidFill>
                            <a:schemeClr val="tx1"/>
                          </a:solidFill>
                          <a:latin typeface="+mn-lt"/>
                        </a:rPr>
                        <a:t>2021</a:t>
                      </a:r>
                      <a:endParaRPr lang="en-US" sz="2000" dirty="0"/>
                    </a:p>
                  </a:txBody>
                  <a:tcPr marL="91443" marR="91443" marT="45697" marB="45697"/>
                </a:tc>
                <a:tc>
                  <a:txBody>
                    <a:bodyPr/>
                    <a:lstStyle/>
                    <a:p>
                      <a:r>
                        <a:rPr lang="en-IN" sz="2000" dirty="0"/>
                        <a:t>The study shows how AWS services like </a:t>
                      </a:r>
                      <a:r>
                        <a:rPr lang="en-IN" sz="2000" dirty="0" err="1"/>
                        <a:t>SageMaker</a:t>
                      </a:r>
                      <a:r>
                        <a:rPr lang="en-IN" sz="2000" dirty="0"/>
                        <a:t>, Lambda, and S3 enhance the scalability and efficiency of loan prediction systems.</a:t>
                      </a:r>
                      <a:endParaRPr lang="en-US" sz="2000" dirty="0"/>
                    </a:p>
                  </a:txBody>
                  <a:tcPr marL="91443" marR="91443" marT="45697" marB="45697"/>
                </a:tc>
                <a:extLst>
                  <a:ext uri="{0D108BD9-81ED-4DB2-BD59-A6C34878D82A}">
                    <a16:rowId xmlns:a16="http://schemas.microsoft.com/office/drawing/2014/main" val="10001"/>
                  </a:ext>
                </a:extLst>
              </a:tr>
              <a:tr h="1615564">
                <a:tc>
                  <a:txBody>
                    <a:bodyPr/>
                    <a:lstStyle/>
                    <a:p>
                      <a:r>
                        <a:rPr lang="en-US" sz="2000" dirty="0"/>
                        <a:t>5</a:t>
                      </a:r>
                    </a:p>
                  </a:txBody>
                  <a:tcPr marL="91443" marR="91443" marT="45697" marB="45697"/>
                </a:tc>
                <a:tc>
                  <a:txBody>
                    <a:bodyPr/>
                    <a:lstStyle/>
                    <a:p>
                      <a:r>
                        <a:rPr lang="en-IN" altLang="en-US" sz="2000" dirty="0">
                          <a:solidFill>
                            <a:schemeClr val="tx1"/>
                          </a:solidFill>
                        </a:rPr>
                        <a:t>Bank Loan Prediction System using Machine Learning.</a:t>
                      </a:r>
                      <a:endParaRPr lang="en-US" sz="2000" dirty="0"/>
                    </a:p>
                  </a:txBody>
                  <a:tcPr marL="91443" marR="91443" marT="45697" marB="45697"/>
                </a:tc>
                <a:tc>
                  <a:txBody>
                    <a:bodyPr/>
                    <a:lstStyle/>
                    <a:p>
                      <a:r>
                        <a:rPr lang="en-IN" altLang="en-US" sz="2000" dirty="0">
                          <a:solidFill>
                            <a:schemeClr val="tx1"/>
                          </a:solidFill>
                        </a:rPr>
                        <a:t>Gupta</a:t>
                      </a:r>
                      <a:endParaRPr lang="en-US" sz="2000" dirty="0"/>
                    </a:p>
                  </a:txBody>
                  <a:tcPr marL="91443" marR="91443" marT="45697" marB="45697"/>
                </a:tc>
                <a:tc>
                  <a:txBody>
                    <a:bodyPr/>
                    <a:lstStyle/>
                    <a:p>
                      <a:r>
                        <a:rPr lang="en-US" sz="2000" dirty="0"/>
                        <a:t>2020</a:t>
                      </a:r>
                    </a:p>
                  </a:txBody>
                  <a:tcPr marL="91443" marR="91443" marT="45697" marB="4569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IN" sz="2000" dirty="0"/>
                        <a:t>The study </a:t>
                      </a:r>
                      <a:r>
                        <a:rPr lang="en-IN" sz="2000" dirty="0" err="1"/>
                        <a:t>analyzes</a:t>
                      </a:r>
                      <a:r>
                        <a:rPr lang="en-IN" sz="2000" dirty="0"/>
                        <a:t> credit score and income to enhance accuracy and efficiency, helping banks automate decisions and reduce errors..</a:t>
                      </a:r>
                    </a:p>
                  </a:txBody>
                  <a:tcPr marL="91443" marR="91443" marT="45697" marB="45697"/>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7AA-5632-02AF-B510-3FE7A758678F}"/>
              </a:ext>
            </a:extLst>
          </p:cNvPr>
          <p:cNvSpPr>
            <a:spLocks noGrp="1"/>
          </p:cNvSpPr>
          <p:nvPr>
            <p:ph type="title"/>
          </p:nvPr>
        </p:nvSpPr>
        <p:spPr>
          <a:xfrm>
            <a:off x="671513" y="671513"/>
            <a:ext cx="7392987" cy="1455737"/>
          </a:xfrm>
        </p:spPr>
        <p:txBody>
          <a:bodyPr/>
          <a:lstStyle/>
          <a:p>
            <a:pPr>
              <a:defRPr/>
            </a:pPr>
            <a:r>
              <a:rPr 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Limitations of Existing Systems </a:t>
            </a:r>
            <a:endParaRPr lang="en-US" sz="3600" dirty="0"/>
          </a:p>
        </p:txBody>
      </p:sp>
      <p:sp>
        <p:nvSpPr>
          <p:cNvPr id="15363" name="Content Placeholder 2">
            <a:extLst>
              <a:ext uri="{FF2B5EF4-FFF2-40B4-BE49-F238E27FC236}">
                <a16:creationId xmlns:a16="http://schemas.microsoft.com/office/drawing/2014/main" id="{68BAB6AB-4893-E24F-045C-A5B3437664C4}"/>
              </a:ext>
            </a:extLst>
          </p:cNvPr>
          <p:cNvSpPr>
            <a:spLocks noGrp="1" noChangeArrowheads="1"/>
          </p:cNvSpPr>
          <p:nvPr>
            <p:ph idx="1"/>
          </p:nvPr>
        </p:nvSpPr>
        <p:spPr>
          <a:xfrm>
            <a:off x="671513" y="1619250"/>
            <a:ext cx="7969250" cy="5040313"/>
          </a:xfrm>
        </p:spPr>
        <p:txBody>
          <a:bodyPr/>
          <a:lstStyle/>
          <a:p>
            <a:pPr algn="just">
              <a:buClr>
                <a:schemeClr val="tx1"/>
              </a:buClr>
              <a:buSzPct val="100000"/>
              <a:buFont typeface="Arial" panose="020B0604020202020204" pitchFamily="34" charset="0"/>
              <a:buChar char="•"/>
            </a:pPr>
            <a:r>
              <a:rPr lang="en-IN" altLang="en-US" sz="2400" b="1" dirty="0">
                <a:solidFill>
                  <a:schemeClr val="tx1"/>
                </a:solidFill>
              </a:rPr>
              <a:t>Lack of Real-Time Data Integration</a:t>
            </a:r>
            <a:r>
              <a:rPr lang="en-IN" altLang="en-US" sz="2400" dirty="0">
                <a:solidFill>
                  <a:schemeClr val="tx1"/>
                </a:solidFill>
              </a:rPr>
              <a:t>: Many systems do not incorporate real-time financial data, leading to outdated or less accurate predictions.</a:t>
            </a:r>
          </a:p>
          <a:p>
            <a:pPr algn="just">
              <a:buClr>
                <a:schemeClr val="tx1"/>
              </a:buClr>
              <a:buSzPct val="100000"/>
              <a:buFont typeface="Arial" panose="020B0604020202020204" pitchFamily="34" charset="0"/>
              <a:buChar char="•"/>
            </a:pPr>
            <a:r>
              <a:rPr lang="en-IN" altLang="en-US" sz="2400" b="1" dirty="0">
                <a:solidFill>
                  <a:schemeClr val="tx1"/>
                </a:solidFill>
              </a:rPr>
              <a:t>Scalability Challenges</a:t>
            </a:r>
            <a:r>
              <a:rPr lang="en-IN" altLang="en-US" sz="2400" dirty="0">
                <a:solidFill>
                  <a:schemeClr val="tx1"/>
                </a:solidFill>
              </a:rPr>
              <a:t>: Many systems are not designed to scale efficiently with large volumes of data, leading to slower processing times and decreased performance</a:t>
            </a:r>
            <a:r>
              <a:rPr lang="en-IN" altLang="en-US" dirty="0">
                <a:solidFill>
                  <a:schemeClr val="tx1"/>
                </a:solidFill>
              </a:rPr>
              <a:t>.</a:t>
            </a:r>
          </a:p>
          <a:p>
            <a:pPr algn="just">
              <a:buClr>
                <a:schemeClr val="tx1"/>
              </a:buClr>
              <a:buSzPct val="100000"/>
              <a:buFont typeface="Arial" panose="020B0604020202020204" pitchFamily="34" charset="0"/>
              <a:buChar char="•"/>
            </a:pPr>
            <a:r>
              <a:rPr lang="en-IN" altLang="en-US" sz="2400" b="1" dirty="0">
                <a:solidFill>
                  <a:schemeClr val="tx1"/>
                </a:solidFill>
              </a:rPr>
              <a:t>Lack of Interpretability</a:t>
            </a:r>
            <a:r>
              <a:rPr lang="en-IN" altLang="en-US" sz="2400" dirty="0">
                <a:solidFill>
                  <a:schemeClr val="tx1"/>
                </a:solidFill>
              </a:rPr>
              <a:t>: Many machine learning models used for loan approval, such as deep learning models, are black boxes. This lack of interpretability makes it difficult for stakeholders to understand and trust the predictions</a:t>
            </a:r>
          </a:p>
          <a:p>
            <a:pPr algn="just">
              <a:buClr>
                <a:schemeClr val="tx1"/>
              </a:buClr>
              <a:buSzPct val="100000"/>
              <a:buFont typeface="Arial" panose="020B0604020202020204" pitchFamily="34" charset="0"/>
              <a:buChar char="•"/>
            </a:pPr>
            <a:endParaRPr lang="en-US" alt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C0B1-3B67-1B82-EE68-920F000B7805}"/>
              </a:ext>
            </a:extLst>
          </p:cNvPr>
          <p:cNvSpPr>
            <a:spLocks noGrp="1"/>
          </p:cNvSpPr>
          <p:nvPr>
            <p:ph type="title"/>
          </p:nvPr>
        </p:nvSpPr>
        <p:spPr/>
        <p:txBody>
          <a:bodyPr/>
          <a:lstStyle/>
          <a:p>
            <a:pPr>
              <a:defRPr/>
            </a:pP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US" dirty="0"/>
          </a:p>
        </p:txBody>
      </p:sp>
      <p:sp>
        <p:nvSpPr>
          <p:cNvPr id="16387" name="Content Placeholder 2">
            <a:extLst>
              <a:ext uri="{FF2B5EF4-FFF2-40B4-BE49-F238E27FC236}">
                <a16:creationId xmlns:a16="http://schemas.microsoft.com/office/drawing/2014/main" id="{809E996A-F8C8-3596-BF28-36A5FBC227CC}"/>
              </a:ext>
            </a:extLst>
          </p:cNvPr>
          <p:cNvSpPr>
            <a:spLocks noGrp="1" noChangeArrowheads="1"/>
          </p:cNvSpPr>
          <p:nvPr>
            <p:ph idx="1"/>
          </p:nvPr>
        </p:nvSpPr>
        <p:spPr>
          <a:xfrm>
            <a:off x="671513" y="1619250"/>
            <a:ext cx="8329612" cy="4278313"/>
          </a:xfrm>
        </p:spPr>
        <p:txBody>
          <a:bodyPr/>
          <a:lstStyle/>
          <a:p>
            <a:pPr algn="just">
              <a:buClr>
                <a:schemeClr val="tx1"/>
              </a:buClr>
              <a:buSzPct val="100000"/>
              <a:buFont typeface="Arial" panose="020B0604020202020204" pitchFamily="34" charset="0"/>
              <a:buChar char="•"/>
            </a:pPr>
            <a:r>
              <a:rPr lang="en-IN" altLang="en-US" sz="2400">
                <a:solidFill>
                  <a:schemeClr val="tx1"/>
                </a:solidFill>
              </a:rPr>
              <a:t>Finding the right loan can be difficult for consumers due to the overwhelming options and cluttered online platforms that provide limited recommendations and excessive ads. Meanwhile, banks struggle to identify the most qualified candidates for approval, resulting in inefficiencies in their decision-making.</a:t>
            </a:r>
          </a:p>
          <a:p>
            <a:pPr algn="just">
              <a:buClr>
                <a:schemeClr val="tx1"/>
              </a:buClr>
              <a:buSzPct val="100000"/>
              <a:buFont typeface="Arial" panose="020B0604020202020204" pitchFamily="34" charset="0"/>
              <a:buChar char="•"/>
            </a:pPr>
            <a:r>
              <a:rPr lang="en-IN" altLang="en-US" sz="2400">
                <a:solidFill>
                  <a:schemeClr val="tx1"/>
                </a:solidFill>
              </a:rPr>
              <a:t>To tackle these challenges, we developed a loan approval prediction system with a user-friendly interface.</a:t>
            </a:r>
            <a:r>
              <a:rPr lang="en-IN" altLang="en-US" sz="2400"/>
              <a:t> </a:t>
            </a:r>
            <a:r>
              <a:rPr lang="en-IN" altLang="en-US" sz="2400">
                <a:solidFill>
                  <a:schemeClr val="tx1"/>
                </a:solidFill>
              </a:rPr>
              <a:t>This system uses machine learning to assess the likelihood of loan approval based on individual financial details, helping consumers find the best options. </a:t>
            </a:r>
          </a:p>
        </p:txBody>
      </p:sp>
      <p:pic>
        <p:nvPicPr>
          <p:cNvPr id="16388" name="Picture 2">
            <a:extLst>
              <a:ext uri="{FF2B5EF4-FFF2-40B4-BE49-F238E27FC236}">
                <a16:creationId xmlns:a16="http://schemas.microsoft.com/office/drawing/2014/main" id="{CF318349-467B-1CBC-2261-D59429D47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008062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1897</TotalTime>
  <Words>1451</Words>
  <Application>Microsoft Macintosh PowerPoint</Application>
  <PresentationFormat>Custom</PresentationFormat>
  <Paragraphs>141</Paragraphs>
  <Slides>24</Slides>
  <Notes>4</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DejaVu Sans</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Objectives</vt:lpstr>
      <vt:lpstr>Literature Survey</vt:lpstr>
      <vt:lpstr>PowerPoint Presentation</vt:lpstr>
      <vt:lpstr>Limitations of Existing Systems </vt:lpstr>
      <vt:lpstr>Problem Statement</vt:lpstr>
      <vt:lpstr>PowerPoint Presentation</vt:lpstr>
      <vt:lpstr>System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Swapnil Borse</cp:lastModifiedBy>
  <cp:revision>104</cp:revision>
  <cp:lastPrinted>1601-01-01T00:00:00Z</cp:lastPrinted>
  <dcterms:created xsi:type="dcterms:W3CDTF">2017-10-25T08:22:14Z</dcterms:created>
  <dcterms:modified xsi:type="dcterms:W3CDTF">2024-10-24T01:41:23Z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