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39" r:id="rId7"/>
    <p:sldMasterId id="2147483752" r:id="rId8"/>
    <p:sldMasterId id="2147483765" r:id="rId9"/>
    <p:sldMasterId id="2147483778" r:id="rId10"/>
    <p:sldMasterId id="2147483791" r:id="rId11"/>
    <p:sldMasterId id="2147483804" r:id="rId12"/>
  </p:sldMasterIdLst>
  <p:notesMasterIdLst>
    <p:notesMasterId r:id="rId3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76" r:id="rId21"/>
    <p:sldId id="277" r:id="rId22"/>
    <p:sldId id="278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5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5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5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5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0E9A1F6-9997-44C8-B110-259ED49559D6}" type="slidenum">
              <a:rPr lang="en-US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75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1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6250BB0-198E-4121-85E7-7377B2DDE7DE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Search account by DID or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Select the Add Users option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Fill in “New User Info” with first, last name and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Grant Permissions if requested and hit “Add” before hitting “Save”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To change password, go to users and click on the user you have just created and click on change email/password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Enter the password and confirm it. Once you have confirmed it click update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Send the welcome email to the client if the Account Manager requests you to do so, if not send the user and password to the Account 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/>
          </a:p>
        </p:txBody>
      </p:sp>
      <p:sp>
        <p:nvSpPr>
          <p:cNvPr id="795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AECD5DC-C7E2-42A4-85DD-8F6688B13C47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Times New Roman"/>
                <a:ea typeface="+mn-ea"/>
              </a:rPr>
              <a:t>Need instructions from Corbus</a:t>
            </a:r>
            <a:endParaRPr/>
          </a:p>
        </p:txBody>
      </p:sp>
      <p:sp>
        <p:nvSpPr>
          <p:cNvPr id="797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45946CA-2589-495D-901A-546281EB06B0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Times New Roman"/>
                <a:ea typeface="+mn-ea"/>
              </a:rPr>
              <a:t>Need instructions from Corbus</a:t>
            </a:r>
            <a:endParaRPr/>
          </a:p>
        </p:txBody>
      </p:sp>
      <p:sp>
        <p:nvSpPr>
          <p:cNvPr id="799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ACE5A1C-6AE1-44FE-B942-A923912C0339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Search account by DID or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Select the Add Users option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Fill in “New User Info” with first, last name and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Grant Permissions if requested and hit “Add” before hitting “Save”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To change password, go to users and click on the user you have just created and click on change email/password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Enter the password and confirm it. Once you have confirmed it click update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Send the welcome email to the client if the Account Manager requests you to do so, if not send the user and password to the Account 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/>
          </a:p>
        </p:txBody>
      </p:sp>
      <p:sp>
        <p:nvSpPr>
          <p:cNvPr id="743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5611F2-AFAF-4877-AD96-C20312C285C9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Search account by DID or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Select the Add Users option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Fill in “New User Info” with first, last name and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Grant Permissions if requested and hit “Add” before hitting “Save”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To change password, go to users and click on the user you have just created and click on change email/password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Enter the password and confirm it. Once you have confirmed it click update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Send the welcome email to the client if the Account Manager requests you to do so, if not send the user and password to the Account 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/>
          </a:p>
        </p:txBody>
      </p:sp>
      <p:sp>
        <p:nvSpPr>
          <p:cNvPr id="745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F79B27F-2012-4591-8C28-BF8B36438701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Search account by DID or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Select the Add Users option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Fill in “New User Info” with first, last name and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Grant Permissions if requested and hit “Add” before hitting “Save”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To change password, go to users and click on the user you have just created and click on change email/password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Enter the password and confirm it. Once you have confirmed it click update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Send the welcome email to the client if the Account Manager requests you to do so, if not send the user and password to the Account 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/>
          </a:p>
        </p:txBody>
      </p:sp>
      <p:sp>
        <p:nvSpPr>
          <p:cNvPr id="747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9500E6E-1B4B-4455-8544-1218E116971F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Search account by DID or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Select the Add Users option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Fill in “New User Info” with first, last name and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Grant Permissions if requested and hit “Add” before hitting “Save”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To change password, go to users and click on the user you have just created and click on change email/password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Enter the password and confirm it. Once you have confirmed it click update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Send the welcome email to the client if the Account Manager requests you to do so, if not send the user and password to the Account 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/>
          </a:p>
        </p:txBody>
      </p:sp>
      <p:sp>
        <p:nvSpPr>
          <p:cNvPr id="749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BB8137-729A-443A-8E50-DCB99FFA9085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Search account by DID or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Select the Add Users option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Fill in “New User Info” with first, last name and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Grant Permissions if requested and hit “Add” before hitting “Save”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To change password, go to users and click on the user you have just created and click on change email/password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Enter the password and confirm it. Once you have confirmed it click update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Send the welcome email to the client if the Account Manager requests you to do so, if not send the user and password to the Account 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/>
          </a:p>
        </p:txBody>
      </p:sp>
      <p:sp>
        <p:nvSpPr>
          <p:cNvPr id="751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0F404C-74F3-4617-A49D-5BCF1896FA54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Search account by DID or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Select the Add Users option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Fill in “New User Info” with first, last name and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Grant Permissions if requested and hit “Add” before hitting “Save”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To change password, go to users and click on the user you have just created and click on change email/password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Enter the password and confirm it. Once you have confirmed it click update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Send the welcome email to the client if the Account Manager requests you to do so, if not send the user and password to the Account 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/>
          </a:p>
        </p:txBody>
      </p:sp>
      <p:sp>
        <p:nvSpPr>
          <p:cNvPr id="775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9FC274-7536-43CC-90B5-1DC0EFCD7662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Search account by DID or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Select the Add Users option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Fill in “New User Info” with first, last name and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Grant Permissions if requested and hit “Add” before hitting “Save”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To change password, go to users and click on the user you have just created and click on change email/password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Enter the password and confirm it. Once you have confirmed it click update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Send the welcome email to the client if the Account Manager requests you to do so, if not send the user and password to the Account 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/>
          </a:p>
        </p:txBody>
      </p:sp>
      <p:sp>
        <p:nvSpPr>
          <p:cNvPr id="777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F9550D-F6D7-4D4B-86C6-94F399B3EFE9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Search account by DID or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Select the Add Users option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Fill in “New User Info” with first, last name and email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Grant Permissions if requested and hit “Add” before hitting “Save”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To change password, go to users and click on the user you have just created and click on change email/password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Enter the password and confirm it. Once you have confirmed it click update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Send the welcome email to the client if the Account Manager requests you to do so, if not send the user and password to the Account 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/>
          </a:p>
        </p:txBody>
      </p:sp>
      <p:sp>
        <p:nvSpPr>
          <p:cNvPr id="793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9ACF9A-236A-48CD-98AE-0BED49F6CDFB}" type="slidenum">
              <a:rPr lang="en-US" sz="1200" strike="noStrike">
                <a:solidFill>
                  <a:srgbClr val="182642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4" name="Picture 40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05" name="Picture 40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40" name="Picture 439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41" name="Picture 440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24" name="Picture 52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525" name="Picture 52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28" name="Picture 327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29" name="Picture 328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6" name="Picture 365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7" name="Picture 366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/>
          <p:nvPr/>
        </p:nvPicPr>
        <p:blipFill>
          <a:blip r:embed="rId14"/>
          <a:stretch/>
        </p:blipFill>
        <p:spPr>
          <a:xfrm>
            <a:off x="9749160" y="6390720"/>
            <a:ext cx="2259360" cy="320040"/>
          </a:xfrm>
          <a:prstGeom prst="rect">
            <a:avLst/>
          </a:prstGeom>
          <a:ln>
            <a:noFill/>
          </a:ln>
        </p:spPr>
      </p:pic>
      <p:sp>
        <p:nvSpPr>
          <p:cNvPr id="12" name="CustomShape 1"/>
          <p:cNvSpPr/>
          <p:nvPr/>
        </p:nvSpPr>
        <p:spPr>
          <a:xfrm>
            <a:off x="0" y="213840"/>
            <a:ext cx="108360" cy="106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-5400" y="5244480"/>
            <a:ext cx="12189960" cy="1355760"/>
          </a:xfrm>
          <a:prstGeom prst="rect">
            <a:avLst/>
          </a:prstGeom>
          <a:solidFill>
            <a:srgbClr val="F1F1F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0"/>
          <p:cNvPicPr/>
          <p:nvPr/>
        </p:nvPicPr>
        <p:blipFill>
          <a:blip r:embed="rId15"/>
          <a:stretch/>
        </p:blipFill>
        <p:spPr>
          <a:xfrm>
            <a:off x="8813160" y="5367600"/>
            <a:ext cx="3215520" cy="106200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16940880" y="8508960"/>
            <a:ext cx="1582560" cy="32688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4"/>
          <p:cNvSpPr/>
          <p:nvPr/>
        </p:nvSpPr>
        <p:spPr>
          <a:xfrm rot="10800000">
            <a:off x="44680320" y="8508960"/>
            <a:ext cx="7447320" cy="326880"/>
          </a:xfrm>
          <a:prstGeom prst="rect">
            <a:avLst/>
          </a:prstGeom>
          <a:solidFill>
            <a:schemeClr val="tx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/>
          <p:cNvSpPr/>
          <p:nvPr/>
        </p:nvSpPr>
        <p:spPr>
          <a:xfrm rot="10800000">
            <a:off x="18525600" y="8508960"/>
            <a:ext cx="1582560" cy="3268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 rot="10800000">
            <a:off x="20110320" y="8508960"/>
            <a:ext cx="1582560" cy="32688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295560" y="6587640"/>
            <a:ext cx="148860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Calibri Light"/>
                <a:ea typeface="DejaVu Sans"/>
              </a:rPr>
              <a:t>11/18/15 © 2015 CareerBuilder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icture 6"/>
          <p:cNvPicPr/>
          <p:nvPr/>
        </p:nvPicPr>
        <p:blipFill>
          <a:blip r:embed="rId14"/>
          <a:stretch/>
        </p:blipFill>
        <p:spPr>
          <a:xfrm>
            <a:off x="9749160" y="6390720"/>
            <a:ext cx="2259360" cy="320040"/>
          </a:xfrm>
          <a:prstGeom prst="rect">
            <a:avLst/>
          </a:prstGeom>
          <a:ln>
            <a:noFill/>
          </a:ln>
        </p:spPr>
      </p:pic>
      <p:sp>
        <p:nvSpPr>
          <p:cNvPr id="443" name="CustomShape 1"/>
          <p:cNvSpPr/>
          <p:nvPr/>
        </p:nvSpPr>
        <p:spPr>
          <a:xfrm>
            <a:off x="0" y="213840"/>
            <a:ext cx="108360" cy="106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"/>
          <p:cNvSpPr/>
          <p:nvPr/>
        </p:nvSpPr>
        <p:spPr>
          <a:xfrm>
            <a:off x="-5400" y="5244480"/>
            <a:ext cx="12189960" cy="1355760"/>
          </a:xfrm>
          <a:prstGeom prst="rect">
            <a:avLst/>
          </a:prstGeom>
          <a:solidFill>
            <a:srgbClr val="F1F1F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5" name="Picture 10"/>
          <p:cNvPicPr/>
          <p:nvPr/>
        </p:nvPicPr>
        <p:blipFill>
          <a:blip r:embed="rId15"/>
          <a:stretch/>
        </p:blipFill>
        <p:spPr>
          <a:xfrm>
            <a:off x="8813160" y="5367600"/>
            <a:ext cx="3215520" cy="1062000"/>
          </a:xfrm>
          <a:prstGeom prst="rect">
            <a:avLst/>
          </a:prstGeom>
          <a:ln>
            <a:noFill/>
          </a:ln>
        </p:spPr>
      </p:pic>
      <p:sp>
        <p:nvSpPr>
          <p:cNvPr id="446" name="CustomShape 3"/>
          <p:cNvSpPr/>
          <p:nvPr/>
        </p:nvSpPr>
        <p:spPr>
          <a:xfrm rot="10800000">
            <a:off x="16940880" y="8508960"/>
            <a:ext cx="1582560" cy="32688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4"/>
          <p:cNvSpPr/>
          <p:nvPr/>
        </p:nvSpPr>
        <p:spPr>
          <a:xfrm rot="10800000">
            <a:off x="44680320" y="8508960"/>
            <a:ext cx="7447320" cy="326880"/>
          </a:xfrm>
          <a:prstGeom prst="rect">
            <a:avLst/>
          </a:prstGeom>
          <a:solidFill>
            <a:schemeClr val="tx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5"/>
          <p:cNvSpPr/>
          <p:nvPr/>
        </p:nvSpPr>
        <p:spPr>
          <a:xfrm rot="10800000">
            <a:off x="18525600" y="8508960"/>
            <a:ext cx="1582560" cy="3268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6"/>
          <p:cNvSpPr/>
          <p:nvPr/>
        </p:nvSpPr>
        <p:spPr>
          <a:xfrm rot="10800000">
            <a:off x="20110320" y="8508960"/>
            <a:ext cx="1582560" cy="32688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7"/>
          <p:cNvSpPr/>
          <p:nvPr/>
        </p:nvSpPr>
        <p:spPr>
          <a:xfrm>
            <a:off x="295560" y="6587640"/>
            <a:ext cx="148860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Calibri Light"/>
                <a:ea typeface="DejaVu Sans"/>
              </a:rPr>
              <a:t>11/18/15 © 2015 CareerBuilder</a:t>
            </a:r>
            <a:endParaRPr/>
          </a:p>
        </p:txBody>
      </p:sp>
      <p:sp>
        <p:nvSpPr>
          <p:cNvPr id="451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2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Picture 6"/>
          <p:cNvPicPr/>
          <p:nvPr/>
        </p:nvPicPr>
        <p:blipFill>
          <a:blip r:embed="rId14"/>
          <a:stretch/>
        </p:blipFill>
        <p:spPr>
          <a:xfrm>
            <a:off x="9749160" y="6390720"/>
            <a:ext cx="2259360" cy="320040"/>
          </a:xfrm>
          <a:prstGeom prst="rect">
            <a:avLst/>
          </a:prstGeom>
          <a:ln>
            <a:noFill/>
          </a:ln>
        </p:spPr>
      </p:pic>
      <p:sp>
        <p:nvSpPr>
          <p:cNvPr id="488" name="CustomShape 1"/>
          <p:cNvSpPr/>
          <p:nvPr/>
        </p:nvSpPr>
        <p:spPr>
          <a:xfrm>
            <a:off x="0" y="213840"/>
            <a:ext cx="108360" cy="106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6"/>
          <p:cNvPicPr/>
          <p:nvPr/>
        </p:nvPicPr>
        <p:blipFill>
          <a:blip r:embed="rId14"/>
          <a:stretch/>
        </p:blipFill>
        <p:spPr>
          <a:xfrm>
            <a:off x="9749160" y="6390720"/>
            <a:ext cx="2259360" cy="3200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213840"/>
            <a:ext cx="108360" cy="106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6"/>
          <p:cNvPicPr/>
          <p:nvPr/>
        </p:nvPicPr>
        <p:blipFill>
          <a:blip r:embed="rId14"/>
          <a:stretch/>
        </p:blipFill>
        <p:spPr>
          <a:xfrm>
            <a:off x="9749160" y="6390720"/>
            <a:ext cx="2259360" cy="32004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0" y="213840"/>
            <a:ext cx="108360" cy="106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-5400" y="5244480"/>
            <a:ext cx="12189960" cy="1355760"/>
          </a:xfrm>
          <a:prstGeom prst="rect">
            <a:avLst/>
          </a:prstGeom>
          <a:solidFill>
            <a:srgbClr val="F1F1F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10"/>
          <p:cNvPicPr/>
          <p:nvPr/>
        </p:nvPicPr>
        <p:blipFill>
          <a:blip r:embed="rId15"/>
          <a:stretch/>
        </p:blipFill>
        <p:spPr>
          <a:xfrm>
            <a:off x="8813160" y="5367600"/>
            <a:ext cx="3215520" cy="106200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 rot="10800000">
            <a:off x="16940880" y="8508960"/>
            <a:ext cx="1582560" cy="32688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4"/>
          <p:cNvSpPr/>
          <p:nvPr/>
        </p:nvSpPr>
        <p:spPr>
          <a:xfrm rot="10800000">
            <a:off x="44680320" y="8508960"/>
            <a:ext cx="7447320" cy="326880"/>
          </a:xfrm>
          <a:prstGeom prst="rect">
            <a:avLst/>
          </a:prstGeom>
          <a:solidFill>
            <a:schemeClr val="tx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5"/>
          <p:cNvSpPr/>
          <p:nvPr/>
        </p:nvSpPr>
        <p:spPr>
          <a:xfrm rot="10800000">
            <a:off x="18525600" y="8508960"/>
            <a:ext cx="1582560" cy="3268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6"/>
          <p:cNvSpPr/>
          <p:nvPr/>
        </p:nvSpPr>
        <p:spPr>
          <a:xfrm rot="10800000">
            <a:off x="20110320" y="8508960"/>
            <a:ext cx="1582560" cy="32688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295560" y="6587640"/>
            <a:ext cx="148860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Calibri Light"/>
                <a:ea typeface="DejaVu Sans"/>
              </a:rPr>
              <a:t>11/18/15 © 2015 CareerBuilder</a:t>
            </a:r>
            <a:endParaRPr/>
          </a:p>
        </p:txBody>
      </p:sp>
      <p:sp>
        <p:nvSpPr>
          <p:cNvPr id="128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9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6"/>
          <p:cNvPicPr/>
          <p:nvPr/>
        </p:nvPicPr>
        <p:blipFill>
          <a:blip r:embed="rId14"/>
          <a:stretch/>
        </p:blipFill>
        <p:spPr>
          <a:xfrm>
            <a:off x="9749160" y="6390720"/>
            <a:ext cx="2259360" cy="32004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0" y="213840"/>
            <a:ext cx="108360" cy="106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6"/>
          <p:cNvPicPr/>
          <p:nvPr/>
        </p:nvPicPr>
        <p:blipFill>
          <a:blip r:embed="rId14"/>
          <a:stretch/>
        </p:blipFill>
        <p:spPr>
          <a:xfrm>
            <a:off x="9749160" y="6390720"/>
            <a:ext cx="2259360" cy="32004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0" y="213840"/>
            <a:ext cx="108360" cy="106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6"/>
          <p:cNvPicPr/>
          <p:nvPr/>
        </p:nvPicPr>
        <p:blipFill>
          <a:blip r:embed="rId14"/>
          <a:stretch/>
        </p:blipFill>
        <p:spPr>
          <a:xfrm>
            <a:off x="9749160" y="6390720"/>
            <a:ext cx="2259360" cy="320040"/>
          </a:xfrm>
          <a:prstGeom prst="rect">
            <a:avLst/>
          </a:prstGeom>
          <a:ln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0" y="213840"/>
            <a:ext cx="108360" cy="106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"/>
          <p:cNvSpPr/>
          <p:nvPr/>
        </p:nvSpPr>
        <p:spPr>
          <a:xfrm>
            <a:off x="-5400" y="5244480"/>
            <a:ext cx="12189960" cy="1355760"/>
          </a:xfrm>
          <a:prstGeom prst="rect">
            <a:avLst/>
          </a:prstGeom>
          <a:solidFill>
            <a:srgbClr val="F1F1F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8" name="Picture 10"/>
          <p:cNvPicPr/>
          <p:nvPr/>
        </p:nvPicPr>
        <p:blipFill>
          <a:blip r:embed="rId15"/>
          <a:stretch/>
        </p:blipFill>
        <p:spPr>
          <a:xfrm>
            <a:off x="8813160" y="5367600"/>
            <a:ext cx="3215520" cy="1062000"/>
          </a:xfrm>
          <a:prstGeom prst="rect">
            <a:avLst/>
          </a:prstGeom>
          <a:ln>
            <a:noFill/>
          </a:ln>
        </p:spPr>
      </p:pic>
      <p:sp>
        <p:nvSpPr>
          <p:cNvPr id="289" name="CustomShape 3"/>
          <p:cNvSpPr/>
          <p:nvPr/>
        </p:nvSpPr>
        <p:spPr>
          <a:xfrm rot="10800000">
            <a:off x="16940880" y="8508960"/>
            <a:ext cx="1582560" cy="32688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4"/>
          <p:cNvSpPr/>
          <p:nvPr/>
        </p:nvSpPr>
        <p:spPr>
          <a:xfrm rot="10800000">
            <a:off x="44680320" y="8508960"/>
            <a:ext cx="7447320" cy="326880"/>
          </a:xfrm>
          <a:prstGeom prst="rect">
            <a:avLst/>
          </a:prstGeom>
          <a:solidFill>
            <a:schemeClr val="tx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5"/>
          <p:cNvSpPr/>
          <p:nvPr/>
        </p:nvSpPr>
        <p:spPr>
          <a:xfrm rot="10800000">
            <a:off x="18525600" y="8508960"/>
            <a:ext cx="1582560" cy="3268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6"/>
          <p:cNvSpPr/>
          <p:nvPr/>
        </p:nvSpPr>
        <p:spPr>
          <a:xfrm rot="10800000">
            <a:off x="20110320" y="8508960"/>
            <a:ext cx="1582560" cy="32688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7"/>
          <p:cNvSpPr/>
          <p:nvPr/>
        </p:nvSpPr>
        <p:spPr>
          <a:xfrm>
            <a:off x="295560" y="6587640"/>
            <a:ext cx="148860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Calibri Light"/>
                <a:ea typeface="DejaVu Sans"/>
              </a:rPr>
              <a:t>11/18/15 © 2015 CareerBuilder</a:t>
            </a:r>
            <a:endParaRPr/>
          </a:p>
        </p:txBody>
      </p:sp>
      <p:sp>
        <p:nvSpPr>
          <p:cNvPr id="29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9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6"/>
          <p:cNvPicPr/>
          <p:nvPr/>
        </p:nvPicPr>
        <p:blipFill>
          <a:blip r:embed="rId14"/>
          <a:stretch/>
        </p:blipFill>
        <p:spPr>
          <a:xfrm>
            <a:off x="9749160" y="6390720"/>
            <a:ext cx="2259360" cy="320040"/>
          </a:xfrm>
          <a:prstGeom prst="rect">
            <a:avLst/>
          </a:prstGeom>
          <a:ln>
            <a:noFill/>
          </a:ln>
        </p:spPr>
      </p:pic>
      <p:sp>
        <p:nvSpPr>
          <p:cNvPr id="331" name="CustomShape 1"/>
          <p:cNvSpPr/>
          <p:nvPr/>
        </p:nvSpPr>
        <p:spPr>
          <a:xfrm>
            <a:off x="0" y="213840"/>
            <a:ext cx="108360" cy="106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6"/>
          <p:cNvPicPr/>
          <p:nvPr/>
        </p:nvPicPr>
        <p:blipFill>
          <a:blip r:embed="rId14"/>
          <a:stretch/>
        </p:blipFill>
        <p:spPr>
          <a:xfrm>
            <a:off x="9749160" y="6390720"/>
            <a:ext cx="2259360" cy="320040"/>
          </a:xfrm>
          <a:prstGeom prst="rect">
            <a:avLst/>
          </a:prstGeom>
          <a:ln>
            <a:noFill/>
          </a:ln>
        </p:spPr>
      </p:pic>
      <p:sp>
        <p:nvSpPr>
          <p:cNvPr id="369" name="CustomShape 1"/>
          <p:cNvSpPr/>
          <p:nvPr/>
        </p:nvSpPr>
        <p:spPr>
          <a:xfrm>
            <a:off x="0" y="213840"/>
            <a:ext cx="108360" cy="106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-5400" y="5189760"/>
            <a:ext cx="12195360" cy="1355760"/>
          </a:xfrm>
          <a:prstGeom prst="rect">
            <a:avLst/>
          </a:prstGeom>
          <a:solidFill>
            <a:srgbClr val="F1F1F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4" name="Picture 21"/>
          <p:cNvPicPr/>
          <p:nvPr/>
        </p:nvPicPr>
        <p:blipFill>
          <a:blip r:embed="rId3"/>
          <a:stretch/>
        </p:blipFill>
        <p:spPr>
          <a:xfrm>
            <a:off x="8813160" y="5367600"/>
            <a:ext cx="3215520" cy="1062000"/>
          </a:xfrm>
          <a:prstGeom prst="rect">
            <a:avLst/>
          </a:prstGeom>
          <a:ln>
            <a:noFill/>
          </a:ln>
        </p:spPr>
      </p:pic>
      <p:sp>
        <p:nvSpPr>
          <p:cNvPr id="575" name="CustomShape 2"/>
          <p:cNvSpPr/>
          <p:nvPr/>
        </p:nvSpPr>
        <p:spPr>
          <a:xfrm>
            <a:off x="492840" y="4392000"/>
            <a:ext cx="7490520" cy="6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82642"/>
                </a:solidFill>
                <a:latin typeface="Calibri Light"/>
                <a:ea typeface="DejaVu Sans"/>
              </a:rPr>
              <a:t>APS</a:t>
            </a:r>
            <a:endParaRPr/>
          </a:p>
        </p:txBody>
      </p:sp>
      <p:sp>
        <p:nvSpPr>
          <p:cNvPr id="576" name="CustomShape 3"/>
          <p:cNvSpPr/>
          <p:nvPr/>
        </p:nvSpPr>
        <p:spPr>
          <a:xfrm>
            <a:off x="491760" y="3526200"/>
            <a:ext cx="11134440" cy="6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strike="noStrike" dirty="0">
                <a:solidFill>
                  <a:srgbClr val="182642"/>
                </a:solidFill>
                <a:latin typeface="Rockwell"/>
                <a:ea typeface="DejaVu Sans"/>
              </a:rPr>
              <a:t>XSL – Basic Understanding 1 </a:t>
            </a:r>
            <a:endParaRPr dirty="0"/>
          </a:p>
        </p:txBody>
      </p:sp>
      <p:sp>
        <p:nvSpPr>
          <p:cNvPr id="577" name="CustomShape 4"/>
          <p:cNvSpPr/>
          <p:nvPr/>
        </p:nvSpPr>
        <p:spPr>
          <a:xfrm>
            <a:off x="0" y="654588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>
                <a:latin typeface="Arial"/>
              </a:rPr>
              <a:t>By Paul Aviles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7F7F7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  <p:sp>
        <p:nvSpPr>
          <p:cNvPr id="673" name="CustomShape 2"/>
          <p:cNvSpPr/>
          <p:nvPr/>
        </p:nvSpPr>
        <p:spPr>
          <a:xfrm>
            <a:off x="1483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186B190-304C-454E-BFD9-A167363E0647}" type="slidenum">
              <a:rPr lang="en-US" sz="1000" strike="noStrike">
                <a:solidFill>
                  <a:srgbClr val="808080"/>
                </a:solidFill>
                <a:latin typeface="Calibri Light"/>
                <a:ea typeface="DejaVu Sans"/>
              </a:rPr>
              <a:t>10</a:t>
            </a:fld>
            <a:endParaRPr/>
          </a:p>
        </p:txBody>
      </p:sp>
      <p:sp>
        <p:nvSpPr>
          <p:cNvPr id="674" name="CustomShape 3"/>
          <p:cNvSpPr/>
          <p:nvPr/>
        </p:nvSpPr>
        <p:spPr>
          <a:xfrm>
            <a:off x="366480" y="457200"/>
            <a:ext cx="11428200" cy="89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 dirty="0">
                <a:solidFill>
                  <a:srgbClr val="CCCCCC"/>
                </a:solidFill>
                <a:latin typeface="Rockwell"/>
                <a:ea typeface="DejaVu Sans"/>
              </a:rPr>
              <a:t>How is XSL done?</a:t>
            </a:r>
            <a:endParaRPr dirty="0"/>
          </a:p>
          <a:p>
            <a:endParaRPr dirty="0"/>
          </a:p>
          <a:p>
            <a:r>
              <a:rPr lang="en-US" sz="2800" b="1" strike="noStrike" dirty="0">
                <a:solidFill>
                  <a:srgbClr val="182642"/>
                </a:solidFill>
                <a:latin typeface="Rockwell"/>
                <a:ea typeface="DejaVu Sans"/>
              </a:rPr>
              <a:t>At APS, we use the following tools to develop XSL: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Notepad++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FAT Tool (Cloud Atlas)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Other useful tools: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*XSL and XML syntax checkers.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182642"/>
                </a:solidFill>
                <a:latin typeface="Rockwell"/>
              </a:rPr>
              <a:t>*Also transform documents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http://www.utilities-online.info/xsltransformation/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675" name="Picture 674"/>
          <p:cNvPicPr/>
          <p:nvPr/>
        </p:nvPicPr>
        <p:blipFill>
          <a:blip r:embed="rId3"/>
          <a:stretch/>
        </p:blipFill>
        <p:spPr>
          <a:xfrm>
            <a:off x="8938440" y="3383280"/>
            <a:ext cx="2856600" cy="285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7F7F7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  <p:sp>
        <p:nvSpPr>
          <p:cNvPr id="677" name="CustomShape 2"/>
          <p:cNvSpPr/>
          <p:nvPr/>
        </p:nvSpPr>
        <p:spPr>
          <a:xfrm>
            <a:off x="1483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77E828A-94A4-4B6A-9E57-B5694321587F}" type="slidenum">
              <a:rPr lang="en-US" sz="1000" strike="noStrike">
                <a:solidFill>
                  <a:srgbClr val="808080"/>
                </a:solidFill>
                <a:latin typeface="Calibri Light"/>
                <a:ea typeface="DejaVu Sans"/>
              </a:rPr>
              <a:t>11</a:t>
            </a:fld>
            <a:endParaRPr/>
          </a:p>
        </p:txBody>
      </p:sp>
      <p:sp>
        <p:nvSpPr>
          <p:cNvPr id="678" name="CustomShape 3"/>
          <p:cNvSpPr/>
          <p:nvPr/>
        </p:nvSpPr>
        <p:spPr>
          <a:xfrm>
            <a:off x="366480" y="457200"/>
            <a:ext cx="11428200" cy="89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>
                <a:solidFill>
                  <a:srgbClr val="CCCCCC"/>
                </a:solidFill>
                <a:latin typeface="Rockwell"/>
                <a:ea typeface="DejaVu Sans"/>
              </a:rPr>
              <a:t>How is XSL done?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Notepad++ is a very efficient code editor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since it supports many encoding and language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patterns for XML and XSL.</a:t>
            </a:r>
            <a:endParaRPr/>
          </a:p>
          <a:p>
            <a:endParaRPr/>
          </a:p>
          <a:p>
            <a:r>
              <a:rPr lang="en-US" sz="2800" b="1" strike="noStrike">
                <a:solidFill>
                  <a:srgbClr val="182642"/>
                </a:solidFill>
                <a:latin typeface="Rockwell"/>
                <a:ea typeface="DejaVu Sans"/>
              </a:rPr>
              <a:t>FAT tool is the tool provided by Career Builder to: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1) Retrieve XML files from external sources such as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web addresses or FTP files.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2) Use an XSL code to parse and transform the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Information of the retrieved XML file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3) Lastly, publish the transformed jobs by sending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them DPI.</a:t>
            </a:r>
            <a:r>
              <a:rPr lang="en-US" sz="2800" b="1" strike="noStrike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79" name="Picture 678"/>
          <p:cNvPicPr/>
          <p:nvPr/>
        </p:nvPicPr>
        <p:blipFill>
          <a:blip r:embed="rId3"/>
          <a:stretch/>
        </p:blipFill>
        <p:spPr>
          <a:xfrm>
            <a:off x="9235440" y="1188720"/>
            <a:ext cx="1828080" cy="1828080"/>
          </a:xfrm>
          <a:prstGeom prst="rect">
            <a:avLst/>
          </a:prstGeom>
          <a:ln>
            <a:noFill/>
          </a:ln>
        </p:spPr>
      </p:pic>
      <p:pic>
        <p:nvPicPr>
          <p:cNvPr id="680" name="Picture 679"/>
          <p:cNvPicPr/>
          <p:nvPr/>
        </p:nvPicPr>
        <p:blipFill>
          <a:blip r:embed="rId4"/>
          <a:stretch/>
        </p:blipFill>
        <p:spPr>
          <a:xfrm>
            <a:off x="9326880" y="4297680"/>
            <a:ext cx="2050560" cy="91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731520" y="2286000"/>
            <a:ext cx="8025480" cy="6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182642"/>
                </a:solidFill>
                <a:latin typeface="Rockwell"/>
                <a:ea typeface="DejaVu Sans"/>
              </a:rPr>
              <a:t>The XSL Code</a:t>
            </a:r>
            <a:endParaRPr/>
          </a:p>
        </p:txBody>
      </p:sp>
      <p:pic>
        <p:nvPicPr>
          <p:cNvPr id="718" name="Picture 717"/>
          <p:cNvPicPr/>
          <p:nvPr/>
        </p:nvPicPr>
        <p:blipFill>
          <a:blip r:embed="rId2"/>
          <a:stretch/>
        </p:blipFill>
        <p:spPr>
          <a:xfrm>
            <a:off x="6675120" y="2194560"/>
            <a:ext cx="4023000" cy="255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7F7F7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  <p:sp>
        <p:nvSpPr>
          <p:cNvPr id="720" name="CustomShape 2"/>
          <p:cNvSpPr/>
          <p:nvPr/>
        </p:nvSpPr>
        <p:spPr>
          <a:xfrm>
            <a:off x="1483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86D154A-43A7-4691-9EB5-7684212B7037}" type="slidenum">
              <a:rPr lang="en-US" sz="1000" strike="noStrike">
                <a:solidFill>
                  <a:srgbClr val="808080"/>
                </a:solidFill>
                <a:latin typeface="Calibri Light"/>
                <a:ea typeface="DejaVu Sans"/>
              </a:rPr>
              <a:t>13</a:t>
            </a:fld>
            <a:endParaRPr/>
          </a:p>
        </p:txBody>
      </p:sp>
      <p:sp>
        <p:nvSpPr>
          <p:cNvPr id="721" name="CustomShape 3"/>
          <p:cNvSpPr/>
          <p:nvPr/>
        </p:nvSpPr>
        <p:spPr>
          <a:xfrm>
            <a:off x="366480" y="457200"/>
            <a:ext cx="11428200" cy="89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 dirty="0">
                <a:solidFill>
                  <a:srgbClr val="CCCCCC"/>
                </a:solidFill>
                <a:latin typeface="Rockwell"/>
                <a:ea typeface="DejaVu Sans"/>
              </a:rPr>
              <a:t>The XSL Code</a:t>
            </a:r>
            <a:endParaRPr dirty="0"/>
          </a:p>
          <a:p>
            <a:endParaRPr dirty="0"/>
          </a:p>
          <a:p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XSL itself is kind of a programming language only focused on data transformation.  An XSL code is built to parse information from the XML data containing the jobs and transform it to a format recognizable by DPI at CareerBuilder.</a:t>
            </a:r>
            <a:endParaRPr dirty="0"/>
          </a:p>
          <a:p>
            <a:endParaRPr dirty="0"/>
          </a:p>
          <a:p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This is how the XSL code looks like: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722" name="Picture 721"/>
          <p:cNvPicPr/>
          <p:nvPr/>
        </p:nvPicPr>
        <p:blipFill>
          <a:blip r:embed="rId3"/>
          <a:stretch/>
        </p:blipFill>
        <p:spPr>
          <a:xfrm>
            <a:off x="2989440" y="3974040"/>
            <a:ext cx="6428520" cy="215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7F7F7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  <p:sp>
        <p:nvSpPr>
          <p:cNvPr id="724" name="CustomShape 2"/>
          <p:cNvSpPr/>
          <p:nvPr/>
        </p:nvSpPr>
        <p:spPr>
          <a:xfrm>
            <a:off x="1483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E706284-BFAF-4F44-8185-CB08AE700B1E}" type="slidenum">
              <a:rPr lang="en-US" sz="1000" strike="noStrike">
                <a:solidFill>
                  <a:srgbClr val="808080"/>
                </a:solidFill>
                <a:latin typeface="Calibri Light"/>
                <a:ea typeface="DejaVu Sans"/>
              </a:rPr>
              <a:t>14</a:t>
            </a:fld>
            <a:endParaRPr/>
          </a:p>
        </p:txBody>
      </p:sp>
      <p:pic>
        <p:nvPicPr>
          <p:cNvPr id="725" name="Picture 724"/>
          <p:cNvPicPr/>
          <p:nvPr/>
        </p:nvPicPr>
        <p:blipFill>
          <a:blip r:embed="rId3"/>
          <a:stretch/>
        </p:blipFill>
        <p:spPr>
          <a:xfrm>
            <a:off x="5203080" y="365760"/>
            <a:ext cx="6409440" cy="5771520"/>
          </a:xfrm>
          <a:prstGeom prst="rect">
            <a:avLst/>
          </a:prstGeom>
          <a:ln>
            <a:noFill/>
          </a:ln>
        </p:spPr>
      </p:pic>
      <p:sp>
        <p:nvSpPr>
          <p:cNvPr id="726" name="CustomShape 3"/>
          <p:cNvSpPr/>
          <p:nvPr/>
        </p:nvSpPr>
        <p:spPr>
          <a:xfrm>
            <a:off x="365760" y="457200"/>
            <a:ext cx="4571640" cy="89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 dirty="0">
                <a:solidFill>
                  <a:srgbClr val="CCCCCC"/>
                </a:solidFill>
                <a:latin typeface="Rockwell"/>
                <a:ea typeface="DejaVu Sans"/>
              </a:rPr>
              <a:t>The XSL Code</a:t>
            </a:r>
            <a:endParaRPr dirty="0"/>
          </a:p>
          <a:p>
            <a:endParaRPr dirty="0"/>
          </a:p>
          <a:p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Like in XML, each tag contains an important value.</a:t>
            </a:r>
            <a:endParaRPr dirty="0"/>
          </a:p>
          <a:p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This part of the XSL would generate the following output:</a:t>
            </a:r>
            <a:endParaRPr dirty="0"/>
          </a:p>
          <a:p>
            <a:r>
              <a:rPr lang="en-US" strike="noStrike" dirty="0">
                <a:solidFill>
                  <a:srgbClr val="182642"/>
                </a:solidFill>
                <a:latin typeface="Rockwell"/>
                <a:ea typeface="DejaVu Sans"/>
              </a:rPr>
              <a:t>&lt;Batch&gt;</a:t>
            </a:r>
            <a:endParaRPr dirty="0"/>
          </a:p>
          <a:p>
            <a:r>
              <a:rPr lang="en-US" strike="noStrike" dirty="0">
                <a:solidFill>
                  <a:srgbClr val="182642"/>
                </a:solidFill>
                <a:latin typeface="Rockwell"/>
                <a:ea typeface="DejaVu Sans"/>
              </a:rPr>
              <a:t>&lt;Header&gt;</a:t>
            </a:r>
            <a:endParaRPr dirty="0"/>
          </a:p>
          <a:p>
            <a:r>
              <a:rPr lang="en-US" strike="noStrike" dirty="0">
                <a:solidFill>
                  <a:srgbClr val="182642"/>
                </a:solidFill>
                <a:latin typeface="Rockwell"/>
                <a:ea typeface="DejaVu Sans"/>
              </a:rPr>
              <a:t>&lt;Field name='</a:t>
            </a:r>
            <a:r>
              <a:rPr lang="en-US" strike="noStrike" dirty="0" err="1">
                <a:solidFill>
                  <a:srgbClr val="182642"/>
                </a:solidFill>
                <a:latin typeface="Rockwell"/>
                <a:ea typeface="DejaVu Sans"/>
              </a:rPr>
              <a:t>CBVendorID</a:t>
            </a:r>
            <a:r>
              <a:rPr lang="en-US" strike="noStrike" dirty="0">
                <a:solidFill>
                  <a:srgbClr val="182642"/>
                </a:solidFill>
                <a:latin typeface="Rockwell"/>
                <a:ea typeface="DejaVu Sans"/>
              </a:rPr>
              <a:t>' value='ERSFFDAFDAFGDEASF'/&gt;</a:t>
            </a:r>
            <a:endParaRPr dirty="0"/>
          </a:p>
          <a:p>
            <a:r>
              <a:rPr lang="en-US" strike="noStrike" dirty="0">
                <a:solidFill>
                  <a:srgbClr val="182642"/>
                </a:solidFill>
                <a:latin typeface="Rockwell"/>
                <a:ea typeface="DejaVu Sans"/>
              </a:rPr>
              <a:t>&lt;Field name='</a:t>
            </a:r>
            <a:r>
              <a:rPr lang="en-US" strike="noStrike" dirty="0" err="1">
                <a:solidFill>
                  <a:srgbClr val="182642"/>
                </a:solidFill>
                <a:latin typeface="Rockwell"/>
                <a:ea typeface="DejaVu Sans"/>
              </a:rPr>
              <a:t>CBReplyTo</a:t>
            </a:r>
            <a:r>
              <a:rPr lang="en-US" strike="noStrike" dirty="0">
                <a:solidFill>
                  <a:srgbClr val="182642"/>
                </a:solidFill>
                <a:latin typeface="Rockwell"/>
                <a:ea typeface="DejaVu Sans"/>
              </a:rPr>
              <a:t>' value='</a:t>
            </a:r>
            <a:r>
              <a:rPr lang="en-US" strike="noStrike" dirty="0" err="1">
                <a:solidFill>
                  <a:srgbClr val="182642"/>
                </a:solidFill>
                <a:latin typeface="Rockwell"/>
                <a:ea typeface="DejaVu Sans"/>
              </a:rPr>
              <a:t>test@careerbuilder.ocm</a:t>
            </a:r>
            <a:r>
              <a:rPr lang="en-US" strike="noStrike" dirty="0">
                <a:solidFill>
                  <a:srgbClr val="182642"/>
                </a:solidFill>
                <a:latin typeface="Rockwell"/>
                <a:ea typeface="DejaVu Sans"/>
              </a:rPr>
              <a:t>'/&gt;</a:t>
            </a:r>
            <a:endParaRPr dirty="0"/>
          </a:p>
          <a:p>
            <a:r>
              <a:rPr lang="en-US" strike="noStrike" dirty="0">
                <a:solidFill>
                  <a:srgbClr val="182642"/>
                </a:solidFill>
                <a:latin typeface="Rockwell"/>
                <a:ea typeface="DejaVu Sans"/>
              </a:rPr>
              <a:t>&lt;/Header&gt;</a:t>
            </a:r>
            <a:endParaRPr dirty="0"/>
          </a:p>
          <a:p>
            <a:r>
              <a:rPr lang="en-US" strike="noStrike" dirty="0">
                <a:solidFill>
                  <a:srgbClr val="182642"/>
                </a:solidFill>
                <a:latin typeface="Rockwell"/>
                <a:ea typeface="DejaVu Sans"/>
              </a:rPr>
              <a:t>….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1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7F7F7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  <p:sp>
        <p:nvSpPr>
          <p:cNvPr id="728" name="CustomShape 2"/>
          <p:cNvSpPr/>
          <p:nvPr/>
        </p:nvSpPr>
        <p:spPr>
          <a:xfrm>
            <a:off x="1483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3396720-EF1D-4FE6-B300-BE2F0BD02568}" type="slidenum">
              <a:rPr lang="en-US" sz="1000" strike="noStrike">
                <a:solidFill>
                  <a:srgbClr val="808080"/>
                </a:solidFill>
                <a:latin typeface="Calibri Light"/>
                <a:ea typeface="DejaVu Sans"/>
              </a:rPr>
              <a:t>15</a:t>
            </a:fld>
            <a:endParaRPr/>
          </a:p>
        </p:txBody>
      </p:sp>
      <p:pic>
        <p:nvPicPr>
          <p:cNvPr id="729" name="Picture 728"/>
          <p:cNvPicPr/>
          <p:nvPr/>
        </p:nvPicPr>
        <p:blipFill>
          <a:blip r:embed="rId3"/>
          <a:stretch/>
        </p:blipFill>
        <p:spPr>
          <a:xfrm>
            <a:off x="5029200" y="592920"/>
            <a:ext cx="6409440" cy="5761800"/>
          </a:xfrm>
          <a:prstGeom prst="rect">
            <a:avLst/>
          </a:prstGeom>
          <a:ln>
            <a:noFill/>
          </a:ln>
        </p:spPr>
      </p:pic>
      <p:sp>
        <p:nvSpPr>
          <p:cNvPr id="730" name="CustomShape 3"/>
          <p:cNvSpPr/>
          <p:nvPr/>
        </p:nvSpPr>
        <p:spPr>
          <a:xfrm>
            <a:off x="366120" y="457200"/>
            <a:ext cx="4571640" cy="89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>
                <a:solidFill>
                  <a:srgbClr val="CCCCCC"/>
                </a:solidFill>
                <a:latin typeface="Rockwell"/>
                <a:ea typeface="DejaVu Sans"/>
              </a:rPr>
              <a:t>The XSL Code</a:t>
            </a:r>
            <a:endParaRPr/>
          </a:p>
          <a:p>
            <a:endParaRPr/>
          </a:p>
          <a:p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...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name="CBApplyURL" value="http://jobsite.com"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name="CBDisplayJobID" value="123"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name="CBJobTitle" value="TX"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name="CBCity" value="San Antonio"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name="CBState" value="CA"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name="CBCountry" value="US"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….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CustomShape 1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7F7F7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  <p:sp>
        <p:nvSpPr>
          <p:cNvPr id="732" name="CustomShape 2"/>
          <p:cNvSpPr/>
          <p:nvPr/>
        </p:nvSpPr>
        <p:spPr>
          <a:xfrm>
            <a:off x="1483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1253A60-2C30-4286-86D0-FADDCB38494C}" type="slidenum">
              <a:rPr lang="en-US" sz="1000" strike="noStrike">
                <a:solidFill>
                  <a:srgbClr val="808080"/>
                </a:solidFill>
                <a:latin typeface="Calibri Light"/>
                <a:ea typeface="DejaVu Sans"/>
              </a:rPr>
              <a:t>16</a:t>
            </a:fld>
            <a:endParaRPr/>
          </a:p>
        </p:txBody>
      </p:sp>
      <p:pic>
        <p:nvPicPr>
          <p:cNvPr id="733" name="Picture 732"/>
          <p:cNvPicPr/>
          <p:nvPr/>
        </p:nvPicPr>
        <p:blipFill>
          <a:blip r:embed="rId3"/>
          <a:stretch/>
        </p:blipFill>
        <p:spPr>
          <a:xfrm>
            <a:off x="5405040" y="27360"/>
            <a:ext cx="6390720" cy="5733360"/>
          </a:xfrm>
          <a:prstGeom prst="rect">
            <a:avLst/>
          </a:prstGeom>
          <a:ln>
            <a:noFill/>
          </a:ln>
        </p:spPr>
      </p:pic>
      <p:sp>
        <p:nvSpPr>
          <p:cNvPr id="734" name="CustomShape 3"/>
          <p:cNvSpPr/>
          <p:nvPr/>
        </p:nvSpPr>
        <p:spPr>
          <a:xfrm>
            <a:off x="366120" y="457200"/>
            <a:ext cx="4571640" cy="55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>
                <a:solidFill>
                  <a:srgbClr val="CCCCCC"/>
                </a:solidFill>
                <a:latin typeface="Rockwell"/>
                <a:ea typeface="DejaVu Sans"/>
              </a:rPr>
              <a:t>The XSL Code</a:t>
            </a:r>
            <a:endParaRPr/>
          </a:p>
          <a:p>
            <a:endParaRPr/>
          </a:p>
          <a:p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...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name="CBPostalCode" value="This job is about building stuff"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name="CBDescription" value="123"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name="CBRequirements" value="You need tools"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name="CBCity" value="San Antonio"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name="CBState" value="CA"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&lt;Field name="CBCountry" value="US" /&gt;</a:t>
            </a:r>
            <a:endParaRPr/>
          </a:p>
          <a:p>
            <a:r>
              <a:rPr lang="en-US" strike="noStrike">
                <a:solidFill>
                  <a:srgbClr val="182642"/>
                </a:solidFill>
                <a:latin typeface="Rockwell"/>
                <a:ea typeface="DejaVu Sans"/>
              </a:rPr>
              <a:t>&lt;/Batch&gt;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366120" y="457200"/>
            <a:ext cx="11063880" cy="548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 dirty="0">
                <a:solidFill>
                  <a:srgbClr val="CCCCCC"/>
                </a:solidFill>
                <a:latin typeface="Rockwell"/>
                <a:ea typeface="DejaVu Sans"/>
              </a:rPr>
              <a:t>The XSL Code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en-US" sz="2000" b="1" strike="noStrike" dirty="0">
                <a:solidFill>
                  <a:srgbClr val="182642"/>
                </a:solidFill>
                <a:latin typeface="Rockwell"/>
                <a:ea typeface="DejaVu Sans"/>
              </a:rPr>
              <a:t>This is the final result: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lang="en-US" sz="2000" b="1" strike="noStrike" dirty="0">
              <a:solidFill>
                <a:srgbClr val="182642"/>
              </a:solidFill>
              <a:latin typeface="Rockwell"/>
              <a:ea typeface="DejaVu Sans"/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737" name="Picture 736"/>
          <p:cNvPicPr/>
          <p:nvPr/>
        </p:nvPicPr>
        <p:blipFill>
          <a:blip r:embed="rId2"/>
          <a:stretch/>
        </p:blipFill>
        <p:spPr>
          <a:xfrm>
            <a:off x="3410280" y="1867320"/>
            <a:ext cx="8476920" cy="261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666720" y="1709640"/>
            <a:ext cx="10513440" cy="285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6000" strike="noStrike" dirty="0">
                <a:solidFill>
                  <a:srgbClr val="FFFFFF"/>
                </a:solidFill>
                <a:latin typeface="Rockwell"/>
                <a:ea typeface="DejaVu Sans"/>
              </a:rPr>
              <a:t>QUESTIONS?</a:t>
            </a:r>
            <a:endParaRPr dirty="0"/>
          </a:p>
        </p:txBody>
      </p:sp>
      <p:sp>
        <p:nvSpPr>
          <p:cNvPr id="739" name="CustomShape 2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FFFFF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666720" y="1709640"/>
            <a:ext cx="10513440" cy="285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6000" dirty="0">
                <a:solidFill>
                  <a:srgbClr val="FFFFFF"/>
                </a:solidFill>
                <a:latin typeface="Rockwell"/>
              </a:rPr>
              <a:t>LET’S PROCEED CREATING PROGRAMMING AN XSL FILE.</a:t>
            </a:r>
            <a:endParaRPr dirty="0"/>
          </a:p>
        </p:txBody>
      </p:sp>
      <p:sp>
        <p:nvSpPr>
          <p:cNvPr id="739" name="CustomShape 2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FFFFF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7724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4023360" y="2286000"/>
            <a:ext cx="7659720" cy="6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strike="noStrike" dirty="0">
                <a:solidFill>
                  <a:srgbClr val="182642"/>
                </a:solidFill>
                <a:latin typeface="Rockwell"/>
                <a:ea typeface="DejaVu Sans"/>
              </a:rPr>
              <a:t>FIRST... Lets understand what XSL is</a:t>
            </a:r>
            <a:endParaRPr dirty="0"/>
          </a:p>
        </p:txBody>
      </p:sp>
      <p:pic>
        <p:nvPicPr>
          <p:cNvPr id="579" name="Picture 578"/>
          <p:cNvPicPr/>
          <p:nvPr/>
        </p:nvPicPr>
        <p:blipFill>
          <a:blip r:embed="rId2"/>
          <a:stretch/>
        </p:blipFill>
        <p:spPr>
          <a:xfrm>
            <a:off x="365760" y="1645920"/>
            <a:ext cx="3655800" cy="356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7F7F7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  <p:sp>
        <p:nvSpPr>
          <p:cNvPr id="581" name="CustomShape 2"/>
          <p:cNvSpPr/>
          <p:nvPr/>
        </p:nvSpPr>
        <p:spPr>
          <a:xfrm>
            <a:off x="1483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C990A96-FF29-49CA-93E9-57096395890B}" type="slidenum">
              <a:rPr lang="en-US" sz="1000" strike="noStrike">
                <a:solidFill>
                  <a:srgbClr val="808080"/>
                </a:solidFill>
                <a:latin typeface="Calibri Light"/>
                <a:ea typeface="DejaVu Sans"/>
              </a:rPr>
              <a:t>3</a:t>
            </a:fld>
            <a:endParaRPr/>
          </a:p>
        </p:txBody>
      </p:sp>
      <p:sp>
        <p:nvSpPr>
          <p:cNvPr id="582" name="CustomShape 3"/>
          <p:cNvSpPr/>
          <p:nvPr/>
        </p:nvSpPr>
        <p:spPr>
          <a:xfrm>
            <a:off x="365760" y="457200"/>
            <a:ext cx="7823520" cy="76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 dirty="0">
                <a:solidFill>
                  <a:srgbClr val="CCCCCC"/>
                </a:solidFill>
                <a:latin typeface="Rockwell"/>
                <a:ea typeface="DejaVu Sans"/>
              </a:rPr>
              <a:t>FIRST... Lets understand what's XSL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XSL stands for Extensible Stylesheet Language. It is used to parse and transform XML data to documents that will be later </a:t>
            </a:r>
            <a:r>
              <a:rPr lang="en-US" sz="2800" dirty="0">
                <a:solidFill>
                  <a:srgbClr val="182642"/>
                </a:solidFill>
                <a:latin typeface="Rockwell"/>
                <a:ea typeface="DejaVu Sans"/>
              </a:rPr>
              <a:t>read and used</a:t>
            </a: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 by other platforms.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strike="noStrike" dirty="0">
                <a:solidFill>
                  <a:srgbClr val="182642"/>
                </a:solidFill>
                <a:latin typeface="Rockwell"/>
                <a:ea typeface="DejaVu Sans"/>
              </a:rPr>
              <a:t>But how is it used by CAREERBUILDER?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Simple! We transform the </a:t>
            </a:r>
            <a:r>
              <a:rPr lang="en-US" sz="2800" dirty="0">
                <a:solidFill>
                  <a:srgbClr val="182642"/>
                </a:solidFill>
                <a:latin typeface="Rockwell"/>
                <a:ea typeface="DejaVu Sans"/>
              </a:rPr>
              <a:t>XML provided </a:t>
            </a: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by the clients to an XML </a:t>
            </a:r>
            <a:r>
              <a:rPr lang="en-US" sz="2800" dirty="0">
                <a:solidFill>
                  <a:srgbClr val="182642"/>
                </a:solidFill>
                <a:latin typeface="Rockwell"/>
                <a:ea typeface="DejaVu Sans"/>
              </a:rPr>
              <a:t>with the </a:t>
            </a: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format used by DPI (DPI is the platform where the jobs are posted in </a:t>
            </a:r>
            <a:r>
              <a:rPr lang="en-US" sz="2800" strike="noStrike" dirty="0" err="1">
                <a:solidFill>
                  <a:srgbClr val="182642"/>
                </a:solidFill>
                <a:latin typeface="Rockwell"/>
                <a:ea typeface="DejaVu Sans"/>
              </a:rPr>
              <a:t>Careerbuilder</a:t>
            </a: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).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83" name="Picture 582"/>
          <p:cNvPicPr/>
          <p:nvPr/>
        </p:nvPicPr>
        <p:blipFill>
          <a:blip r:embed="rId3"/>
          <a:stretch/>
        </p:blipFill>
        <p:spPr>
          <a:xfrm>
            <a:off x="8229960" y="2103120"/>
            <a:ext cx="3289680" cy="23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7F7F7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  <p:sp>
        <p:nvSpPr>
          <p:cNvPr id="585" name="CustomShape 2"/>
          <p:cNvSpPr/>
          <p:nvPr/>
        </p:nvSpPr>
        <p:spPr>
          <a:xfrm>
            <a:off x="1483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300547A-AE23-43CC-BDDC-E8BADF89AF20}" type="slidenum">
              <a:rPr lang="en-US" sz="1000" strike="noStrike">
                <a:solidFill>
                  <a:srgbClr val="808080"/>
                </a:solidFill>
                <a:latin typeface="Calibri Light"/>
                <a:ea typeface="DejaVu Sans"/>
              </a:rPr>
              <a:t>4</a:t>
            </a:fld>
            <a:endParaRPr/>
          </a:p>
        </p:txBody>
      </p:sp>
      <p:sp>
        <p:nvSpPr>
          <p:cNvPr id="586" name="CustomShape 3"/>
          <p:cNvSpPr/>
          <p:nvPr/>
        </p:nvSpPr>
        <p:spPr>
          <a:xfrm>
            <a:off x="365760" y="457200"/>
            <a:ext cx="7823520" cy="76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 dirty="0">
                <a:solidFill>
                  <a:srgbClr val="CCCCCC"/>
                </a:solidFill>
                <a:latin typeface="Rockwell"/>
                <a:ea typeface="DejaVu Sans"/>
              </a:rPr>
              <a:t>FIRST... Lets understand what's XSL</a:t>
            </a:r>
          </a:p>
          <a:p>
            <a:endParaRPr lang="en-US" sz="2800" u="sng" dirty="0">
              <a:solidFill>
                <a:srgbClr val="CCCCCC"/>
              </a:solidFill>
              <a:latin typeface="Rockwell"/>
            </a:endParaRPr>
          </a:p>
          <a:p>
            <a:endParaRPr lang="en-US" sz="2800" u="sng" dirty="0">
              <a:solidFill>
                <a:srgbClr val="CCCCCC"/>
              </a:solidFill>
              <a:latin typeface="Rockwell"/>
            </a:endParaRPr>
          </a:p>
          <a:p>
            <a:endParaRPr lang="en-US" sz="2800" u="sng" dirty="0">
              <a:solidFill>
                <a:srgbClr val="CCCCCC"/>
              </a:solidFill>
              <a:latin typeface="Rockwell"/>
            </a:endParaRPr>
          </a:p>
          <a:p>
            <a:endParaRPr dirty="0"/>
          </a:p>
          <a:p>
            <a:r>
              <a:rPr lang="en-US" sz="2800" b="1" strike="noStrike" dirty="0">
                <a:solidFill>
                  <a:srgbClr val="00CC00"/>
                </a:solidFill>
                <a:latin typeface="Rockwell"/>
                <a:ea typeface="DejaVu Sans"/>
              </a:rPr>
              <a:t>ADVANTAGES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>
                <a:solidFill>
                  <a:srgbClr val="000000"/>
                </a:solidFill>
                <a:latin typeface="Rockwell"/>
                <a:ea typeface="DejaVu Sans"/>
              </a:rPr>
              <a:t>The information processed by XSL is </a:t>
            </a:r>
            <a:r>
              <a:rPr lang="en-US" sz="2800" b="1" strike="noStrike" dirty="0">
                <a:solidFill>
                  <a:srgbClr val="000000"/>
                </a:solidFill>
                <a:latin typeface="Rockwell"/>
                <a:ea typeface="DejaVu Sans"/>
              </a:rPr>
              <a:t>always</a:t>
            </a:r>
            <a:r>
              <a:rPr lang="en-US" sz="2800" strike="noStrike" dirty="0">
                <a:solidFill>
                  <a:srgbClr val="000000"/>
                </a:solidFill>
                <a:latin typeface="Rockwell"/>
                <a:ea typeface="DejaVu Sans"/>
              </a:rPr>
              <a:t> guaranteed to work since XML data follows standard structures. </a:t>
            </a:r>
            <a:r>
              <a:rPr lang="en-US" sz="2800" dirty="0">
                <a:solidFill>
                  <a:srgbClr val="000000"/>
                </a:solidFill>
                <a:latin typeface="Rockwell"/>
                <a:ea typeface="DejaVu Sans"/>
              </a:rPr>
              <a:t>Human error does not exists when an XSL code works.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strike="noStrike" dirty="0">
                <a:solidFill>
                  <a:srgbClr val="00CC00"/>
                </a:solidFill>
                <a:latin typeface="Rockwell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88" name="Picture 587"/>
          <p:cNvPicPr/>
          <p:nvPr/>
        </p:nvPicPr>
        <p:blipFill>
          <a:blip r:embed="rId3"/>
          <a:stretch/>
        </p:blipFill>
        <p:spPr>
          <a:xfrm>
            <a:off x="8040216" y="1196752"/>
            <a:ext cx="3269160" cy="39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4023360" y="2286000"/>
            <a:ext cx="7659720" cy="6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182642"/>
                </a:solidFill>
                <a:latin typeface="Rockwell"/>
                <a:ea typeface="DejaVu Sans"/>
              </a:rPr>
              <a:t>Now, what's XML?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182642"/>
                </a:solidFill>
                <a:latin typeface="Rockwell"/>
                <a:ea typeface="DejaVu Sans"/>
              </a:rPr>
              <a:t>(If you already familiar with it, feel free to skip this section)</a:t>
            </a:r>
            <a:endParaRPr/>
          </a:p>
        </p:txBody>
      </p:sp>
      <p:pic>
        <p:nvPicPr>
          <p:cNvPr id="590" name="Picture 589"/>
          <p:cNvPicPr/>
          <p:nvPr/>
        </p:nvPicPr>
        <p:blipFill>
          <a:blip r:embed="rId2"/>
          <a:stretch/>
        </p:blipFill>
        <p:spPr>
          <a:xfrm>
            <a:off x="365760" y="1554480"/>
            <a:ext cx="3656520" cy="384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7F7F7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  <p:sp>
        <p:nvSpPr>
          <p:cNvPr id="592" name="CustomShape 2"/>
          <p:cNvSpPr/>
          <p:nvPr/>
        </p:nvSpPr>
        <p:spPr>
          <a:xfrm>
            <a:off x="1483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8CBA7CC-F0DB-4B0A-AC64-FD740FE4D657}" type="slidenum">
              <a:rPr lang="en-US" sz="1000" strike="noStrike">
                <a:solidFill>
                  <a:srgbClr val="808080"/>
                </a:solidFill>
                <a:latin typeface="Calibri Light"/>
                <a:ea typeface="DejaVu Sans"/>
              </a:rPr>
              <a:t>6</a:t>
            </a:fld>
            <a:endParaRPr/>
          </a:p>
        </p:txBody>
      </p:sp>
      <p:sp>
        <p:nvSpPr>
          <p:cNvPr id="593" name="CustomShape 3"/>
          <p:cNvSpPr/>
          <p:nvPr/>
        </p:nvSpPr>
        <p:spPr>
          <a:xfrm>
            <a:off x="365760" y="457200"/>
            <a:ext cx="11428200" cy="89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 dirty="0">
                <a:solidFill>
                  <a:srgbClr val="CCCCCC"/>
                </a:solidFill>
                <a:latin typeface="Rockwell"/>
                <a:ea typeface="DejaVu Sans"/>
              </a:rPr>
              <a:t>Now, what's XML?</a:t>
            </a:r>
            <a:endParaRPr dirty="0"/>
          </a:p>
          <a:p>
            <a:endParaRPr dirty="0"/>
          </a:p>
          <a:p>
            <a:r>
              <a:rPr lang="en-US" sz="2400" strike="noStrike" dirty="0">
                <a:solidFill>
                  <a:srgbClr val="182642"/>
                </a:solidFill>
                <a:latin typeface="Rockwell"/>
                <a:ea typeface="DejaVu Sans"/>
              </a:rPr>
              <a:t>XML stands for </a:t>
            </a:r>
            <a:r>
              <a:rPr lang="en-US" sz="2400" dirty="0">
                <a:solidFill>
                  <a:srgbClr val="182642"/>
                </a:solidFill>
                <a:latin typeface="Rockwell"/>
                <a:ea typeface="DejaVu Sans"/>
              </a:rPr>
              <a:t>Ex</a:t>
            </a:r>
            <a:r>
              <a:rPr lang="en-US" sz="2400" strike="noStrike" dirty="0">
                <a:solidFill>
                  <a:srgbClr val="182642"/>
                </a:solidFill>
                <a:latin typeface="Rockwell"/>
                <a:ea typeface="DejaVu Sans"/>
              </a:rPr>
              <a:t>tensible Markup Language, </a:t>
            </a:r>
            <a:r>
              <a:rPr lang="en-US" sz="2400" dirty="0">
                <a:solidFill>
                  <a:srgbClr val="182642"/>
                </a:solidFill>
                <a:latin typeface="Rockwell"/>
                <a:ea typeface="DejaVu Sans"/>
              </a:rPr>
              <a:t>it’s </a:t>
            </a:r>
            <a:r>
              <a:rPr lang="en-US" sz="2400" strike="noStrike" dirty="0">
                <a:solidFill>
                  <a:srgbClr val="182642"/>
                </a:solidFill>
                <a:latin typeface="Rockwell"/>
                <a:ea typeface="DejaVu Sans"/>
              </a:rPr>
              <a:t>is a software- and hardware-independent tool for storing and transporting data.</a:t>
            </a:r>
          </a:p>
          <a:p>
            <a:endParaRPr sz="2400" dirty="0"/>
          </a:p>
          <a:p>
            <a:r>
              <a:rPr lang="en-US" sz="2400" strike="noStrike" dirty="0">
                <a:solidFill>
                  <a:srgbClr val="182642"/>
                </a:solidFill>
                <a:latin typeface="Rockwell"/>
                <a:ea typeface="DejaVu Sans"/>
              </a:rPr>
              <a:t>The basic building block of an XML document are elements defined by </a:t>
            </a:r>
            <a:r>
              <a:rPr lang="en-US" sz="2400" b="1" strike="noStrike" dirty="0">
                <a:solidFill>
                  <a:srgbClr val="182642"/>
                </a:solidFill>
                <a:latin typeface="Rockwell"/>
                <a:ea typeface="DejaVu Sans"/>
              </a:rPr>
              <a:t>tags</a:t>
            </a:r>
            <a:r>
              <a:rPr lang="en-US" sz="2400" strike="noStrike" dirty="0">
                <a:solidFill>
                  <a:srgbClr val="182642"/>
                </a:solidFill>
                <a:latin typeface="Rockwell"/>
                <a:ea typeface="DejaVu Sans"/>
              </a:rPr>
              <a:t>.  </a:t>
            </a:r>
            <a:r>
              <a:rPr lang="en-US" sz="2400" dirty="0">
                <a:solidFill>
                  <a:srgbClr val="182642"/>
                </a:solidFill>
                <a:latin typeface="Rockwell"/>
              </a:rPr>
              <a:t>They define the scope of an element in the XML. An </a:t>
            </a:r>
            <a:r>
              <a:rPr lang="en-US" sz="2400" strike="noStrike" dirty="0">
                <a:solidFill>
                  <a:srgbClr val="182642"/>
                </a:solidFill>
                <a:latin typeface="Rockwell"/>
                <a:ea typeface="DejaVu Sans"/>
              </a:rPr>
              <a:t>element has a beginning and an ending tag.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182642"/>
                </a:solidFill>
                <a:latin typeface="Rockwell"/>
                <a:ea typeface="DejaVu Sans"/>
              </a:rPr>
              <a:t>Most of them look like this:</a:t>
            </a:r>
            <a:endParaRPr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182642"/>
                </a:solidFill>
                <a:latin typeface="Rockwell"/>
                <a:ea typeface="DejaVu Sans"/>
              </a:rPr>
              <a:t>As you can see, there are many tags like </a:t>
            </a:r>
            <a:r>
              <a:rPr lang="en-US" sz="2400" strike="noStrike" dirty="0">
                <a:solidFill>
                  <a:srgbClr val="990099"/>
                </a:solidFill>
                <a:latin typeface="Rockwell"/>
                <a:ea typeface="DejaVu Sans"/>
              </a:rPr>
              <a:t>&lt;</a:t>
            </a:r>
            <a:r>
              <a:rPr lang="en-US" sz="2400" strike="noStrike" dirty="0" err="1">
                <a:solidFill>
                  <a:srgbClr val="990099"/>
                </a:solidFill>
                <a:latin typeface="Rockwell"/>
                <a:ea typeface="DejaVu Sans"/>
              </a:rPr>
              <a:t>JobID</a:t>
            </a:r>
            <a:r>
              <a:rPr lang="en-US" sz="2400" strike="noStrike" dirty="0">
                <a:solidFill>
                  <a:srgbClr val="990099"/>
                </a:solidFill>
                <a:latin typeface="Rockwell"/>
                <a:ea typeface="DejaVu Sans"/>
              </a:rPr>
              <a:t>&gt; </a:t>
            </a:r>
            <a:r>
              <a:rPr lang="en-US" sz="2400" strike="noStrike" dirty="0">
                <a:solidFill>
                  <a:srgbClr val="000000"/>
                </a:solidFill>
                <a:latin typeface="Rockwell"/>
                <a:ea typeface="DejaVu Sans"/>
              </a:rPr>
              <a:t>within the document, each one contains</a:t>
            </a:r>
            <a:r>
              <a:rPr lang="en-US" sz="2400" strike="noStrike" dirty="0">
                <a:solidFill>
                  <a:srgbClr val="182642"/>
                </a:solidFill>
                <a:latin typeface="Rockwell"/>
                <a:ea typeface="DejaVu Sans"/>
              </a:rPr>
              <a:t> a unique piece of information about the job that can be either the position ID, Title, Category or many others!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94" name="Picture 593"/>
          <p:cNvPicPr/>
          <p:nvPr/>
        </p:nvPicPr>
        <p:blipFill>
          <a:blip r:embed="rId3"/>
          <a:stretch/>
        </p:blipFill>
        <p:spPr>
          <a:xfrm>
            <a:off x="4655840" y="3573016"/>
            <a:ext cx="6009776" cy="11521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7F7F7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  <p:sp>
        <p:nvSpPr>
          <p:cNvPr id="596" name="CustomShape 2"/>
          <p:cNvSpPr/>
          <p:nvPr/>
        </p:nvSpPr>
        <p:spPr>
          <a:xfrm>
            <a:off x="1483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4308D04-F5FF-447C-A195-53D17C575188}" type="slidenum">
              <a:rPr lang="en-US" sz="1000" strike="noStrike">
                <a:solidFill>
                  <a:srgbClr val="808080"/>
                </a:solidFill>
                <a:latin typeface="Calibri Light"/>
                <a:ea typeface="DejaVu Sans"/>
              </a:rPr>
              <a:t>7</a:t>
            </a:fld>
            <a:endParaRPr/>
          </a:p>
        </p:txBody>
      </p:sp>
      <p:sp>
        <p:nvSpPr>
          <p:cNvPr id="597" name="CustomShape 3"/>
          <p:cNvSpPr/>
          <p:nvPr/>
        </p:nvSpPr>
        <p:spPr>
          <a:xfrm>
            <a:off x="365760" y="457200"/>
            <a:ext cx="11825280" cy="89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 dirty="0">
                <a:solidFill>
                  <a:srgbClr val="CCCCCC"/>
                </a:solidFill>
                <a:latin typeface="Rockwell"/>
                <a:ea typeface="DejaVu Sans"/>
              </a:rPr>
              <a:t>Now, what's XML?</a:t>
            </a:r>
            <a:endParaRPr dirty="0"/>
          </a:p>
          <a:p>
            <a:r>
              <a:rPr lang="en-US" sz="2800" b="1" strike="noStrike" dirty="0">
                <a:solidFill>
                  <a:srgbClr val="182642"/>
                </a:solidFill>
                <a:latin typeface="Rockwell"/>
                <a:ea typeface="DejaVu Sans"/>
              </a:rPr>
              <a:t>Structure of an XML</a:t>
            </a:r>
            <a:endParaRPr dirty="0"/>
          </a:p>
          <a:p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1) A prolog defines the XML version and the character encoding:</a:t>
            </a:r>
            <a:endParaRPr dirty="0"/>
          </a:p>
          <a:p>
            <a:endParaRPr dirty="0"/>
          </a:p>
          <a:p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2) The next line is usually the </a:t>
            </a:r>
            <a:r>
              <a:rPr lang="en-US" sz="2800" b="1" strike="noStrike" dirty="0">
                <a:solidFill>
                  <a:srgbClr val="182642"/>
                </a:solidFill>
                <a:latin typeface="Rockwell"/>
                <a:ea typeface="DejaVu Sans"/>
              </a:rPr>
              <a:t>root element</a:t>
            </a:r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 of the document (&lt;Jobs&gt;):</a:t>
            </a:r>
            <a:endParaRPr dirty="0"/>
          </a:p>
          <a:p>
            <a:endParaRPr dirty="0"/>
          </a:p>
          <a:p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3) The next line starts a &lt;Job&gt; element:</a:t>
            </a:r>
            <a:endParaRPr dirty="0"/>
          </a:p>
          <a:p>
            <a:endParaRPr dirty="0"/>
          </a:p>
          <a:p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4) The &lt;Job&gt; element can have as many child elements as needed:</a:t>
            </a:r>
            <a:endParaRPr dirty="0"/>
          </a:p>
          <a:p>
            <a:endParaRPr dirty="0"/>
          </a:p>
          <a:p>
            <a:endParaRPr lang="es-NI" dirty="0"/>
          </a:p>
          <a:p>
            <a:endParaRPr dirty="0"/>
          </a:p>
          <a:p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5) We close the &lt;Job&gt; element with &lt;/Job&gt; and the same with &lt;/Jobs&gt;</a:t>
            </a:r>
            <a:endParaRPr dirty="0"/>
          </a:p>
          <a:p>
            <a:r>
              <a:rPr lang="en-US" sz="2800" strike="noStrike" dirty="0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98" name="Picture 597"/>
          <p:cNvPicPr/>
          <p:nvPr/>
        </p:nvPicPr>
        <p:blipFill>
          <a:blip r:embed="rId3"/>
          <a:stretch/>
        </p:blipFill>
        <p:spPr>
          <a:xfrm>
            <a:off x="411484" y="1798975"/>
            <a:ext cx="5321160" cy="310320"/>
          </a:xfrm>
          <a:prstGeom prst="rect">
            <a:avLst/>
          </a:prstGeom>
          <a:ln>
            <a:noFill/>
          </a:ln>
        </p:spPr>
      </p:pic>
      <p:pic>
        <p:nvPicPr>
          <p:cNvPr id="599" name="Picture 598"/>
          <p:cNvPicPr/>
          <p:nvPr/>
        </p:nvPicPr>
        <p:blipFill>
          <a:blip r:embed="rId4"/>
          <a:stretch/>
        </p:blipFill>
        <p:spPr>
          <a:xfrm>
            <a:off x="548640" y="2536920"/>
            <a:ext cx="1042200" cy="319680"/>
          </a:xfrm>
          <a:prstGeom prst="rect">
            <a:avLst/>
          </a:prstGeom>
          <a:ln>
            <a:noFill/>
          </a:ln>
        </p:spPr>
      </p:pic>
      <p:pic>
        <p:nvPicPr>
          <p:cNvPr id="600" name="Picture 599"/>
          <p:cNvPicPr/>
          <p:nvPr/>
        </p:nvPicPr>
        <p:blipFill>
          <a:blip r:embed="rId5"/>
          <a:stretch/>
        </p:blipFill>
        <p:spPr>
          <a:xfrm>
            <a:off x="677520" y="3212976"/>
            <a:ext cx="913320" cy="273240"/>
          </a:xfrm>
          <a:prstGeom prst="rect">
            <a:avLst/>
          </a:prstGeom>
          <a:ln>
            <a:noFill/>
          </a:ln>
        </p:spPr>
      </p:pic>
      <p:pic>
        <p:nvPicPr>
          <p:cNvPr id="601" name="Picture 600"/>
          <p:cNvPicPr/>
          <p:nvPr/>
        </p:nvPicPr>
        <p:blipFill>
          <a:blip r:embed="rId6"/>
          <a:stretch/>
        </p:blipFill>
        <p:spPr>
          <a:xfrm>
            <a:off x="618164" y="5164893"/>
            <a:ext cx="1611720" cy="598680"/>
          </a:xfrm>
          <a:prstGeom prst="rect">
            <a:avLst/>
          </a:prstGeom>
          <a:ln>
            <a:noFill/>
          </a:ln>
        </p:spPr>
      </p:pic>
      <p:pic>
        <p:nvPicPr>
          <p:cNvPr id="602" name="Picture 601"/>
          <p:cNvPicPr/>
          <p:nvPr/>
        </p:nvPicPr>
        <p:blipFill>
          <a:blip r:embed="rId7"/>
          <a:stretch/>
        </p:blipFill>
        <p:spPr>
          <a:xfrm>
            <a:off x="548640" y="4005064"/>
            <a:ext cx="4618440" cy="73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7F7F7F"/>
                </a:solidFill>
                <a:latin typeface="Calibri Light"/>
                <a:ea typeface="DejaVu Sans"/>
              </a:rPr>
              <a:t>© 2015  CareerBuilder</a:t>
            </a:r>
            <a:endParaRPr/>
          </a:p>
        </p:txBody>
      </p:sp>
      <p:sp>
        <p:nvSpPr>
          <p:cNvPr id="604" name="CustomShape 2"/>
          <p:cNvSpPr/>
          <p:nvPr/>
        </p:nvSpPr>
        <p:spPr>
          <a:xfrm>
            <a:off x="1483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8D4546E-2C7F-474C-8AEC-268873C3003D}" type="slidenum">
              <a:rPr lang="en-US" sz="1000" strike="noStrike">
                <a:solidFill>
                  <a:srgbClr val="808080"/>
                </a:solidFill>
                <a:latin typeface="Calibri Light"/>
                <a:ea typeface="DejaVu Sans"/>
              </a:rPr>
              <a:t>8</a:t>
            </a:fld>
            <a:endParaRPr/>
          </a:p>
        </p:txBody>
      </p:sp>
      <p:sp>
        <p:nvSpPr>
          <p:cNvPr id="605" name="CustomShape 3"/>
          <p:cNvSpPr/>
          <p:nvPr/>
        </p:nvSpPr>
        <p:spPr>
          <a:xfrm>
            <a:off x="365760" y="457200"/>
            <a:ext cx="5119560" cy="89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u="sng" strike="noStrike">
                <a:solidFill>
                  <a:srgbClr val="CCCCCC"/>
                </a:solidFill>
                <a:latin typeface="Rockwell"/>
                <a:ea typeface="DejaVu Sans"/>
              </a:rPr>
              <a:t>Now, what's XML?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Each job is usually contained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within a tag. This tag contains a collection of every job. We called it </a:t>
            </a:r>
            <a:r>
              <a:rPr lang="en-US" sz="2800" b="1" strike="noStrike">
                <a:solidFill>
                  <a:srgbClr val="182642"/>
                </a:solidFill>
                <a:latin typeface="Rockwell"/>
                <a:ea typeface="DejaVu Sans"/>
              </a:rPr>
              <a:t>root element</a:t>
            </a:r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 in the previous slide.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In the following example, the tag that contains this collection is called “Jobs” </a:t>
            </a:r>
            <a:r>
              <a:rPr lang="en-US" sz="2800" strike="noStrike">
                <a:solidFill>
                  <a:srgbClr val="FF950E"/>
                </a:solidFill>
                <a:latin typeface="Rockwell"/>
                <a:ea typeface="DejaVu Sans"/>
              </a:rPr>
              <a:t>(Orange square)</a:t>
            </a:r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.</a:t>
            </a:r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The tag “Job” merely contains information of a single job. </a:t>
            </a:r>
            <a:r>
              <a:rPr lang="en-US" sz="2800" strike="noStrike">
                <a:solidFill>
                  <a:srgbClr val="0000FF"/>
                </a:solidFill>
                <a:latin typeface="Rockwell"/>
                <a:ea typeface="DejaVu Sans"/>
              </a:rPr>
              <a:t>(Blue square)</a:t>
            </a:r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.</a:t>
            </a:r>
            <a:endParaRPr/>
          </a:p>
          <a:p>
            <a:endParaRPr/>
          </a:p>
          <a:p>
            <a:endParaRPr/>
          </a:p>
          <a:p>
            <a:r>
              <a:rPr lang="en-US" sz="2800" strike="noStrike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182642"/>
                </a:solidFill>
                <a:latin typeface="Rockwel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06" name="Picture 605"/>
          <p:cNvPicPr/>
          <p:nvPr/>
        </p:nvPicPr>
        <p:blipFill>
          <a:blip r:embed="rId3"/>
          <a:stretch/>
        </p:blipFill>
        <p:spPr>
          <a:xfrm>
            <a:off x="5669280" y="182880"/>
            <a:ext cx="5485320" cy="612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731520" y="2286000"/>
            <a:ext cx="8025480" cy="6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5400" strike="noStrike" dirty="0">
                <a:solidFill>
                  <a:srgbClr val="182642"/>
                </a:solidFill>
                <a:latin typeface="Rockwell"/>
                <a:ea typeface="DejaVu Sans"/>
              </a:rPr>
              <a:t>How is XSL done?</a:t>
            </a:r>
            <a:endParaRPr dirty="0"/>
          </a:p>
        </p:txBody>
      </p:sp>
      <p:pic>
        <p:nvPicPr>
          <p:cNvPr id="671" name="Picture 670"/>
          <p:cNvPicPr/>
          <p:nvPr/>
        </p:nvPicPr>
        <p:blipFill>
          <a:blip r:embed="rId2"/>
          <a:stretch/>
        </p:blipFill>
        <p:spPr>
          <a:xfrm>
            <a:off x="8793720" y="1737360"/>
            <a:ext cx="2909520" cy="356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1771</Words>
  <Application>Microsoft Office PowerPoint</Application>
  <PresentationFormat>Panorámica</PresentationFormat>
  <Paragraphs>354</Paragraphs>
  <Slides>19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12</vt:i4>
      </vt:variant>
      <vt:variant>
        <vt:lpstr>Títulos de diapositiva</vt:lpstr>
      </vt:variant>
      <vt:variant>
        <vt:i4>19</vt:i4>
      </vt:variant>
    </vt:vector>
  </HeadingPairs>
  <TitlesOfParts>
    <vt:vector size="37" baseType="lpstr">
      <vt:lpstr>Arial</vt:lpstr>
      <vt:lpstr>Calibri Light</vt:lpstr>
      <vt:lpstr>DejaVu Sans</vt:lpstr>
      <vt:lpstr>Rockwell</vt:lpstr>
      <vt:lpstr>StarSymbol</vt:lpstr>
      <vt:lpstr>Times New Roman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Tuckler</dc:creator>
  <cp:lastModifiedBy>Paul Rodriguez</cp:lastModifiedBy>
  <cp:revision>11</cp:revision>
  <dcterms:modified xsi:type="dcterms:W3CDTF">2016-09-14T20:45:42Z</dcterms:modified>
</cp:coreProperties>
</file>