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45" r:id="rId4"/>
    <p:sldId id="381" r:id="rId5"/>
    <p:sldId id="352" r:id="rId6"/>
    <p:sldId id="291" r:id="rId7"/>
    <p:sldId id="292" r:id="rId8"/>
    <p:sldId id="293" r:id="rId9"/>
    <p:sldId id="294" r:id="rId10"/>
    <p:sldId id="382" r:id="rId11"/>
    <p:sldId id="383" r:id="rId12"/>
    <p:sldId id="258" r:id="rId13"/>
    <p:sldId id="295" r:id="rId14"/>
    <p:sldId id="277" r:id="rId15"/>
    <p:sldId id="278" r:id="rId16"/>
    <p:sldId id="279" r:id="rId17"/>
    <p:sldId id="271" r:id="rId18"/>
    <p:sldId id="272" r:id="rId19"/>
    <p:sldId id="356" r:id="rId20"/>
    <p:sldId id="273" r:id="rId21"/>
    <p:sldId id="274" r:id="rId22"/>
    <p:sldId id="355" r:id="rId23"/>
    <p:sldId id="275" r:id="rId24"/>
    <p:sldId id="260" r:id="rId25"/>
    <p:sldId id="259" r:id="rId26"/>
    <p:sldId id="296" r:id="rId27"/>
    <p:sldId id="350" r:id="rId28"/>
    <p:sldId id="297" r:id="rId29"/>
    <p:sldId id="349"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84" r:id="rId52"/>
    <p:sldId id="319" r:id="rId53"/>
    <p:sldId id="320" r:id="rId54"/>
    <p:sldId id="321" r:id="rId55"/>
    <p:sldId id="322" r:id="rId56"/>
    <p:sldId id="323" r:id="rId57"/>
    <p:sldId id="324" r:id="rId58"/>
    <p:sldId id="325" r:id="rId59"/>
    <p:sldId id="385" r:id="rId60"/>
    <p:sldId id="354" r:id="rId61"/>
    <p:sldId id="327" r:id="rId62"/>
    <p:sldId id="328" r:id="rId63"/>
    <p:sldId id="347" r:id="rId64"/>
    <p:sldId id="330" r:id="rId65"/>
    <p:sldId id="331" r:id="rId66"/>
    <p:sldId id="332" r:id="rId67"/>
    <p:sldId id="333" r:id="rId68"/>
    <p:sldId id="348" r:id="rId69"/>
    <p:sldId id="334" r:id="rId70"/>
    <p:sldId id="351" r:id="rId71"/>
    <p:sldId id="335" r:id="rId72"/>
    <p:sldId id="336" r:id="rId73"/>
    <p:sldId id="337" r:id="rId74"/>
    <p:sldId id="338" r:id="rId75"/>
    <p:sldId id="339" r:id="rId76"/>
    <p:sldId id="340" r:id="rId77"/>
    <p:sldId id="341" r:id="rId78"/>
    <p:sldId id="346" r:id="rId79"/>
    <p:sldId id="357" r:id="rId80"/>
    <p:sldId id="262" r:id="rId81"/>
    <p:sldId id="358" r:id="rId82"/>
    <p:sldId id="263" r:id="rId83"/>
    <p:sldId id="265" r:id="rId84"/>
    <p:sldId id="266" r:id="rId85"/>
    <p:sldId id="267" r:id="rId86"/>
    <p:sldId id="268" r:id="rId87"/>
    <p:sldId id="386" r:id="rId88"/>
    <p:sldId id="359" r:id="rId89"/>
    <p:sldId id="360" r:id="rId90"/>
    <p:sldId id="361" r:id="rId91"/>
    <p:sldId id="362" r:id="rId92"/>
    <p:sldId id="269" r:id="rId93"/>
    <p:sldId id="270" r:id="rId94"/>
    <p:sldId id="363" r:id="rId95"/>
    <p:sldId id="364" r:id="rId96"/>
    <p:sldId id="387" r:id="rId97"/>
    <p:sldId id="368" r:id="rId98"/>
    <p:sldId id="369" r:id="rId99"/>
    <p:sldId id="280" r:id="rId100"/>
    <p:sldId id="282" r:id="rId101"/>
    <p:sldId id="388" r:id="rId102"/>
    <p:sldId id="365" r:id="rId103"/>
    <p:sldId id="380" r:id="rId104"/>
    <p:sldId id="389" r:id="rId105"/>
    <p:sldId id="390" r:id="rId106"/>
    <p:sldId id="391" r:id="rId107"/>
    <p:sldId id="392" r:id="rId108"/>
    <p:sldId id="344" r:id="rId109"/>
    <p:sldId id="393" r:id="rId110"/>
    <p:sldId id="394" r:id="rId111"/>
    <p:sldId id="372" r:id="rId112"/>
    <p:sldId id="395" r:id="rId113"/>
    <p:sldId id="396" r:id="rId1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8" d="100"/>
          <a:sy n="108" d="100"/>
        </p:scale>
        <p:origin x="1704" y="1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58CFA322-6F3F-4DC0-87DD-C2243BD40E52}" type="slidenum">
              <a:rPr lang="en-US" altLang="ko-KR"/>
              <a:pPr>
                <a:defRPr/>
              </a:pPr>
              <a:t>‹#›</a:t>
            </a:fld>
            <a:endParaRPr lang="en-US" altLang="ko-KR"/>
          </a:p>
        </p:txBody>
      </p:sp>
    </p:spTree>
    <p:extLst>
      <p:ext uri="{BB962C8B-B14F-4D97-AF65-F5344CB8AC3E}">
        <p14:creationId xmlns:p14="http://schemas.microsoft.com/office/powerpoint/2010/main" val="119357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75F19005-ABF8-4206-A7D8-6B64D35F117C}" type="slidenum">
              <a:rPr lang="en-US" altLang="ko-KR"/>
              <a:pPr>
                <a:defRPr/>
              </a:pPr>
              <a:t>‹#›</a:t>
            </a:fld>
            <a:endParaRPr lang="en-US" altLang="ko-KR"/>
          </a:p>
        </p:txBody>
      </p:sp>
    </p:spTree>
    <p:extLst>
      <p:ext uri="{BB962C8B-B14F-4D97-AF65-F5344CB8AC3E}">
        <p14:creationId xmlns:p14="http://schemas.microsoft.com/office/powerpoint/2010/main" val="2814997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8911E539-E3A0-4ACA-8410-6BBB64C7316C}" type="slidenum">
              <a:rPr lang="en-US" altLang="ko-KR"/>
              <a:pPr>
                <a:defRPr/>
              </a:pPr>
              <a:t>‹#›</a:t>
            </a:fld>
            <a:endParaRPr lang="en-US" altLang="ko-KR"/>
          </a:p>
        </p:txBody>
      </p:sp>
    </p:spTree>
    <p:extLst>
      <p:ext uri="{BB962C8B-B14F-4D97-AF65-F5344CB8AC3E}">
        <p14:creationId xmlns:p14="http://schemas.microsoft.com/office/powerpoint/2010/main" val="2464055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FA2BEA70-0706-42DF-B69B-B92068D80B29}" type="slidenum">
              <a:rPr lang="en-US" altLang="ko-KR"/>
              <a:pPr>
                <a:defRPr/>
              </a:pPr>
              <a:t>‹#›</a:t>
            </a:fld>
            <a:endParaRPr lang="en-US" altLang="ko-KR"/>
          </a:p>
        </p:txBody>
      </p:sp>
    </p:spTree>
    <p:extLst>
      <p:ext uri="{BB962C8B-B14F-4D97-AF65-F5344CB8AC3E}">
        <p14:creationId xmlns:p14="http://schemas.microsoft.com/office/powerpoint/2010/main" val="394480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5BB2500B-4EAB-4352-950A-83638A46CB1F}" type="slidenum">
              <a:rPr lang="en-US" altLang="ko-KR"/>
              <a:pPr>
                <a:defRPr/>
              </a:pPr>
              <a:t>‹#›</a:t>
            </a:fld>
            <a:endParaRPr lang="en-US" altLang="ko-KR"/>
          </a:p>
        </p:txBody>
      </p:sp>
    </p:spTree>
    <p:extLst>
      <p:ext uri="{BB962C8B-B14F-4D97-AF65-F5344CB8AC3E}">
        <p14:creationId xmlns:p14="http://schemas.microsoft.com/office/powerpoint/2010/main" val="494370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9A4AD067-94AF-4CC4-A3F4-94BC22933865}" type="slidenum">
              <a:rPr lang="en-US" altLang="ko-KR"/>
              <a:pPr>
                <a:defRPr/>
              </a:pPr>
              <a:t>‹#›</a:t>
            </a:fld>
            <a:endParaRPr lang="en-US" altLang="ko-KR"/>
          </a:p>
        </p:txBody>
      </p:sp>
    </p:spTree>
    <p:extLst>
      <p:ext uri="{BB962C8B-B14F-4D97-AF65-F5344CB8AC3E}">
        <p14:creationId xmlns:p14="http://schemas.microsoft.com/office/powerpoint/2010/main" val="381754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AC5F1812-1DE0-4021-BADA-FFAFA5A10F0D}" type="slidenum">
              <a:rPr lang="en-US" altLang="ko-KR"/>
              <a:pPr>
                <a:defRPr/>
              </a:pPr>
              <a:t>‹#›</a:t>
            </a:fld>
            <a:endParaRPr lang="en-US" altLang="ko-KR"/>
          </a:p>
        </p:txBody>
      </p:sp>
    </p:spTree>
    <p:extLst>
      <p:ext uri="{BB962C8B-B14F-4D97-AF65-F5344CB8AC3E}">
        <p14:creationId xmlns:p14="http://schemas.microsoft.com/office/powerpoint/2010/main" val="111308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6"/>
          <p:cNvSpPr>
            <a:spLocks noGrp="1" noChangeArrowheads="1"/>
          </p:cNvSpPr>
          <p:nvPr>
            <p:ph type="sldNum" sz="quarter" idx="12"/>
          </p:nvPr>
        </p:nvSpPr>
        <p:spPr>
          <a:ln/>
        </p:spPr>
        <p:txBody>
          <a:bodyPr/>
          <a:lstStyle>
            <a:lvl1pPr>
              <a:defRPr/>
            </a:lvl1pPr>
          </a:lstStyle>
          <a:p>
            <a:pPr>
              <a:defRPr/>
            </a:pPr>
            <a:fld id="{8C83109A-EB99-4320-890D-5E8814322824}" type="slidenum">
              <a:rPr lang="en-US" altLang="ko-KR"/>
              <a:pPr>
                <a:defRPr/>
              </a:pPr>
              <a:t>‹#›</a:t>
            </a:fld>
            <a:endParaRPr lang="en-US" altLang="ko-KR"/>
          </a:p>
        </p:txBody>
      </p:sp>
    </p:spTree>
    <p:extLst>
      <p:ext uri="{BB962C8B-B14F-4D97-AF65-F5344CB8AC3E}">
        <p14:creationId xmlns:p14="http://schemas.microsoft.com/office/powerpoint/2010/main" val="134415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6"/>
          <p:cNvSpPr>
            <a:spLocks noGrp="1" noChangeArrowheads="1"/>
          </p:cNvSpPr>
          <p:nvPr>
            <p:ph type="sldNum" sz="quarter" idx="12"/>
          </p:nvPr>
        </p:nvSpPr>
        <p:spPr>
          <a:ln/>
        </p:spPr>
        <p:txBody>
          <a:bodyPr/>
          <a:lstStyle>
            <a:lvl1pPr>
              <a:defRPr/>
            </a:lvl1pPr>
          </a:lstStyle>
          <a:p>
            <a:pPr>
              <a:defRPr/>
            </a:pPr>
            <a:fld id="{6DC6F314-25DC-4377-AD01-A920945A2208}" type="slidenum">
              <a:rPr lang="en-US" altLang="ko-KR"/>
              <a:pPr>
                <a:defRPr/>
              </a:pPr>
              <a:t>‹#›</a:t>
            </a:fld>
            <a:endParaRPr lang="en-US" altLang="ko-KR"/>
          </a:p>
        </p:txBody>
      </p:sp>
    </p:spTree>
    <p:extLst>
      <p:ext uri="{BB962C8B-B14F-4D97-AF65-F5344CB8AC3E}">
        <p14:creationId xmlns:p14="http://schemas.microsoft.com/office/powerpoint/2010/main" val="330991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6"/>
          <p:cNvSpPr>
            <a:spLocks noGrp="1" noChangeArrowheads="1"/>
          </p:cNvSpPr>
          <p:nvPr>
            <p:ph type="sldNum" sz="quarter" idx="12"/>
          </p:nvPr>
        </p:nvSpPr>
        <p:spPr>
          <a:ln/>
        </p:spPr>
        <p:txBody>
          <a:bodyPr/>
          <a:lstStyle>
            <a:lvl1pPr>
              <a:defRPr/>
            </a:lvl1pPr>
          </a:lstStyle>
          <a:p>
            <a:pPr>
              <a:defRPr/>
            </a:pPr>
            <a:fld id="{2C10ED3A-E24C-4B6A-90A2-C196FD3C6786}" type="slidenum">
              <a:rPr lang="en-US" altLang="ko-KR"/>
              <a:pPr>
                <a:defRPr/>
              </a:pPr>
              <a:t>‹#›</a:t>
            </a:fld>
            <a:endParaRPr lang="en-US" altLang="ko-KR"/>
          </a:p>
        </p:txBody>
      </p:sp>
    </p:spTree>
    <p:extLst>
      <p:ext uri="{BB962C8B-B14F-4D97-AF65-F5344CB8AC3E}">
        <p14:creationId xmlns:p14="http://schemas.microsoft.com/office/powerpoint/2010/main" val="383329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2A6225BB-6760-4477-80E2-E9464DB153A4}" type="slidenum">
              <a:rPr lang="en-US" altLang="ko-KR"/>
              <a:pPr>
                <a:defRPr/>
              </a:pPr>
              <a:t>‹#›</a:t>
            </a:fld>
            <a:endParaRPr lang="en-US" altLang="ko-KR"/>
          </a:p>
        </p:txBody>
      </p:sp>
    </p:spTree>
    <p:extLst>
      <p:ext uri="{BB962C8B-B14F-4D97-AF65-F5344CB8AC3E}">
        <p14:creationId xmlns:p14="http://schemas.microsoft.com/office/powerpoint/2010/main" val="58516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2F79013F-5B2C-4E9D-9745-5981D3CFC251}" type="slidenum">
              <a:rPr lang="en-US" altLang="ko-KR"/>
              <a:pPr>
                <a:defRPr/>
              </a:pPr>
              <a:t>‹#›</a:t>
            </a:fld>
            <a:endParaRPr lang="en-US" altLang="ko-KR"/>
          </a:p>
        </p:txBody>
      </p:sp>
    </p:spTree>
    <p:extLst>
      <p:ext uri="{BB962C8B-B14F-4D97-AF65-F5344CB8AC3E}">
        <p14:creationId xmlns:p14="http://schemas.microsoft.com/office/powerpoint/2010/main" val="423059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1027" name="Rectangle 3"/>
          <p:cNvSpPr>
            <a:spLocks noGrp="1" noChangeArrowheads="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굴림" charset="-127"/>
              </a:defRPr>
            </a:lvl1pPr>
          </a:lstStyle>
          <a:p>
            <a:pPr>
              <a:defRPr/>
            </a:pPr>
            <a:endParaRPr lang="en-US" altLang="ko-K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굴림" charset="-127"/>
              </a:defRPr>
            </a:lvl1pPr>
          </a:lstStyle>
          <a:p>
            <a:pPr>
              <a:defRPr/>
            </a:pPr>
            <a:endParaRPr lang="en-US" altLang="ko-K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굴림" charset="-127"/>
              </a:defRPr>
            </a:lvl1pPr>
          </a:lstStyle>
          <a:p>
            <a:pPr>
              <a:defRPr/>
            </a:pPr>
            <a:fld id="{E37565C6-0CEA-42B8-A9C2-60D46C6627E9}"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Arial" charset="0"/>
        </a:defRPr>
      </a:lvl2pPr>
      <a:lvl3pPr algn="ctr" rtl="0" eaLnBrk="0" fontAlgn="base" hangingPunct="0">
        <a:spcBef>
          <a:spcPct val="0"/>
        </a:spcBef>
        <a:spcAft>
          <a:spcPct val="0"/>
        </a:spcAft>
        <a:defRPr sz="2000">
          <a:solidFill>
            <a:schemeClr val="tx2"/>
          </a:solidFill>
          <a:latin typeface="Arial" charset="0"/>
        </a:defRPr>
      </a:lvl3pPr>
      <a:lvl4pPr algn="ctr" rtl="0" eaLnBrk="0" fontAlgn="base" hangingPunct="0">
        <a:spcBef>
          <a:spcPct val="0"/>
        </a:spcBef>
        <a:spcAft>
          <a:spcPct val="0"/>
        </a:spcAft>
        <a:defRPr sz="2000">
          <a:solidFill>
            <a:schemeClr val="tx2"/>
          </a:solidFill>
          <a:latin typeface="Arial" charset="0"/>
        </a:defRPr>
      </a:lvl4pPr>
      <a:lvl5pPr algn="ctr" rtl="0" eaLnBrk="0" fontAlgn="base" hangingPunct="0">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hyperlink" Target="https://stackoverflow.com/questions/40098771/changing-powershells-default-output-encoding-to-utf-8"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hyperlink" Target="https://ramennoodle.me.cmu.edu/Bonobo.Git.Server/course_files.git" TargetMode="External"/><Relationship Id="rId2" Type="http://schemas.openxmlformats.org/officeDocument/2006/relationships/hyperlink" Target="https://github.com/captainys/public.git" TargetMode="External"/><Relationship Id="rId1" Type="http://schemas.openxmlformats.org/officeDocument/2006/relationships/slideLayout" Target="../slideLayouts/slideLayout2.xml"/><Relationship Id="rId4" Type="http://schemas.openxmlformats.org/officeDocument/2006/relationships/hyperlink" Target="https://yourAndrewID@ramennoodle.me.cmu.edu/Bonobo.Git.Server/yourAndrewID.git"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gizmodo.com/the-nsa-is-funding-a-project-to-roll-all-programming-la-161929560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visualstudio.microsoft.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hyperlink" Target="https://cmake.or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mu.edu/computing/services/endpoint/network-access/vpn/" TargetMode="External"/><Relationship Id="rId2" Type="http://schemas.openxmlformats.org/officeDocument/2006/relationships/hyperlink" Target="https://ramennoodle.me.cmu.edu/Bonobo.Git.Server"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joej@andrew.cmu.edu" TargetMode="External"/><Relationship Id="rId2" Type="http://schemas.openxmlformats.org/officeDocument/2006/relationships/hyperlink" Target="mailto:soji@andrew.cmu.edu" TargetMode="External"/><Relationship Id="rId1" Type="http://schemas.openxmlformats.org/officeDocument/2006/relationships/slideLayout" Target="../slideLayouts/slideLayout2.xml"/><Relationship Id="rId4" Type="http://schemas.openxmlformats.org/officeDocument/2006/relationships/hyperlink" Target="mailto:ppant@andrew.cmu.edu"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github.com/captainys/MMLPlayer.git" TargetMode="External"/><Relationship Id="rId2" Type="http://schemas.openxmlformats.org/officeDocument/2006/relationships/hyperlink" Target="https://github.com/captainys/public.git"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8521"/>
            <a:ext cx="7772400" cy="1470025"/>
          </a:xfrm>
        </p:spPr>
        <p:txBody>
          <a:bodyPr/>
          <a:lstStyle/>
          <a:p>
            <a:r>
              <a:rPr lang="en-US" dirty="0"/>
              <a:t>24-783 Lecture Note 01</a:t>
            </a:r>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9746" y="2738546"/>
            <a:ext cx="4064508" cy="3048378"/>
          </a:xfrm>
          <a:prstGeom prst="rect">
            <a:avLst/>
          </a:prstGeom>
        </p:spPr>
      </p:pic>
    </p:spTree>
    <p:extLst>
      <p:ext uri="{BB962C8B-B14F-4D97-AF65-F5344CB8AC3E}">
        <p14:creationId xmlns:p14="http://schemas.microsoft.com/office/powerpoint/2010/main" val="4155160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658EE-1F1C-4255-8C85-370BC430293F}"/>
              </a:ext>
            </a:extLst>
          </p:cNvPr>
          <p:cNvSpPr>
            <a:spLocks noGrp="1"/>
          </p:cNvSpPr>
          <p:nvPr>
            <p:ph type="title"/>
          </p:nvPr>
        </p:nvSpPr>
        <p:spPr/>
        <p:txBody>
          <a:bodyPr/>
          <a:lstStyle/>
          <a:p>
            <a:r>
              <a:rPr lang="en-US" dirty="0"/>
              <a:t>Project Topic: Solve an Engineering Problem</a:t>
            </a:r>
          </a:p>
        </p:txBody>
      </p:sp>
      <p:sp>
        <p:nvSpPr>
          <p:cNvPr id="3" name="Content Placeholder 2">
            <a:extLst>
              <a:ext uri="{FF2B5EF4-FFF2-40B4-BE49-F238E27FC236}">
                <a16:creationId xmlns:a16="http://schemas.microsoft.com/office/drawing/2014/main" id="{9072087C-CE66-431A-BF37-04497A18DA44}"/>
              </a:ext>
            </a:extLst>
          </p:cNvPr>
          <p:cNvSpPr>
            <a:spLocks noGrp="1"/>
          </p:cNvSpPr>
          <p:nvPr>
            <p:ph idx="1"/>
          </p:nvPr>
        </p:nvSpPr>
        <p:spPr/>
        <p:txBody>
          <a:bodyPr/>
          <a:lstStyle/>
          <a:p>
            <a:r>
              <a:rPr lang="en-US" dirty="0"/>
              <a:t>Can be a problem that you are facing day to day.</a:t>
            </a:r>
          </a:p>
          <a:p>
            <a:r>
              <a:rPr lang="en-US" dirty="0"/>
              <a:t>Or, can be a side project for your research topic.  For example:  You are working on a project that you need to deal with MRI images.  Whenever you receive a new set of MRI images, you need to go through multiple application programs with hours of manual operations for processing.  You want to automate this manual processing, but the automation is not quite your research topic.  Then, how about automating it in the 24783 group project?  </a:t>
            </a:r>
          </a:p>
        </p:txBody>
      </p:sp>
    </p:spTree>
    <p:extLst>
      <p:ext uri="{BB962C8B-B14F-4D97-AF65-F5344CB8AC3E}">
        <p14:creationId xmlns:p14="http://schemas.microsoft.com/office/powerpoint/2010/main" val="192686353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There is absolutely </a:t>
            </a:r>
            <a:r>
              <a:rPr lang="en-US" u="sng" dirty="0"/>
              <a:t>NO</a:t>
            </a:r>
            <a:r>
              <a:rPr lang="en-US" dirty="0"/>
              <a:t> penalty for committing and pushing too often.</a:t>
            </a:r>
          </a:p>
          <a:p>
            <a:r>
              <a:rPr lang="en-US" dirty="0"/>
              <a:t>So, when you are working on your assignment, make a commit when you make a small (but meaningful) change.</a:t>
            </a:r>
          </a:p>
        </p:txBody>
      </p:sp>
    </p:spTree>
    <p:extLst>
      <p:ext uri="{BB962C8B-B14F-4D97-AF65-F5344CB8AC3E}">
        <p14:creationId xmlns:p14="http://schemas.microsoft.com/office/powerpoint/2010/main" val="341830766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42A4-4CFA-4947-9B42-4F4FD137AA99}"/>
              </a:ext>
            </a:extLst>
          </p:cNvPr>
          <p:cNvSpPr>
            <a:spLocks noGrp="1"/>
          </p:cNvSpPr>
          <p:nvPr>
            <p:ph type="title"/>
          </p:nvPr>
        </p:nvSpPr>
        <p:spPr/>
        <p:txBody>
          <a:bodyPr/>
          <a:lstStyle/>
          <a:p>
            <a:r>
              <a:rPr lang="en-US" dirty="0"/>
              <a:t>Using </a:t>
            </a:r>
            <a:r>
              <a:rPr lang="en-US" dirty="0" err="1"/>
              <a:t>CMake</a:t>
            </a:r>
            <a:r>
              <a:rPr lang="en-US" dirty="0"/>
              <a:t> and IDE</a:t>
            </a:r>
          </a:p>
        </p:txBody>
      </p:sp>
      <p:sp>
        <p:nvSpPr>
          <p:cNvPr id="3" name="Content Placeholder 2">
            <a:extLst>
              <a:ext uri="{FF2B5EF4-FFF2-40B4-BE49-F238E27FC236}">
                <a16:creationId xmlns:a16="http://schemas.microsoft.com/office/drawing/2014/main" id="{46CBBA8B-B8C4-4450-A9A5-0313FE10C995}"/>
              </a:ext>
            </a:extLst>
          </p:cNvPr>
          <p:cNvSpPr>
            <a:spLocks noGrp="1"/>
          </p:cNvSpPr>
          <p:nvPr>
            <p:ph idx="1"/>
          </p:nvPr>
        </p:nvSpPr>
        <p:spPr/>
        <p:txBody>
          <a:bodyPr/>
          <a:lstStyle/>
          <a:p>
            <a:r>
              <a:rPr lang="en-US" dirty="0"/>
              <a:t>In Windows and macOS, you can compile and debug from an IDE like Visual Studio and XCode.</a:t>
            </a:r>
          </a:p>
          <a:p>
            <a:r>
              <a:rPr lang="en-US" dirty="0"/>
              <a:t>In Windows, after running </a:t>
            </a:r>
            <a:r>
              <a:rPr lang="en-US" dirty="0" err="1"/>
              <a:t>cmake</a:t>
            </a:r>
            <a:r>
              <a:rPr lang="en-US" dirty="0"/>
              <a:t>, open Project.sln.  (File name depends on project command in the top-level CMakeLists.txt)</a:t>
            </a:r>
          </a:p>
          <a:p>
            <a:r>
              <a:rPr lang="en-US" dirty="0"/>
              <a:t>In macOS, add an option "-G </a:t>
            </a:r>
            <a:r>
              <a:rPr lang="en-US" dirty="0" err="1"/>
              <a:t>Xcode</a:t>
            </a:r>
            <a:r>
              <a:rPr lang="en-US" dirty="0"/>
              <a:t>" when you run </a:t>
            </a:r>
            <a:r>
              <a:rPr lang="en-US" dirty="0" err="1"/>
              <a:t>cmake</a:t>
            </a:r>
            <a:r>
              <a:rPr lang="en-US" dirty="0"/>
              <a:t>.  And then open </a:t>
            </a:r>
            <a:r>
              <a:rPr lang="en-US" dirty="0" err="1"/>
              <a:t>Project.xcodeproj</a:t>
            </a:r>
            <a:r>
              <a:rPr lang="en-US" dirty="0"/>
              <a:t>.</a:t>
            </a:r>
          </a:p>
          <a:p>
            <a:r>
              <a:rPr lang="en-US" dirty="0"/>
              <a:t>You can see a list of generators by just adding "-G" option after </a:t>
            </a:r>
            <a:r>
              <a:rPr lang="en-US" dirty="0" err="1"/>
              <a:t>cmake</a:t>
            </a:r>
            <a:r>
              <a:rPr lang="en-US" dirty="0"/>
              <a:t>.</a:t>
            </a:r>
          </a:p>
          <a:p>
            <a:r>
              <a:rPr lang="en-US" dirty="0"/>
              <a:t>Beneficial when you want to use </a:t>
            </a:r>
            <a:r>
              <a:rPr lang="en-US"/>
              <a:t>a debugger.</a:t>
            </a:r>
            <a:endParaRPr lang="en-US" dirty="0"/>
          </a:p>
        </p:txBody>
      </p:sp>
    </p:spTree>
    <p:extLst>
      <p:ext uri="{BB962C8B-B14F-4D97-AF65-F5344CB8AC3E}">
        <p14:creationId xmlns:p14="http://schemas.microsoft.com/office/powerpoint/2010/main" val="4397140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Cmake</a:t>
            </a:r>
            <a:r>
              <a:rPr lang="en-US"/>
              <a:t> and IDE</a:t>
            </a:r>
          </a:p>
        </p:txBody>
      </p:sp>
      <p:sp>
        <p:nvSpPr>
          <p:cNvPr id="3" name="Content Placeholder 2"/>
          <p:cNvSpPr>
            <a:spLocks noGrp="1"/>
          </p:cNvSpPr>
          <p:nvPr>
            <p:ph idx="1"/>
          </p:nvPr>
        </p:nvSpPr>
        <p:spPr/>
        <p:txBody>
          <a:bodyPr/>
          <a:lstStyle/>
          <a:p>
            <a:r>
              <a:rPr lang="en-US" dirty="0" err="1"/>
              <a:t>macOS</a:t>
            </a:r>
            <a:r>
              <a:rPr lang="en-US" dirty="0"/>
              <a:t> (with XCode)</a:t>
            </a:r>
          </a:p>
          <a:p>
            <a:pPr lvl="1"/>
            <a:r>
              <a:rPr lang="en-US" dirty="0"/>
              <a:t>Type the following commands:</a:t>
            </a:r>
          </a:p>
          <a:p>
            <a:pPr lvl="1"/>
            <a:endParaRPr lang="en-US" dirty="0"/>
          </a:p>
          <a:p>
            <a:pPr lvl="1"/>
            <a:endParaRPr lang="en-US" dirty="0"/>
          </a:p>
          <a:p>
            <a:pPr lvl="1"/>
            <a:endParaRPr lang="en-US" dirty="0"/>
          </a:p>
          <a:p>
            <a:pPr lvl="1"/>
            <a:r>
              <a:rPr lang="en-US" dirty="0"/>
              <a:t>Then, in XCode, you do:</a:t>
            </a:r>
          </a:p>
          <a:p>
            <a:pPr lvl="2"/>
            <a:r>
              <a:rPr lang="en-US" dirty="0"/>
              <a:t>Select a scheme for the bounce program from Product -&gt; Scheme</a:t>
            </a:r>
          </a:p>
          <a:p>
            <a:pPr lvl="2"/>
            <a:r>
              <a:rPr lang="en-US" dirty="0"/>
              <a:t>Compile and run</a:t>
            </a:r>
          </a:p>
        </p:txBody>
      </p:sp>
      <p:sp>
        <p:nvSpPr>
          <p:cNvPr id="4" name="TextBox 3"/>
          <p:cNvSpPr txBox="1"/>
          <p:nvPr/>
        </p:nvSpPr>
        <p:spPr>
          <a:xfrm>
            <a:off x="965200" y="1887955"/>
            <a:ext cx="7505700" cy="1569660"/>
          </a:xfrm>
          <a:prstGeom prst="rect">
            <a:avLst/>
          </a:prstGeom>
          <a:noFill/>
        </p:spPr>
        <p:txBody>
          <a:bodyPr wrap="square" rtlCol="0">
            <a:spAutoFit/>
          </a:bodyPr>
          <a:lstStyle/>
          <a:p>
            <a:r>
              <a:rPr lang="en-US" sz="1200" dirty="0">
                <a:latin typeface="Consolas" panose="020B0609020204030204" pitchFamily="49" charset="0"/>
              </a:rPr>
              <a:t>cd ~/24783</a:t>
            </a:r>
          </a:p>
          <a:p>
            <a:r>
              <a:rPr lang="en-US" sz="1200" dirty="0" err="1">
                <a:latin typeface="Consolas" panose="020B0609020204030204" pitchFamily="49" charset="0"/>
              </a:rPr>
              <a:t>mkdir</a:t>
            </a:r>
            <a:r>
              <a:rPr lang="en-US" sz="1200" dirty="0">
                <a:latin typeface="Consolas" panose="020B0609020204030204" pitchFamily="49" charset="0"/>
              </a:rPr>
              <a:t> build</a:t>
            </a:r>
          </a:p>
          <a:p>
            <a:r>
              <a:rPr lang="en-US" sz="1200" dirty="0">
                <a:latin typeface="Consolas" panose="020B0609020204030204" pitchFamily="49" charset="0"/>
              </a:rPr>
              <a:t>cd build</a:t>
            </a:r>
          </a:p>
          <a:p>
            <a:r>
              <a:rPr lang="en-US" sz="1200" dirty="0" err="1">
                <a:latin typeface="Consolas" panose="020B0609020204030204" pitchFamily="49" charset="0"/>
              </a:rPr>
              <a:t>cmake</a:t>
            </a:r>
            <a:r>
              <a:rPr lang="en-US" sz="1200" dirty="0">
                <a:latin typeface="Consolas" panose="020B0609020204030204" pitchFamily="49" charset="0"/>
              </a:rPr>
              <a:t> ../</a:t>
            </a:r>
            <a:r>
              <a:rPr lang="en-US" sz="1200" dirty="0" err="1">
                <a:latin typeface="Consolas" panose="020B0609020204030204" pitchFamily="49" charset="0"/>
              </a:rPr>
              <a:t>src</a:t>
            </a:r>
            <a:r>
              <a:rPr lang="en-US" sz="1200" dirty="0">
                <a:latin typeface="Consolas" panose="020B0609020204030204" pitchFamily="49" charset="0"/>
              </a:rPr>
              <a:t> -G </a:t>
            </a:r>
            <a:r>
              <a:rPr lang="en-US" sz="1200" dirty="0" err="1">
                <a:latin typeface="Consolas" panose="020B0609020204030204" pitchFamily="49" charset="0"/>
              </a:rPr>
              <a:t>Xcode</a:t>
            </a:r>
            <a:r>
              <a:rPr lang="en-US" sz="1200" dirty="0">
                <a:latin typeface="Consolas" panose="020B0609020204030204" pitchFamily="49" charset="0"/>
              </a:rPr>
              <a:t>     </a:t>
            </a:r>
            <a:r>
              <a:rPr lang="en-US" sz="1200" dirty="0">
                <a:solidFill>
                  <a:srgbClr val="FF0000"/>
                </a:solidFill>
                <a:latin typeface="Consolas" panose="020B0609020204030204" pitchFamily="49" charset="0"/>
              </a:rPr>
              <a:t>(&lt;- </a:t>
            </a:r>
            <a:r>
              <a:rPr lang="en-US" sz="1200" dirty="0" err="1">
                <a:solidFill>
                  <a:srgbClr val="FF0000"/>
                </a:solidFill>
                <a:latin typeface="Consolas" panose="020B0609020204030204" pitchFamily="49" charset="0"/>
              </a:rPr>
              <a:t>Xcode</a:t>
            </a:r>
            <a:r>
              <a:rPr lang="en-US" sz="1200" dirty="0">
                <a:solidFill>
                  <a:srgbClr val="FF0000"/>
                </a:solidFill>
                <a:latin typeface="Consolas" panose="020B0609020204030204" pitchFamily="49" charset="0"/>
              </a:rPr>
              <a:t> </a:t>
            </a:r>
            <a:r>
              <a:rPr lang="en-US" sz="1200" dirty="0">
                <a:solidFill>
                  <a:srgbClr val="FF0000"/>
                </a:solidFill>
                <a:latin typeface="+mn-lt"/>
              </a:rPr>
              <a:t>is case sensitive, </a:t>
            </a:r>
            <a:r>
              <a:rPr lang="en-US" sz="1200" dirty="0" err="1">
                <a:solidFill>
                  <a:srgbClr val="FF0000"/>
                </a:solidFill>
                <a:latin typeface="+mn-lt"/>
              </a:rPr>
              <a:t>actuall</a:t>
            </a:r>
            <a:r>
              <a:rPr lang="en-US" sz="1200" dirty="0">
                <a:solidFill>
                  <a:srgbClr val="FF0000"/>
                </a:solidFill>
                <a:latin typeface="+mn-lt"/>
              </a:rPr>
              <a:t> everything is case sensitive in Unix</a:t>
            </a:r>
            <a:r>
              <a:rPr lang="en-US" sz="1200" dirty="0">
                <a:solidFill>
                  <a:srgbClr val="FF0000"/>
                </a:solidFill>
                <a:latin typeface="Consolas" panose="020B0609020204030204" pitchFamily="49" charset="0"/>
              </a:rPr>
              <a:t>)</a:t>
            </a:r>
          </a:p>
          <a:p>
            <a:r>
              <a:rPr lang="en-US" sz="1200" dirty="0">
                <a:latin typeface="Consolas" panose="020B0609020204030204" pitchFamily="49" charset="0"/>
              </a:rPr>
              <a:t>open </a:t>
            </a:r>
            <a:r>
              <a:rPr lang="en-US" sz="1200" dirty="0" err="1">
                <a:latin typeface="Consolas" panose="020B0609020204030204" pitchFamily="49" charset="0"/>
              </a:rPr>
              <a:t>Project.xcodeproj</a:t>
            </a:r>
            <a:endParaRPr lang="en-US" sz="1200" dirty="0">
              <a:latin typeface="Consolas" panose="020B0609020204030204" pitchFamily="49" charset="0"/>
            </a:endParaRPr>
          </a:p>
          <a:p>
            <a:endParaRPr lang="en-US" sz="1200" dirty="0">
              <a:latin typeface="Consolas" panose="020B0609020204030204" pitchFamily="49" charset="0"/>
            </a:endParaRPr>
          </a:p>
          <a:p>
            <a:endParaRPr lang="en-US" sz="1200" dirty="0">
              <a:latin typeface="Consolas" panose="020B0609020204030204" pitchFamily="49" charset="0"/>
            </a:endParaRPr>
          </a:p>
          <a:p>
            <a:endParaRPr lang="en-US" sz="1200" dirty="0">
              <a:latin typeface="Consolas" panose="020B0609020204030204" pitchFamily="49" charset="0"/>
            </a:endParaRPr>
          </a:p>
        </p:txBody>
      </p:sp>
    </p:spTree>
    <p:extLst>
      <p:ext uri="{BB962C8B-B14F-4D97-AF65-F5344CB8AC3E}">
        <p14:creationId xmlns:p14="http://schemas.microsoft.com/office/powerpoint/2010/main" val="36451836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5DED-AB53-4FA5-BB38-8052DF1837E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6C3E2E8-1412-4DD0-B2D2-224B135AE99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E58D135-B069-4D56-92B0-44E927D148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0252" y="2738922"/>
            <a:ext cx="4064002" cy="3048002"/>
          </a:xfrm>
          <a:prstGeom prst="rect">
            <a:avLst/>
          </a:prstGeom>
        </p:spPr>
      </p:pic>
    </p:spTree>
    <p:extLst>
      <p:ext uri="{BB962C8B-B14F-4D97-AF65-F5344CB8AC3E}">
        <p14:creationId xmlns:p14="http://schemas.microsoft.com/office/powerpoint/2010/main" val="258435371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a:t>
            </a:r>
          </a:p>
        </p:txBody>
      </p:sp>
      <p:sp>
        <p:nvSpPr>
          <p:cNvPr id="3" name="Content Placeholder 2"/>
          <p:cNvSpPr>
            <a:spLocks noGrp="1"/>
          </p:cNvSpPr>
          <p:nvPr>
            <p:ph idx="1"/>
          </p:nvPr>
        </p:nvSpPr>
        <p:spPr/>
        <p:txBody>
          <a:bodyPr/>
          <a:lstStyle/>
          <a:p>
            <a:r>
              <a:rPr lang="en-US" dirty="0"/>
              <a:t>I know it’s painful for some of you, but get through it!</a:t>
            </a:r>
          </a:p>
          <a:p>
            <a:r>
              <a:rPr lang="en-US" dirty="0"/>
              <a:t>You will never want to move your hand to the mouse any more.</a:t>
            </a:r>
          </a:p>
          <a:p>
            <a:r>
              <a:rPr lang="en-US" dirty="0"/>
              <a:t>PowerShell in Windows.</a:t>
            </a:r>
          </a:p>
          <a:p>
            <a:pPr lvl="1"/>
            <a:r>
              <a:rPr lang="en-US" dirty="0"/>
              <a:t>Search for "Developer PowerShell for </a:t>
            </a:r>
            <a:r>
              <a:rPr lang="en-US" dirty="0" err="1"/>
              <a:t>VSxxxx</a:t>
            </a:r>
            <a:r>
              <a:rPr lang="en-US" dirty="0"/>
              <a:t>"</a:t>
            </a:r>
          </a:p>
          <a:p>
            <a:r>
              <a:rPr lang="en-US" dirty="0"/>
              <a:t>Terminal in </a:t>
            </a:r>
            <a:r>
              <a:rPr lang="en-US" dirty="0" err="1"/>
              <a:t>macOS</a:t>
            </a:r>
            <a:r>
              <a:rPr lang="en-US" dirty="0"/>
              <a:t> and Linux.</a:t>
            </a:r>
          </a:p>
          <a:p>
            <a:pPr lvl="1"/>
            <a:r>
              <a:rPr lang="en-US" dirty="0"/>
              <a:t>Type in “Terminal” in Spotlight search in </a:t>
            </a:r>
            <a:r>
              <a:rPr lang="en-US" dirty="0" err="1"/>
              <a:t>macOS</a:t>
            </a:r>
            <a:r>
              <a:rPr lang="en-US" dirty="0"/>
              <a:t>.</a:t>
            </a:r>
          </a:p>
          <a:p>
            <a:pPr lvl="1"/>
            <a:r>
              <a:rPr lang="en-US" dirty="0"/>
              <a:t>Press </a:t>
            </a:r>
            <a:r>
              <a:rPr lang="en-US" dirty="0" err="1"/>
              <a:t>Ctrl+Alt+T</a:t>
            </a:r>
            <a:r>
              <a:rPr lang="en-US" dirty="0"/>
              <a:t> in Linux</a:t>
            </a:r>
          </a:p>
        </p:txBody>
      </p:sp>
    </p:spTree>
    <p:extLst>
      <p:ext uri="{BB962C8B-B14F-4D97-AF65-F5344CB8AC3E}">
        <p14:creationId xmlns:p14="http://schemas.microsoft.com/office/powerpoint/2010/main" val="204291792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a:t>
            </a:r>
          </a:p>
        </p:txBody>
      </p:sp>
      <p:sp>
        <p:nvSpPr>
          <p:cNvPr id="3" name="Content Placeholder 2"/>
          <p:cNvSpPr>
            <a:spLocks noGrp="1"/>
          </p:cNvSpPr>
          <p:nvPr>
            <p:ph idx="1"/>
          </p:nvPr>
        </p:nvSpPr>
        <p:spPr/>
        <p:txBody>
          <a:bodyPr/>
          <a:lstStyle/>
          <a:p>
            <a:r>
              <a:rPr lang="en-US" dirty="0"/>
              <a:t>Commands that you would use frequently:</a:t>
            </a:r>
          </a:p>
          <a:p>
            <a:pPr lvl="1"/>
            <a:r>
              <a:rPr lang="en-US" dirty="0"/>
              <a:t>cd</a:t>
            </a:r>
            <a:br>
              <a:rPr lang="en-US" dirty="0"/>
            </a:br>
            <a:r>
              <a:rPr lang="en-US" dirty="0"/>
              <a:t>Change directory.  Use "cd ~" to move to the home directory.</a:t>
            </a:r>
          </a:p>
          <a:p>
            <a:pPr lvl="1"/>
            <a:r>
              <a:rPr lang="en-US" dirty="0" err="1"/>
              <a:t>mkdir</a:t>
            </a:r>
            <a:br>
              <a:rPr lang="en-US" dirty="0"/>
            </a:br>
            <a:r>
              <a:rPr lang="en-US" dirty="0"/>
              <a:t>Make directory.</a:t>
            </a:r>
          </a:p>
          <a:p>
            <a:pPr lvl="1"/>
            <a:r>
              <a:rPr lang="en-US" dirty="0" err="1"/>
              <a:t>cmake</a:t>
            </a:r>
            <a:r>
              <a:rPr lang="en-US" dirty="0"/>
              <a:t> --build . --config Release --target </a:t>
            </a:r>
            <a:r>
              <a:rPr lang="en-US" dirty="0" err="1"/>
              <a:t>xyz</a:t>
            </a:r>
            <a:br>
              <a:rPr lang="en-US" dirty="0"/>
            </a:br>
            <a:r>
              <a:rPr lang="en-US" dirty="0"/>
              <a:t>Build a target </a:t>
            </a:r>
            <a:r>
              <a:rPr lang="en-US" dirty="0" err="1"/>
              <a:t>xyz</a:t>
            </a:r>
            <a:r>
              <a:rPr lang="en-US" dirty="0"/>
              <a:t> using </a:t>
            </a:r>
            <a:r>
              <a:rPr lang="en-US" dirty="0" err="1"/>
              <a:t>cmake</a:t>
            </a:r>
            <a:r>
              <a:rPr lang="en-US" dirty="0"/>
              <a:t>.</a:t>
            </a:r>
          </a:p>
          <a:p>
            <a:pPr lvl="1"/>
            <a:r>
              <a:rPr lang="en-US" dirty="0"/>
              <a:t>ii</a:t>
            </a:r>
            <a:br>
              <a:rPr lang="en-US" dirty="0"/>
            </a:br>
            <a:r>
              <a:rPr lang="en-US" dirty="0"/>
              <a:t>Open a file in the GUI in Windows PowerShell</a:t>
            </a:r>
          </a:p>
          <a:p>
            <a:pPr lvl="1"/>
            <a:r>
              <a:rPr lang="en-US" dirty="0"/>
              <a:t>open</a:t>
            </a:r>
            <a:br>
              <a:rPr lang="en-US" dirty="0"/>
            </a:br>
            <a:r>
              <a:rPr lang="en-US" dirty="0" err="1"/>
              <a:t>Open</a:t>
            </a:r>
            <a:r>
              <a:rPr lang="en-US" dirty="0"/>
              <a:t> a file in the GUI in macOS</a:t>
            </a:r>
          </a:p>
          <a:p>
            <a:pPr lvl="1"/>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262897584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dirty="0"/>
              <a:t>rm</a:t>
            </a:r>
            <a:br>
              <a:rPr lang="en-US" dirty="0"/>
            </a:br>
            <a:r>
              <a:rPr lang="en-US" dirty="0"/>
              <a:t>Delete files in macOS and Linux</a:t>
            </a:r>
          </a:p>
          <a:p>
            <a:pPr lvl="1"/>
            <a:r>
              <a:rPr lang="en-US" dirty="0"/>
              <a:t>mv</a:t>
            </a:r>
            <a:br>
              <a:rPr lang="en-US" dirty="0"/>
            </a:br>
            <a:r>
              <a:rPr lang="en-US" dirty="0"/>
              <a:t>Move a file or a director.  Also used for renaming a file or a directory.</a:t>
            </a:r>
          </a:p>
          <a:p>
            <a:pPr lvl="1"/>
            <a:endParaRPr lang="en-US" dirty="0"/>
          </a:p>
        </p:txBody>
      </p:sp>
    </p:spTree>
    <p:extLst>
      <p:ext uri="{BB962C8B-B14F-4D97-AF65-F5344CB8AC3E}">
        <p14:creationId xmlns:p14="http://schemas.microsoft.com/office/powerpoint/2010/main" val="57122172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a:t>
            </a:r>
          </a:p>
        </p:txBody>
      </p:sp>
      <p:sp>
        <p:nvSpPr>
          <p:cNvPr id="3" name="Content Placeholder 2"/>
          <p:cNvSpPr>
            <a:spLocks noGrp="1"/>
          </p:cNvSpPr>
          <p:nvPr>
            <p:ph idx="1"/>
          </p:nvPr>
        </p:nvSpPr>
        <p:spPr/>
        <p:txBody>
          <a:bodyPr/>
          <a:lstStyle/>
          <a:p>
            <a:pPr lvl="1"/>
            <a:r>
              <a:rPr lang="en-US" dirty="0"/>
              <a:t>code </a:t>
            </a:r>
            <a:r>
              <a:rPr lang="en-US" i="1" dirty="0">
                <a:solidFill>
                  <a:srgbClr val="00B050"/>
                </a:solidFill>
              </a:rPr>
              <a:t>filename</a:t>
            </a:r>
            <a:br>
              <a:rPr lang="en-US" dirty="0"/>
            </a:br>
            <a:r>
              <a:rPr lang="en-US" dirty="0"/>
              <a:t>Open a file using Visual Studio Code (if Code is installed). </a:t>
            </a:r>
          </a:p>
          <a:p>
            <a:pPr lvl="1"/>
            <a:r>
              <a:rPr lang="en-US" dirty="0"/>
              <a:t>When you need to create a file, use redirection.</a:t>
            </a:r>
            <a:br>
              <a:rPr lang="en-US" dirty="0"/>
            </a:br>
            <a:r>
              <a:rPr lang="en-US" dirty="0"/>
              <a:t>    echo "" &gt;&gt; </a:t>
            </a:r>
            <a:r>
              <a:rPr lang="en-US" i="1" dirty="0">
                <a:solidFill>
                  <a:srgbClr val="00B050"/>
                </a:solidFill>
              </a:rPr>
              <a:t>filename</a:t>
            </a:r>
            <a:br>
              <a:rPr lang="en-US" dirty="0"/>
            </a:br>
            <a:r>
              <a:rPr lang="en-US" dirty="0"/>
              <a:t>By default, Windows PowerShell makes a UTF-16 encoded text, which is useless.</a:t>
            </a:r>
            <a:br>
              <a:rPr lang="en-US" dirty="0"/>
            </a:br>
            <a:r>
              <a:rPr lang="en-US" dirty="0"/>
              <a:t>See:  </a:t>
            </a:r>
            <a:r>
              <a:rPr lang="en-US" dirty="0">
                <a:hlinkClick r:id="rId2"/>
              </a:rPr>
              <a:t>https://stackoverflow.com/questions/40098771/changing-powershells-default-output-encoding-to-utf-8</a:t>
            </a:r>
            <a:r>
              <a:rPr lang="en-US" dirty="0"/>
              <a:t>  for how to make it UTF-8.</a:t>
            </a:r>
          </a:p>
        </p:txBody>
      </p:sp>
    </p:spTree>
    <p:extLst>
      <p:ext uri="{BB962C8B-B14F-4D97-AF65-F5344CB8AC3E}">
        <p14:creationId xmlns:p14="http://schemas.microsoft.com/office/powerpoint/2010/main" val="2170530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a:t>
            </a:r>
          </a:p>
        </p:txBody>
      </p:sp>
      <p:sp>
        <p:nvSpPr>
          <p:cNvPr id="3" name="Content Placeholder 2"/>
          <p:cNvSpPr>
            <a:spLocks noGrp="1"/>
          </p:cNvSpPr>
          <p:nvPr>
            <p:ph idx="1"/>
          </p:nvPr>
        </p:nvSpPr>
        <p:spPr/>
        <p:txBody>
          <a:bodyPr/>
          <a:lstStyle/>
          <a:p>
            <a:r>
              <a:rPr lang="en-US" dirty="0"/>
              <a:t>A Programming Language for describing how the program must be compiled and packaged.</a:t>
            </a:r>
          </a:p>
          <a:p>
            <a:r>
              <a:rPr lang="en-US" dirty="0"/>
              <a:t>We have covered the following commands.</a:t>
            </a:r>
          </a:p>
          <a:p>
            <a:pPr lvl="1"/>
            <a:r>
              <a:rPr lang="en-US" dirty="0" err="1"/>
              <a:t>add_executable</a:t>
            </a:r>
            <a:endParaRPr lang="en-US" dirty="0"/>
          </a:p>
          <a:p>
            <a:pPr lvl="1"/>
            <a:r>
              <a:rPr lang="en-US" dirty="0" err="1"/>
              <a:t>add_library</a:t>
            </a:r>
            <a:endParaRPr lang="en-US" dirty="0"/>
          </a:p>
          <a:p>
            <a:pPr lvl="1"/>
            <a:r>
              <a:rPr lang="en-US" dirty="0" err="1"/>
              <a:t>target_link_libraries</a:t>
            </a:r>
            <a:endParaRPr lang="en-US" dirty="0"/>
          </a:p>
          <a:p>
            <a:pPr lvl="1"/>
            <a:r>
              <a:rPr lang="en-US" dirty="0" err="1"/>
              <a:t>target_include_directories</a:t>
            </a:r>
            <a:endParaRPr lang="en-US" dirty="0"/>
          </a:p>
          <a:p>
            <a:pPr lvl="1"/>
            <a:r>
              <a:rPr lang="en-US" dirty="0"/>
              <a:t>set</a:t>
            </a:r>
          </a:p>
          <a:p>
            <a:pPr lvl="1"/>
            <a:r>
              <a:rPr lang="en-US" dirty="0" err="1"/>
              <a:t>add_subdirectory</a:t>
            </a:r>
            <a:endParaRPr lang="en-US" dirty="0"/>
          </a:p>
          <a:p>
            <a:pPr lvl="1"/>
            <a:endParaRPr lang="en-US" dirty="0"/>
          </a:p>
        </p:txBody>
      </p:sp>
    </p:spTree>
    <p:extLst>
      <p:ext uri="{BB962C8B-B14F-4D97-AF65-F5344CB8AC3E}">
        <p14:creationId xmlns:p14="http://schemas.microsoft.com/office/powerpoint/2010/main" val="428509023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a:t>
            </a:r>
          </a:p>
        </p:txBody>
      </p:sp>
      <p:sp>
        <p:nvSpPr>
          <p:cNvPr id="3" name="Content Placeholder 2"/>
          <p:cNvSpPr>
            <a:spLocks noGrp="1"/>
          </p:cNvSpPr>
          <p:nvPr>
            <p:ph idx="1"/>
          </p:nvPr>
        </p:nvSpPr>
        <p:spPr/>
        <p:txBody>
          <a:bodyPr/>
          <a:lstStyle/>
          <a:p>
            <a:r>
              <a:rPr lang="en-US" dirty="0"/>
              <a:t>Build a program in two steps:</a:t>
            </a:r>
          </a:p>
          <a:p>
            <a:pPr marL="914400" lvl="1" indent="-457200">
              <a:buFont typeface="+mj-lt"/>
              <a:buAutoNum type="arabicPeriod"/>
            </a:pPr>
            <a:r>
              <a:rPr lang="en-US" dirty="0"/>
              <a:t>Run </a:t>
            </a:r>
            <a:r>
              <a:rPr lang="en-US" dirty="0" err="1"/>
              <a:t>cmake</a:t>
            </a:r>
            <a:r>
              <a:rPr lang="en-US" dirty="0"/>
              <a:t> command to generate the projects.</a:t>
            </a:r>
          </a:p>
          <a:p>
            <a:pPr marL="914400" lvl="1" indent="-457200">
              <a:buFont typeface="+mj-lt"/>
              <a:buAutoNum type="arabicPeriod"/>
            </a:pPr>
            <a:r>
              <a:rPr lang="en-US" dirty="0"/>
              <a:t>Use a generator to build the program.</a:t>
            </a:r>
          </a:p>
          <a:p>
            <a:pPr marL="400050"/>
            <a:r>
              <a:rPr lang="en-US" dirty="0"/>
              <a:t>The build directory mimics the directory structure of the source directory.  You can find the executable binary in the same subdirectory of the project as in the source directory.</a:t>
            </a:r>
          </a:p>
          <a:p>
            <a:pPr marL="914400" lvl="1" indent="-457200">
              <a:buFont typeface="+mj-lt"/>
              <a:buAutoNum type="arabicPeriod"/>
            </a:pPr>
            <a:endParaRPr lang="en-US" dirty="0"/>
          </a:p>
          <a:p>
            <a:endParaRPr lang="en-US" dirty="0"/>
          </a:p>
        </p:txBody>
      </p:sp>
    </p:spTree>
    <p:extLst>
      <p:ext uri="{BB962C8B-B14F-4D97-AF65-F5344CB8AC3E}">
        <p14:creationId xmlns:p14="http://schemas.microsoft.com/office/powerpoint/2010/main" val="789758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84F3-390B-4B18-A95F-0012B1A79ECA}"/>
              </a:ext>
            </a:extLst>
          </p:cNvPr>
          <p:cNvSpPr>
            <a:spLocks noGrp="1"/>
          </p:cNvSpPr>
          <p:nvPr>
            <p:ph type="title"/>
          </p:nvPr>
        </p:nvSpPr>
        <p:spPr/>
        <p:txBody>
          <a:bodyPr/>
          <a:lstStyle/>
          <a:p>
            <a:r>
              <a:rPr lang="en-US" dirty="0"/>
              <a:t>Project Topic: Port a Classic Arcade</a:t>
            </a:r>
          </a:p>
        </p:txBody>
      </p:sp>
      <p:sp>
        <p:nvSpPr>
          <p:cNvPr id="3" name="Content Placeholder 2">
            <a:extLst>
              <a:ext uri="{FF2B5EF4-FFF2-40B4-BE49-F238E27FC236}">
                <a16:creationId xmlns:a16="http://schemas.microsoft.com/office/drawing/2014/main" id="{37A691D1-F69B-4D7C-9674-D8C5F122C0BA}"/>
              </a:ext>
            </a:extLst>
          </p:cNvPr>
          <p:cNvSpPr>
            <a:spLocks noGrp="1"/>
          </p:cNvSpPr>
          <p:nvPr>
            <p:ph idx="1"/>
          </p:nvPr>
        </p:nvSpPr>
        <p:spPr/>
        <p:txBody>
          <a:bodyPr/>
          <a:lstStyle/>
          <a:p>
            <a:r>
              <a:rPr lang="en-US" dirty="0"/>
              <a:t>Pick a classic arcade game from around year 1990 (Like Afterburner,  Street Fighter, Dragon Buster, etc.) and port it to Windows, macOS, and Linux (can include Android).</a:t>
            </a:r>
          </a:p>
          <a:p>
            <a:r>
              <a:rPr lang="en-US" dirty="0"/>
              <a:t>The appearance and BGM does not have to be exactly same.  But, it needs to have a BGM.</a:t>
            </a:r>
          </a:p>
          <a:p>
            <a:r>
              <a:rPr lang="en-US" dirty="0"/>
              <a:t>If the game play lasts more than 5 minutes, you need to replicate first 5 minutes.</a:t>
            </a:r>
          </a:p>
        </p:txBody>
      </p:sp>
    </p:spTree>
    <p:extLst>
      <p:ext uri="{BB962C8B-B14F-4D97-AF65-F5344CB8AC3E}">
        <p14:creationId xmlns:p14="http://schemas.microsoft.com/office/powerpoint/2010/main" val="317757666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do Shooting-Game example again</a:t>
            </a:r>
          </a:p>
        </p:txBody>
      </p:sp>
      <p:sp>
        <p:nvSpPr>
          <p:cNvPr id="3" name="Content Placeholder 2"/>
          <p:cNvSpPr>
            <a:spLocks noGrp="1"/>
          </p:cNvSpPr>
          <p:nvPr>
            <p:ph idx="1"/>
          </p:nvPr>
        </p:nvSpPr>
        <p:spPr/>
        <p:txBody>
          <a:bodyPr/>
          <a:lstStyle/>
          <a:p>
            <a:r>
              <a:rPr lang="en-US" dirty="0"/>
              <a:t>Writing CMakeLists.txt for each project.</a:t>
            </a:r>
          </a:p>
          <a:p>
            <a:r>
              <a:rPr lang="en-US" dirty="0"/>
              <a:t>Use </a:t>
            </a:r>
            <a:r>
              <a:rPr lang="en-US" dirty="0" err="1"/>
              <a:t>add_subdirectory</a:t>
            </a:r>
            <a:r>
              <a:rPr lang="en-US" dirty="0"/>
              <a:t> command in the top-level CMakeLists.txt to combine them together.</a:t>
            </a:r>
          </a:p>
        </p:txBody>
      </p:sp>
    </p:spTree>
    <p:extLst>
      <p:ext uri="{BB962C8B-B14F-4D97-AF65-F5344CB8AC3E}">
        <p14:creationId xmlns:p14="http://schemas.microsoft.com/office/powerpoint/2010/main" val="285003482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Version-Controlling System</a:t>
            </a:r>
          </a:p>
        </p:txBody>
      </p:sp>
      <p:sp>
        <p:nvSpPr>
          <p:cNvPr id="3" name="Content Placeholder 2"/>
          <p:cNvSpPr>
            <a:spLocks noGrp="1"/>
          </p:cNvSpPr>
          <p:nvPr>
            <p:ph idx="1"/>
          </p:nvPr>
        </p:nvSpPr>
        <p:spPr>
          <a:xfrm>
            <a:off x="457200" y="989426"/>
            <a:ext cx="8229600" cy="5059363"/>
          </a:xfrm>
        </p:spPr>
        <p:txBody>
          <a:bodyPr/>
          <a:lstStyle/>
          <a:p>
            <a:r>
              <a:rPr lang="en-US" dirty="0"/>
              <a:t>Keeps source files in the repository.</a:t>
            </a:r>
          </a:p>
          <a:p>
            <a:r>
              <a:rPr lang="en-US" dirty="0"/>
              <a:t>Keeps track of changes.  (Solution to: Oh no!  My program was working yesterday!)</a:t>
            </a:r>
          </a:p>
          <a:p>
            <a:r>
              <a:rPr lang="en-US" dirty="0"/>
              <a:t>Particularly useful when you are developing a program in a team.</a:t>
            </a:r>
          </a:p>
          <a:p>
            <a:r>
              <a:rPr lang="en-US" dirty="0"/>
              <a:t>You can use it not just for a programming project, but for anything.</a:t>
            </a:r>
          </a:p>
          <a:p>
            <a:pPr lvl="1"/>
            <a:r>
              <a:rPr lang="en-US" dirty="0"/>
              <a:t>Research paper</a:t>
            </a:r>
          </a:p>
          <a:p>
            <a:pPr lvl="1"/>
            <a:r>
              <a:rPr lang="en-US" dirty="0"/>
              <a:t>Modeling</a:t>
            </a:r>
          </a:p>
          <a:p>
            <a:pPr lvl="1"/>
            <a:r>
              <a:rPr lang="en-US" dirty="0"/>
              <a:t>Simulation</a:t>
            </a:r>
          </a:p>
        </p:txBody>
      </p:sp>
    </p:spTree>
    <p:extLst>
      <p:ext uri="{BB962C8B-B14F-4D97-AF65-F5344CB8AC3E}">
        <p14:creationId xmlns:p14="http://schemas.microsoft.com/office/powerpoint/2010/main" val="102702341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a:t>
            </a:r>
          </a:p>
        </p:txBody>
      </p:sp>
      <p:sp>
        <p:nvSpPr>
          <p:cNvPr id="3" name="Content Placeholder 2"/>
          <p:cNvSpPr>
            <a:spLocks noGrp="1"/>
          </p:cNvSpPr>
          <p:nvPr>
            <p:ph idx="1"/>
          </p:nvPr>
        </p:nvSpPr>
        <p:spPr/>
        <p:txBody>
          <a:bodyPr/>
          <a:lstStyle/>
          <a:p>
            <a:r>
              <a:rPr lang="en-US" dirty="0"/>
              <a:t>Git is the most popularly-used version-controlling system.</a:t>
            </a:r>
          </a:p>
          <a:p>
            <a:r>
              <a:rPr lang="en-US" dirty="0"/>
              <a:t>Git-repositories for this course:</a:t>
            </a:r>
          </a:p>
          <a:p>
            <a:pPr lvl="1"/>
            <a:r>
              <a:rPr lang="en-US" dirty="0"/>
              <a:t>Libraries including </a:t>
            </a:r>
            <a:r>
              <a:rPr lang="en-US" dirty="0" err="1"/>
              <a:t>FsSimpleWindow</a:t>
            </a:r>
            <a:r>
              <a:rPr lang="en-US" dirty="0"/>
              <a:t> etc.</a:t>
            </a:r>
            <a:br>
              <a:rPr lang="en-US" dirty="0"/>
            </a:br>
            <a:r>
              <a:rPr lang="en-US" dirty="0">
                <a:latin typeface="Consolas" panose="020B0609020204030204" pitchFamily="49" charset="0"/>
                <a:hlinkClick r:id="rId2"/>
              </a:rPr>
              <a:t>https://github.com/captainys/public.git</a:t>
            </a:r>
            <a:r>
              <a:rPr lang="en-US" dirty="0">
                <a:latin typeface="Consolas" panose="020B0609020204030204" pitchFamily="49" charset="0"/>
              </a:rPr>
              <a:t> </a:t>
            </a:r>
            <a:endParaRPr lang="en-US" dirty="0"/>
          </a:p>
          <a:p>
            <a:pPr lvl="1"/>
            <a:r>
              <a:rPr lang="en-US" dirty="0"/>
              <a:t>MML Player Library:</a:t>
            </a:r>
            <a:br>
              <a:rPr lang="en-US" dirty="0"/>
            </a:br>
            <a:r>
              <a:rPr lang="en-US" dirty="0">
                <a:latin typeface="Consolas" panose="020B0609020204030204" pitchFamily="49" charset="0"/>
                <a:hlinkClick r:id="rId2"/>
              </a:rPr>
              <a:t>https://github.com/captainys/MMLPlayer.git</a:t>
            </a:r>
            <a:r>
              <a:rPr lang="en-US" dirty="0">
                <a:latin typeface="Consolas" panose="020B0609020204030204" pitchFamily="49" charset="0"/>
              </a:rPr>
              <a:t> </a:t>
            </a:r>
          </a:p>
          <a:p>
            <a:pPr lvl="1"/>
            <a:r>
              <a:rPr lang="en-US" dirty="0">
                <a:latin typeface="Consolas" panose="020B0609020204030204" pitchFamily="49" charset="0"/>
              </a:rPr>
              <a:t>Lecture Notes, Problem Sets, Base Code, etc.</a:t>
            </a:r>
            <a:br>
              <a:rPr lang="en-US" dirty="0">
                <a:latin typeface="Consolas" panose="020B0609020204030204" pitchFamily="49" charset="0"/>
              </a:rPr>
            </a:br>
            <a:r>
              <a:rPr lang="en-US" dirty="0">
                <a:hlinkClick r:id="rId3"/>
              </a:rPr>
              <a:t>https://ramennoodle.me.cmu.edu/Bonobo.Git.Server/course_files.git</a:t>
            </a:r>
            <a:endParaRPr lang="en-US" dirty="0"/>
          </a:p>
          <a:p>
            <a:pPr lvl="1"/>
            <a:r>
              <a:rPr lang="en-US" dirty="0"/>
              <a:t>Repository for submitting assignments:</a:t>
            </a:r>
            <a:br>
              <a:rPr lang="en-US" dirty="0"/>
            </a:br>
            <a:r>
              <a:rPr lang="en-US" dirty="0">
                <a:solidFill>
                  <a:srgbClr val="009999"/>
                </a:solidFill>
                <a:hlinkClick r:id="rId4">
                  <a:extLst>
                    <a:ext uri="{A12FA001-AC4F-418D-AE19-62706E023703}">
                      <ahyp:hlinkClr xmlns:ahyp="http://schemas.microsoft.com/office/drawing/2018/hyperlinkcolor" val="tx"/>
                    </a:ext>
                  </a:extLst>
                </a:hlinkClick>
              </a:rPr>
              <a:t>https://</a:t>
            </a:r>
            <a:r>
              <a:rPr lang="en-US" dirty="0">
                <a:solidFill>
                  <a:srgbClr val="7030A0"/>
                </a:solidFill>
                <a:hlinkClick r:id="rId4">
                  <a:extLst>
                    <a:ext uri="{A12FA001-AC4F-418D-AE19-62706E023703}">
                      <ahyp:hlinkClr xmlns:ahyp="http://schemas.microsoft.com/office/drawing/2018/hyperlinkcolor" val="tx"/>
                    </a:ext>
                  </a:extLst>
                </a:hlinkClick>
              </a:rPr>
              <a:t>yourAndrewID</a:t>
            </a:r>
            <a:r>
              <a:rPr lang="en-US" dirty="0">
                <a:solidFill>
                  <a:srgbClr val="009999"/>
                </a:solidFill>
                <a:hlinkClick r:id="rId4">
                  <a:extLst>
                    <a:ext uri="{A12FA001-AC4F-418D-AE19-62706E023703}">
                      <ahyp:hlinkClr xmlns:ahyp="http://schemas.microsoft.com/office/drawing/2018/hyperlinkcolor" val="tx"/>
                    </a:ext>
                  </a:extLst>
                </a:hlinkClick>
              </a:rPr>
              <a:t>@ramennoodle.me.cmu.edu/Bonobo.Git.Server/</a:t>
            </a:r>
            <a:r>
              <a:rPr lang="en-US" dirty="0">
                <a:solidFill>
                  <a:srgbClr val="7030A0"/>
                </a:solidFill>
                <a:hlinkClick r:id="rId4">
                  <a:extLst>
                    <a:ext uri="{A12FA001-AC4F-418D-AE19-62706E023703}">
                      <ahyp:hlinkClr xmlns:ahyp="http://schemas.microsoft.com/office/drawing/2018/hyperlinkcolor" val="tx"/>
                    </a:ext>
                  </a:extLst>
                </a:hlinkClick>
              </a:rPr>
              <a:t>yourAndrewID</a:t>
            </a:r>
            <a:r>
              <a:rPr lang="en-US" dirty="0">
                <a:solidFill>
                  <a:srgbClr val="009999"/>
                </a:solidFill>
                <a:hlinkClick r:id="rId4">
                  <a:extLst>
                    <a:ext uri="{A12FA001-AC4F-418D-AE19-62706E023703}">
                      <ahyp:hlinkClr xmlns:ahyp="http://schemas.microsoft.com/office/drawing/2018/hyperlinkcolor" val="tx"/>
                    </a:ext>
                  </a:extLst>
                </a:hlinkClick>
              </a:rPr>
              <a:t>.git</a:t>
            </a:r>
            <a:r>
              <a:rPr lang="en-US" dirty="0"/>
              <a:t>   (You'll be asked to enter your credential)</a:t>
            </a:r>
          </a:p>
          <a:p>
            <a:pPr lvl="1"/>
            <a:endParaRPr lang="en-US" dirty="0"/>
          </a:p>
          <a:p>
            <a:pPr lvl="1"/>
            <a:endParaRPr lang="en-US" dirty="0"/>
          </a:p>
        </p:txBody>
      </p:sp>
    </p:spTree>
    <p:extLst>
      <p:ext uri="{BB962C8B-B14F-4D97-AF65-F5344CB8AC3E}">
        <p14:creationId xmlns:p14="http://schemas.microsoft.com/office/powerpoint/2010/main" val="235684875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you haven’t updated your Git password, please do so as soon as possible.</a:t>
            </a:r>
          </a:p>
        </p:txBody>
      </p:sp>
    </p:spTree>
    <p:extLst>
      <p:ext uri="{BB962C8B-B14F-4D97-AF65-F5344CB8AC3E}">
        <p14:creationId xmlns:p14="http://schemas.microsoft.com/office/powerpoint/2010/main" val="3503482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a:t>
            </a:r>
          </a:p>
        </p:txBody>
      </p:sp>
      <p:sp>
        <p:nvSpPr>
          <p:cNvPr id="3" name="Content Placeholder 2"/>
          <p:cNvSpPr>
            <a:spLocks noGrp="1"/>
          </p:cNvSpPr>
          <p:nvPr>
            <p:ph idx="1"/>
          </p:nvPr>
        </p:nvSpPr>
        <p:spPr/>
        <p:txBody>
          <a:bodyPr/>
          <a:lstStyle/>
          <a:p>
            <a:pPr marL="0" indent="0">
              <a:buNone/>
            </a:pPr>
            <a:r>
              <a:rPr lang="en-US" dirty="0"/>
              <a:t>GOAL:  Get the job done!</a:t>
            </a:r>
          </a:p>
          <a:p>
            <a:r>
              <a:rPr lang="en-US" dirty="0"/>
              <a:t>Implement,</a:t>
            </a:r>
          </a:p>
          <a:p>
            <a:r>
              <a:rPr lang="en-US" dirty="0"/>
              <a:t>Visualize,</a:t>
            </a:r>
          </a:p>
          <a:p>
            <a:r>
              <a:rPr lang="en-US" dirty="0"/>
              <a:t>Verify, and</a:t>
            </a:r>
          </a:p>
          <a:p>
            <a:r>
              <a:rPr lang="en-US" dirty="0"/>
              <a:t>Enhance the idea.</a:t>
            </a:r>
          </a:p>
          <a:p>
            <a:pPr marL="0" indent="0">
              <a:buNone/>
            </a:pPr>
            <a:r>
              <a:rPr lang="en-US" dirty="0"/>
              <a:t>by programming.</a:t>
            </a:r>
          </a:p>
          <a:p>
            <a:pPr marL="0" indent="0">
              <a:buNone/>
            </a:pPr>
            <a:endParaRPr lang="en-US" dirty="0"/>
          </a:p>
        </p:txBody>
      </p:sp>
    </p:spTree>
    <p:extLst>
      <p:ext uri="{BB962C8B-B14F-4D97-AF65-F5344CB8AC3E}">
        <p14:creationId xmlns:p14="http://schemas.microsoft.com/office/powerpoint/2010/main" val="1253616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a:t>
            </a:r>
          </a:p>
        </p:txBody>
      </p:sp>
      <p:sp>
        <p:nvSpPr>
          <p:cNvPr id="3" name="Content Placeholder 2"/>
          <p:cNvSpPr>
            <a:spLocks noGrp="1"/>
          </p:cNvSpPr>
          <p:nvPr>
            <p:ph idx="1"/>
          </p:nvPr>
        </p:nvSpPr>
        <p:spPr/>
        <p:txBody>
          <a:bodyPr/>
          <a:lstStyle/>
          <a:p>
            <a:pPr marL="0" indent="0">
              <a:buNone/>
            </a:pPr>
            <a:r>
              <a:rPr lang="en-US" dirty="0"/>
              <a:t>I want you to be able to:</a:t>
            </a:r>
          </a:p>
          <a:p>
            <a:r>
              <a:rPr lang="en-US" dirty="0"/>
              <a:t>Write your own computational tools.</a:t>
            </a:r>
          </a:p>
          <a:p>
            <a:r>
              <a:rPr lang="en-US" dirty="0"/>
              <a:t>Understand what’s in the </a:t>
            </a:r>
            <a:r>
              <a:rPr lang="en-US" dirty="0" err="1"/>
              <a:t>blackbox</a:t>
            </a:r>
            <a:r>
              <a:rPr lang="en-US" dirty="0"/>
              <a:t>.</a:t>
            </a:r>
          </a:p>
          <a:p>
            <a:r>
              <a:rPr lang="en-US" dirty="0"/>
              <a:t>Write a program that lasts long.</a:t>
            </a:r>
          </a:p>
          <a:p>
            <a:pPr marL="0" indent="0">
              <a:buNone/>
            </a:pPr>
            <a:endParaRPr lang="en-US" dirty="0"/>
          </a:p>
          <a:p>
            <a:pPr marL="0" indent="0">
              <a:buNone/>
            </a:pPr>
            <a:r>
              <a:rPr lang="en-US" dirty="0"/>
              <a:t>Also I want you to be comfortable with the command line.</a:t>
            </a:r>
          </a:p>
          <a:p>
            <a:r>
              <a:rPr lang="en-US" dirty="0"/>
              <a:t>PowerShell in Windows</a:t>
            </a:r>
          </a:p>
          <a:p>
            <a:r>
              <a:rPr lang="en-US" dirty="0"/>
              <a:t>Terminal (Bash=</a:t>
            </a:r>
            <a:r>
              <a:rPr lang="en-US" dirty="0" err="1"/>
              <a:t>Barkeley</a:t>
            </a:r>
            <a:r>
              <a:rPr lang="en-US" dirty="0"/>
              <a:t> Shell) in a Unix-based systems such as </a:t>
            </a:r>
            <a:r>
              <a:rPr lang="en-US" dirty="0" err="1"/>
              <a:t>macOS</a:t>
            </a:r>
            <a:r>
              <a:rPr lang="en-US" dirty="0"/>
              <a:t> and Linux.</a:t>
            </a:r>
          </a:p>
        </p:txBody>
      </p:sp>
    </p:spTree>
    <p:extLst>
      <p:ext uri="{BB962C8B-B14F-4D97-AF65-F5344CB8AC3E}">
        <p14:creationId xmlns:p14="http://schemas.microsoft.com/office/powerpoint/2010/main" val="2351814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your own computational tools.</a:t>
            </a:r>
          </a:p>
        </p:txBody>
      </p:sp>
      <p:sp>
        <p:nvSpPr>
          <p:cNvPr id="3" name="Content Placeholder 2"/>
          <p:cNvSpPr>
            <a:spLocks noGrp="1"/>
          </p:cNvSpPr>
          <p:nvPr>
            <p:ph idx="1"/>
          </p:nvPr>
        </p:nvSpPr>
        <p:spPr/>
        <p:txBody>
          <a:bodyPr/>
          <a:lstStyle/>
          <a:p>
            <a:r>
              <a:rPr lang="en-US" dirty="0"/>
              <a:t>Many computational tools are available for download.</a:t>
            </a:r>
          </a:p>
          <a:p>
            <a:r>
              <a:rPr lang="en-US" dirty="0"/>
              <a:t>What if available tools almost achieve your purpose, but not quite?</a:t>
            </a:r>
          </a:p>
          <a:p>
            <a:r>
              <a:rPr lang="en-US" dirty="0"/>
              <a:t>Do you give up and wait for someone else to write a program for you?</a:t>
            </a:r>
          </a:p>
          <a:p>
            <a:endParaRPr lang="en-US" dirty="0"/>
          </a:p>
        </p:txBody>
      </p:sp>
    </p:spTree>
    <p:extLst>
      <p:ext uri="{BB962C8B-B14F-4D97-AF65-F5344CB8AC3E}">
        <p14:creationId xmlns:p14="http://schemas.microsoft.com/office/powerpoint/2010/main" val="2216038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what’s in the </a:t>
            </a:r>
            <a:r>
              <a:rPr lang="en-US" dirty="0" err="1"/>
              <a:t>blackbox</a:t>
            </a:r>
            <a:r>
              <a:rPr lang="en-US" dirty="0"/>
              <a:t>.  Make it a white box!</a:t>
            </a:r>
          </a:p>
        </p:txBody>
      </p:sp>
      <p:sp>
        <p:nvSpPr>
          <p:cNvPr id="3" name="Content Placeholder 2"/>
          <p:cNvSpPr>
            <a:spLocks noGrp="1"/>
          </p:cNvSpPr>
          <p:nvPr>
            <p:ph idx="1"/>
          </p:nvPr>
        </p:nvSpPr>
        <p:spPr/>
        <p:txBody>
          <a:bodyPr/>
          <a:lstStyle/>
          <a:p>
            <a:r>
              <a:rPr lang="en-US" dirty="0"/>
              <a:t>Don’t use an available program as a magic tool.</a:t>
            </a:r>
          </a:p>
          <a:p>
            <a:r>
              <a:rPr lang="en-US" dirty="0"/>
              <a:t>Understand what’s in the box then use.</a:t>
            </a:r>
          </a:p>
          <a:p>
            <a:endParaRPr lang="en-US" dirty="0"/>
          </a:p>
        </p:txBody>
      </p:sp>
    </p:spTree>
    <p:extLst>
      <p:ext uri="{BB962C8B-B14F-4D97-AF65-F5344CB8AC3E}">
        <p14:creationId xmlns:p14="http://schemas.microsoft.com/office/powerpoint/2010/main" val="2678289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a program that lasts long.</a:t>
            </a:r>
          </a:p>
        </p:txBody>
      </p:sp>
      <p:sp>
        <p:nvSpPr>
          <p:cNvPr id="3" name="Content Placeholder 2"/>
          <p:cNvSpPr>
            <a:spLocks noGrp="1"/>
          </p:cNvSpPr>
          <p:nvPr>
            <p:ph idx="1"/>
          </p:nvPr>
        </p:nvSpPr>
        <p:spPr/>
        <p:txBody>
          <a:bodyPr/>
          <a:lstStyle/>
          <a:p>
            <a:r>
              <a:rPr lang="en-US" dirty="0"/>
              <a:t>Ideally, write once, use everywhere, use forever.</a:t>
            </a:r>
          </a:p>
          <a:p>
            <a:r>
              <a:rPr lang="en-US" dirty="0"/>
              <a:t>Minimize code rotting.</a:t>
            </a:r>
          </a:p>
        </p:txBody>
      </p:sp>
    </p:spTree>
    <p:extLst>
      <p:ext uri="{BB962C8B-B14F-4D97-AF65-F5344CB8AC3E}">
        <p14:creationId xmlns:p14="http://schemas.microsoft.com/office/powerpoint/2010/main" val="1588963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trend of programming – What’s making it difficult?</a:t>
            </a:r>
          </a:p>
        </p:txBody>
      </p:sp>
      <p:sp>
        <p:nvSpPr>
          <p:cNvPr id="3" name="Content Placeholder 2"/>
          <p:cNvSpPr>
            <a:spLocks noGrp="1"/>
          </p:cNvSpPr>
          <p:nvPr>
            <p:ph idx="1"/>
          </p:nvPr>
        </p:nvSpPr>
        <p:spPr/>
        <p:txBody>
          <a:bodyPr/>
          <a:lstStyle/>
          <a:p>
            <a:r>
              <a:rPr lang="en-US" dirty="0"/>
              <a:t>Too many programming languages:</a:t>
            </a:r>
            <a:br>
              <a:rPr lang="en-US" dirty="0"/>
            </a:br>
            <a:r>
              <a:rPr lang="en-US" dirty="0">
                <a:hlinkClick r:id="rId2"/>
              </a:rPr>
              <a:t>http://gizmodo.com/the-nsa-is-funding-a-project-to-roll-all-programming-la-1619295603</a:t>
            </a:r>
            <a:endParaRPr lang="en-US" dirty="0"/>
          </a:p>
          <a:p>
            <a:r>
              <a:rPr lang="en-US" dirty="0"/>
              <a:t>National Security Administration recognizes too many programming languages are a national security threat.  (And the solution is adding one more programming language?)</a:t>
            </a:r>
          </a:p>
          <a:p>
            <a:r>
              <a:rPr lang="en-US" dirty="0"/>
              <a:t>Once we often said, what to do with this program written in Fortran?  Now, what to do with this program written in @#$%^&amp;?</a:t>
            </a:r>
          </a:p>
        </p:txBody>
      </p:sp>
    </p:spTree>
    <p:extLst>
      <p:ext uri="{BB962C8B-B14F-4D97-AF65-F5344CB8AC3E}">
        <p14:creationId xmlns:p14="http://schemas.microsoft.com/office/powerpoint/2010/main" val="3416129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trend of programming - What's making it difficult?</a:t>
            </a:r>
          </a:p>
        </p:txBody>
      </p:sp>
      <p:sp>
        <p:nvSpPr>
          <p:cNvPr id="3" name="Content Placeholder 2"/>
          <p:cNvSpPr>
            <a:spLocks noGrp="1"/>
          </p:cNvSpPr>
          <p:nvPr>
            <p:ph idx="1"/>
          </p:nvPr>
        </p:nvSpPr>
        <p:spPr/>
        <p:txBody>
          <a:bodyPr/>
          <a:lstStyle/>
          <a:p>
            <a:r>
              <a:rPr lang="en-US" dirty="0"/>
              <a:t>It is difficult to decide what language to invest your time for.</a:t>
            </a:r>
          </a:p>
          <a:p>
            <a:r>
              <a:rPr lang="en-US" dirty="0"/>
              <a:t>Becoming proficient in programming language is not just knowing syntax.  You also need to learn best practices.</a:t>
            </a:r>
          </a:p>
          <a:p>
            <a:r>
              <a:rPr lang="en-US" dirty="0"/>
              <a:t>In this sense, C/C++ is a good language to learn since it includes many important programming concepts.</a:t>
            </a:r>
          </a:p>
          <a:p>
            <a:r>
              <a:rPr lang="en-US" dirty="0"/>
              <a:t>Many languages are lesser copies of C/C++   :-P</a:t>
            </a:r>
          </a:p>
        </p:txBody>
      </p:sp>
    </p:spTree>
    <p:extLst>
      <p:ext uri="{BB962C8B-B14F-4D97-AF65-F5344CB8AC3E}">
        <p14:creationId xmlns:p14="http://schemas.microsoft.com/office/powerpoint/2010/main" val="3914658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trend of programming - What's making it difficult?</a:t>
            </a:r>
          </a:p>
        </p:txBody>
      </p:sp>
      <p:sp>
        <p:nvSpPr>
          <p:cNvPr id="3" name="Content Placeholder 2"/>
          <p:cNvSpPr>
            <a:spLocks noGrp="1"/>
          </p:cNvSpPr>
          <p:nvPr>
            <p:ph idx="1"/>
          </p:nvPr>
        </p:nvSpPr>
        <p:spPr/>
        <p:txBody>
          <a:bodyPr/>
          <a:lstStyle/>
          <a:p>
            <a:r>
              <a:rPr lang="en-US" dirty="0"/>
              <a:t>Industry getting hostile to small or individual developers in the name of security.</a:t>
            </a:r>
          </a:p>
          <a:p>
            <a:r>
              <a:rPr lang="en-US" dirty="0"/>
              <a:t>To distribute code that does not get a security warning needs a code-signing certificate.</a:t>
            </a:r>
          </a:p>
          <a:p>
            <a:r>
              <a:rPr lang="en-US" dirty="0"/>
              <a:t>A code-signing certificate costs about $200 to $500 per year to begin with, and</a:t>
            </a:r>
          </a:p>
          <a:p>
            <a:r>
              <a:rPr lang="en-US" dirty="0"/>
              <a:t>a code-signing certificate is no longer issued to individual developers.  (I don't understand how it can be legal.)   </a:t>
            </a:r>
            <a:r>
              <a:rPr lang="en-US" dirty="0">
                <a:solidFill>
                  <a:srgbClr val="00B050"/>
                </a:solidFill>
              </a:rPr>
              <a:t>-&gt; Update!  It’s available again!</a:t>
            </a:r>
          </a:p>
          <a:p>
            <a:endParaRPr lang="en-US" dirty="0"/>
          </a:p>
        </p:txBody>
      </p:sp>
    </p:spTree>
    <p:extLst>
      <p:ext uri="{BB962C8B-B14F-4D97-AF65-F5344CB8AC3E}">
        <p14:creationId xmlns:p14="http://schemas.microsoft.com/office/powerpoint/2010/main" val="1706103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Course Overview</a:t>
            </a:r>
          </a:p>
          <a:p>
            <a:r>
              <a:rPr lang="en-US" dirty="0"/>
              <a:t>Installing Visual Studio</a:t>
            </a:r>
          </a:p>
          <a:p>
            <a:r>
              <a:rPr lang="en-US" dirty="0"/>
              <a:t>Installing XCode</a:t>
            </a:r>
          </a:p>
          <a:p>
            <a:r>
              <a:rPr lang="en-US" dirty="0" err="1"/>
              <a:t>CMake</a:t>
            </a:r>
            <a:r>
              <a:rPr lang="en-US" dirty="0"/>
              <a:t> and Git</a:t>
            </a:r>
          </a:p>
          <a:p>
            <a:endParaRPr lang="en-US" dirty="0"/>
          </a:p>
          <a:p>
            <a:endParaRPr lang="en-US" dirty="0"/>
          </a:p>
        </p:txBody>
      </p:sp>
    </p:spTree>
    <p:extLst>
      <p:ext uri="{BB962C8B-B14F-4D97-AF65-F5344CB8AC3E}">
        <p14:creationId xmlns:p14="http://schemas.microsoft.com/office/powerpoint/2010/main" val="3137389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Portable and Cross-Platform programming is more important than ever!</a:t>
            </a:r>
          </a:p>
        </p:txBody>
      </p:sp>
      <p:sp>
        <p:nvSpPr>
          <p:cNvPr id="3" name="Content Placeholder 2"/>
          <p:cNvSpPr>
            <a:spLocks noGrp="1"/>
          </p:cNvSpPr>
          <p:nvPr>
            <p:ph idx="1"/>
          </p:nvPr>
        </p:nvSpPr>
        <p:spPr/>
        <p:txBody>
          <a:bodyPr/>
          <a:lstStyle/>
          <a:p>
            <a:r>
              <a:rPr lang="en-US" dirty="0"/>
              <a:t>Once it was a Windows world.  If your program ran on Windows, no problem.  macOS, Linux, other UNIX-based OSes were too insignificant.</a:t>
            </a:r>
          </a:p>
          <a:p>
            <a:r>
              <a:rPr lang="en-US" dirty="0"/>
              <a:t>That was in the past.  Now we have iOS, Android, macOS, Linux.  Those OSes are no longer insignificant. Windows is trying hard to stay significant.</a:t>
            </a:r>
          </a:p>
          <a:p>
            <a:r>
              <a:rPr lang="en-US" dirty="0"/>
              <a:t>You want to use your program on as many platforms as possible with minimum modification.</a:t>
            </a:r>
          </a:p>
        </p:txBody>
      </p:sp>
    </p:spTree>
    <p:extLst>
      <p:ext uri="{BB962C8B-B14F-4D97-AF65-F5344CB8AC3E}">
        <p14:creationId xmlns:p14="http://schemas.microsoft.com/office/powerpoint/2010/main" val="4185705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Portable and Cross-Platform programming is more important than ever!</a:t>
            </a:r>
          </a:p>
        </p:txBody>
      </p:sp>
      <p:sp>
        <p:nvSpPr>
          <p:cNvPr id="3" name="Content Placeholder 2"/>
          <p:cNvSpPr>
            <a:spLocks noGrp="1"/>
          </p:cNvSpPr>
          <p:nvPr>
            <p:ph idx="1"/>
          </p:nvPr>
        </p:nvSpPr>
        <p:spPr/>
        <p:txBody>
          <a:bodyPr/>
          <a:lstStyle/>
          <a:p>
            <a:r>
              <a:rPr lang="en-US" dirty="0"/>
              <a:t>A program should be portable not just between platforms, but between different language versions.</a:t>
            </a:r>
          </a:p>
          <a:p>
            <a:r>
              <a:rPr lang="en-US" dirty="0"/>
              <a:t>Poorly designed programming languages may make ad-hoc language-spec change in the newer versions (Objective-C, Python 2.x=&gt;3.x).</a:t>
            </a:r>
          </a:p>
          <a:p>
            <a:r>
              <a:rPr lang="en-US" dirty="0"/>
              <a:t>C/C++ are very well designed.</a:t>
            </a:r>
          </a:p>
          <a:p>
            <a:r>
              <a:rPr lang="en-US" dirty="0"/>
              <a:t>C had been stable since ANSI standard was published.</a:t>
            </a:r>
          </a:p>
          <a:p>
            <a:r>
              <a:rPr lang="en-US" dirty="0"/>
              <a:t>C++ has been expanding its boundaries, but still C++ source code from decades ago can be compiled, </a:t>
            </a:r>
            <a:r>
              <a:rPr lang="en-US" u="sng" dirty="0"/>
              <a:t>unless the source code is touching some undefined and platform-dependent features</a:t>
            </a:r>
            <a:r>
              <a:rPr lang="en-US" dirty="0"/>
              <a:t>.  (One very common problem was assuming </a:t>
            </a:r>
            <a:r>
              <a:rPr lang="en-US" dirty="0" err="1"/>
              <a:t>int</a:t>
            </a:r>
            <a:r>
              <a:rPr lang="en-US" dirty="0"/>
              <a:t> as 4-byte somewhere, and same size as a pointer somewhere else.)</a:t>
            </a:r>
          </a:p>
          <a:p>
            <a:endParaRPr lang="en-US" dirty="0"/>
          </a:p>
        </p:txBody>
      </p:sp>
    </p:spTree>
    <p:extLst>
      <p:ext uri="{BB962C8B-B14F-4D97-AF65-F5344CB8AC3E}">
        <p14:creationId xmlns:p14="http://schemas.microsoft.com/office/powerpoint/2010/main" val="1674131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Portable and Cross-Platform programming is more important than ever!</a:t>
            </a:r>
          </a:p>
        </p:txBody>
      </p:sp>
      <p:sp>
        <p:nvSpPr>
          <p:cNvPr id="3" name="Content Placeholder 2"/>
          <p:cNvSpPr>
            <a:spLocks noGrp="1"/>
          </p:cNvSpPr>
          <p:nvPr>
            <p:ph idx="1"/>
          </p:nvPr>
        </p:nvSpPr>
        <p:spPr/>
        <p:txBody>
          <a:bodyPr/>
          <a:lstStyle/>
          <a:p>
            <a:r>
              <a:rPr lang="en-US" dirty="0"/>
              <a:t>Apple is threatening developers to drop OpenGL support in the future versions of </a:t>
            </a:r>
            <a:r>
              <a:rPr lang="en-US" dirty="0" err="1"/>
              <a:t>macOS</a:t>
            </a:r>
            <a:r>
              <a:rPr lang="en-US" dirty="0"/>
              <a:t>.</a:t>
            </a:r>
          </a:p>
          <a:p>
            <a:r>
              <a:rPr lang="en-US" dirty="0"/>
              <a:t>Replacement is Apple-only API called Metal.  There is absolutely no point to learn Metal API.</a:t>
            </a:r>
          </a:p>
          <a:p>
            <a:r>
              <a:rPr lang="en-US" dirty="0"/>
              <a:t>Microsoft once tried the same, but withdrew the idea after hearing outcry from developers over the world.</a:t>
            </a:r>
          </a:p>
          <a:p>
            <a:r>
              <a:rPr lang="en-US" dirty="0"/>
              <a:t>Apple is still maintaining the idea of removing OpenGL from </a:t>
            </a:r>
            <a:r>
              <a:rPr lang="en-US" dirty="0" err="1"/>
              <a:t>macOS</a:t>
            </a:r>
            <a:r>
              <a:rPr lang="en-US" dirty="0"/>
              <a:t>.</a:t>
            </a:r>
          </a:p>
          <a:p>
            <a:endParaRPr lang="en-US" dirty="0"/>
          </a:p>
          <a:p>
            <a:r>
              <a:rPr lang="en-US" dirty="0"/>
              <a:t>If your program was specifically designed for macOS and iOS using OpenGL, your program could be killed by Apple in the next macOS.  (Many developers are still hoping Apple not to implement the decision.)</a:t>
            </a:r>
          </a:p>
        </p:txBody>
      </p:sp>
    </p:spTree>
    <p:extLst>
      <p:ext uri="{BB962C8B-B14F-4D97-AF65-F5344CB8AC3E}">
        <p14:creationId xmlns:p14="http://schemas.microsoft.com/office/powerpoint/2010/main" val="2192213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write a portable program then?</a:t>
            </a:r>
          </a:p>
        </p:txBody>
      </p:sp>
      <p:sp>
        <p:nvSpPr>
          <p:cNvPr id="3" name="Content Placeholder 2"/>
          <p:cNvSpPr>
            <a:spLocks noGrp="1"/>
          </p:cNvSpPr>
          <p:nvPr>
            <p:ph idx="1"/>
          </p:nvPr>
        </p:nvSpPr>
        <p:spPr/>
        <p:txBody>
          <a:bodyPr/>
          <a:lstStyle/>
          <a:p>
            <a:r>
              <a:rPr lang="en-US" dirty="0"/>
              <a:t>Know and STICK to the language specification.  </a:t>
            </a:r>
          </a:p>
          <a:p>
            <a:r>
              <a:rPr lang="en-US" dirty="0"/>
              <a:t>Avoid ambiguous and undefined features of the programming language.</a:t>
            </a:r>
          </a:p>
          <a:p>
            <a:endParaRPr lang="en-US" dirty="0"/>
          </a:p>
          <a:p>
            <a:r>
              <a:rPr lang="en-US" dirty="0"/>
              <a:t>Minimize and isolate platform-dependent parts from the common part.</a:t>
            </a:r>
          </a:p>
          <a:p>
            <a:endParaRPr lang="en-US" dirty="0"/>
          </a:p>
          <a:p>
            <a:r>
              <a:rPr lang="en-US" dirty="0"/>
              <a:t>Be prepared to write basic libraries by yourself.  (Your external libraries may rot.)</a:t>
            </a:r>
          </a:p>
          <a:p>
            <a:endParaRPr lang="en-US" dirty="0"/>
          </a:p>
        </p:txBody>
      </p:sp>
    </p:spTree>
    <p:extLst>
      <p:ext uri="{BB962C8B-B14F-4D97-AF65-F5344CB8AC3E}">
        <p14:creationId xmlns:p14="http://schemas.microsoft.com/office/powerpoint/2010/main" val="2783398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Visual Studio</a:t>
            </a:r>
          </a:p>
        </p:txBody>
      </p:sp>
      <p:sp>
        <p:nvSpPr>
          <p:cNvPr id="3" name="Content Placeholder 2"/>
          <p:cNvSpPr>
            <a:spLocks noGrp="1"/>
          </p:cNvSpPr>
          <p:nvPr>
            <p:ph idx="1"/>
          </p:nvPr>
        </p:nvSpPr>
        <p:spPr/>
        <p:txBody>
          <a:bodyPr/>
          <a:lstStyle/>
          <a:p>
            <a:r>
              <a:rPr lang="en-US" dirty="0"/>
              <a:t>If you use Visual Studio for the assignments, you need to install Visual Studio 2017 or 2019.</a:t>
            </a:r>
          </a:p>
          <a:p>
            <a:r>
              <a:rPr lang="en-US" dirty="0"/>
              <a:t>You can download Visual Studio 2019 Community Edition from: </a:t>
            </a:r>
            <a:r>
              <a:rPr lang="en-US" dirty="0">
                <a:hlinkClick r:id="rId2"/>
              </a:rPr>
              <a:t>https://visualstudio.microsoft.com/</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703214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t>
            </a:r>
            <a:r>
              <a:rPr lang="en-US" dirty="0" err="1"/>
              <a:t>XCode</a:t>
            </a:r>
            <a:endParaRPr lang="en-US" dirty="0"/>
          </a:p>
        </p:txBody>
      </p:sp>
      <p:sp>
        <p:nvSpPr>
          <p:cNvPr id="3" name="Content Placeholder 2"/>
          <p:cNvSpPr>
            <a:spLocks noGrp="1"/>
          </p:cNvSpPr>
          <p:nvPr>
            <p:ph idx="1"/>
          </p:nvPr>
        </p:nvSpPr>
        <p:spPr/>
        <p:txBody>
          <a:bodyPr/>
          <a:lstStyle/>
          <a:p>
            <a:r>
              <a:rPr lang="en-US" dirty="0"/>
              <a:t>If you are using </a:t>
            </a:r>
            <a:r>
              <a:rPr lang="en-US" dirty="0" err="1"/>
              <a:t>MacOSX</a:t>
            </a:r>
            <a:r>
              <a:rPr lang="en-US" dirty="0"/>
              <a:t>, install XCode.</a:t>
            </a:r>
          </a:p>
          <a:p>
            <a:r>
              <a:rPr lang="en-US" dirty="0"/>
              <a:t>XCode is available from AppStore.</a:t>
            </a:r>
          </a:p>
        </p:txBody>
      </p:sp>
    </p:spTree>
    <p:extLst>
      <p:ext uri="{BB962C8B-B14F-4D97-AF65-F5344CB8AC3E}">
        <p14:creationId xmlns:p14="http://schemas.microsoft.com/office/powerpoint/2010/main" val="1922705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 and Install CMake and Gid</a:t>
            </a:r>
          </a:p>
        </p:txBody>
      </p:sp>
      <p:sp>
        <p:nvSpPr>
          <p:cNvPr id="3" name="Content Placeholder 2"/>
          <p:cNvSpPr>
            <a:spLocks noGrp="1"/>
          </p:cNvSpPr>
          <p:nvPr>
            <p:ph idx="1"/>
          </p:nvPr>
        </p:nvSpPr>
        <p:spPr/>
        <p:txBody>
          <a:bodyPr/>
          <a:lstStyle/>
          <a:p>
            <a:r>
              <a:rPr lang="en-US" dirty="0"/>
              <a:t>In this course, we will extensively use two programming tools called </a:t>
            </a:r>
            <a:r>
              <a:rPr lang="en-US" dirty="0" err="1"/>
              <a:t>CMake</a:t>
            </a:r>
            <a:r>
              <a:rPr lang="en-US" dirty="0"/>
              <a:t> and Git.</a:t>
            </a:r>
          </a:p>
          <a:p>
            <a:r>
              <a:rPr lang="en-US" dirty="0"/>
              <a:t>CMake is available from:</a:t>
            </a:r>
          </a:p>
          <a:p>
            <a:pPr marL="457200" lvl="1" indent="0">
              <a:buNone/>
            </a:pPr>
            <a:r>
              <a:rPr lang="en-US" dirty="0">
                <a:hlinkClick r:id="rId2"/>
              </a:rPr>
              <a:t>https://cmake.org/</a:t>
            </a:r>
            <a:endParaRPr lang="en-US" dirty="0"/>
          </a:p>
          <a:p>
            <a:pPr marL="457200" lvl="1" indent="0">
              <a:buNone/>
            </a:pPr>
            <a:r>
              <a:rPr lang="en-US" dirty="0"/>
              <a:t>We use version 3.8 or newer.</a:t>
            </a:r>
          </a:p>
          <a:p>
            <a:r>
              <a:rPr lang="en-US" dirty="0"/>
              <a:t>Git client is available from:</a:t>
            </a:r>
          </a:p>
          <a:p>
            <a:pPr marL="457200" lvl="1" indent="0">
              <a:buNone/>
            </a:pPr>
            <a:r>
              <a:rPr lang="en-US" dirty="0">
                <a:hlinkClick r:id="rId3"/>
              </a:rPr>
              <a:t>https://git-scm.com</a:t>
            </a:r>
            <a:r>
              <a:rPr lang="en-US" dirty="0"/>
              <a:t> </a:t>
            </a:r>
          </a:p>
        </p:txBody>
      </p:sp>
    </p:spTree>
    <p:extLst>
      <p:ext uri="{BB962C8B-B14F-4D97-AF65-F5344CB8AC3E}">
        <p14:creationId xmlns:p14="http://schemas.microsoft.com/office/powerpoint/2010/main" val="427275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of the first 2.5 weeks</a:t>
            </a:r>
          </a:p>
        </p:txBody>
      </p:sp>
      <p:sp>
        <p:nvSpPr>
          <p:cNvPr id="3" name="Content Placeholder 2"/>
          <p:cNvSpPr>
            <a:spLocks noGrp="1"/>
          </p:cNvSpPr>
          <p:nvPr>
            <p:ph idx="1"/>
          </p:nvPr>
        </p:nvSpPr>
        <p:spPr/>
        <p:txBody>
          <a:bodyPr/>
          <a:lstStyle/>
          <a:p>
            <a:pPr marL="0" indent="0">
              <a:buNone/>
            </a:pPr>
            <a:r>
              <a:rPr lang="en-US" dirty="0"/>
              <a:t>Be comfortable with:</a:t>
            </a:r>
          </a:p>
          <a:p>
            <a:r>
              <a:rPr lang="en-US" dirty="0"/>
              <a:t>Command Line</a:t>
            </a:r>
          </a:p>
          <a:p>
            <a:r>
              <a:rPr lang="en-US" dirty="0"/>
              <a:t>CMake</a:t>
            </a:r>
          </a:p>
          <a:p>
            <a:r>
              <a:rPr lang="en-US" dirty="0"/>
              <a:t>Git</a:t>
            </a:r>
          </a:p>
          <a:p>
            <a:r>
              <a:rPr lang="en-US" dirty="0"/>
              <a:t>Event-Driven Programming Style</a:t>
            </a:r>
          </a:p>
          <a:p>
            <a:endParaRPr lang="en-US" dirty="0"/>
          </a:p>
        </p:txBody>
      </p:sp>
    </p:spTree>
    <p:extLst>
      <p:ext uri="{BB962C8B-B14F-4D97-AF65-F5344CB8AC3E}">
        <p14:creationId xmlns:p14="http://schemas.microsoft.com/office/powerpoint/2010/main" val="4257732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Cross-Platform Make</a:t>
            </a:r>
          </a:p>
        </p:txBody>
      </p:sp>
      <p:sp>
        <p:nvSpPr>
          <p:cNvPr id="3" name="Content Placeholder 2"/>
          <p:cNvSpPr>
            <a:spLocks noGrp="1"/>
          </p:cNvSpPr>
          <p:nvPr>
            <p:ph idx="1"/>
          </p:nvPr>
        </p:nvSpPr>
        <p:spPr/>
        <p:txBody>
          <a:bodyPr/>
          <a:lstStyle/>
          <a:p>
            <a:r>
              <a:rPr lang="en-US" dirty="0"/>
              <a:t>CMake stands for Cross-Platform Make.</a:t>
            </a:r>
          </a:p>
          <a:p>
            <a:r>
              <a:rPr lang="en-US" dirty="0"/>
              <a:t>It is a programming language for describing how a C/C++ programs must be built and packaged.</a:t>
            </a:r>
          </a:p>
          <a:p>
            <a:endParaRPr lang="en-US" dirty="0"/>
          </a:p>
          <a:p>
            <a:endParaRPr lang="en-US" dirty="0"/>
          </a:p>
        </p:txBody>
      </p:sp>
    </p:spTree>
    <p:extLst>
      <p:ext uri="{BB962C8B-B14F-4D97-AF65-F5344CB8AC3E}">
        <p14:creationId xmlns:p14="http://schemas.microsoft.com/office/powerpoint/2010/main" val="2808761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Cross-Platform Make</a:t>
            </a:r>
          </a:p>
        </p:txBody>
      </p:sp>
      <p:sp>
        <p:nvSpPr>
          <p:cNvPr id="3" name="Content Placeholder 2"/>
          <p:cNvSpPr>
            <a:spLocks noGrp="1"/>
          </p:cNvSpPr>
          <p:nvPr>
            <p:ph idx="1"/>
          </p:nvPr>
        </p:nvSpPr>
        <p:spPr/>
        <p:txBody>
          <a:bodyPr/>
          <a:lstStyle/>
          <a:p>
            <a:r>
              <a:rPr lang="en-US" dirty="0"/>
              <a:t>Cross-Platform Development = Long-Term Development</a:t>
            </a:r>
          </a:p>
          <a:p>
            <a:pPr lvl="1"/>
            <a:r>
              <a:rPr lang="en-US" dirty="0"/>
              <a:t>Software may outlive the platform (Windows 3.1, 95, NT, 2000, XP.  Mac OSX 10.6, 10.7…  iOS 6.x, 7.x, 8.x,…)</a:t>
            </a:r>
          </a:p>
          <a:p>
            <a:pPr lvl="1"/>
            <a:r>
              <a:rPr lang="en-US" dirty="0"/>
              <a:t>The life cycle of the operating systems is unnecessarily short.</a:t>
            </a:r>
          </a:p>
          <a:p>
            <a:pPr lvl="1"/>
            <a:r>
              <a:rPr lang="en-US" dirty="0"/>
              <a:t>If your program is written for a specific platform, your program dies with the platform.</a:t>
            </a:r>
          </a:p>
          <a:p>
            <a:pPr lvl="1"/>
            <a:r>
              <a:rPr lang="en-US" dirty="0"/>
              <a:t>If your program can run on many different platforms, losing one platform does not kill the program.</a:t>
            </a:r>
          </a:p>
          <a:p>
            <a:pPr lvl="1"/>
            <a:r>
              <a:rPr lang="en-US" dirty="0"/>
              <a:t>If your program is portable, you can port your program to new platforms easily, and increase the chance of survival of your program.</a:t>
            </a:r>
          </a:p>
        </p:txBody>
      </p:sp>
    </p:spTree>
    <p:extLst>
      <p:ext uri="{BB962C8B-B14F-4D97-AF65-F5344CB8AC3E}">
        <p14:creationId xmlns:p14="http://schemas.microsoft.com/office/powerpoint/2010/main" val="3517046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a:t>
            </a:r>
          </a:p>
        </p:txBody>
      </p:sp>
      <p:sp>
        <p:nvSpPr>
          <p:cNvPr id="3" name="Content Placeholder 2"/>
          <p:cNvSpPr>
            <a:spLocks noGrp="1"/>
          </p:cNvSpPr>
          <p:nvPr>
            <p:ph idx="1"/>
          </p:nvPr>
        </p:nvSpPr>
        <p:spPr/>
        <p:txBody>
          <a:bodyPr/>
          <a:lstStyle/>
          <a:p>
            <a:pPr marL="0" indent="0">
              <a:buNone/>
            </a:pPr>
            <a:r>
              <a:rPr lang="en-US" dirty="0"/>
              <a:t>As soon as possible:</a:t>
            </a:r>
          </a:p>
          <a:p>
            <a:pPr marL="0" indent="0">
              <a:buNone/>
            </a:pPr>
            <a:r>
              <a:rPr lang="en-US" dirty="0"/>
              <a:t>With your web browser log on to:</a:t>
            </a:r>
          </a:p>
          <a:p>
            <a:pPr marL="0" indent="0">
              <a:buNone/>
            </a:pPr>
            <a:r>
              <a:rPr lang="en-US" dirty="0"/>
              <a:t>	</a:t>
            </a:r>
            <a:r>
              <a:rPr lang="en-US" dirty="0">
                <a:hlinkClick r:id="rId2"/>
              </a:rPr>
              <a:t>https://ramennoodle.me.cmu.edu/Bonobo.Git.Server</a:t>
            </a:r>
            <a:endParaRPr lang="en-US" dirty="0"/>
          </a:p>
          <a:p>
            <a:pPr marL="0" indent="0">
              <a:buNone/>
            </a:pPr>
            <a:endParaRPr lang="en-US" dirty="0"/>
          </a:p>
          <a:p>
            <a:pPr marL="0" indent="0">
              <a:buNone/>
            </a:pPr>
            <a:r>
              <a:rPr lang="en-US" dirty="0"/>
              <a:t>Your account is your Andrew ID, and the initial password is also your Andrew ID.  Log on and then change the password.</a:t>
            </a:r>
          </a:p>
          <a:p>
            <a:pPr marL="0" indent="0">
              <a:buNone/>
            </a:pPr>
            <a:endParaRPr lang="en-US" dirty="0"/>
          </a:p>
          <a:p>
            <a:pPr marL="0" indent="0">
              <a:buNone/>
            </a:pPr>
            <a:r>
              <a:rPr lang="en-US" dirty="0"/>
              <a:t>You need to do it from the CMU network.  To do it from home, use VPN.  (See </a:t>
            </a:r>
            <a:r>
              <a:rPr lang="en-US" dirty="0">
                <a:hlinkClick r:id="rId3"/>
              </a:rPr>
              <a:t>https://www.cmu.edu/computing/services/endpoint/network-access/vpn/</a:t>
            </a:r>
            <a:r>
              <a:rPr lang="en-US" dirty="0"/>
              <a:t>)</a:t>
            </a:r>
          </a:p>
          <a:p>
            <a:pPr marL="0" indent="0">
              <a:buNone/>
            </a:pPr>
            <a:endParaRPr lang="en-US" dirty="0"/>
          </a:p>
        </p:txBody>
      </p:sp>
    </p:spTree>
    <p:extLst>
      <p:ext uri="{BB962C8B-B14F-4D97-AF65-F5344CB8AC3E}">
        <p14:creationId xmlns:p14="http://schemas.microsoft.com/office/powerpoint/2010/main" val="545315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Cross-Platform Make</a:t>
            </a:r>
          </a:p>
        </p:txBody>
      </p:sp>
      <p:sp>
        <p:nvSpPr>
          <p:cNvPr id="3" name="Content Placeholder 2"/>
          <p:cNvSpPr>
            <a:spLocks noGrp="1"/>
          </p:cNvSpPr>
          <p:nvPr>
            <p:ph idx="1"/>
          </p:nvPr>
        </p:nvSpPr>
        <p:spPr/>
        <p:txBody>
          <a:bodyPr/>
          <a:lstStyle/>
          <a:p>
            <a:r>
              <a:rPr lang="en-US" dirty="0"/>
              <a:t>Writing a portable code is one thing, but what about the build-environment?</a:t>
            </a:r>
          </a:p>
          <a:p>
            <a:r>
              <a:rPr lang="en-US" dirty="0"/>
              <a:t>Different build environments for different platforms.</a:t>
            </a:r>
          </a:p>
          <a:p>
            <a:pPr lvl="1"/>
            <a:r>
              <a:rPr lang="en-US" dirty="0"/>
              <a:t>Make   Good for Unix-based systems</a:t>
            </a:r>
          </a:p>
          <a:p>
            <a:pPr lvl="1"/>
            <a:r>
              <a:rPr lang="en-US" dirty="0"/>
              <a:t>Visual Studio   Good for Windows</a:t>
            </a:r>
          </a:p>
          <a:p>
            <a:pPr lvl="1"/>
            <a:r>
              <a:rPr lang="en-US" dirty="0" err="1"/>
              <a:t>Xcode</a:t>
            </a:r>
            <a:r>
              <a:rPr lang="en-US" dirty="0"/>
              <a:t>    Good for </a:t>
            </a:r>
            <a:r>
              <a:rPr lang="en-US" dirty="0" err="1"/>
              <a:t>MacOSX</a:t>
            </a:r>
            <a:r>
              <a:rPr lang="en-US" dirty="0"/>
              <a:t> and iOS</a:t>
            </a:r>
          </a:p>
          <a:p>
            <a:pPr lvl="1"/>
            <a:r>
              <a:rPr lang="en-US" dirty="0"/>
              <a:t>Eclipse</a:t>
            </a:r>
          </a:p>
          <a:p>
            <a:pPr lvl="1"/>
            <a:r>
              <a:rPr lang="en-US" dirty="0" err="1"/>
              <a:t>Qt</a:t>
            </a:r>
            <a:endParaRPr lang="en-US" dirty="0"/>
          </a:p>
        </p:txBody>
      </p:sp>
    </p:spTree>
    <p:extLst>
      <p:ext uri="{BB962C8B-B14F-4D97-AF65-F5344CB8AC3E}">
        <p14:creationId xmlns:p14="http://schemas.microsoft.com/office/powerpoint/2010/main" val="3882455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Cross-Platform Make</a:t>
            </a:r>
          </a:p>
        </p:txBody>
      </p:sp>
      <p:sp>
        <p:nvSpPr>
          <p:cNvPr id="3" name="Content Placeholder 2"/>
          <p:cNvSpPr>
            <a:spLocks noGrp="1"/>
          </p:cNvSpPr>
          <p:nvPr>
            <p:ph idx="1"/>
          </p:nvPr>
        </p:nvSpPr>
        <p:spPr/>
        <p:txBody>
          <a:bodyPr/>
          <a:lstStyle/>
          <a:p>
            <a:r>
              <a:rPr lang="en-US" dirty="0"/>
              <a:t>Build environments such as Visual Studio, XCode, Eclipse, and </a:t>
            </a:r>
            <a:r>
              <a:rPr lang="en-US" dirty="0" err="1"/>
              <a:t>Qt</a:t>
            </a:r>
            <a:r>
              <a:rPr lang="en-US" dirty="0"/>
              <a:t> are called IDE (Integrated Developing Environment)</a:t>
            </a:r>
          </a:p>
          <a:p>
            <a:r>
              <a:rPr lang="en-US" dirty="0"/>
              <a:t>Benefits of IDEs</a:t>
            </a:r>
          </a:p>
          <a:p>
            <a:pPr lvl="1"/>
            <a:r>
              <a:rPr lang="en-US" dirty="0"/>
              <a:t>Graphical interface</a:t>
            </a:r>
          </a:p>
          <a:p>
            <a:pPr lvl="1"/>
            <a:r>
              <a:rPr lang="en-US" dirty="0"/>
              <a:t>Tight compiler integration</a:t>
            </a:r>
          </a:p>
          <a:p>
            <a:r>
              <a:rPr lang="en-US" dirty="0"/>
              <a:t>Problems of IDEs</a:t>
            </a:r>
          </a:p>
          <a:p>
            <a:pPr lvl="1"/>
            <a:r>
              <a:rPr lang="en-US" dirty="0"/>
              <a:t>Rich features often come with lesser performance.  Especially those IDEs running on a virtual machine (</a:t>
            </a:r>
            <a:r>
              <a:rPr lang="en-US" dirty="0" err="1"/>
              <a:t>eg</a:t>
            </a:r>
            <a:r>
              <a:rPr lang="en-US" dirty="0"/>
              <a:t>. Java, .NET framework)</a:t>
            </a:r>
          </a:p>
          <a:p>
            <a:pPr lvl="1"/>
            <a:r>
              <a:rPr lang="en-US" dirty="0"/>
              <a:t>IDEs change way faster than it needs to.  Although rare recently, a project created for older version IDE is sometimes not correctly recognized by the newer version.</a:t>
            </a:r>
          </a:p>
          <a:p>
            <a:pPr lvl="1"/>
            <a:r>
              <a:rPr lang="en-US" dirty="0"/>
              <a:t>Too many IDEs to maintain projects.</a:t>
            </a:r>
          </a:p>
          <a:p>
            <a:pPr lvl="1"/>
            <a:endParaRPr lang="en-US" dirty="0"/>
          </a:p>
          <a:p>
            <a:endParaRPr lang="en-US" dirty="0"/>
          </a:p>
          <a:p>
            <a:pPr marL="0" indent="0">
              <a:buNone/>
            </a:pPr>
            <a:endParaRPr lang="en-US" dirty="0"/>
          </a:p>
        </p:txBody>
      </p:sp>
    </p:spTree>
    <p:extLst>
      <p:ext uri="{BB962C8B-B14F-4D97-AF65-F5344CB8AC3E}">
        <p14:creationId xmlns:p14="http://schemas.microsoft.com/office/powerpoint/2010/main" val="2907159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Cross-Platform Make</a:t>
            </a:r>
          </a:p>
        </p:txBody>
      </p:sp>
      <p:sp>
        <p:nvSpPr>
          <p:cNvPr id="3" name="Content Placeholder 2"/>
          <p:cNvSpPr>
            <a:spLocks noGrp="1"/>
          </p:cNvSpPr>
          <p:nvPr>
            <p:ph idx="1"/>
          </p:nvPr>
        </p:nvSpPr>
        <p:spPr/>
        <p:txBody>
          <a:bodyPr/>
          <a:lstStyle/>
          <a:p>
            <a:r>
              <a:rPr lang="en-US" dirty="0"/>
              <a:t>Too many IDEs for different platforms and different versions.</a:t>
            </a:r>
          </a:p>
          <a:p>
            <a:r>
              <a:rPr lang="en-US" dirty="0"/>
              <a:t>Impossible to maintain a build environment for each platform after the number of source code gets hundreds.</a:t>
            </a:r>
          </a:p>
          <a:p>
            <a:endParaRPr lang="en-US" dirty="0"/>
          </a:p>
          <a:p>
            <a:r>
              <a:rPr lang="en-US" u="sng" dirty="0"/>
              <a:t>CMake is a solution.</a:t>
            </a:r>
          </a:p>
          <a:p>
            <a:endParaRPr lang="en-US" dirty="0"/>
          </a:p>
        </p:txBody>
      </p:sp>
    </p:spTree>
    <p:extLst>
      <p:ext uri="{BB962C8B-B14F-4D97-AF65-F5344CB8AC3E}">
        <p14:creationId xmlns:p14="http://schemas.microsoft.com/office/powerpoint/2010/main" val="4091673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Concept of </a:t>
            </a:r>
            <a:r>
              <a:rPr lang="en-US" u="sng" dirty="0"/>
              <a:t>Out-of-Source Build</a:t>
            </a:r>
          </a:p>
        </p:txBody>
      </p:sp>
      <p:sp>
        <p:nvSpPr>
          <p:cNvPr id="3" name="Content Placeholder 2"/>
          <p:cNvSpPr>
            <a:spLocks noGrp="1"/>
          </p:cNvSpPr>
          <p:nvPr>
            <p:ph idx="1"/>
          </p:nvPr>
        </p:nvSpPr>
        <p:spPr/>
        <p:txBody>
          <a:bodyPr/>
          <a:lstStyle/>
          <a:p>
            <a:r>
              <a:rPr lang="en-US" dirty="0"/>
              <a:t>Directory structure of a Visual Studio project:</a:t>
            </a:r>
          </a:p>
          <a:p>
            <a:pPr lvl="1"/>
            <a:r>
              <a:rPr lang="en-US" dirty="0" err="1"/>
              <a:t>FancyProgram</a:t>
            </a:r>
            <a:endParaRPr lang="en-US" dirty="0"/>
          </a:p>
          <a:p>
            <a:pPr lvl="2"/>
            <a:r>
              <a:rPr lang="en-US" dirty="0"/>
              <a:t>FancyProgram.sln</a:t>
            </a:r>
          </a:p>
          <a:p>
            <a:pPr lvl="2"/>
            <a:r>
              <a:rPr lang="en-US" dirty="0" err="1"/>
              <a:t>FancyProgram.VC.db</a:t>
            </a:r>
            <a:endParaRPr lang="en-US" dirty="0"/>
          </a:p>
          <a:p>
            <a:pPr lvl="2"/>
            <a:r>
              <a:rPr lang="en-US" dirty="0" err="1"/>
              <a:t>FancyProgram</a:t>
            </a:r>
            <a:endParaRPr lang="en-US" dirty="0"/>
          </a:p>
          <a:p>
            <a:pPr lvl="3"/>
            <a:r>
              <a:rPr lang="en-US" dirty="0" err="1"/>
              <a:t>FancyProgram.vcxproj</a:t>
            </a:r>
            <a:endParaRPr lang="en-US" dirty="0"/>
          </a:p>
          <a:p>
            <a:pPr lvl="3"/>
            <a:r>
              <a:rPr lang="en-US" dirty="0"/>
              <a:t>FancyProgram.cpp</a:t>
            </a:r>
          </a:p>
          <a:p>
            <a:pPr lvl="3"/>
            <a:r>
              <a:rPr lang="en-US" dirty="0" err="1"/>
              <a:t>FancyProgram.h</a:t>
            </a:r>
            <a:endParaRPr lang="en-US" dirty="0"/>
          </a:p>
          <a:p>
            <a:pPr lvl="3"/>
            <a:r>
              <a:rPr lang="en-US" dirty="0"/>
              <a:t>Debug</a:t>
            </a:r>
          </a:p>
          <a:p>
            <a:pPr lvl="4"/>
            <a:r>
              <a:rPr lang="en-US" dirty="0"/>
              <a:t>FancyProgram.exe</a:t>
            </a:r>
          </a:p>
          <a:p>
            <a:pPr lvl="3"/>
            <a:r>
              <a:rPr lang="en-US" dirty="0"/>
              <a:t>Release</a:t>
            </a:r>
          </a:p>
          <a:p>
            <a:pPr lvl="4"/>
            <a:r>
              <a:rPr lang="en-US" dirty="0"/>
              <a:t>FancyProgram.exe</a:t>
            </a:r>
          </a:p>
          <a:p>
            <a:pPr lvl="2"/>
            <a:r>
              <a:rPr lang="en-US" dirty="0"/>
              <a:t>Debug</a:t>
            </a:r>
          </a:p>
          <a:p>
            <a:pPr lvl="3"/>
            <a:r>
              <a:rPr lang="en-US" dirty="0"/>
              <a:t>FancyProgram.obj</a:t>
            </a:r>
          </a:p>
          <a:p>
            <a:pPr lvl="2"/>
            <a:r>
              <a:rPr lang="en-US" dirty="0"/>
              <a:t>Release</a:t>
            </a:r>
          </a:p>
          <a:p>
            <a:pPr lvl="3"/>
            <a:r>
              <a:rPr lang="en-US" dirty="0"/>
              <a:t>FancyProgram.obj</a:t>
            </a:r>
          </a:p>
          <a:p>
            <a:pPr lvl="2"/>
            <a:endParaRPr lang="en-US" dirty="0"/>
          </a:p>
          <a:p>
            <a:endParaRPr lang="en-US" dirty="0"/>
          </a:p>
          <a:p>
            <a:endParaRPr lang="en-US" dirty="0"/>
          </a:p>
        </p:txBody>
      </p:sp>
    </p:spTree>
    <p:extLst>
      <p:ext uri="{BB962C8B-B14F-4D97-AF65-F5344CB8AC3E}">
        <p14:creationId xmlns:p14="http://schemas.microsoft.com/office/powerpoint/2010/main" val="16101444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Concept of </a:t>
            </a:r>
            <a:r>
              <a:rPr lang="en-US" u="sng" dirty="0"/>
              <a:t>Out-of-Source Build</a:t>
            </a:r>
          </a:p>
        </p:txBody>
      </p:sp>
      <p:sp>
        <p:nvSpPr>
          <p:cNvPr id="3" name="Content Placeholder 2"/>
          <p:cNvSpPr>
            <a:spLocks noGrp="1"/>
          </p:cNvSpPr>
          <p:nvPr>
            <p:ph idx="1"/>
          </p:nvPr>
        </p:nvSpPr>
        <p:spPr/>
        <p:txBody>
          <a:bodyPr/>
          <a:lstStyle/>
          <a:p>
            <a:r>
              <a:rPr lang="en-US" dirty="0"/>
              <a:t>Which files do you want to back up?</a:t>
            </a:r>
          </a:p>
          <a:p>
            <a:pPr lvl="1"/>
            <a:r>
              <a:rPr lang="en-US" dirty="0" err="1"/>
              <a:t>FancyProgram</a:t>
            </a:r>
            <a:endParaRPr lang="en-US" dirty="0"/>
          </a:p>
          <a:p>
            <a:pPr lvl="2"/>
            <a:r>
              <a:rPr lang="en-US" dirty="0"/>
              <a:t>FancyProgram.sln</a:t>
            </a:r>
          </a:p>
          <a:p>
            <a:pPr lvl="2"/>
            <a:r>
              <a:rPr lang="en-US" dirty="0" err="1"/>
              <a:t>FancyProgram.VC.db</a:t>
            </a:r>
            <a:endParaRPr lang="en-US" dirty="0"/>
          </a:p>
          <a:p>
            <a:pPr lvl="2"/>
            <a:r>
              <a:rPr lang="en-US" dirty="0" err="1"/>
              <a:t>FancyProgram</a:t>
            </a:r>
            <a:endParaRPr lang="en-US" dirty="0"/>
          </a:p>
          <a:p>
            <a:pPr lvl="3"/>
            <a:r>
              <a:rPr lang="en-US" dirty="0" err="1"/>
              <a:t>FancyProgram.vcxproj</a:t>
            </a:r>
            <a:endParaRPr lang="en-US" dirty="0"/>
          </a:p>
          <a:p>
            <a:pPr lvl="3"/>
            <a:r>
              <a:rPr lang="en-US" dirty="0"/>
              <a:t>FancyProgram.cpp</a:t>
            </a:r>
          </a:p>
          <a:p>
            <a:pPr lvl="3"/>
            <a:r>
              <a:rPr lang="en-US" dirty="0" err="1"/>
              <a:t>FancyProgram.h</a:t>
            </a:r>
            <a:endParaRPr lang="en-US" dirty="0"/>
          </a:p>
          <a:p>
            <a:pPr lvl="3"/>
            <a:r>
              <a:rPr lang="en-US" dirty="0"/>
              <a:t>Debug</a:t>
            </a:r>
          </a:p>
          <a:p>
            <a:pPr lvl="4"/>
            <a:r>
              <a:rPr lang="en-US" dirty="0"/>
              <a:t>FancyProgram.exe</a:t>
            </a:r>
          </a:p>
          <a:p>
            <a:pPr lvl="3"/>
            <a:r>
              <a:rPr lang="en-US" dirty="0"/>
              <a:t>Release</a:t>
            </a:r>
          </a:p>
          <a:p>
            <a:pPr lvl="4"/>
            <a:r>
              <a:rPr lang="en-US" dirty="0"/>
              <a:t>FancyProgram.exe</a:t>
            </a:r>
          </a:p>
          <a:p>
            <a:pPr lvl="2"/>
            <a:r>
              <a:rPr lang="en-US" dirty="0"/>
              <a:t>Debug</a:t>
            </a:r>
          </a:p>
          <a:p>
            <a:pPr lvl="3"/>
            <a:r>
              <a:rPr lang="en-US" dirty="0"/>
              <a:t>FancyProgram.obj</a:t>
            </a:r>
          </a:p>
          <a:p>
            <a:pPr lvl="2"/>
            <a:r>
              <a:rPr lang="en-US" dirty="0"/>
              <a:t>Release</a:t>
            </a:r>
          </a:p>
          <a:p>
            <a:pPr lvl="3"/>
            <a:r>
              <a:rPr lang="en-US" dirty="0"/>
              <a:t>FancyProgram.obj</a:t>
            </a:r>
          </a:p>
          <a:p>
            <a:pPr lvl="2"/>
            <a:endParaRPr lang="en-US" dirty="0"/>
          </a:p>
          <a:p>
            <a:endParaRPr lang="en-US" dirty="0"/>
          </a:p>
          <a:p>
            <a:endParaRPr lang="en-US" dirty="0"/>
          </a:p>
        </p:txBody>
      </p:sp>
    </p:spTree>
    <p:extLst>
      <p:ext uri="{BB962C8B-B14F-4D97-AF65-F5344CB8AC3E}">
        <p14:creationId xmlns:p14="http://schemas.microsoft.com/office/powerpoint/2010/main" val="444769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Concept of </a:t>
            </a:r>
            <a:r>
              <a:rPr lang="en-US" u="sng" dirty="0"/>
              <a:t>Out-of-Source Build</a:t>
            </a:r>
          </a:p>
        </p:txBody>
      </p:sp>
      <p:sp>
        <p:nvSpPr>
          <p:cNvPr id="3" name="Content Placeholder 2"/>
          <p:cNvSpPr>
            <a:spLocks noGrp="1"/>
          </p:cNvSpPr>
          <p:nvPr>
            <p:ph idx="1"/>
          </p:nvPr>
        </p:nvSpPr>
        <p:spPr/>
        <p:txBody>
          <a:bodyPr/>
          <a:lstStyle/>
          <a:p>
            <a:endParaRPr lang="en-US" dirty="0"/>
          </a:p>
          <a:p>
            <a:pPr lvl="1"/>
            <a:r>
              <a:rPr lang="en-US" dirty="0" err="1">
                <a:solidFill>
                  <a:srgbClr val="00B050"/>
                </a:solidFill>
              </a:rPr>
              <a:t>FancyProgram</a:t>
            </a:r>
            <a:endParaRPr lang="en-US" dirty="0">
              <a:solidFill>
                <a:srgbClr val="00B050"/>
              </a:solidFill>
            </a:endParaRPr>
          </a:p>
          <a:p>
            <a:pPr lvl="2"/>
            <a:r>
              <a:rPr lang="en-US" dirty="0">
                <a:solidFill>
                  <a:srgbClr val="00B050"/>
                </a:solidFill>
              </a:rPr>
              <a:t>FancyProgram.sln</a:t>
            </a:r>
          </a:p>
          <a:p>
            <a:pPr lvl="2"/>
            <a:r>
              <a:rPr lang="en-US" dirty="0" err="1">
                <a:solidFill>
                  <a:srgbClr val="FF0000"/>
                </a:solidFill>
              </a:rPr>
              <a:t>FancyProgram.VC.db</a:t>
            </a:r>
            <a:endParaRPr lang="en-US" dirty="0">
              <a:solidFill>
                <a:srgbClr val="FF0000"/>
              </a:solidFill>
            </a:endParaRPr>
          </a:p>
          <a:p>
            <a:pPr lvl="2"/>
            <a:r>
              <a:rPr lang="en-US" dirty="0" err="1">
                <a:solidFill>
                  <a:srgbClr val="00B050"/>
                </a:solidFill>
              </a:rPr>
              <a:t>FancyProgram</a:t>
            </a:r>
            <a:endParaRPr lang="en-US" dirty="0">
              <a:solidFill>
                <a:srgbClr val="00B050"/>
              </a:solidFill>
            </a:endParaRPr>
          </a:p>
          <a:p>
            <a:pPr lvl="3"/>
            <a:r>
              <a:rPr lang="en-US" dirty="0" err="1">
                <a:solidFill>
                  <a:srgbClr val="00B050"/>
                </a:solidFill>
              </a:rPr>
              <a:t>FancyProgram.vcxproj</a:t>
            </a:r>
            <a:endParaRPr lang="en-US" dirty="0">
              <a:solidFill>
                <a:srgbClr val="00B050"/>
              </a:solidFill>
            </a:endParaRPr>
          </a:p>
          <a:p>
            <a:pPr lvl="3"/>
            <a:r>
              <a:rPr lang="en-US" dirty="0">
                <a:solidFill>
                  <a:srgbClr val="00B050"/>
                </a:solidFill>
              </a:rPr>
              <a:t>FancyProgram.cpp</a:t>
            </a:r>
          </a:p>
          <a:p>
            <a:pPr lvl="3"/>
            <a:r>
              <a:rPr lang="en-US" dirty="0" err="1">
                <a:solidFill>
                  <a:srgbClr val="00B050"/>
                </a:solidFill>
              </a:rPr>
              <a:t>FancyProgram.h</a:t>
            </a:r>
            <a:endParaRPr lang="en-US" dirty="0">
              <a:solidFill>
                <a:srgbClr val="00B050"/>
              </a:solidFill>
            </a:endParaRPr>
          </a:p>
          <a:p>
            <a:pPr lvl="3"/>
            <a:r>
              <a:rPr lang="en-US" dirty="0">
                <a:solidFill>
                  <a:srgbClr val="FF0000"/>
                </a:solidFill>
              </a:rPr>
              <a:t>Debug</a:t>
            </a:r>
          </a:p>
          <a:p>
            <a:pPr lvl="4"/>
            <a:r>
              <a:rPr lang="en-US" dirty="0">
                <a:solidFill>
                  <a:srgbClr val="FF0000"/>
                </a:solidFill>
              </a:rPr>
              <a:t>FancyProgram.exe</a:t>
            </a:r>
          </a:p>
          <a:p>
            <a:pPr lvl="3"/>
            <a:r>
              <a:rPr lang="en-US" dirty="0">
                <a:solidFill>
                  <a:srgbClr val="FF0000"/>
                </a:solidFill>
              </a:rPr>
              <a:t>Release</a:t>
            </a:r>
          </a:p>
          <a:p>
            <a:pPr lvl="4"/>
            <a:r>
              <a:rPr lang="en-US" dirty="0">
                <a:solidFill>
                  <a:srgbClr val="FF0000"/>
                </a:solidFill>
              </a:rPr>
              <a:t>FancyProgram.exe</a:t>
            </a:r>
          </a:p>
          <a:p>
            <a:pPr lvl="2"/>
            <a:r>
              <a:rPr lang="en-US" dirty="0">
                <a:solidFill>
                  <a:srgbClr val="FF0000"/>
                </a:solidFill>
              </a:rPr>
              <a:t>Debug</a:t>
            </a:r>
          </a:p>
          <a:p>
            <a:pPr lvl="3"/>
            <a:r>
              <a:rPr lang="en-US" dirty="0">
                <a:solidFill>
                  <a:srgbClr val="FF0000"/>
                </a:solidFill>
              </a:rPr>
              <a:t>FancyProgram.obj</a:t>
            </a:r>
          </a:p>
          <a:p>
            <a:pPr lvl="2"/>
            <a:r>
              <a:rPr lang="en-US" dirty="0">
                <a:solidFill>
                  <a:srgbClr val="FF0000"/>
                </a:solidFill>
              </a:rPr>
              <a:t>Release</a:t>
            </a:r>
          </a:p>
          <a:p>
            <a:pPr lvl="3"/>
            <a:r>
              <a:rPr lang="en-US" dirty="0">
                <a:solidFill>
                  <a:srgbClr val="FF0000"/>
                </a:solidFill>
              </a:rPr>
              <a:t>FancyProgram.obj</a:t>
            </a:r>
          </a:p>
          <a:p>
            <a:pPr lvl="2"/>
            <a:endParaRPr lang="en-US" dirty="0"/>
          </a:p>
          <a:p>
            <a:endParaRPr lang="en-US" dirty="0"/>
          </a:p>
          <a:p>
            <a:endParaRPr lang="en-US" dirty="0"/>
          </a:p>
        </p:txBody>
      </p:sp>
      <p:sp>
        <p:nvSpPr>
          <p:cNvPr id="4" name="Right Brace 3"/>
          <p:cNvSpPr/>
          <p:nvPr/>
        </p:nvSpPr>
        <p:spPr>
          <a:xfrm>
            <a:off x="4523014" y="3826329"/>
            <a:ext cx="146957" cy="231345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4789714" y="4288970"/>
            <a:ext cx="3722915" cy="646331"/>
          </a:xfrm>
          <a:prstGeom prst="rect">
            <a:avLst/>
          </a:prstGeom>
          <a:noFill/>
        </p:spPr>
        <p:txBody>
          <a:bodyPr wrap="square" rtlCol="0">
            <a:spAutoFit/>
          </a:bodyPr>
          <a:lstStyle/>
          <a:p>
            <a:r>
              <a:rPr lang="en-US" dirty="0">
                <a:solidFill>
                  <a:srgbClr val="FF0000"/>
                </a:solidFill>
              </a:rPr>
              <a:t>No.  You can re-generate by building.</a:t>
            </a:r>
          </a:p>
        </p:txBody>
      </p:sp>
      <p:cxnSp>
        <p:nvCxnSpPr>
          <p:cNvPr id="7" name="Straight Arrow Connector 6"/>
          <p:cNvCxnSpPr/>
          <p:nvPr/>
        </p:nvCxnSpPr>
        <p:spPr>
          <a:xfrm flipH="1">
            <a:off x="3924300" y="2340429"/>
            <a:ext cx="1066800" cy="326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991100" y="2049920"/>
            <a:ext cx="3902528" cy="646331"/>
          </a:xfrm>
          <a:prstGeom prst="rect">
            <a:avLst/>
          </a:prstGeom>
          <a:noFill/>
        </p:spPr>
        <p:txBody>
          <a:bodyPr wrap="square" rtlCol="0">
            <a:spAutoFit/>
          </a:bodyPr>
          <a:lstStyle/>
          <a:p>
            <a:r>
              <a:rPr lang="en-US" dirty="0">
                <a:solidFill>
                  <a:srgbClr val="FF0000"/>
                </a:solidFill>
              </a:rPr>
              <a:t>Absolutely no.  It is just a user-preferences etc.</a:t>
            </a:r>
          </a:p>
        </p:txBody>
      </p:sp>
      <p:cxnSp>
        <p:nvCxnSpPr>
          <p:cNvPr id="10" name="Straight Arrow Connector 9"/>
          <p:cNvCxnSpPr/>
          <p:nvPr/>
        </p:nvCxnSpPr>
        <p:spPr>
          <a:xfrm flipH="1">
            <a:off x="3597729" y="1453243"/>
            <a:ext cx="1447800" cy="59667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991100" y="1080424"/>
            <a:ext cx="3902528" cy="646331"/>
          </a:xfrm>
          <a:prstGeom prst="rect">
            <a:avLst/>
          </a:prstGeom>
          <a:noFill/>
        </p:spPr>
        <p:txBody>
          <a:bodyPr wrap="square" rtlCol="0">
            <a:spAutoFit/>
          </a:bodyPr>
          <a:lstStyle/>
          <a:p>
            <a:r>
              <a:rPr lang="en-US" dirty="0">
                <a:solidFill>
                  <a:srgbClr val="00B050"/>
                </a:solidFill>
              </a:rPr>
              <a:t>Yes.  You need these for building your program again.</a:t>
            </a:r>
          </a:p>
        </p:txBody>
      </p:sp>
      <p:cxnSp>
        <p:nvCxnSpPr>
          <p:cNvPr id="13" name="Straight Arrow Connector 12"/>
          <p:cNvCxnSpPr/>
          <p:nvPr/>
        </p:nvCxnSpPr>
        <p:spPr>
          <a:xfrm flipH="1">
            <a:off x="4229100" y="1740379"/>
            <a:ext cx="832758" cy="127903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991100" y="3258903"/>
            <a:ext cx="3902528" cy="369332"/>
          </a:xfrm>
          <a:prstGeom prst="rect">
            <a:avLst/>
          </a:prstGeom>
          <a:noFill/>
        </p:spPr>
        <p:txBody>
          <a:bodyPr wrap="square" rtlCol="0">
            <a:spAutoFit/>
          </a:bodyPr>
          <a:lstStyle/>
          <a:p>
            <a:r>
              <a:rPr lang="en-US" dirty="0">
                <a:solidFill>
                  <a:srgbClr val="00B050"/>
                </a:solidFill>
              </a:rPr>
              <a:t>Absolutely yes.</a:t>
            </a:r>
          </a:p>
        </p:txBody>
      </p:sp>
      <p:sp>
        <p:nvSpPr>
          <p:cNvPr id="16" name="Right Brace 15"/>
          <p:cNvSpPr/>
          <p:nvPr/>
        </p:nvSpPr>
        <p:spPr>
          <a:xfrm>
            <a:off x="3924300" y="3238206"/>
            <a:ext cx="130629" cy="462937"/>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Straight Arrow Connector 17"/>
          <p:cNvCxnSpPr>
            <a:stCxn id="15" idx="1"/>
          </p:cNvCxnSpPr>
          <p:nvPr/>
        </p:nvCxnSpPr>
        <p:spPr>
          <a:xfrm flipH="1">
            <a:off x="4071257" y="3443569"/>
            <a:ext cx="919843" cy="3986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9439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Concept of </a:t>
            </a:r>
            <a:r>
              <a:rPr lang="en-US" u="sng" dirty="0"/>
              <a:t>Out-of-Source Build</a:t>
            </a:r>
          </a:p>
        </p:txBody>
      </p:sp>
      <p:sp>
        <p:nvSpPr>
          <p:cNvPr id="3" name="Content Placeholder 2"/>
          <p:cNvSpPr>
            <a:spLocks noGrp="1"/>
          </p:cNvSpPr>
          <p:nvPr>
            <p:ph idx="1"/>
          </p:nvPr>
        </p:nvSpPr>
        <p:spPr/>
        <p:txBody>
          <a:bodyPr/>
          <a:lstStyle/>
          <a:p>
            <a:r>
              <a:rPr lang="en-US" dirty="0"/>
              <a:t>This Visual Studio example is called In-Source build.</a:t>
            </a:r>
          </a:p>
          <a:p>
            <a:r>
              <a:rPr lang="en-US" dirty="0"/>
              <a:t>Problem of In-Source build:</a:t>
            </a:r>
          </a:p>
          <a:p>
            <a:pPr lvl="1"/>
            <a:r>
              <a:rPr lang="en-US" dirty="0"/>
              <a:t>Files necessary for building the target and files generated by the compiler are in the same directory.</a:t>
            </a:r>
          </a:p>
          <a:p>
            <a:pPr lvl="1"/>
            <a:r>
              <a:rPr lang="en-US" dirty="0"/>
              <a:t>Compiler-generated files tend to be large.  Taking back up of such files is inefficient.</a:t>
            </a:r>
          </a:p>
          <a:p>
            <a:pPr lvl="1"/>
            <a:r>
              <a:rPr lang="en-US" dirty="0"/>
              <a:t>The intermediate files may change with the Visual Studio version, and such files may just become a waste. </a:t>
            </a:r>
          </a:p>
        </p:txBody>
      </p:sp>
    </p:spTree>
    <p:extLst>
      <p:ext uri="{BB962C8B-B14F-4D97-AF65-F5344CB8AC3E}">
        <p14:creationId xmlns:p14="http://schemas.microsoft.com/office/powerpoint/2010/main" val="3301122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Concept of </a:t>
            </a:r>
            <a:r>
              <a:rPr lang="en-US" u="sng" dirty="0"/>
              <a:t>Out-of-Source Build</a:t>
            </a:r>
          </a:p>
        </p:txBody>
      </p:sp>
      <p:sp>
        <p:nvSpPr>
          <p:cNvPr id="3" name="Content Placeholder 2"/>
          <p:cNvSpPr>
            <a:spLocks noGrp="1"/>
          </p:cNvSpPr>
          <p:nvPr>
            <p:ph idx="1"/>
          </p:nvPr>
        </p:nvSpPr>
        <p:spPr>
          <a:xfrm>
            <a:off x="457200" y="827314"/>
            <a:ext cx="8229600" cy="5298849"/>
          </a:xfrm>
        </p:spPr>
        <p:txBody>
          <a:bodyPr/>
          <a:lstStyle/>
          <a:p>
            <a:r>
              <a:rPr lang="en-US" dirty="0"/>
              <a:t>Motivation of Out-of-Source build</a:t>
            </a:r>
          </a:p>
          <a:p>
            <a:pPr lvl="1"/>
            <a:r>
              <a:rPr lang="en-US" dirty="0"/>
              <a:t>Want to isolate compiler-generated intermediate files, </a:t>
            </a:r>
            <a:r>
              <a:rPr lang="en-US" dirty="0" err="1"/>
              <a:t>execurables</a:t>
            </a:r>
            <a:r>
              <a:rPr lang="en-US" dirty="0"/>
              <a:t>, and libraries from source files.</a:t>
            </a:r>
          </a:p>
          <a:p>
            <a:r>
              <a:rPr lang="en-US" dirty="0"/>
              <a:t>CMake keeps project files and intermediate files in a different directory from the source-file directories.</a:t>
            </a:r>
          </a:p>
          <a:p>
            <a:r>
              <a:rPr lang="en-US" dirty="0"/>
              <a:t>Directory structure of Out-of-Source build</a:t>
            </a:r>
          </a:p>
          <a:p>
            <a:pPr lvl="2"/>
            <a:r>
              <a:rPr lang="en-US" dirty="0" err="1">
                <a:solidFill>
                  <a:srgbClr val="00B050"/>
                </a:solidFill>
              </a:rPr>
              <a:t>FancyProgramSrc</a:t>
            </a:r>
            <a:endParaRPr lang="en-US" dirty="0">
              <a:solidFill>
                <a:srgbClr val="00B050"/>
              </a:solidFill>
            </a:endParaRPr>
          </a:p>
          <a:p>
            <a:pPr lvl="3"/>
            <a:r>
              <a:rPr lang="en-US" dirty="0">
                <a:solidFill>
                  <a:srgbClr val="00B050"/>
                </a:solidFill>
              </a:rPr>
              <a:t>FancyProgam.cpp</a:t>
            </a:r>
          </a:p>
          <a:p>
            <a:pPr lvl="3"/>
            <a:r>
              <a:rPr lang="en-US" dirty="0" err="1">
                <a:solidFill>
                  <a:srgbClr val="00B050"/>
                </a:solidFill>
              </a:rPr>
              <a:t>FancyProgram.h</a:t>
            </a:r>
            <a:endParaRPr lang="en-US" dirty="0">
              <a:solidFill>
                <a:srgbClr val="00B050"/>
              </a:solidFill>
            </a:endParaRPr>
          </a:p>
          <a:p>
            <a:pPr lvl="3"/>
            <a:r>
              <a:rPr lang="en-US" dirty="0">
                <a:solidFill>
                  <a:srgbClr val="00B050"/>
                </a:solidFill>
              </a:rPr>
              <a:t>CMakeLists.txt</a:t>
            </a:r>
          </a:p>
          <a:p>
            <a:pPr lvl="2"/>
            <a:r>
              <a:rPr lang="en-US" dirty="0" err="1">
                <a:solidFill>
                  <a:srgbClr val="FF0000"/>
                </a:solidFill>
              </a:rPr>
              <a:t>BuildFancyProgram</a:t>
            </a:r>
            <a:endParaRPr lang="en-US" dirty="0">
              <a:solidFill>
                <a:srgbClr val="FF0000"/>
              </a:solidFill>
            </a:endParaRPr>
          </a:p>
          <a:p>
            <a:pPr lvl="3"/>
            <a:r>
              <a:rPr lang="en-US" dirty="0">
                <a:solidFill>
                  <a:srgbClr val="FF0000"/>
                </a:solidFill>
              </a:rPr>
              <a:t>Project.sln</a:t>
            </a:r>
          </a:p>
          <a:p>
            <a:pPr lvl="3"/>
            <a:r>
              <a:rPr lang="en-US" dirty="0" err="1">
                <a:solidFill>
                  <a:srgbClr val="FF0000"/>
                </a:solidFill>
              </a:rPr>
              <a:t>FancyProgram</a:t>
            </a:r>
            <a:endParaRPr lang="en-US" dirty="0">
              <a:solidFill>
                <a:srgbClr val="FF0000"/>
              </a:solidFill>
            </a:endParaRPr>
          </a:p>
          <a:p>
            <a:pPr lvl="4"/>
            <a:r>
              <a:rPr lang="en-US" dirty="0" err="1">
                <a:solidFill>
                  <a:srgbClr val="FF0000"/>
                </a:solidFill>
              </a:rPr>
              <a:t>FancyProgram.vcxproj</a:t>
            </a:r>
            <a:endParaRPr lang="en-US" dirty="0">
              <a:solidFill>
                <a:srgbClr val="FF0000"/>
              </a:solidFill>
            </a:endParaRPr>
          </a:p>
          <a:p>
            <a:pPr lvl="4"/>
            <a:r>
              <a:rPr lang="en-US" dirty="0">
                <a:solidFill>
                  <a:srgbClr val="FF0000"/>
                </a:solidFill>
              </a:rPr>
              <a:t>Debug</a:t>
            </a:r>
          </a:p>
          <a:p>
            <a:pPr lvl="5"/>
            <a:r>
              <a:rPr lang="en-US" dirty="0">
                <a:solidFill>
                  <a:srgbClr val="FF0000"/>
                </a:solidFill>
              </a:rPr>
              <a:t>FancyProgram.exe</a:t>
            </a:r>
          </a:p>
          <a:p>
            <a:pPr lvl="4"/>
            <a:r>
              <a:rPr lang="en-US" dirty="0">
                <a:solidFill>
                  <a:srgbClr val="FF0000"/>
                </a:solidFill>
              </a:rPr>
              <a:t>Release</a:t>
            </a:r>
          </a:p>
          <a:p>
            <a:pPr lvl="5"/>
            <a:r>
              <a:rPr lang="en-US" dirty="0">
                <a:solidFill>
                  <a:srgbClr val="FF0000"/>
                </a:solidFill>
              </a:rPr>
              <a:t>FancyProgram.exe</a:t>
            </a:r>
          </a:p>
        </p:txBody>
      </p:sp>
      <p:sp>
        <p:nvSpPr>
          <p:cNvPr id="4" name="Right Brace 3"/>
          <p:cNvSpPr/>
          <p:nvPr/>
        </p:nvSpPr>
        <p:spPr>
          <a:xfrm>
            <a:off x="4669971" y="4512129"/>
            <a:ext cx="397329" cy="227511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089071" y="5187040"/>
            <a:ext cx="3886200" cy="923330"/>
          </a:xfrm>
          <a:prstGeom prst="rect">
            <a:avLst/>
          </a:prstGeom>
          <a:noFill/>
          <a:ln>
            <a:noFill/>
          </a:ln>
        </p:spPr>
        <p:txBody>
          <a:bodyPr wrap="square" rtlCol="0">
            <a:spAutoFit/>
          </a:bodyPr>
          <a:lstStyle/>
          <a:p>
            <a:r>
              <a:rPr lang="en-US" dirty="0">
                <a:solidFill>
                  <a:srgbClr val="FF0000"/>
                </a:solidFill>
              </a:rPr>
              <a:t>No back up necessary.  You can re-create these files with CMake and the compiler.</a:t>
            </a:r>
          </a:p>
        </p:txBody>
      </p:sp>
      <p:sp>
        <p:nvSpPr>
          <p:cNvPr id="6" name="Right Brace 5"/>
          <p:cNvSpPr/>
          <p:nvPr/>
        </p:nvSpPr>
        <p:spPr>
          <a:xfrm>
            <a:off x="3793671" y="3260271"/>
            <a:ext cx="353786" cy="1094015"/>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147457" y="3475749"/>
            <a:ext cx="3886200" cy="646331"/>
          </a:xfrm>
          <a:prstGeom prst="rect">
            <a:avLst/>
          </a:prstGeom>
          <a:noFill/>
          <a:ln>
            <a:noFill/>
          </a:ln>
        </p:spPr>
        <p:txBody>
          <a:bodyPr wrap="square" rtlCol="0">
            <a:spAutoFit/>
          </a:bodyPr>
          <a:lstStyle/>
          <a:p>
            <a:r>
              <a:rPr lang="en-US" dirty="0">
                <a:solidFill>
                  <a:srgbClr val="00B050"/>
                </a:solidFill>
              </a:rPr>
              <a:t>Back up these files so that you don’t lose.  These are the files you edit.</a:t>
            </a:r>
          </a:p>
        </p:txBody>
      </p:sp>
      <p:cxnSp>
        <p:nvCxnSpPr>
          <p:cNvPr id="9" name="Straight Arrow Connector 8"/>
          <p:cNvCxnSpPr/>
          <p:nvPr/>
        </p:nvCxnSpPr>
        <p:spPr>
          <a:xfrm flipH="1" flipV="1">
            <a:off x="3532414" y="4250871"/>
            <a:ext cx="1774372" cy="26125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263243" y="4216178"/>
            <a:ext cx="3118757" cy="646331"/>
          </a:xfrm>
          <a:prstGeom prst="rect">
            <a:avLst/>
          </a:prstGeom>
          <a:noFill/>
          <a:ln>
            <a:noFill/>
          </a:ln>
        </p:spPr>
        <p:txBody>
          <a:bodyPr wrap="square" rtlCol="0">
            <a:spAutoFit/>
          </a:bodyPr>
          <a:lstStyle/>
          <a:p>
            <a:r>
              <a:rPr lang="en-US" dirty="0">
                <a:solidFill>
                  <a:srgbClr val="00B050"/>
                </a:solidFill>
              </a:rPr>
              <a:t>CMakeLists.txt is a script for CMake.</a:t>
            </a:r>
          </a:p>
        </p:txBody>
      </p:sp>
      <p:sp>
        <p:nvSpPr>
          <p:cNvPr id="8" name="Left Brace 7">
            <a:extLst>
              <a:ext uri="{FF2B5EF4-FFF2-40B4-BE49-F238E27FC236}">
                <a16:creationId xmlns:a16="http://schemas.microsoft.com/office/drawing/2014/main" id="{B8E3BEAF-3D3A-4F1F-9B07-77A9BA6C3E8B}"/>
              </a:ext>
            </a:extLst>
          </p:cNvPr>
          <p:cNvSpPr/>
          <p:nvPr/>
        </p:nvSpPr>
        <p:spPr>
          <a:xfrm>
            <a:off x="1198485" y="3260271"/>
            <a:ext cx="177554" cy="1160809"/>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a:extLst>
              <a:ext uri="{FF2B5EF4-FFF2-40B4-BE49-F238E27FC236}">
                <a16:creationId xmlns:a16="http://schemas.microsoft.com/office/drawing/2014/main" id="{7CE097A9-0A93-40A6-A9A9-42DF4C6D7108}"/>
              </a:ext>
            </a:extLst>
          </p:cNvPr>
          <p:cNvSpPr/>
          <p:nvPr/>
        </p:nvSpPr>
        <p:spPr>
          <a:xfrm>
            <a:off x="1208842" y="4531569"/>
            <a:ext cx="177554" cy="214727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355602E4-805C-4C24-BA88-3544DAD13398}"/>
              </a:ext>
            </a:extLst>
          </p:cNvPr>
          <p:cNvSpPr txBox="1"/>
          <p:nvPr/>
        </p:nvSpPr>
        <p:spPr>
          <a:xfrm>
            <a:off x="331011" y="3506828"/>
            <a:ext cx="914400" cy="646331"/>
          </a:xfrm>
          <a:prstGeom prst="rect">
            <a:avLst/>
          </a:prstGeom>
          <a:noFill/>
        </p:spPr>
        <p:txBody>
          <a:bodyPr wrap="square" rtlCol="0">
            <a:spAutoFit/>
          </a:bodyPr>
          <a:lstStyle/>
          <a:p>
            <a:r>
              <a:rPr lang="en-US" dirty="0">
                <a:solidFill>
                  <a:srgbClr val="00B050"/>
                </a:solidFill>
              </a:rPr>
              <a:t>Source Tree</a:t>
            </a:r>
          </a:p>
        </p:txBody>
      </p:sp>
      <p:sp>
        <p:nvSpPr>
          <p:cNvPr id="13" name="TextBox 12">
            <a:extLst>
              <a:ext uri="{FF2B5EF4-FFF2-40B4-BE49-F238E27FC236}">
                <a16:creationId xmlns:a16="http://schemas.microsoft.com/office/drawing/2014/main" id="{C5CDB111-A6B1-4BBF-A1D5-AFD712FE5218}"/>
              </a:ext>
            </a:extLst>
          </p:cNvPr>
          <p:cNvSpPr txBox="1"/>
          <p:nvPr/>
        </p:nvSpPr>
        <p:spPr>
          <a:xfrm>
            <a:off x="331011" y="5211911"/>
            <a:ext cx="914400" cy="646331"/>
          </a:xfrm>
          <a:prstGeom prst="rect">
            <a:avLst/>
          </a:prstGeom>
          <a:noFill/>
        </p:spPr>
        <p:txBody>
          <a:bodyPr wrap="square" rtlCol="0">
            <a:spAutoFit/>
          </a:bodyPr>
          <a:lstStyle/>
          <a:p>
            <a:r>
              <a:rPr lang="en-US" dirty="0">
                <a:solidFill>
                  <a:srgbClr val="FF0000"/>
                </a:solidFill>
              </a:rPr>
              <a:t>Build Tree</a:t>
            </a:r>
          </a:p>
        </p:txBody>
      </p:sp>
    </p:spTree>
    <p:extLst>
      <p:ext uri="{BB962C8B-B14F-4D97-AF65-F5344CB8AC3E}">
        <p14:creationId xmlns:p14="http://schemas.microsoft.com/office/powerpoint/2010/main" val="19377232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Building a Program with CMake</a:t>
            </a:r>
          </a:p>
        </p:txBody>
      </p:sp>
      <p:sp>
        <p:nvSpPr>
          <p:cNvPr id="3" name="Content Placeholder 2"/>
          <p:cNvSpPr>
            <a:spLocks noGrp="1"/>
          </p:cNvSpPr>
          <p:nvPr>
            <p:ph idx="1"/>
          </p:nvPr>
        </p:nvSpPr>
        <p:spPr/>
        <p:txBody>
          <a:bodyPr/>
          <a:lstStyle/>
          <a:p>
            <a:r>
              <a:rPr lang="en-US" dirty="0"/>
              <a:t>CMake is a programming language for describing how the programs must be built and packaged.</a:t>
            </a:r>
          </a:p>
          <a:p>
            <a:r>
              <a:rPr lang="en-US" dirty="0"/>
              <a:t>By CMake, you can generate:</a:t>
            </a:r>
          </a:p>
          <a:p>
            <a:pPr lvl="1"/>
            <a:r>
              <a:rPr lang="en-US" dirty="0"/>
              <a:t>Visual C++ projects (.</a:t>
            </a:r>
            <a:r>
              <a:rPr lang="en-US" dirty="0" err="1"/>
              <a:t>sln</a:t>
            </a:r>
            <a:r>
              <a:rPr lang="en-US" dirty="0"/>
              <a:t>, .</a:t>
            </a:r>
            <a:r>
              <a:rPr lang="en-US" dirty="0" err="1"/>
              <a:t>vcxproj</a:t>
            </a:r>
            <a:r>
              <a:rPr lang="en-US" dirty="0"/>
              <a:t>) in Windows.</a:t>
            </a:r>
          </a:p>
          <a:p>
            <a:pPr lvl="1"/>
            <a:r>
              <a:rPr lang="en-US" dirty="0"/>
              <a:t>XCode projects (.</a:t>
            </a:r>
            <a:r>
              <a:rPr lang="en-US" dirty="0" err="1"/>
              <a:t>xcodeproj</a:t>
            </a:r>
            <a:r>
              <a:rPr lang="en-US" dirty="0"/>
              <a:t>) in </a:t>
            </a:r>
            <a:r>
              <a:rPr lang="en-US" dirty="0" err="1"/>
              <a:t>MacOSX</a:t>
            </a:r>
            <a:r>
              <a:rPr lang="en-US" dirty="0"/>
              <a:t>.</a:t>
            </a:r>
          </a:p>
          <a:p>
            <a:pPr lvl="1"/>
            <a:r>
              <a:rPr lang="en-US" dirty="0" err="1"/>
              <a:t>Makefiles</a:t>
            </a:r>
            <a:r>
              <a:rPr lang="en-US" dirty="0"/>
              <a:t> in Linux.</a:t>
            </a:r>
          </a:p>
          <a:p>
            <a:endParaRPr lang="en-US" dirty="0"/>
          </a:p>
          <a:p>
            <a:r>
              <a:rPr lang="en-US" dirty="0"/>
              <a:t>Just like C++, you can choose to write a portable CMake scripts.</a:t>
            </a:r>
          </a:p>
        </p:txBody>
      </p:sp>
    </p:spTree>
    <p:extLst>
      <p:ext uri="{BB962C8B-B14F-4D97-AF65-F5344CB8AC3E}">
        <p14:creationId xmlns:p14="http://schemas.microsoft.com/office/powerpoint/2010/main" val="316638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Building a Program with CMake</a:t>
            </a:r>
          </a:p>
        </p:txBody>
      </p:sp>
      <p:sp>
        <p:nvSpPr>
          <p:cNvPr id="3" name="Content Placeholder 2"/>
          <p:cNvSpPr>
            <a:spLocks noGrp="1"/>
          </p:cNvSpPr>
          <p:nvPr>
            <p:ph idx="1"/>
          </p:nvPr>
        </p:nvSpPr>
        <p:spPr/>
        <p:txBody>
          <a:bodyPr/>
          <a:lstStyle/>
          <a:p>
            <a:r>
              <a:rPr lang="en-US" dirty="0"/>
              <a:t>With CMake, you build a program in two steps.</a:t>
            </a:r>
          </a:p>
          <a:p>
            <a:r>
              <a:rPr lang="en-US" dirty="0"/>
              <a:t>Step 1:  Generating a build environment (project files) with CMake.</a:t>
            </a:r>
          </a:p>
          <a:p>
            <a:r>
              <a:rPr lang="en-US" dirty="0"/>
              <a:t>Step 2:  Compiling source codes with the CMake-generated build environment.</a:t>
            </a:r>
          </a:p>
          <a:p>
            <a:pPr marL="0" indent="0">
              <a:buNone/>
            </a:pPr>
            <a:r>
              <a:rPr lang="en-US" dirty="0"/>
              <a:t>(You don’t have to re-run CMake unless you add/remove a source file or you change build setting.)</a:t>
            </a:r>
          </a:p>
        </p:txBody>
      </p:sp>
    </p:spTree>
    <p:extLst>
      <p:ext uri="{BB962C8B-B14F-4D97-AF65-F5344CB8AC3E}">
        <p14:creationId xmlns:p14="http://schemas.microsoft.com/office/powerpoint/2010/main" val="744224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71EDB-1C22-4E95-B40C-74FE7621A5A1}"/>
              </a:ext>
            </a:extLst>
          </p:cNvPr>
          <p:cNvSpPr>
            <a:spLocks noGrp="1"/>
          </p:cNvSpPr>
          <p:nvPr>
            <p:ph type="title"/>
          </p:nvPr>
        </p:nvSpPr>
        <p:spPr/>
        <p:txBody>
          <a:bodyPr/>
          <a:lstStyle/>
          <a:p>
            <a:r>
              <a:rPr lang="en-US" dirty="0"/>
              <a:t>Important!</a:t>
            </a:r>
          </a:p>
        </p:txBody>
      </p:sp>
      <p:sp>
        <p:nvSpPr>
          <p:cNvPr id="3" name="Content Placeholder 2">
            <a:extLst>
              <a:ext uri="{FF2B5EF4-FFF2-40B4-BE49-F238E27FC236}">
                <a16:creationId xmlns:a16="http://schemas.microsoft.com/office/drawing/2014/main" id="{8F88F10C-112E-4C55-A709-3A5DB3845627}"/>
              </a:ext>
            </a:extLst>
          </p:cNvPr>
          <p:cNvSpPr>
            <a:spLocks noGrp="1"/>
          </p:cNvSpPr>
          <p:nvPr>
            <p:ph idx="1"/>
          </p:nvPr>
        </p:nvSpPr>
        <p:spPr/>
        <p:txBody>
          <a:bodyPr/>
          <a:lstStyle/>
          <a:p>
            <a:pPr marL="0" indent="0">
              <a:buNone/>
            </a:pPr>
            <a:r>
              <a:rPr lang="en-US" dirty="0"/>
              <a:t>You need this Git account for checking out assignment and submitting assignment.</a:t>
            </a:r>
          </a:p>
          <a:p>
            <a:pPr marL="0" indent="0">
              <a:buNone/>
            </a:pPr>
            <a:endParaRPr lang="en-US" dirty="0"/>
          </a:p>
          <a:p>
            <a:pPr marL="0" indent="0">
              <a:buNone/>
            </a:pPr>
            <a:r>
              <a:rPr lang="en-US" dirty="0"/>
              <a:t>If you cannot log on, let our TAs know.</a:t>
            </a:r>
          </a:p>
        </p:txBody>
      </p:sp>
    </p:spTree>
    <p:extLst>
      <p:ext uri="{BB962C8B-B14F-4D97-AF65-F5344CB8AC3E}">
        <p14:creationId xmlns:p14="http://schemas.microsoft.com/office/powerpoint/2010/main" val="2870369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Building a Program with CMake</a:t>
            </a:r>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65313" y="2148803"/>
            <a:ext cx="1762021" cy="646331"/>
          </a:xfrm>
          <a:prstGeom prst="rect">
            <a:avLst/>
          </a:prstGeom>
          <a:noFill/>
        </p:spPr>
        <p:txBody>
          <a:bodyPr wrap="none" rtlCol="0">
            <a:spAutoFit/>
          </a:bodyPr>
          <a:lstStyle/>
          <a:p>
            <a:r>
              <a:rPr lang="en-US" dirty="0"/>
              <a:t>Without CMake</a:t>
            </a:r>
          </a:p>
          <a:p>
            <a:endParaRPr lang="en-US" dirty="0"/>
          </a:p>
        </p:txBody>
      </p:sp>
      <p:sp>
        <p:nvSpPr>
          <p:cNvPr id="5" name="TextBox 4"/>
          <p:cNvSpPr txBox="1"/>
          <p:nvPr/>
        </p:nvSpPr>
        <p:spPr>
          <a:xfrm>
            <a:off x="65315" y="4692523"/>
            <a:ext cx="1441420" cy="646331"/>
          </a:xfrm>
          <a:prstGeom prst="rect">
            <a:avLst/>
          </a:prstGeom>
          <a:noFill/>
        </p:spPr>
        <p:txBody>
          <a:bodyPr wrap="none" rtlCol="0">
            <a:spAutoFit/>
          </a:bodyPr>
          <a:lstStyle/>
          <a:p>
            <a:r>
              <a:rPr lang="en-US" dirty="0"/>
              <a:t>With CMake</a:t>
            </a:r>
          </a:p>
          <a:p>
            <a:endParaRPr lang="en-US" dirty="0"/>
          </a:p>
        </p:txBody>
      </p:sp>
      <p:sp>
        <p:nvSpPr>
          <p:cNvPr id="18" name="Rounded Rectangle 17"/>
          <p:cNvSpPr/>
          <p:nvPr/>
        </p:nvSpPr>
        <p:spPr>
          <a:xfrm>
            <a:off x="2017835" y="1684684"/>
            <a:ext cx="1551215"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Source files</a:t>
            </a:r>
          </a:p>
        </p:txBody>
      </p:sp>
      <p:sp>
        <p:nvSpPr>
          <p:cNvPr id="20" name="Rounded Rectangle 19"/>
          <p:cNvSpPr/>
          <p:nvPr/>
        </p:nvSpPr>
        <p:spPr>
          <a:xfrm>
            <a:off x="2017835" y="2500837"/>
            <a:ext cx="1551215"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Project files</a:t>
            </a:r>
          </a:p>
        </p:txBody>
      </p:sp>
      <p:sp>
        <p:nvSpPr>
          <p:cNvPr id="21" name="Rectangle 20"/>
          <p:cNvSpPr/>
          <p:nvPr/>
        </p:nvSpPr>
        <p:spPr>
          <a:xfrm>
            <a:off x="4207329" y="1875185"/>
            <a:ext cx="922356" cy="772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IDE</a:t>
            </a:r>
          </a:p>
        </p:txBody>
      </p:sp>
      <p:sp>
        <p:nvSpPr>
          <p:cNvPr id="23" name="Rounded Rectangle 22"/>
          <p:cNvSpPr/>
          <p:nvPr/>
        </p:nvSpPr>
        <p:spPr>
          <a:xfrm>
            <a:off x="5920363" y="2065684"/>
            <a:ext cx="1932215"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Executable files</a:t>
            </a:r>
          </a:p>
        </p:txBody>
      </p:sp>
      <p:cxnSp>
        <p:nvCxnSpPr>
          <p:cNvPr id="25" name="Straight Arrow Connector 24"/>
          <p:cNvCxnSpPr>
            <a:stCxn id="18" idx="3"/>
            <a:endCxn id="21" idx="1"/>
          </p:cNvCxnSpPr>
          <p:nvPr/>
        </p:nvCxnSpPr>
        <p:spPr>
          <a:xfrm>
            <a:off x="3569050" y="1880627"/>
            <a:ext cx="638279" cy="381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3"/>
            <a:endCxn id="21" idx="1"/>
          </p:cNvCxnSpPr>
          <p:nvPr/>
        </p:nvCxnSpPr>
        <p:spPr>
          <a:xfrm flipV="1">
            <a:off x="3569050" y="2261628"/>
            <a:ext cx="638279" cy="435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3"/>
            <a:endCxn id="23" idx="1"/>
          </p:cNvCxnSpPr>
          <p:nvPr/>
        </p:nvCxnSpPr>
        <p:spPr>
          <a:xfrm flipV="1">
            <a:off x="5129685" y="2261627"/>
            <a:ext cx="79067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697236" y="4137351"/>
            <a:ext cx="1709992"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Source files</a:t>
            </a:r>
          </a:p>
        </p:txBody>
      </p:sp>
      <p:sp>
        <p:nvSpPr>
          <p:cNvPr id="32" name="Rounded Rectangle 31"/>
          <p:cNvSpPr/>
          <p:nvPr/>
        </p:nvSpPr>
        <p:spPr>
          <a:xfrm>
            <a:off x="1710686" y="5170125"/>
            <a:ext cx="1709992"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CMake scripts</a:t>
            </a:r>
          </a:p>
        </p:txBody>
      </p:sp>
      <p:sp>
        <p:nvSpPr>
          <p:cNvPr id="33" name="Rectangle 32"/>
          <p:cNvSpPr/>
          <p:nvPr/>
        </p:nvSpPr>
        <p:spPr>
          <a:xfrm>
            <a:off x="3580908" y="4979624"/>
            <a:ext cx="1066799" cy="772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CMake</a:t>
            </a:r>
          </a:p>
        </p:txBody>
      </p:sp>
      <p:sp>
        <p:nvSpPr>
          <p:cNvPr id="35" name="Rounded Rectangle 34"/>
          <p:cNvSpPr/>
          <p:nvPr/>
        </p:nvSpPr>
        <p:spPr>
          <a:xfrm>
            <a:off x="4807937" y="5170125"/>
            <a:ext cx="1490407"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Project files</a:t>
            </a:r>
          </a:p>
        </p:txBody>
      </p:sp>
      <p:sp>
        <p:nvSpPr>
          <p:cNvPr id="45" name="Rectangle 44"/>
          <p:cNvSpPr/>
          <p:nvPr/>
        </p:nvSpPr>
        <p:spPr>
          <a:xfrm>
            <a:off x="5304431" y="3946852"/>
            <a:ext cx="922356" cy="772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IDE</a:t>
            </a:r>
          </a:p>
        </p:txBody>
      </p:sp>
      <p:sp>
        <p:nvSpPr>
          <p:cNvPr id="47" name="Rounded Rectangle 46"/>
          <p:cNvSpPr/>
          <p:nvPr/>
        </p:nvSpPr>
        <p:spPr>
          <a:xfrm>
            <a:off x="6886470" y="4137351"/>
            <a:ext cx="1932215"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Executable files</a:t>
            </a:r>
          </a:p>
        </p:txBody>
      </p:sp>
      <p:cxnSp>
        <p:nvCxnSpPr>
          <p:cNvPr id="49" name="Straight Arrow Connector 48"/>
          <p:cNvCxnSpPr>
            <a:stCxn id="32" idx="3"/>
            <a:endCxn id="33" idx="1"/>
          </p:cNvCxnSpPr>
          <p:nvPr/>
        </p:nvCxnSpPr>
        <p:spPr>
          <a:xfrm flipV="1">
            <a:off x="3420678" y="5366067"/>
            <a:ext cx="16023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3" idx="3"/>
            <a:endCxn id="35" idx="1"/>
          </p:cNvCxnSpPr>
          <p:nvPr/>
        </p:nvCxnSpPr>
        <p:spPr>
          <a:xfrm>
            <a:off x="4647707" y="5366067"/>
            <a:ext cx="16023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5" idx="0"/>
            <a:endCxn id="45" idx="2"/>
          </p:cNvCxnSpPr>
          <p:nvPr/>
        </p:nvCxnSpPr>
        <p:spPr>
          <a:xfrm flipV="1">
            <a:off x="5553141" y="4719737"/>
            <a:ext cx="212468" cy="450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1" idx="3"/>
            <a:endCxn id="45" idx="1"/>
          </p:cNvCxnSpPr>
          <p:nvPr/>
        </p:nvCxnSpPr>
        <p:spPr>
          <a:xfrm>
            <a:off x="3407228" y="4333294"/>
            <a:ext cx="189720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5" idx="3"/>
            <a:endCxn id="47" idx="1"/>
          </p:cNvCxnSpPr>
          <p:nvPr/>
        </p:nvCxnSpPr>
        <p:spPr>
          <a:xfrm flipV="1">
            <a:off x="6226787" y="4333294"/>
            <a:ext cx="65968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205015" y="4319914"/>
            <a:ext cx="697627" cy="646331"/>
          </a:xfrm>
          <a:prstGeom prst="rect">
            <a:avLst/>
          </a:prstGeom>
          <a:noFill/>
        </p:spPr>
        <p:txBody>
          <a:bodyPr wrap="none" rtlCol="0">
            <a:spAutoFit/>
          </a:bodyPr>
          <a:lstStyle/>
          <a:p>
            <a:r>
              <a:rPr lang="en-US" dirty="0"/>
              <a:t>Build</a:t>
            </a:r>
          </a:p>
          <a:p>
            <a:endParaRPr lang="en-US" dirty="0"/>
          </a:p>
        </p:txBody>
      </p:sp>
      <p:sp>
        <p:nvSpPr>
          <p:cNvPr id="34" name="TextBox 33"/>
          <p:cNvSpPr txBox="1"/>
          <p:nvPr/>
        </p:nvSpPr>
        <p:spPr>
          <a:xfrm>
            <a:off x="5188659" y="2276458"/>
            <a:ext cx="697627" cy="646331"/>
          </a:xfrm>
          <a:prstGeom prst="rect">
            <a:avLst/>
          </a:prstGeom>
          <a:noFill/>
        </p:spPr>
        <p:txBody>
          <a:bodyPr wrap="none" rtlCol="0">
            <a:spAutoFit/>
          </a:bodyPr>
          <a:lstStyle/>
          <a:p>
            <a:r>
              <a:rPr lang="en-US" dirty="0"/>
              <a:t>Build</a:t>
            </a:r>
          </a:p>
          <a:p>
            <a:endParaRPr lang="en-US" dirty="0"/>
          </a:p>
        </p:txBody>
      </p:sp>
      <p:sp>
        <p:nvSpPr>
          <p:cNvPr id="11" name="Freeform 10"/>
          <p:cNvSpPr/>
          <p:nvPr/>
        </p:nvSpPr>
        <p:spPr>
          <a:xfrm>
            <a:off x="4729844" y="3956959"/>
            <a:ext cx="4136572" cy="1986644"/>
          </a:xfrm>
          <a:custGeom>
            <a:avLst/>
            <a:gdLst>
              <a:gd name="connsiteX0" fmla="*/ 5443 w 4147457"/>
              <a:gd name="connsiteY0" fmla="*/ 1975758 h 1975758"/>
              <a:gd name="connsiteX1" fmla="*/ 0 w 4147457"/>
              <a:gd name="connsiteY1" fmla="*/ 1006929 h 1975758"/>
              <a:gd name="connsiteX2" fmla="*/ 2100943 w 4147457"/>
              <a:gd name="connsiteY2" fmla="*/ 1012372 h 1975758"/>
              <a:gd name="connsiteX3" fmla="*/ 2084614 w 4147457"/>
              <a:gd name="connsiteY3" fmla="*/ 0 h 1975758"/>
              <a:gd name="connsiteX4" fmla="*/ 4131128 w 4147457"/>
              <a:gd name="connsiteY4" fmla="*/ 0 h 1975758"/>
              <a:gd name="connsiteX5" fmla="*/ 4147457 w 4147457"/>
              <a:gd name="connsiteY5" fmla="*/ 1937658 h 1975758"/>
              <a:gd name="connsiteX6" fmla="*/ 5443 w 4147457"/>
              <a:gd name="connsiteY6" fmla="*/ 1975758 h 1975758"/>
              <a:gd name="connsiteX0" fmla="*/ 5443 w 4152900"/>
              <a:gd name="connsiteY0" fmla="*/ 1975758 h 1981201"/>
              <a:gd name="connsiteX1" fmla="*/ 0 w 4152900"/>
              <a:gd name="connsiteY1" fmla="*/ 1006929 h 1981201"/>
              <a:gd name="connsiteX2" fmla="*/ 2100943 w 4152900"/>
              <a:gd name="connsiteY2" fmla="*/ 1012372 h 1981201"/>
              <a:gd name="connsiteX3" fmla="*/ 2084614 w 4152900"/>
              <a:gd name="connsiteY3" fmla="*/ 0 h 1981201"/>
              <a:gd name="connsiteX4" fmla="*/ 4131128 w 4152900"/>
              <a:gd name="connsiteY4" fmla="*/ 0 h 1981201"/>
              <a:gd name="connsiteX5" fmla="*/ 4152900 w 4152900"/>
              <a:gd name="connsiteY5" fmla="*/ 1981201 h 1981201"/>
              <a:gd name="connsiteX6" fmla="*/ 5443 w 4152900"/>
              <a:gd name="connsiteY6" fmla="*/ 1975758 h 1981201"/>
              <a:gd name="connsiteX0" fmla="*/ 5443 w 4136572"/>
              <a:gd name="connsiteY0" fmla="*/ 1975758 h 1986644"/>
              <a:gd name="connsiteX1" fmla="*/ 0 w 4136572"/>
              <a:gd name="connsiteY1" fmla="*/ 1006929 h 1986644"/>
              <a:gd name="connsiteX2" fmla="*/ 2100943 w 4136572"/>
              <a:gd name="connsiteY2" fmla="*/ 1012372 h 1986644"/>
              <a:gd name="connsiteX3" fmla="*/ 2084614 w 4136572"/>
              <a:gd name="connsiteY3" fmla="*/ 0 h 1986644"/>
              <a:gd name="connsiteX4" fmla="*/ 4131128 w 4136572"/>
              <a:gd name="connsiteY4" fmla="*/ 0 h 1986644"/>
              <a:gd name="connsiteX5" fmla="*/ 4136572 w 4136572"/>
              <a:gd name="connsiteY5" fmla="*/ 1986644 h 1986644"/>
              <a:gd name="connsiteX6" fmla="*/ 5443 w 4136572"/>
              <a:gd name="connsiteY6" fmla="*/ 1975758 h 198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6572" h="1986644">
                <a:moveTo>
                  <a:pt x="5443" y="1975758"/>
                </a:moveTo>
                <a:cubicBezTo>
                  <a:pt x="3629" y="1652815"/>
                  <a:pt x="1814" y="1329872"/>
                  <a:pt x="0" y="1006929"/>
                </a:cubicBezTo>
                <a:lnTo>
                  <a:pt x="2100943" y="1012372"/>
                </a:lnTo>
                <a:lnTo>
                  <a:pt x="2084614" y="0"/>
                </a:lnTo>
                <a:lnTo>
                  <a:pt x="4131128" y="0"/>
                </a:lnTo>
                <a:cubicBezTo>
                  <a:pt x="4132943" y="662215"/>
                  <a:pt x="4134757" y="1324429"/>
                  <a:pt x="4136572" y="1986644"/>
                </a:cubicBezTo>
                <a:lnTo>
                  <a:pt x="5443" y="1975758"/>
                </a:lnTo>
                <a:close/>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583871" y="3995839"/>
            <a:ext cx="1916922" cy="194776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79469" y="1526837"/>
            <a:ext cx="6126973" cy="154430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588379" y="5638209"/>
            <a:ext cx="1907895" cy="261610"/>
          </a:xfrm>
          <a:prstGeom prst="rect">
            <a:avLst/>
          </a:prstGeom>
          <a:noFill/>
        </p:spPr>
        <p:txBody>
          <a:bodyPr wrap="none" rtlCol="0">
            <a:spAutoFit/>
          </a:bodyPr>
          <a:lstStyle/>
          <a:p>
            <a:r>
              <a:rPr lang="en-US" sz="1100" dirty="0">
                <a:solidFill>
                  <a:srgbClr val="FF0000"/>
                </a:solidFill>
              </a:rPr>
              <a:t>Files in the source directory</a:t>
            </a:r>
          </a:p>
        </p:txBody>
      </p:sp>
      <p:sp>
        <p:nvSpPr>
          <p:cNvPr id="37" name="TextBox 36"/>
          <p:cNvSpPr txBox="1"/>
          <p:nvPr/>
        </p:nvSpPr>
        <p:spPr>
          <a:xfrm>
            <a:off x="6399620" y="5494095"/>
            <a:ext cx="2300630" cy="261610"/>
          </a:xfrm>
          <a:prstGeom prst="rect">
            <a:avLst/>
          </a:prstGeom>
          <a:noFill/>
        </p:spPr>
        <p:txBody>
          <a:bodyPr wrap="none" rtlCol="0">
            <a:spAutoFit/>
          </a:bodyPr>
          <a:lstStyle/>
          <a:p>
            <a:r>
              <a:rPr lang="en-US" sz="1100" dirty="0">
                <a:solidFill>
                  <a:srgbClr val="FF0000"/>
                </a:solidFill>
              </a:rPr>
              <a:t>Files in the build (binary) directory</a:t>
            </a:r>
          </a:p>
        </p:txBody>
      </p:sp>
      <p:sp>
        <p:nvSpPr>
          <p:cNvPr id="38" name="TextBox 37"/>
          <p:cNvSpPr txBox="1"/>
          <p:nvPr/>
        </p:nvSpPr>
        <p:spPr>
          <a:xfrm>
            <a:off x="3680129" y="2646883"/>
            <a:ext cx="4392256" cy="430887"/>
          </a:xfrm>
          <a:prstGeom prst="rect">
            <a:avLst/>
          </a:prstGeom>
          <a:noFill/>
        </p:spPr>
        <p:txBody>
          <a:bodyPr wrap="square" rtlCol="0">
            <a:spAutoFit/>
          </a:bodyPr>
          <a:lstStyle/>
          <a:p>
            <a:r>
              <a:rPr lang="en-US" sz="1100" dirty="0">
                <a:solidFill>
                  <a:srgbClr val="FF0000"/>
                </a:solidFill>
              </a:rPr>
              <a:t>Files are all in the project directory.  There is no distinction between source and build directories</a:t>
            </a:r>
          </a:p>
        </p:txBody>
      </p:sp>
    </p:spTree>
    <p:extLst>
      <p:ext uri="{BB962C8B-B14F-4D97-AF65-F5344CB8AC3E}">
        <p14:creationId xmlns:p14="http://schemas.microsoft.com/office/powerpoint/2010/main" val="16443437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Building a Program with CMake</a:t>
            </a:r>
          </a:p>
        </p:txBody>
      </p:sp>
      <p:sp>
        <p:nvSpPr>
          <p:cNvPr id="3" name="Content Placeholder 2"/>
          <p:cNvSpPr>
            <a:spLocks noGrp="1"/>
          </p:cNvSpPr>
          <p:nvPr>
            <p:ph idx="1"/>
          </p:nvPr>
        </p:nvSpPr>
        <p:spPr/>
        <p:txBody>
          <a:bodyPr/>
          <a:lstStyle/>
          <a:p>
            <a:pPr marL="0" indent="0">
              <a:buNone/>
            </a:pPr>
            <a:r>
              <a:rPr lang="en-US" dirty="0"/>
              <a:t>Common mistakes with CMake.</a:t>
            </a:r>
          </a:p>
          <a:p>
            <a:r>
              <a:rPr lang="en-US" u="sng" dirty="0"/>
              <a:t>Never use “Add Existing Item” in Visual Studio or XCode.  </a:t>
            </a:r>
          </a:p>
          <a:p>
            <a:r>
              <a:rPr lang="en-US" dirty="0"/>
              <a:t>Source files are managed by CMake.</a:t>
            </a:r>
          </a:p>
          <a:p>
            <a:r>
              <a:rPr lang="en-US" dirty="0"/>
              <a:t>When you add or remove files from a project, modify CMakeLists.txt and then re-run CMake to re-generate project files.</a:t>
            </a:r>
          </a:p>
          <a:p>
            <a:endParaRPr lang="en-US" dirty="0"/>
          </a:p>
          <a:p>
            <a:r>
              <a:rPr lang="en-US" u="sng" dirty="0"/>
              <a:t>Never edit a file inside the build-directory.</a:t>
            </a:r>
          </a:p>
          <a:p>
            <a:r>
              <a:rPr lang="en-US" dirty="0"/>
              <a:t>Everything in the build directory needs to be re-creatable with CMake and the compiler.</a:t>
            </a:r>
          </a:p>
          <a:p>
            <a:r>
              <a:rPr lang="en-US" dirty="0"/>
              <a:t>Build directory must be kept disposable without losing anything important.</a:t>
            </a:r>
          </a:p>
          <a:p>
            <a:endParaRPr lang="en-US" dirty="0"/>
          </a:p>
        </p:txBody>
      </p:sp>
    </p:spTree>
    <p:extLst>
      <p:ext uri="{BB962C8B-B14F-4D97-AF65-F5344CB8AC3E}">
        <p14:creationId xmlns:p14="http://schemas.microsoft.com/office/powerpoint/2010/main" val="2863546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the first CMake example….</a:t>
            </a:r>
          </a:p>
        </p:txBody>
      </p:sp>
      <p:sp>
        <p:nvSpPr>
          <p:cNvPr id="3" name="Content Placeholder 2"/>
          <p:cNvSpPr>
            <a:spLocks noGrp="1"/>
          </p:cNvSpPr>
          <p:nvPr>
            <p:ph idx="1"/>
          </p:nvPr>
        </p:nvSpPr>
        <p:spPr/>
        <p:txBody>
          <a:bodyPr/>
          <a:lstStyle/>
          <a:p>
            <a:r>
              <a:rPr lang="en-US" dirty="0"/>
              <a:t>Let’s talk about Command Line (PowerShell in Windows, Terminal in macOS and Linux)</a:t>
            </a:r>
          </a:p>
          <a:p>
            <a:r>
              <a:rPr lang="en-US" dirty="0"/>
              <a:t>Command Line – also called CUI (Character User Interface)</a:t>
            </a:r>
          </a:p>
          <a:p>
            <a:r>
              <a:rPr lang="en-US" dirty="0"/>
              <a:t>Very useful tool.</a:t>
            </a:r>
          </a:p>
          <a:p>
            <a:r>
              <a:rPr lang="en-US" dirty="0"/>
              <a:t>When you go for a job interview, you want to say with confidence that you are comfortable with the command line.</a:t>
            </a:r>
          </a:p>
          <a:p>
            <a:endParaRPr lang="en-US" dirty="0"/>
          </a:p>
          <a:p>
            <a:r>
              <a:rPr lang="en-US" dirty="0"/>
              <a:t>Also be proficient in a text editor.  Pick one good editor and learn to use it.</a:t>
            </a:r>
          </a:p>
          <a:p>
            <a:r>
              <a:rPr lang="en-US" dirty="0"/>
              <a:t>(Useful tip: </a:t>
            </a:r>
            <a:r>
              <a:rPr lang="en-US" dirty="0" err="1"/>
              <a:t>devenv</a:t>
            </a:r>
            <a:r>
              <a:rPr lang="en-US" dirty="0"/>
              <a:t> /edit filename.cpp)</a:t>
            </a:r>
          </a:p>
        </p:txBody>
      </p:sp>
    </p:spTree>
    <p:extLst>
      <p:ext uri="{BB962C8B-B14F-4D97-AF65-F5344CB8AC3E}">
        <p14:creationId xmlns:p14="http://schemas.microsoft.com/office/powerpoint/2010/main" val="40407438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a Command Line</a:t>
            </a:r>
          </a:p>
        </p:txBody>
      </p:sp>
      <p:sp>
        <p:nvSpPr>
          <p:cNvPr id="3" name="Content Placeholder 2"/>
          <p:cNvSpPr>
            <a:spLocks noGrp="1"/>
          </p:cNvSpPr>
          <p:nvPr>
            <p:ph idx="1"/>
          </p:nvPr>
        </p:nvSpPr>
        <p:spPr/>
        <p:txBody>
          <a:bodyPr/>
          <a:lstStyle/>
          <a:p>
            <a:r>
              <a:rPr lang="en-US" dirty="0"/>
              <a:t>Windows have two command-line environments called CMD and PowerShell.</a:t>
            </a:r>
          </a:p>
          <a:p>
            <a:r>
              <a:rPr lang="en-US" dirty="0"/>
              <a:t>CMD is older.  Now there is not many reasons to use CMD.</a:t>
            </a:r>
          </a:p>
          <a:p>
            <a:r>
              <a:rPr lang="en-US" dirty="0"/>
              <a:t>To start PowerShell,</a:t>
            </a:r>
          </a:p>
          <a:p>
            <a:pPr marL="914400" lvl="1" indent="-457200">
              <a:buFont typeface="+mj-lt"/>
              <a:buAutoNum type="arabicPeriod"/>
            </a:pPr>
            <a:r>
              <a:rPr lang="en-US" dirty="0"/>
              <a:t>Press Windows logo button.</a:t>
            </a:r>
          </a:p>
          <a:p>
            <a:pPr marL="914400" lvl="1" indent="-457200">
              <a:buFont typeface="+mj-lt"/>
              <a:buAutoNum type="arabicPeriod"/>
            </a:pPr>
            <a:r>
              <a:rPr lang="en-US" dirty="0"/>
              <a:t>Type “Developer” in the search text.</a:t>
            </a:r>
          </a:p>
          <a:p>
            <a:pPr marL="914400" lvl="1" indent="-457200">
              <a:buFont typeface="+mj-lt"/>
              <a:buAutoNum type="arabicPeriod"/>
            </a:pPr>
            <a:r>
              <a:rPr lang="en-US" dirty="0"/>
              <a:t>Select “Developer PowerShell for VS 20xx”</a:t>
            </a:r>
          </a:p>
        </p:txBody>
      </p:sp>
    </p:spTree>
    <p:extLst>
      <p:ext uri="{BB962C8B-B14F-4D97-AF65-F5344CB8AC3E}">
        <p14:creationId xmlns:p14="http://schemas.microsoft.com/office/powerpoint/2010/main" val="6649220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a Command Line</a:t>
            </a:r>
          </a:p>
        </p:txBody>
      </p:sp>
      <p:sp>
        <p:nvSpPr>
          <p:cNvPr id="3" name="Content Placeholder 2"/>
          <p:cNvSpPr>
            <a:spLocks noGrp="1"/>
          </p:cNvSpPr>
          <p:nvPr>
            <p:ph idx="1"/>
          </p:nvPr>
        </p:nvSpPr>
        <p:spPr/>
        <p:txBody>
          <a:bodyPr/>
          <a:lstStyle/>
          <a:p>
            <a:r>
              <a:rPr lang="en-US" dirty="0"/>
              <a:t>In </a:t>
            </a:r>
            <a:r>
              <a:rPr lang="en-US" dirty="0" err="1"/>
              <a:t>macOS</a:t>
            </a:r>
            <a:r>
              <a:rPr lang="en-US" dirty="0"/>
              <a:t>,</a:t>
            </a:r>
          </a:p>
          <a:p>
            <a:pPr marL="914400" lvl="1" indent="-457200">
              <a:buFont typeface="+mj-lt"/>
              <a:buAutoNum type="arabicPeriod"/>
            </a:pPr>
            <a:r>
              <a:rPr lang="en-US" dirty="0"/>
              <a:t>In the </a:t>
            </a:r>
            <a:r>
              <a:rPr lang="en-US" dirty="0" err="1"/>
              <a:t>SpotLight</a:t>
            </a:r>
            <a:r>
              <a:rPr lang="en-US" dirty="0"/>
              <a:t> search, type “Terminal”</a:t>
            </a:r>
          </a:p>
          <a:p>
            <a:pPr marL="914400" lvl="1" indent="-457200">
              <a:buFont typeface="+mj-lt"/>
              <a:buAutoNum type="arabicPeriod"/>
            </a:pPr>
            <a:r>
              <a:rPr lang="en-US" dirty="0"/>
              <a:t>Wait until it finds “</a:t>
            </a:r>
            <a:r>
              <a:rPr lang="en-US" dirty="0" err="1"/>
              <a:t>Terminal.app</a:t>
            </a:r>
            <a:r>
              <a:rPr lang="en-US" dirty="0"/>
              <a:t>” then press enter.</a:t>
            </a:r>
          </a:p>
          <a:p>
            <a:endParaRPr lang="en-US" dirty="0"/>
          </a:p>
          <a:p>
            <a:r>
              <a:rPr lang="en-US" dirty="0"/>
              <a:t>In Linux,</a:t>
            </a:r>
          </a:p>
          <a:p>
            <a:pPr lvl="1"/>
            <a:r>
              <a:rPr lang="en-US" dirty="0"/>
              <a:t>Press </a:t>
            </a:r>
            <a:r>
              <a:rPr lang="en-US" dirty="0" err="1"/>
              <a:t>Ctrl+Alt+T</a:t>
            </a:r>
            <a:r>
              <a:rPr lang="en-US" dirty="0"/>
              <a:t> on the desktop.</a:t>
            </a:r>
          </a:p>
        </p:txBody>
      </p:sp>
    </p:spTree>
    <p:extLst>
      <p:ext uri="{BB962C8B-B14F-4D97-AF65-F5344CB8AC3E}">
        <p14:creationId xmlns:p14="http://schemas.microsoft.com/office/powerpoint/2010/main" val="8420285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–Current Working Directory</a:t>
            </a:r>
          </a:p>
        </p:txBody>
      </p:sp>
      <p:sp>
        <p:nvSpPr>
          <p:cNvPr id="3" name="Content Placeholder 2"/>
          <p:cNvSpPr>
            <a:spLocks noGrp="1"/>
          </p:cNvSpPr>
          <p:nvPr>
            <p:ph idx="1"/>
          </p:nvPr>
        </p:nvSpPr>
        <p:spPr/>
        <p:txBody>
          <a:bodyPr/>
          <a:lstStyle/>
          <a:p>
            <a:r>
              <a:rPr lang="en-US" dirty="0"/>
              <a:t>The command line always has a state variable called </a:t>
            </a:r>
            <a:r>
              <a:rPr lang="en-US" i="1" dirty="0"/>
              <a:t>Current Working Directory</a:t>
            </a:r>
            <a:r>
              <a:rPr lang="en-US" dirty="0"/>
              <a:t>.</a:t>
            </a:r>
          </a:p>
          <a:p>
            <a:r>
              <a:rPr lang="en-US" dirty="0"/>
              <a:t>When you specify a file, unless you specify the full-path name, the command line (or command interpreter) takes it as a relative path from the current working directory.</a:t>
            </a:r>
          </a:p>
        </p:txBody>
      </p:sp>
    </p:spTree>
    <p:extLst>
      <p:ext uri="{BB962C8B-B14F-4D97-AF65-F5344CB8AC3E}">
        <p14:creationId xmlns:p14="http://schemas.microsoft.com/office/powerpoint/2010/main" val="17181881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–Current Working Directory</a:t>
            </a:r>
          </a:p>
        </p:txBody>
      </p:sp>
      <p:sp>
        <p:nvSpPr>
          <p:cNvPr id="3" name="Content Placeholder 2"/>
          <p:cNvSpPr>
            <a:spLocks noGrp="1"/>
          </p:cNvSpPr>
          <p:nvPr>
            <p:ph idx="1"/>
          </p:nvPr>
        </p:nvSpPr>
        <p:spPr/>
        <p:txBody>
          <a:bodyPr/>
          <a:lstStyle/>
          <a:p>
            <a:r>
              <a:rPr lang="en-US" dirty="0"/>
              <a:t>Listing files in the current working directory:</a:t>
            </a:r>
          </a:p>
          <a:p>
            <a:pPr lvl="1"/>
            <a:r>
              <a:rPr lang="en-US" dirty="0"/>
              <a:t>Windows:  </a:t>
            </a:r>
            <a:r>
              <a:rPr lang="en-US" dirty="0" err="1">
                <a:latin typeface="Consolas" panose="020B0609020204030204" pitchFamily="49" charset="0"/>
              </a:rPr>
              <a:t>dir</a:t>
            </a:r>
            <a:r>
              <a:rPr lang="en-US" dirty="0"/>
              <a:t> or </a:t>
            </a:r>
            <a:r>
              <a:rPr lang="en-US" dirty="0">
                <a:latin typeface="Consolas" panose="020B0609020204030204" pitchFamily="49" charset="0"/>
              </a:rPr>
              <a:t>ls</a:t>
            </a:r>
          </a:p>
          <a:p>
            <a:pPr lvl="1"/>
            <a:r>
              <a:rPr lang="en-US" dirty="0"/>
              <a:t>macOS, Linux:   </a:t>
            </a:r>
            <a:r>
              <a:rPr lang="en-US" dirty="0">
                <a:latin typeface="Consolas" panose="020B0609020204030204" pitchFamily="49" charset="0"/>
              </a:rPr>
              <a:t>ls</a:t>
            </a:r>
            <a:r>
              <a:rPr lang="en-US" dirty="0"/>
              <a:t>   (</a:t>
            </a:r>
            <a:r>
              <a:rPr lang="en-US" dirty="0">
                <a:latin typeface="Consolas" panose="020B0609020204030204" pitchFamily="49" charset="0"/>
              </a:rPr>
              <a:t>ls -la</a:t>
            </a:r>
            <a:r>
              <a:rPr lang="en-US" dirty="0"/>
              <a:t> for showing files with additional information)</a:t>
            </a:r>
          </a:p>
          <a:p>
            <a:r>
              <a:rPr lang="en-US" dirty="0"/>
              <a:t>Checking the current working directory:</a:t>
            </a:r>
          </a:p>
          <a:p>
            <a:pPr lvl="1"/>
            <a:r>
              <a:rPr lang="en-US" dirty="0" err="1">
                <a:latin typeface="Consolas" panose="020B0609020204030204" pitchFamily="49" charset="0"/>
              </a:rPr>
              <a:t>pwd</a:t>
            </a:r>
            <a:endParaRPr lang="en-US" dirty="0">
              <a:latin typeface="Consolas" panose="020B0609020204030204" pitchFamily="49" charset="0"/>
            </a:endParaRPr>
          </a:p>
          <a:p>
            <a:r>
              <a:rPr lang="en-US" dirty="0"/>
              <a:t>Changing the current working directory:</a:t>
            </a:r>
          </a:p>
          <a:p>
            <a:pPr lvl="1"/>
            <a:r>
              <a:rPr lang="en-US" dirty="0">
                <a:latin typeface="Consolas" panose="020B0609020204030204" pitchFamily="49" charset="0"/>
              </a:rPr>
              <a:t>cd </a:t>
            </a:r>
            <a:r>
              <a:rPr lang="en-US" i="1" dirty="0">
                <a:solidFill>
                  <a:srgbClr val="00B050"/>
                </a:solidFill>
                <a:latin typeface="Consolas" panose="020B0609020204030204" pitchFamily="49" charset="0"/>
              </a:rPr>
              <a:t>directory</a:t>
            </a:r>
            <a:endParaRPr lang="en-US" dirty="0">
              <a:latin typeface="Consolas" panose="020B0609020204030204" pitchFamily="49" charset="0"/>
            </a:endParaRPr>
          </a:p>
          <a:p>
            <a:r>
              <a:rPr lang="en-US" dirty="0"/>
              <a:t>Temporarily change the current working directory:</a:t>
            </a:r>
          </a:p>
          <a:p>
            <a:pPr lvl="1"/>
            <a:r>
              <a:rPr lang="en-US" dirty="0" err="1">
                <a:latin typeface="Consolas" panose="020B0609020204030204" pitchFamily="49" charset="0"/>
              </a:rPr>
              <a:t>pushd</a:t>
            </a:r>
            <a:r>
              <a:rPr lang="en-US" dirty="0">
                <a:latin typeface="Consolas" panose="020B0609020204030204" pitchFamily="49" charset="0"/>
              </a:rPr>
              <a:t> </a:t>
            </a:r>
            <a:r>
              <a:rPr lang="en-US" dirty="0">
                <a:solidFill>
                  <a:srgbClr val="00B050"/>
                </a:solidFill>
                <a:latin typeface="Consolas" panose="020B0609020204030204" pitchFamily="49" charset="0"/>
              </a:rPr>
              <a:t>directory</a:t>
            </a:r>
          </a:p>
          <a:p>
            <a:r>
              <a:rPr lang="en-US" dirty="0"/>
              <a:t>Going back to the previous directory:</a:t>
            </a:r>
          </a:p>
          <a:p>
            <a:pPr lvl="1"/>
            <a:r>
              <a:rPr lang="en-US" dirty="0" err="1">
                <a:latin typeface="Consolas" panose="020B0609020204030204" pitchFamily="49" charset="0"/>
              </a:rPr>
              <a:t>popd</a:t>
            </a:r>
            <a:endParaRPr lang="en-US" dirty="0"/>
          </a:p>
        </p:txBody>
      </p:sp>
    </p:spTree>
    <p:extLst>
      <p:ext uri="{BB962C8B-B14F-4D97-AF65-F5344CB8AC3E}">
        <p14:creationId xmlns:p14="http://schemas.microsoft.com/office/powerpoint/2010/main" val="41546198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–Current Working Directory</a:t>
            </a:r>
          </a:p>
        </p:txBody>
      </p:sp>
      <p:sp>
        <p:nvSpPr>
          <p:cNvPr id="3" name="Content Placeholder 2"/>
          <p:cNvSpPr>
            <a:spLocks noGrp="1"/>
          </p:cNvSpPr>
          <p:nvPr>
            <p:ph idx="1"/>
          </p:nvPr>
        </p:nvSpPr>
        <p:spPr/>
        <p:txBody>
          <a:bodyPr/>
          <a:lstStyle/>
          <a:p>
            <a:r>
              <a:rPr lang="en-US" dirty="0"/>
              <a:t>Change current working directory to the </a:t>
            </a:r>
            <a:r>
              <a:rPr lang="en-US" dirty="0" err="1"/>
              <a:t>users’s</a:t>
            </a:r>
            <a:r>
              <a:rPr lang="en-US" dirty="0"/>
              <a:t> home directory:</a:t>
            </a:r>
          </a:p>
          <a:p>
            <a:pPr lvl="1"/>
            <a:r>
              <a:rPr lang="en-US" dirty="0">
                <a:latin typeface="Consolas" panose="020B0609020204030204" pitchFamily="49" charset="0"/>
              </a:rPr>
              <a:t>cd ~</a:t>
            </a:r>
          </a:p>
          <a:p>
            <a:pPr lvl="1"/>
            <a:r>
              <a:rPr lang="en-US" dirty="0" err="1">
                <a:latin typeface="Consolas" panose="020B0609020204030204" pitchFamily="49" charset="0"/>
              </a:rPr>
              <a:t>pushd</a:t>
            </a:r>
            <a:r>
              <a:rPr lang="en-US" dirty="0">
                <a:latin typeface="Consolas" panose="020B0609020204030204" pitchFamily="49" charset="0"/>
              </a:rPr>
              <a:t> ~</a:t>
            </a:r>
          </a:p>
        </p:txBody>
      </p:sp>
    </p:spTree>
    <p:extLst>
      <p:ext uri="{BB962C8B-B14F-4D97-AF65-F5344CB8AC3E}">
        <p14:creationId xmlns:p14="http://schemas.microsoft.com/office/powerpoint/2010/main" val="14533088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 Frequently-Used Commands</a:t>
            </a:r>
          </a:p>
        </p:txBody>
      </p:sp>
      <p:sp>
        <p:nvSpPr>
          <p:cNvPr id="3" name="Content Placeholder 2"/>
          <p:cNvSpPr>
            <a:spLocks noGrp="1"/>
          </p:cNvSpPr>
          <p:nvPr>
            <p:ph idx="1"/>
          </p:nvPr>
        </p:nvSpPr>
        <p:spPr/>
        <p:txBody>
          <a:bodyPr/>
          <a:lstStyle/>
          <a:p>
            <a:r>
              <a:rPr lang="en-US" dirty="0"/>
              <a:t>Making a sub-directory</a:t>
            </a:r>
          </a:p>
          <a:p>
            <a:pPr lvl="1"/>
            <a:r>
              <a:rPr lang="en-US" dirty="0" err="1">
                <a:latin typeface="Consolas" panose="020B0609020204030204" pitchFamily="49" charset="0"/>
              </a:rPr>
              <a:t>mkdir</a:t>
            </a:r>
            <a:r>
              <a:rPr lang="en-US" dirty="0">
                <a:latin typeface="Consolas" panose="020B0609020204030204" pitchFamily="49" charset="0"/>
              </a:rPr>
              <a:t> </a:t>
            </a:r>
            <a:r>
              <a:rPr lang="en-US" i="1" dirty="0">
                <a:solidFill>
                  <a:srgbClr val="00B050"/>
                </a:solidFill>
                <a:latin typeface="Consolas" panose="020B0609020204030204" pitchFamily="49" charset="0"/>
              </a:rPr>
              <a:t>directory-name</a:t>
            </a:r>
            <a:endParaRPr lang="en-US" dirty="0">
              <a:latin typeface="Consolas" panose="020B0609020204030204" pitchFamily="49" charset="0"/>
            </a:endParaRP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1638541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 Compiling a program</a:t>
            </a:r>
          </a:p>
        </p:txBody>
      </p:sp>
      <p:sp>
        <p:nvSpPr>
          <p:cNvPr id="3" name="Content Placeholder 2"/>
          <p:cNvSpPr>
            <a:spLocks noGrp="1"/>
          </p:cNvSpPr>
          <p:nvPr>
            <p:ph idx="1"/>
          </p:nvPr>
        </p:nvSpPr>
        <p:spPr/>
        <p:txBody>
          <a:bodyPr/>
          <a:lstStyle/>
          <a:p>
            <a:r>
              <a:rPr lang="en-US" dirty="0"/>
              <a:t>Compiling C/C++ program</a:t>
            </a:r>
          </a:p>
          <a:p>
            <a:pPr lvl="1"/>
            <a:r>
              <a:rPr lang="en-US" dirty="0"/>
              <a:t>Windows (in Visual Studio Command Prompt): cl </a:t>
            </a:r>
            <a:r>
              <a:rPr lang="en-US" i="1" dirty="0">
                <a:solidFill>
                  <a:srgbClr val="00B050"/>
                </a:solidFill>
              </a:rPr>
              <a:t>filename.cpp</a:t>
            </a:r>
            <a:br>
              <a:rPr lang="en-US" i="1" dirty="0">
                <a:solidFill>
                  <a:srgbClr val="00B050"/>
                </a:solidFill>
              </a:rPr>
            </a:br>
            <a:r>
              <a:rPr lang="en-US" dirty="0"/>
              <a:t>You will get an executable called “</a:t>
            </a:r>
            <a:r>
              <a:rPr lang="en-US" i="1" dirty="0"/>
              <a:t>filename.exe</a:t>
            </a:r>
            <a:r>
              <a:rPr lang="en-US" dirty="0"/>
              <a:t>”.</a:t>
            </a:r>
          </a:p>
          <a:p>
            <a:pPr lvl="1"/>
            <a:r>
              <a:rPr lang="en-US" dirty="0" err="1"/>
              <a:t>macOS</a:t>
            </a:r>
            <a:r>
              <a:rPr lang="en-US" dirty="0"/>
              <a:t>: clang </a:t>
            </a:r>
            <a:r>
              <a:rPr lang="en-US" i="1" dirty="0">
                <a:solidFill>
                  <a:srgbClr val="00B050"/>
                </a:solidFill>
              </a:rPr>
              <a:t>filename.cpp </a:t>
            </a:r>
            <a:r>
              <a:rPr lang="en-US" dirty="0"/>
              <a:t>-</a:t>
            </a:r>
            <a:r>
              <a:rPr lang="en-US" dirty="0" err="1"/>
              <a:t>std</a:t>
            </a:r>
            <a:r>
              <a:rPr lang="en-US" dirty="0"/>
              <a:t>=</a:t>
            </a:r>
            <a:r>
              <a:rPr lang="en-US" dirty="0" err="1"/>
              <a:t>c++</a:t>
            </a:r>
            <a:r>
              <a:rPr lang="en-US" dirty="0"/>
              <a:t>11</a:t>
            </a:r>
            <a:r>
              <a:rPr lang="en-US" i="1" dirty="0">
                <a:solidFill>
                  <a:srgbClr val="00B050"/>
                </a:solidFill>
              </a:rPr>
              <a:t> </a:t>
            </a:r>
            <a:r>
              <a:rPr lang="en-US" dirty="0"/>
              <a:t>-o </a:t>
            </a:r>
            <a:r>
              <a:rPr lang="en-US" i="1" dirty="0" err="1"/>
              <a:t>executableName</a:t>
            </a:r>
            <a:br>
              <a:rPr lang="en-US" dirty="0"/>
            </a:br>
            <a:r>
              <a:rPr lang="en-US" dirty="0"/>
              <a:t>You will get an executable called “</a:t>
            </a:r>
            <a:r>
              <a:rPr lang="en-US" i="1" dirty="0" err="1"/>
              <a:t>executableName</a:t>
            </a:r>
            <a:r>
              <a:rPr lang="en-US" i="1" dirty="0"/>
              <a:t>”.</a:t>
            </a:r>
            <a:endParaRPr lang="en-US" dirty="0"/>
          </a:p>
          <a:p>
            <a:pPr lvl="1"/>
            <a:r>
              <a:rPr lang="en-US" dirty="0"/>
              <a:t>Linux: g++ filename.cpp -</a:t>
            </a:r>
            <a:r>
              <a:rPr lang="en-US" dirty="0" err="1"/>
              <a:t>std</a:t>
            </a:r>
            <a:r>
              <a:rPr lang="en-US" dirty="0"/>
              <a:t>=</a:t>
            </a:r>
            <a:r>
              <a:rPr lang="en-US" dirty="0" err="1"/>
              <a:t>c++</a:t>
            </a:r>
            <a:r>
              <a:rPr lang="en-US" dirty="0"/>
              <a:t>11 -o </a:t>
            </a:r>
            <a:r>
              <a:rPr lang="en-US" i="1" dirty="0" err="1"/>
              <a:t>executableName</a:t>
            </a:r>
            <a:br>
              <a:rPr lang="en-US" dirty="0"/>
            </a:br>
            <a:r>
              <a:rPr lang="en-US" dirty="0"/>
              <a:t>You will get an executable called “</a:t>
            </a:r>
            <a:r>
              <a:rPr lang="en-US" i="1" dirty="0" err="1"/>
              <a:t>executableName</a:t>
            </a:r>
            <a:r>
              <a:rPr lang="en-US" i="1" dirty="0"/>
              <a:t>”.</a:t>
            </a:r>
          </a:p>
          <a:p>
            <a:pPr lvl="1"/>
            <a:endParaRPr lang="en-US" i="1" dirty="0"/>
          </a:p>
          <a:p>
            <a:pPr lvl="1"/>
            <a:r>
              <a:rPr lang="en-US" dirty="0"/>
              <a:t>In </a:t>
            </a:r>
            <a:r>
              <a:rPr lang="en-US" dirty="0" err="1"/>
              <a:t>macOS</a:t>
            </a:r>
            <a:r>
              <a:rPr lang="en-US" dirty="0"/>
              <a:t> and Linux, you may occasionally need to add </a:t>
            </a:r>
            <a:br>
              <a:rPr lang="en-US" dirty="0"/>
            </a:br>
            <a:r>
              <a:rPr lang="en-US" dirty="0"/>
              <a:t>“-</a:t>
            </a:r>
            <a:r>
              <a:rPr lang="en-US" dirty="0" err="1"/>
              <a:t>lstdc</a:t>
            </a:r>
            <a:r>
              <a:rPr lang="en-US" dirty="0"/>
              <a:t>++” option.  </a:t>
            </a:r>
          </a:p>
          <a:p>
            <a:pPr lvl="1"/>
            <a:r>
              <a:rPr lang="en-US" dirty="0"/>
              <a:t>In </a:t>
            </a:r>
            <a:r>
              <a:rPr lang="en-US" dirty="0" err="1"/>
              <a:t>macOS</a:t>
            </a:r>
            <a:r>
              <a:rPr lang="en-US" dirty="0"/>
              <a:t> and Linux, if you omit the executable name option, you will get an executable file called “</a:t>
            </a:r>
            <a:r>
              <a:rPr lang="en-US" dirty="0" err="1"/>
              <a:t>a.out</a:t>
            </a:r>
            <a:r>
              <a:rPr lang="en-US" dirty="0"/>
              <a:t>”</a:t>
            </a:r>
          </a:p>
          <a:p>
            <a:pPr lvl="1"/>
            <a:r>
              <a:rPr lang="en-US" dirty="0"/>
              <a:t>In </a:t>
            </a:r>
            <a:r>
              <a:rPr lang="en-US" dirty="0" err="1"/>
              <a:t>macOS</a:t>
            </a:r>
            <a:r>
              <a:rPr lang="en-US" dirty="0"/>
              <a:t> and Linux, type “./</a:t>
            </a:r>
            <a:r>
              <a:rPr lang="en-US" dirty="0" err="1"/>
              <a:t>executableName</a:t>
            </a:r>
            <a:r>
              <a:rPr lang="en-US" dirty="0"/>
              <a:t>” to run your program.</a:t>
            </a:r>
          </a:p>
          <a:p>
            <a:pPr lvl="1"/>
            <a:r>
              <a:rPr lang="en-US" dirty="0"/>
              <a:t>In Windows, type “.\executableName.exe” to run your program.</a:t>
            </a:r>
          </a:p>
          <a:p>
            <a:pPr lvl="1"/>
            <a:endParaRPr lang="en-US" dirty="0"/>
          </a:p>
        </p:txBody>
      </p:sp>
    </p:spTree>
    <p:extLst>
      <p:ext uri="{BB962C8B-B14F-4D97-AF65-F5344CB8AC3E}">
        <p14:creationId xmlns:p14="http://schemas.microsoft.com/office/powerpoint/2010/main" val="1070026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Temporary Office Hour for This week</a:t>
            </a:r>
          </a:p>
        </p:txBody>
      </p:sp>
      <p:sp>
        <p:nvSpPr>
          <p:cNvPr id="3" name="Content Placeholder 2"/>
          <p:cNvSpPr>
            <a:spLocks noGrp="1"/>
          </p:cNvSpPr>
          <p:nvPr>
            <p:ph idx="1"/>
          </p:nvPr>
        </p:nvSpPr>
        <p:spPr/>
        <p:txBody>
          <a:bodyPr/>
          <a:lstStyle/>
          <a:p>
            <a:r>
              <a:rPr lang="en-US" dirty="0"/>
              <a:t>See Course Canvas for the information.</a:t>
            </a:r>
          </a:p>
          <a:p>
            <a:endParaRPr lang="en-US" dirty="0"/>
          </a:p>
          <a:p>
            <a:r>
              <a:rPr lang="en-US" dirty="0"/>
              <a:t>I encourage everyone to talk with my TAs, and make sure you set up the environment correctly.</a:t>
            </a:r>
          </a:p>
        </p:txBody>
      </p:sp>
    </p:spTree>
    <p:extLst>
      <p:ext uri="{BB962C8B-B14F-4D97-AF65-F5344CB8AC3E}">
        <p14:creationId xmlns:p14="http://schemas.microsoft.com/office/powerpoint/2010/main" val="4621445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 Frequently-Used Commands</a:t>
            </a:r>
          </a:p>
        </p:txBody>
      </p:sp>
      <p:sp>
        <p:nvSpPr>
          <p:cNvPr id="3" name="Content Placeholder 2"/>
          <p:cNvSpPr>
            <a:spLocks noGrp="1"/>
          </p:cNvSpPr>
          <p:nvPr>
            <p:ph idx="1"/>
          </p:nvPr>
        </p:nvSpPr>
        <p:spPr/>
        <p:txBody>
          <a:bodyPr/>
          <a:lstStyle/>
          <a:p>
            <a:r>
              <a:rPr lang="en-US" dirty="0"/>
              <a:t>Opening a text file in a text editor.</a:t>
            </a:r>
          </a:p>
          <a:p>
            <a:pPr lvl="1"/>
            <a:r>
              <a:rPr lang="en-US" dirty="0"/>
              <a:t>If Visual Studio Code is installed: </a:t>
            </a:r>
            <a:br>
              <a:rPr lang="en-US" dirty="0"/>
            </a:br>
            <a:r>
              <a:rPr lang="en-US" dirty="0">
                <a:latin typeface="Consolas" panose="020B0609020204030204" pitchFamily="49" charset="0"/>
              </a:rPr>
              <a:t>code</a:t>
            </a:r>
            <a:r>
              <a:rPr lang="en-US" i="1" dirty="0">
                <a:solidFill>
                  <a:srgbClr val="00B050"/>
                </a:solidFill>
                <a:latin typeface="Consolas" panose="020B0609020204030204" pitchFamily="49" charset="0"/>
              </a:rPr>
              <a:t> filename.cpp</a:t>
            </a:r>
            <a:endParaRPr lang="en-US" dirty="0">
              <a:latin typeface="Consolas" panose="020B0609020204030204" pitchFamily="49" charset="0"/>
            </a:endParaRPr>
          </a:p>
          <a:p>
            <a:pPr lvl="1"/>
            <a:r>
              <a:rPr lang="en-US" dirty="0"/>
              <a:t>Windows: </a:t>
            </a:r>
            <a:r>
              <a:rPr lang="en-US" dirty="0">
                <a:latin typeface="Consolas" panose="020B0609020204030204" pitchFamily="49" charset="0"/>
              </a:rPr>
              <a:t>notepad </a:t>
            </a:r>
            <a:r>
              <a:rPr lang="en-US" i="1" dirty="0">
                <a:solidFill>
                  <a:srgbClr val="00B050"/>
                </a:solidFill>
                <a:latin typeface="Consolas" panose="020B0609020204030204" pitchFamily="49" charset="0"/>
              </a:rPr>
              <a:t>filename.cpp</a:t>
            </a:r>
          </a:p>
          <a:p>
            <a:pPr lvl="1"/>
            <a:r>
              <a:rPr lang="en-US" dirty="0"/>
              <a:t>macOS: “open -a </a:t>
            </a:r>
            <a:r>
              <a:rPr lang="en-US" dirty="0" err="1"/>
              <a:t>Xcode</a:t>
            </a:r>
            <a:r>
              <a:rPr lang="en-US" dirty="0"/>
              <a:t> </a:t>
            </a:r>
            <a:r>
              <a:rPr lang="en-US" i="1" dirty="0">
                <a:solidFill>
                  <a:srgbClr val="00B050"/>
                </a:solidFill>
              </a:rPr>
              <a:t>filename.cpp</a:t>
            </a:r>
            <a:r>
              <a:rPr lang="en-US" dirty="0"/>
              <a:t> ”</a:t>
            </a:r>
          </a:p>
          <a:p>
            <a:pPr lvl="1"/>
            <a:r>
              <a:rPr lang="en-US" dirty="0" err="1"/>
              <a:t>macOS</a:t>
            </a:r>
            <a:r>
              <a:rPr lang="en-US" dirty="0"/>
              <a:t> and Linux: “</a:t>
            </a:r>
            <a:r>
              <a:rPr lang="en-US" dirty="0" err="1"/>
              <a:t>emacs</a:t>
            </a:r>
            <a:r>
              <a:rPr lang="en-US" dirty="0"/>
              <a:t> </a:t>
            </a:r>
            <a:r>
              <a:rPr lang="en-US" i="1" dirty="0">
                <a:solidFill>
                  <a:srgbClr val="00B050"/>
                </a:solidFill>
              </a:rPr>
              <a:t>filename.cpp</a:t>
            </a:r>
            <a:r>
              <a:rPr lang="en-US" dirty="0"/>
              <a:t> ”</a:t>
            </a:r>
          </a:p>
          <a:p>
            <a:pPr marL="457200" lvl="1" indent="0">
              <a:buNone/>
            </a:pPr>
            <a:r>
              <a:rPr lang="en-US" dirty="0"/>
              <a:t>(</a:t>
            </a:r>
            <a:r>
              <a:rPr lang="en-US" dirty="0" err="1"/>
              <a:t>NotePad</a:t>
            </a:r>
            <a:r>
              <a:rPr lang="en-US" dirty="0"/>
              <a:t> and </a:t>
            </a:r>
            <a:r>
              <a:rPr lang="en-US" dirty="0" err="1"/>
              <a:t>emacs</a:t>
            </a:r>
            <a:r>
              <a:rPr lang="en-US" dirty="0"/>
              <a:t> are not very user-friendly editors.  </a:t>
            </a:r>
            <a:r>
              <a:rPr lang="en-US" dirty="0" err="1"/>
              <a:t>NotePad</a:t>
            </a:r>
            <a:r>
              <a:rPr lang="en-US" dirty="0"/>
              <a:t> lacks features for editing a text, and </a:t>
            </a:r>
            <a:r>
              <a:rPr lang="en-US" dirty="0" err="1"/>
              <a:t>emacs</a:t>
            </a:r>
            <a:r>
              <a:rPr lang="en-US" dirty="0"/>
              <a:t> takes some experience to use efficiently.)</a:t>
            </a:r>
          </a:p>
          <a:p>
            <a:pPr lvl="1"/>
            <a:r>
              <a:rPr lang="en-US" dirty="0"/>
              <a:t>But, you cannot create a new file with this.</a:t>
            </a:r>
          </a:p>
          <a:p>
            <a:r>
              <a:rPr lang="en-US" dirty="0"/>
              <a:t>Creating an empty file.</a:t>
            </a:r>
          </a:p>
          <a:p>
            <a:pPr lvl="1"/>
            <a:r>
              <a:rPr lang="en-US" dirty="0"/>
              <a:t>Common: echo "" &gt;&gt; </a:t>
            </a:r>
            <a:r>
              <a:rPr lang="en-US" i="1" dirty="0">
                <a:solidFill>
                  <a:srgbClr val="00B050"/>
                </a:solidFill>
              </a:rPr>
              <a:t>filename.cpp</a:t>
            </a:r>
          </a:p>
          <a:p>
            <a:pPr lvl="1"/>
            <a:r>
              <a:rPr lang="en-US" dirty="0"/>
              <a:t>What’s &gt;&gt; ?  It is called redirection.</a:t>
            </a:r>
          </a:p>
        </p:txBody>
      </p:sp>
    </p:spTree>
    <p:extLst>
      <p:ext uri="{BB962C8B-B14F-4D97-AF65-F5344CB8AC3E}">
        <p14:creationId xmlns:p14="http://schemas.microsoft.com/office/powerpoint/2010/main" val="7333353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E675-130B-47F6-8490-8D2A09FC76E0}"/>
              </a:ext>
            </a:extLst>
          </p:cNvPr>
          <p:cNvSpPr>
            <a:spLocks noGrp="1"/>
          </p:cNvSpPr>
          <p:nvPr>
            <p:ph type="title"/>
          </p:nvPr>
        </p:nvSpPr>
        <p:spPr/>
        <p:txBody>
          <a:bodyPr/>
          <a:lstStyle/>
          <a:p>
            <a:r>
              <a:rPr lang="en-US" dirty="0"/>
              <a:t>Warning about PowerShell and Redirection</a:t>
            </a:r>
          </a:p>
        </p:txBody>
      </p:sp>
      <p:sp>
        <p:nvSpPr>
          <p:cNvPr id="3" name="Content Placeholder 2">
            <a:extLst>
              <a:ext uri="{FF2B5EF4-FFF2-40B4-BE49-F238E27FC236}">
                <a16:creationId xmlns:a16="http://schemas.microsoft.com/office/drawing/2014/main" id="{E827CF41-119A-4A2A-BA87-91D31B9FBE63}"/>
              </a:ext>
            </a:extLst>
          </p:cNvPr>
          <p:cNvSpPr>
            <a:spLocks noGrp="1"/>
          </p:cNvSpPr>
          <p:nvPr>
            <p:ph idx="1"/>
          </p:nvPr>
        </p:nvSpPr>
        <p:spPr/>
        <p:txBody>
          <a:bodyPr/>
          <a:lstStyle/>
          <a:p>
            <a:r>
              <a:rPr lang="en-US" dirty="0"/>
              <a:t>You need to type the following line once every time you start PowerShell to make redirection really usable:</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a:t>
            </a:r>
            <a:r>
              <a:rPr lang="en-US" sz="1800" dirty="0" err="1">
                <a:latin typeface="Consolas" panose="020B0609020204030204" pitchFamily="49" charset="0"/>
              </a:rPr>
              <a:t>PSDefaultParameterValues</a:t>
            </a:r>
            <a:r>
              <a:rPr lang="en-US" sz="1800" dirty="0">
                <a:latin typeface="Consolas" panose="020B0609020204030204" pitchFamily="49" charset="0"/>
              </a:rPr>
              <a:t>['</a:t>
            </a:r>
            <a:r>
              <a:rPr lang="en-US" sz="1800" dirty="0" err="1">
                <a:latin typeface="Consolas" panose="020B0609020204030204" pitchFamily="49" charset="0"/>
              </a:rPr>
              <a:t>Out-File:Encoding</a:t>
            </a:r>
            <a:r>
              <a:rPr lang="en-US" sz="1800" dirty="0">
                <a:latin typeface="Consolas" panose="020B0609020204030204" pitchFamily="49" charset="0"/>
              </a:rPr>
              <a:t>'] = 'utf8’</a:t>
            </a:r>
            <a:endParaRPr lang="en-US" dirty="0">
              <a:latin typeface="Consolas" panose="020B0609020204030204" pitchFamily="49" charset="0"/>
            </a:endParaRPr>
          </a:p>
          <a:p>
            <a:endParaRPr lang="en-US" dirty="0"/>
          </a:p>
          <a:p>
            <a:r>
              <a:rPr lang="en-US" dirty="0"/>
              <a:t>Microsoft, just as they did for </a:t>
            </a:r>
            <a:r>
              <a:rPr lang="en-US" dirty="0" err="1"/>
              <a:t>Clippy</a:t>
            </a:r>
            <a:r>
              <a:rPr lang="en-US" dirty="0"/>
              <a:t> and Dolphin in Microsoft Office, they don’t fix it, although pretty much everyone over the world is complaining about default utf16 encoding.</a:t>
            </a:r>
          </a:p>
          <a:p>
            <a:endParaRPr lang="en-US" dirty="0"/>
          </a:p>
          <a:p>
            <a:r>
              <a:rPr lang="en-US" dirty="0"/>
              <a:t>Or, you can set up a start-up script to automate some settings, but I let you search yourself.</a:t>
            </a:r>
          </a:p>
          <a:p>
            <a:endParaRPr lang="en-US" dirty="0"/>
          </a:p>
        </p:txBody>
      </p:sp>
    </p:spTree>
    <p:extLst>
      <p:ext uri="{BB962C8B-B14F-4D97-AF65-F5344CB8AC3E}">
        <p14:creationId xmlns:p14="http://schemas.microsoft.com/office/powerpoint/2010/main" val="15102245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 Redirection</a:t>
            </a:r>
          </a:p>
        </p:txBody>
      </p:sp>
      <p:sp>
        <p:nvSpPr>
          <p:cNvPr id="3" name="Content Placeholder 2"/>
          <p:cNvSpPr>
            <a:spLocks noGrp="1"/>
          </p:cNvSpPr>
          <p:nvPr>
            <p:ph idx="1"/>
          </p:nvPr>
        </p:nvSpPr>
        <p:spPr/>
        <p:txBody>
          <a:bodyPr/>
          <a:lstStyle/>
          <a:p>
            <a:r>
              <a:rPr lang="en-US" dirty="0"/>
              <a:t>Capture console output to a new file:</a:t>
            </a:r>
          </a:p>
          <a:p>
            <a:pPr lvl="1"/>
            <a:r>
              <a:rPr lang="en-US" i="1" dirty="0"/>
              <a:t>(command)</a:t>
            </a:r>
            <a:r>
              <a:rPr lang="en-US" dirty="0"/>
              <a:t> &gt; </a:t>
            </a:r>
            <a:r>
              <a:rPr lang="en-US" i="1" dirty="0">
                <a:solidFill>
                  <a:srgbClr val="00B050"/>
                </a:solidFill>
              </a:rPr>
              <a:t>output_filename.txt</a:t>
            </a:r>
          </a:p>
          <a:p>
            <a:r>
              <a:rPr lang="en-US" dirty="0"/>
              <a:t>Appending console output to a file:</a:t>
            </a:r>
          </a:p>
          <a:p>
            <a:pPr lvl="1"/>
            <a:r>
              <a:rPr lang="en-US" i="1" dirty="0"/>
              <a:t>(command)</a:t>
            </a:r>
            <a:r>
              <a:rPr lang="en-US" dirty="0"/>
              <a:t> &gt;&gt; </a:t>
            </a:r>
            <a:r>
              <a:rPr lang="en-US" i="1" dirty="0">
                <a:solidFill>
                  <a:srgbClr val="00B050"/>
                </a:solidFill>
              </a:rPr>
              <a:t>output_filename.txt</a:t>
            </a:r>
          </a:p>
          <a:p>
            <a:pPr lvl="1"/>
            <a:r>
              <a:rPr lang="en-US" dirty="0"/>
              <a:t>This creates a new file if the output file doesn’t exist.</a:t>
            </a:r>
          </a:p>
          <a:p>
            <a:pPr lvl="1"/>
            <a:r>
              <a:rPr lang="en-US" dirty="0"/>
              <a:t>No risk of accidentally erase the output file.</a:t>
            </a:r>
          </a:p>
          <a:p>
            <a:r>
              <a:rPr lang="en-US" dirty="0"/>
              <a:t>Giving a file to the command as console input:</a:t>
            </a:r>
          </a:p>
          <a:p>
            <a:pPr lvl="1"/>
            <a:r>
              <a:rPr lang="en-US" i="1" dirty="0"/>
              <a:t>(command)</a:t>
            </a:r>
            <a:r>
              <a:rPr lang="en-US" dirty="0"/>
              <a:t> &lt; </a:t>
            </a:r>
            <a:r>
              <a:rPr lang="en-US" i="1" dirty="0">
                <a:solidFill>
                  <a:srgbClr val="00B050"/>
                </a:solidFill>
              </a:rPr>
              <a:t>input_file.txt</a:t>
            </a:r>
          </a:p>
          <a:p>
            <a:r>
              <a:rPr lang="en-US" dirty="0"/>
              <a:t>Giving console output from command 1 to command 2 as console input:</a:t>
            </a:r>
          </a:p>
          <a:p>
            <a:pPr lvl="1"/>
            <a:r>
              <a:rPr lang="en-US" i="1" dirty="0"/>
              <a:t>(command1)</a:t>
            </a:r>
            <a:r>
              <a:rPr lang="en-US" dirty="0"/>
              <a:t> | </a:t>
            </a:r>
            <a:r>
              <a:rPr lang="en-US" i="1" dirty="0"/>
              <a:t>(command2)</a:t>
            </a:r>
          </a:p>
        </p:txBody>
      </p:sp>
    </p:spTree>
    <p:extLst>
      <p:ext uri="{BB962C8B-B14F-4D97-AF65-F5344CB8AC3E}">
        <p14:creationId xmlns:p14="http://schemas.microsoft.com/office/powerpoint/2010/main" val="11039886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Redirection Example</a:t>
            </a:r>
          </a:p>
        </p:txBody>
      </p:sp>
      <p:sp>
        <p:nvSpPr>
          <p:cNvPr id="3" name="Content Placeholder 2"/>
          <p:cNvSpPr>
            <a:spLocks noGrp="1"/>
          </p:cNvSpPr>
          <p:nvPr>
            <p:ph idx="1"/>
          </p:nvPr>
        </p:nvSpPr>
        <p:spPr/>
        <p:txBody>
          <a:bodyPr/>
          <a:lstStyle/>
          <a:p>
            <a:r>
              <a:rPr lang="en-US" dirty="0"/>
              <a:t>Problem:  You have a bunch of files downloaded from the Blackboard, which has GUID in front of the original file name.  I don’t want to manually rename each file to remove the GUID string because (1) it’s boring, and (2) I don’t want to make a mistake while doing it.  How can I do it?</a:t>
            </a:r>
          </a:p>
        </p:txBody>
      </p:sp>
      <p:sp>
        <p:nvSpPr>
          <p:cNvPr id="4" name="TextBox 3"/>
          <p:cNvSpPr txBox="1"/>
          <p:nvPr/>
        </p:nvSpPr>
        <p:spPr>
          <a:xfrm>
            <a:off x="457200" y="3596481"/>
            <a:ext cx="8359981" cy="1869743"/>
          </a:xfrm>
          <a:prstGeom prst="rect">
            <a:avLst/>
          </a:prstGeom>
          <a:noFill/>
        </p:spPr>
        <p:txBody>
          <a:bodyPr wrap="none" rtlCol="0">
            <a:spAutoFit/>
          </a:bodyPr>
          <a:lstStyle/>
          <a:p>
            <a:r>
              <a:rPr lang="en-US" sz="1050" dirty="0">
                <a:latin typeface="Lucida Console" panose="020B0609040504020204" pitchFamily="49" charset="0"/>
              </a:rPr>
              <a:t>-a----         1/9/2017   2:53 PM           1337 007055dedfd3e9631a2d3ab7c5e7fef3_quiz1-ycghyckr.cpp</a:t>
            </a:r>
          </a:p>
          <a:p>
            <a:r>
              <a:rPr lang="en-US" sz="1050" dirty="0">
                <a:latin typeface="Lucida Console" panose="020B0609040504020204" pitchFamily="49" charset="0"/>
              </a:rPr>
              <a:t>-a----         1/9/2017   2:53 PM           1337 04315de0df962b7f18bbfd6f710e7147_Quiz1_dygxo.cpp</a:t>
            </a:r>
          </a:p>
          <a:p>
            <a:r>
              <a:rPr lang="en-US" sz="1050" dirty="0">
                <a:latin typeface="Lucida Console" panose="020B0609040504020204" pitchFamily="49" charset="0"/>
              </a:rPr>
              <a:t>-a----         1/9/2017   2:53 PM           1337 064cd1c433e60e3bb1a23ff86ee64d9b_Quiz1_bxouiosd.cpp</a:t>
            </a:r>
          </a:p>
          <a:p>
            <a:r>
              <a:rPr lang="en-US" sz="1050" dirty="0">
                <a:latin typeface="Lucida Console" panose="020B0609040504020204" pitchFamily="49" charset="0"/>
              </a:rPr>
              <a:t>-a----         1/9/2017   2:53 PM           1337 06ec7287783c6908769e284a81b1229c_Quiz1-rgwzfq.cpp</a:t>
            </a:r>
          </a:p>
          <a:p>
            <a:r>
              <a:rPr lang="en-US" sz="1050" dirty="0">
                <a:latin typeface="Lucida Console" panose="020B0609040504020204" pitchFamily="49" charset="0"/>
              </a:rPr>
              <a:t>-a----         1/9/2017   2:53 PM           1337 09428171f150fd010b7ce65fc67680dc_quiz1_elkhvgh.cpp</a:t>
            </a:r>
          </a:p>
          <a:p>
            <a:r>
              <a:rPr lang="en-US" sz="1050" dirty="0">
                <a:latin typeface="Lucida Console" panose="020B0609040504020204" pitchFamily="49" charset="0"/>
              </a:rPr>
              <a:t>-a----         1/9/2017   2:53 PM           1337 0a977b636c70c14b5716cc6b01f3ae57_Quiz1-uigumxh.cpp</a:t>
            </a:r>
          </a:p>
          <a:p>
            <a:r>
              <a:rPr lang="en-US" sz="1050" dirty="0">
                <a:latin typeface="Lucida Console" panose="020B0609040504020204" pitchFamily="49" charset="0"/>
              </a:rPr>
              <a:t>-a----         1/9/2017   2:53 PM           1337 0cb550ab2b013c2d9fca006013959314_Quiz1_pazm.cpp</a:t>
            </a:r>
          </a:p>
          <a:p>
            <a:r>
              <a:rPr lang="en-US" sz="1050" dirty="0">
                <a:latin typeface="Lucida Console" panose="020B0609040504020204" pitchFamily="49" charset="0"/>
              </a:rPr>
              <a:t>-a----         1/9/2017   2:53 PM           1337 12334010c210cab99fae63b6044fb072_Quiz1_bfzzgf.cpp</a:t>
            </a:r>
          </a:p>
          <a:p>
            <a:r>
              <a:rPr lang="en-US" sz="1050" dirty="0">
                <a:latin typeface="Lucida Console" panose="020B0609040504020204" pitchFamily="49" charset="0"/>
              </a:rPr>
              <a:t>-a----         1/9/2017   2:53 PM           1337 16d1c738bc8d46a16770e4a2ee58a205_Quiz1-rzpnesm.cpp</a:t>
            </a:r>
          </a:p>
          <a:p>
            <a:r>
              <a:rPr lang="en-US" sz="1050" dirty="0">
                <a:latin typeface="Lucida Console" panose="020B0609040504020204" pitchFamily="49" charset="0"/>
              </a:rPr>
              <a:t>-a----         1/9/2017   2:53 PM           1337 1a7713a3bc2280f4cc65d6a43e851523_Quiz1-aszqyd.cpp</a:t>
            </a:r>
          </a:p>
          <a:p>
            <a:endParaRPr lang="en-US" sz="1050" dirty="0">
              <a:latin typeface="Lucida Console" panose="020B0609040504020204" pitchFamily="49" charset="0"/>
            </a:endParaRPr>
          </a:p>
        </p:txBody>
      </p:sp>
    </p:spTree>
    <p:extLst>
      <p:ext uri="{BB962C8B-B14F-4D97-AF65-F5344CB8AC3E}">
        <p14:creationId xmlns:p14="http://schemas.microsoft.com/office/powerpoint/2010/main" val="9477421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Redirection Example</a:t>
            </a:r>
          </a:p>
        </p:txBody>
      </p:sp>
      <p:sp>
        <p:nvSpPr>
          <p:cNvPr id="3" name="Content Placeholder 2"/>
          <p:cNvSpPr>
            <a:spLocks noGrp="1"/>
          </p:cNvSpPr>
          <p:nvPr>
            <p:ph idx="1"/>
          </p:nvPr>
        </p:nvSpPr>
        <p:spPr/>
        <p:txBody>
          <a:bodyPr/>
          <a:lstStyle/>
          <a:p>
            <a:r>
              <a:rPr lang="en-US" dirty="0"/>
              <a:t>When C++17 is available, directory-entry classes will be included in the standard template library.  If you are a Python wizard, do it from Python.  But, I want to do it from C++.</a:t>
            </a:r>
          </a:p>
          <a:p>
            <a:r>
              <a:rPr lang="en-US" dirty="0"/>
              <a:t>Here’s how:</a:t>
            </a:r>
          </a:p>
          <a:p>
            <a:pPr marL="914400" lvl="1" indent="-457200">
              <a:buFont typeface="+mj-lt"/>
              <a:buAutoNum type="arabicPeriod"/>
            </a:pPr>
            <a:r>
              <a:rPr lang="en-US" dirty="0"/>
              <a:t>Feed a list of file names to a C++ program.</a:t>
            </a:r>
          </a:p>
          <a:p>
            <a:pPr marL="914400" lvl="1" indent="-457200">
              <a:buFont typeface="+mj-lt"/>
              <a:buAutoNum type="arabicPeriod"/>
            </a:pPr>
            <a:r>
              <a:rPr lang="en-US" dirty="0"/>
              <a:t>C++ program receives them as console input, and analyze each file name, and rename.</a:t>
            </a:r>
          </a:p>
          <a:p>
            <a:endParaRPr lang="en-US" dirty="0"/>
          </a:p>
          <a:p>
            <a:endParaRPr lang="en-US" dirty="0"/>
          </a:p>
        </p:txBody>
      </p:sp>
    </p:spTree>
    <p:extLst>
      <p:ext uri="{BB962C8B-B14F-4D97-AF65-F5344CB8AC3E}">
        <p14:creationId xmlns:p14="http://schemas.microsoft.com/office/powerpoint/2010/main" val="18652193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a:t>
            </a:r>
          </a:p>
        </p:txBody>
      </p:sp>
      <p:sp>
        <p:nvSpPr>
          <p:cNvPr id="3" name="Content Placeholder 2"/>
          <p:cNvSpPr>
            <a:spLocks noGrp="1"/>
          </p:cNvSpPr>
          <p:nvPr>
            <p:ph idx="1"/>
          </p:nvPr>
        </p:nvSpPr>
        <p:spPr/>
        <p:txBody>
          <a:bodyPr/>
          <a:lstStyle/>
          <a:p>
            <a:r>
              <a:rPr lang="en-US" dirty="0"/>
              <a:t>Blackboard adds 32-letter GUID followed by ‘_’.</a:t>
            </a:r>
          </a:p>
          <a:p>
            <a:r>
              <a:rPr lang="en-US" dirty="0"/>
              <a:t>Students mix up ‘-’ and ‘_’.</a:t>
            </a:r>
          </a:p>
          <a:p>
            <a:r>
              <a:rPr lang="en-US" dirty="0"/>
              <a:t>Some students use capital ‘Q’, others use small ‘q’.</a:t>
            </a:r>
          </a:p>
          <a:p>
            <a:r>
              <a:rPr lang="en-US" dirty="0"/>
              <a:t>These influence the grading script.</a:t>
            </a:r>
          </a:p>
          <a:p>
            <a:endParaRPr lang="en-US" dirty="0"/>
          </a:p>
          <a:p>
            <a:r>
              <a:rPr lang="en-US" dirty="0"/>
              <a:t>Can be fixed by a C++ program.</a:t>
            </a:r>
          </a:p>
          <a:p>
            <a:endParaRPr lang="en-US" dirty="0"/>
          </a:p>
        </p:txBody>
      </p:sp>
    </p:spTree>
    <p:extLst>
      <p:ext uri="{BB962C8B-B14F-4D97-AF65-F5344CB8AC3E}">
        <p14:creationId xmlns:p14="http://schemas.microsoft.com/office/powerpoint/2010/main" val="26103654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Redirection Example</a:t>
            </a:r>
          </a:p>
        </p:txBody>
      </p:sp>
      <p:sp>
        <p:nvSpPr>
          <p:cNvPr id="3" name="Content Placeholder 2"/>
          <p:cNvSpPr>
            <a:spLocks noGrp="1"/>
          </p:cNvSpPr>
          <p:nvPr>
            <p:ph idx="1"/>
          </p:nvPr>
        </p:nvSpPr>
        <p:spPr/>
        <p:txBody>
          <a:bodyPr/>
          <a:lstStyle/>
          <a:p>
            <a:r>
              <a:rPr lang="en-US" dirty="0"/>
              <a:t>Let’s do it!</a:t>
            </a:r>
          </a:p>
        </p:txBody>
      </p:sp>
    </p:spTree>
    <p:extLst>
      <p:ext uri="{BB962C8B-B14F-4D97-AF65-F5344CB8AC3E}">
        <p14:creationId xmlns:p14="http://schemas.microsoft.com/office/powerpoint/2010/main" val="21192262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–Dangerous Commands</a:t>
            </a:r>
          </a:p>
        </p:txBody>
      </p:sp>
      <p:sp>
        <p:nvSpPr>
          <p:cNvPr id="3" name="Content Placeholder 2"/>
          <p:cNvSpPr>
            <a:spLocks noGrp="1"/>
          </p:cNvSpPr>
          <p:nvPr>
            <p:ph idx="1"/>
          </p:nvPr>
        </p:nvSpPr>
        <p:spPr/>
        <p:txBody>
          <a:bodyPr/>
          <a:lstStyle/>
          <a:p>
            <a:r>
              <a:rPr lang="en-US" dirty="0"/>
              <a:t>Deleting all files and sub-directories:</a:t>
            </a:r>
          </a:p>
          <a:p>
            <a:pPr lvl="1"/>
            <a:r>
              <a:rPr lang="en-US" dirty="0" err="1"/>
              <a:t>macOS</a:t>
            </a:r>
            <a:r>
              <a:rPr lang="en-US" dirty="0"/>
              <a:t> and Linux: “</a:t>
            </a:r>
            <a:r>
              <a:rPr lang="en-US" dirty="0" err="1"/>
              <a:t>rm</a:t>
            </a:r>
            <a:r>
              <a:rPr lang="en-US" dirty="0"/>
              <a:t> -r *”</a:t>
            </a:r>
          </a:p>
          <a:p>
            <a:pPr lvl="2"/>
            <a:r>
              <a:rPr lang="en-US" dirty="0"/>
              <a:t>Many people accidentally typed this command from a wrong directory and ended up destroying life-long work.</a:t>
            </a:r>
          </a:p>
          <a:p>
            <a:pPr lvl="2"/>
            <a:r>
              <a:rPr lang="en-US" sz="2800" u="sng" dirty="0"/>
              <a:t>Always type “</a:t>
            </a:r>
            <a:r>
              <a:rPr lang="en-US" sz="2800" u="sng" dirty="0" err="1"/>
              <a:t>rm</a:t>
            </a:r>
            <a:r>
              <a:rPr lang="en-US" sz="2800" u="sng" dirty="0"/>
              <a:t> -r </a:t>
            </a:r>
            <a:r>
              <a:rPr lang="en-US" sz="2800" i="1" u="sng" dirty="0">
                <a:solidFill>
                  <a:srgbClr val="00B050"/>
                </a:solidFill>
              </a:rPr>
              <a:t>directory-name</a:t>
            </a:r>
            <a:r>
              <a:rPr lang="en-US" sz="2800" u="sng" dirty="0"/>
              <a:t>”</a:t>
            </a:r>
            <a:endParaRPr lang="en-US" u="sng" dirty="0"/>
          </a:p>
          <a:p>
            <a:pPr lvl="1"/>
            <a:r>
              <a:rPr lang="en-US" dirty="0"/>
              <a:t>Windows: “</a:t>
            </a:r>
            <a:r>
              <a:rPr lang="en-US" dirty="0" err="1"/>
              <a:t>rd</a:t>
            </a:r>
            <a:r>
              <a:rPr lang="en-US" dirty="0"/>
              <a:t> /S *”</a:t>
            </a:r>
          </a:p>
          <a:p>
            <a:pPr lvl="2"/>
            <a:r>
              <a:rPr lang="en-US" dirty="0"/>
              <a:t>for the same reason, always type “</a:t>
            </a:r>
            <a:r>
              <a:rPr lang="en-US" dirty="0" err="1"/>
              <a:t>rd</a:t>
            </a:r>
            <a:r>
              <a:rPr lang="en-US" dirty="0"/>
              <a:t> /S </a:t>
            </a:r>
            <a:r>
              <a:rPr lang="en-US" i="1" dirty="0">
                <a:solidFill>
                  <a:srgbClr val="00B050"/>
                </a:solidFill>
              </a:rPr>
              <a:t>directory-name</a:t>
            </a:r>
            <a:r>
              <a:rPr lang="en-US" dirty="0"/>
              <a:t>”</a:t>
            </a:r>
          </a:p>
          <a:p>
            <a:pPr lvl="2"/>
            <a:endParaRPr lang="en-US" dirty="0"/>
          </a:p>
          <a:p>
            <a:pPr lvl="1"/>
            <a:endParaRPr lang="en-US" dirty="0"/>
          </a:p>
        </p:txBody>
      </p:sp>
    </p:spTree>
    <p:extLst>
      <p:ext uri="{BB962C8B-B14F-4D97-AF65-F5344CB8AC3E}">
        <p14:creationId xmlns:p14="http://schemas.microsoft.com/office/powerpoint/2010/main" val="5126365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 Verifying </a:t>
            </a:r>
            <a:r>
              <a:rPr lang="en-US" dirty="0" err="1"/>
              <a:t>CMake</a:t>
            </a:r>
            <a:r>
              <a:rPr lang="en-US" dirty="0"/>
              <a:t> is correctly installed.</a:t>
            </a:r>
          </a:p>
        </p:txBody>
      </p:sp>
      <p:sp>
        <p:nvSpPr>
          <p:cNvPr id="3" name="Content Placeholder 2"/>
          <p:cNvSpPr>
            <a:spLocks noGrp="1"/>
          </p:cNvSpPr>
          <p:nvPr>
            <p:ph idx="1"/>
          </p:nvPr>
        </p:nvSpPr>
        <p:spPr/>
        <p:txBody>
          <a:bodyPr/>
          <a:lstStyle/>
          <a:p>
            <a:r>
              <a:rPr lang="en-US" dirty="0"/>
              <a:t>Type </a:t>
            </a:r>
            <a:r>
              <a:rPr lang="en-US" dirty="0" err="1"/>
              <a:t>cmake</a:t>
            </a:r>
            <a:r>
              <a:rPr lang="en-US" dirty="0"/>
              <a:t>, and you are supposed to see the following message.</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extBox 3"/>
          <p:cNvSpPr txBox="1"/>
          <p:nvPr/>
        </p:nvSpPr>
        <p:spPr>
          <a:xfrm>
            <a:off x="769248" y="2322382"/>
            <a:ext cx="7917552" cy="2462213"/>
          </a:xfrm>
          <a:prstGeom prst="rect">
            <a:avLst/>
          </a:prstGeom>
          <a:noFill/>
        </p:spPr>
        <p:txBody>
          <a:bodyPr wrap="none" rtlCol="0">
            <a:spAutoFit/>
          </a:bodyPr>
          <a:lstStyle/>
          <a:p>
            <a:r>
              <a:rPr lang="en-US" sz="1400" dirty="0">
                <a:latin typeface="Lucida Console" panose="020B0609040504020204" pitchFamily="49" charset="0"/>
              </a:rPr>
              <a:t>C:\Users\soji\24783\lecture01\build&gt;</a:t>
            </a:r>
            <a:r>
              <a:rPr lang="en-US" sz="1400" dirty="0">
                <a:solidFill>
                  <a:srgbClr val="0070C0"/>
                </a:solidFill>
                <a:latin typeface="Lucida Console" panose="020B0609040504020204" pitchFamily="49" charset="0"/>
              </a:rPr>
              <a:t>cmake</a:t>
            </a:r>
          </a:p>
          <a:p>
            <a:r>
              <a:rPr lang="en-US" sz="1400" dirty="0">
                <a:latin typeface="Lucida Console" panose="020B0609040504020204" pitchFamily="49" charset="0"/>
              </a:rPr>
              <a:t>Usage</a:t>
            </a:r>
          </a:p>
          <a:p>
            <a:endParaRPr lang="en-US" sz="1400" dirty="0">
              <a:latin typeface="Lucida Console" panose="020B0609040504020204" pitchFamily="49" charset="0"/>
            </a:endParaRPr>
          </a:p>
          <a:p>
            <a:r>
              <a:rPr lang="en-US" sz="1400" dirty="0">
                <a:latin typeface="Lucida Console" panose="020B0609040504020204" pitchFamily="49" charset="0"/>
              </a:rPr>
              <a:t>  </a:t>
            </a:r>
            <a:r>
              <a:rPr lang="en-US" sz="1400" dirty="0" err="1">
                <a:latin typeface="Lucida Console" panose="020B0609040504020204" pitchFamily="49" charset="0"/>
              </a:rPr>
              <a:t>cmake</a:t>
            </a:r>
            <a:r>
              <a:rPr lang="en-US" sz="1400" dirty="0">
                <a:latin typeface="Lucida Console" panose="020B0609040504020204" pitchFamily="49" charset="0"/>
              </a:rPr>
              <a:t> [options] &lt;path-to-source&gt;</a:t>
            </a:r>
          </a:p>
          <a:p>
            <a:r>
              <a:rPr lang="en-US" sz="1400" dirty="0">
                <a:latin typeface="Lucida Console" panose="020B0609040504020204" pitchFamily="49" charset="0"/>
              </a:rPr>
              <a:t>  </a:t>
            </a:r>
            <a:r>
              <a:rPr lang="en-US" sz="1400" dirty="0" err="1">
                <a:latin typeface="Lucida Console" panose="020B0609040504020204" pitchFamily="49" charset="0"/>
              </a:rPr>
              <a:t>cmake</a:t>
            </a:r>
            <a:r>
              <a:rPr lang="en-US" sz="1400" dirty="0">
                <a:latin typeface="Lucida Console" panose="020B0609040504020204" pitchFamily="49" charset="0"/>
              </a:rPr>
              <a:t> [options] &lt;path-to-existing-build&gt;</a:t>
            </a:r>
          </a:p>
          <a:p>
            <a:endParaRPr lang="en-US" sz="1400" dirty="0">
              <a:latin typeface="Lucida Console" panose="020B0609040504020204" pitchFamily="49" charset="0"/>
            </a:endParaRPr>
          </a:p>
          <a:p>
            <a:r>
              <a:rPr lang="en-US" sz="1400" dirty="0">
                <a:latin typeface="Lucida Console" panose="020B0609040504020204" pitchFamily="49" charset="0"/>
              </a:rPr>
              <a:t>Specify a source directory to (re-)generate a build system for it in the</a:t>
            </a:r>
          </a:p>
          <a:p>
            <a:r>
              <a:rPr lang="en-US" sz="1400" dirty="0">
                <a:latin typeface="Lucida Console" panose="020B0609040504020204" pitchFamily="49" charset="0"/>
              </a:rPr>
              <a:t>current working directory.  Specify an existing build directory to</a:t>
            </a:r>
          </a:p>
          <a:p>
            <a:r>
              <a:rPr lang="en-US" sz="1400" dirty="0">
                <a:latin typeface="Lucida Console" panose="020B0609040504020204" pitchFamily="49" charset="0"/>
              </a:rPr>
              <a:t>re-generate its build system.</a:t>
            </a:r>
          </a:p>
          <a:p>
            <a:endParaRPr lang="en-US" sz="1400" dirty="0">
              <a:latin typeface="Lucida Console" panose="020B0609040504020204" pitchFamily="49" charset="0"/>
            </a:endParaRPr>
          </a:p>
          <a:p>
            <a:r>
              <a:rPr lang="en-US" sz="1400" dirty="0">
                <a:latin typeface="Lucida Console" panose="020B0609040504020204" pitchFamily="49" charset="0"/>
              </a:rPr>
              <a:t>Run '</a:t>
            </a:r>
            <a:r>
              <a:rPr lang="en-US" sz="1400" dirty="0" err="1">
                <a:latin typeface="Lucida Console" panose="020B0609040504020204" pitchFamily="49" charset="0"/>
              </a:rPr>
              <a:t>cmake</a:t>
            </a:r>
            <a:r>
              <a:rPr lang="en-US" sz="1400" dirty="0">
                <a:latin typeface="Lucida Console" panose="020B0609040504020204" pitchFamily="49" charset="0"/>
              </a:rPr>
              <a:t> --help' for more information.</a:t>
            </a:r>
          </a:p>
        </p:txBody>
      </p:sp>
      <p:cxnSp>
        <p:nvCxnSpPr>
          <p:cNvPr id="6" name="Straight Arrow Connector 5"/>
          <p:cNvCxnSpPr/>
          <p:nvPr/>
        </p:nvCxnSpPr>
        <p:spPr>
          <a:xfrm flipH="1">
            <a:off x="5232226" y="2014734"/>
            <a:ext cx="427290" cy="39310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445871" y="1692184"/>
            <a:ext cx="2185214" cy="369332"/>
          </a:xfrm>
          <a:prstGeom prst="rect">
            <a:avLst/>
          </a:prstGeom>
          <a:noFill/>
        </p:spPr>
        <p:txBody>
          <a:bodyPr wrap="none" rtlCol="0">
            <a:spAutoFit/>
          </a:bodyPr>
          <a:lstStyle/>
          <a:p>
            <a:r>
              <a:rPr lang="en-US" dirty="0">
                <a:solidFill>
                  <a:srgbClr val="0070C0"/>
                </a:solidFill>
              </a:rPr>
              <a:t>Command you type</a:t>
            </a:r>
          </a:p>
        </p:txBody>
      </p:sp>
    </p:spTree>
    <p:extLst>
      <p:ext uri="{BB962C8B-B14F-4D97-AF65-F5344CB8AC3E}">
        <p14:creationId xmlns:p14="http://schemas.microsoft.com/office/powerpoint/2010/main" val="635621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1CE20-E904-4E12-952C-D3951BD2C33E}"/>
              </a:ext>
            </a:extLst>
          </p:cNvPr>
          <p:cNvSpPr>
            <a:spLocks noGrp="1"/>
          </p:cNvSpPr>
          <p:nvPr>
            <p:ph type="title"/>
          </p:nvPr>
        </p:nvSpPr>
        <p:spPr/>
        <p:txBody>
          <a:bodyPr/>
          <a:lstStyle/>
          <a:p>
            <a:r>
              <a:rPr lang="en-US" dirty="0"/>
              <a:t>Command Line – Checking </a:t>
            </a:r>
            <a:r>
              <a:rPr lang="en-US" dirty="0" err="1"/>
              <a:t>CMake</a:t>
            </a:r>
            <a:r>
              <a:rPr lang="en-US" dirty="0"/>
              <a:t> Version</a:t>
            </a:r>
          </a:p>
        </p:txBody>
      </p:sp>
      <p:sp>
        <p:nvSpPr>
          <p:cNvPr id="3" name="Content Placeholder 2">
            <a:extLst>
              <a:ext uri="{FF2B5EF4-FFF2-40B4-BE49-F238E27FC236}">
                <a16:creationId xmlns:a16="http://schemas.microsoft.com/office/drawing/2014/main" id="{089A7F10-3AB6-40D8-BBB0-78E046AFF3B6}"/>
              </a:ext>
            </a:extLst>
          </p:cNvPr>
          <p:cNvSpPr>
            <a:spLocks noGrp="1"/>
          </p:cNvSpPr>
          <p:nvPr>
            <p:ph idx="1"/>
          </p:nvPr>
        </p:nvSpPr>
        <p:spPr/>
        <p:txBody>
          <a:bodyPr/>
          <a:lstStyle/>
          <a:p>
            <a:r>
              <a:rPr lang="en-US" dirty="0"/>
              <a:t>Type </a:t>
            </a:r>
            <a:r>
              <a:rPr lang="en-US" dirty="0" err="1"/>
              <a:t>cmake</a:t>
            </a:r>
            <a:r>
              <a:rPr lang="en-US" dirty="0"/>
              <a:t> --version to see what version </a:t>
            </a:r>
            <a:r>
              <a:rPr lang="en-US" dirty="0" err="1"/>
              <a:t>CMake</a:t>
            </a:r>
            <a:r>
              <a:rPr lang="en-US" dirty="0"/>
              <a:t> is installed.</a:t>
            </a:r>
          </a:p>
          <a:p>
            <a:r>
              <a:rPr lang="en-US" dirty="0"/>
              <a:t>Make sure you have version 3.8 or later.</a:t>
            </a:r>
          </a:p>
          <a:p>
            <a:r>
              <a:rPr lang="en-US" dirty="0" err="1"/>
              <a:t>CMake</a:t>
            </a:r>
            <a:r>
              <a:rPr lang="en-US" dirty="0"/>
              <a:t> version number is a little confusing because 3.8 is not 3.80.  It is more like 3.08.</a:t>
            </a:r>
          </a:p>
          <a:p>
            <a:r>
              <a:rPr lang="en-US" dirty="0"/>
              <a:t>Therefore, version 3.10 is newer than 3.8.</a:t>
            </a:r>
          </a:p>
          <a:p>
            <a:endParaRPr lang="en-US" dirty="0"/>
          </a:p>
          <a:p>
            <a:endParaRPr lang="en-US" dirty="0"/>
          </a:p>
        </p:txBody>
      </p:sp>
    </p:spTree>
    <p:extLst>
      <p:ext uri="{BB962C8B-B14F-4D97-AF65-F5344CB8AC3E}">
        <p14:creationId xmlns:p14="http://schemas.microsoft.com/office/powerpoint/2010/main" val="57412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a:t>
            </a:r>
          </a:p>
        </p:txBody>
      </p:sp>
      <p:sp>
        <p:nvSpPr>
          <p:cNvPr id="3" name="Content Placeholder 2"/>
          <p:cNvSpPr>
            <a:spLocks noGrp="1"/>
          </p:cNvSpPr>
          <p:nvPr>
            <p:ph idx="1"/>
          </p:nvPr>
        </p:nvSpPr>
        <p:spPr/>
        <p:txBody>
          <a:bodyPr/>
          <a:lstStyle/>
          <a:p>
            <a:r>
              <a:rPr lang="en-US" dirty="0"/>
              <a:t>C++ Programming</a:t>
            </a:r>
          </a:p>
          <a:p>
            <a:pPr lvl="1"/>
            <a:r>
              <a:rPr lang="en-US" dirty="0"/>
              <a:t>Creating a project for Visual C++ and </a:t>
            </a:r>
            <a:r>
              <a:rPr lang="en-US" dirty="0" err="1"/>
              <a:t>Xcode</a:t>
            </a:r>
            <a:r>
              <a:rPr lang="en-US" dirty="0"/>
              <a:t> using </a:t>
            </a:r>
            <a:r>
              <a:rPr lang="en-US" dirty="0" err="1"/>
              <a:t>Cmake</a:t>
            </a:r>
            <a:endParaRPr lang="en-US" dirty="0"/>
          </a:p>
          <a:p>
            <a:pPr lvl="1"/>
            <a:r>
              <a:rPr lang="en-US" dirty="0"/>
              <a:t>Managing source code with Git</a:t>
            </a:r>
          </a:p>
          <a:p>
            <a:pPr lvl="1"/>
            <a:r>
              <a:rPr lang="en-US" dirty="0"/>
              <a:t>Writing, debugging and compiling code in C++</a:t>
            </a:r>
          </a:p>
          <a:p>
            <a:r>
              <a:rPr lang="en-US" dirty="0"/>
              <a:t>Engineering Computation</a:t>
            </a:r>
          </a:p>
          <a:p>
            <a:pPr lvl="1"/>
            <a:r>
              <a:rPr lang="en-US" dirty="0"/>
              <a:t>Selecting and/or designing an algorithm, and data structure for engineering applications</a:t>
            </a:r>
          </a:p>
          <a:p>
            <a:pPr lvl="1"/>
            <a:r>
              <a:rPr lang="en-US" dirty="0"/>
              <a:t>Understanding the new trends in computation</a:t>
            </a:r>
          </a:p>
          <a:p>
            <a:pPr lvl="1"/>
            <a:r>
              <a:rPr lang="en-US" dirty="0"/>
              <a:t>Visualizing with OpenGL and programmable </a:t>
            </a:r>
            <a:r>
              <a:rPr lang="en-US" dirty="0" err="1"/>
              <a:t>shader</a:t>
            </a:r>
            <a:endParaRPr lang="en-US" dirty="0"/>
          </a:p>
          <a:p>
            <a:pPr lvl="1"/>
            <a:r>
              <a:rPr lang="en-US" dirty="0"/>
              <a:t>Writing re-usable and portable code</a:t>
            </a:r>
          </a:p>
          <a:p>
            <a:pPr lvl="1"/>
            <a:r>
              <a:rPr lang="en-US" dirty="0"/>
              <a:t>Coding for portable devices</a:t>
            </a:r>
          </a:p>
          <a:p>
            <a:endParaRPr lang="en-US" dirty="0"/>
          </a:p>
          <a:p>
            <a:endParaRPr lang="en-US" dirty="0"/>
          </a:p>
        </p:txBody>
      </p:sp>
    </p:spTree>
    <p:extLst>
      <p:ext uri="{BB962C8B-B14F-4D97-AF65-F5344CB8AC3E}">
        <p14:creationId xmlns:p14="http://schemas.microsoft.com/office/powerpoint/2010/main" val="3496254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 Verifying </a:t>
            </a:r>
            <a:r>
              <a:rPr lang="en-US" dirty="0" err="1"/>
              <a:t>Git</a:t>
            </a:r>
            <a:r>
              <a:rPr lang="en-US" dirty="0"/>
              <a:t> Installation</a:t>
            </a:r>
          </a:p>
        </p:txBody>
      </p:sp>
      <p:sp>
        <p:nvSpPr>
          <p:cNvPr id="3" name="Content Placeholder 2"/>
          <p:cNvSpPr>
            <a:spLocks noGrp="1"/>
          </p:cNvSpPr>
          <p:nvPr>
            <p:ph idx="1"/>
          </p:nvPr>
        </p:nvSpPr>
        <p:spPr/>
        <p:txBody>
          <a:bodyPr/>
          <a:lstStyle/>
          <a:p>
            <a:r>
              <a:rPr lang="en-US" dirty="0"/>
              <a:t>Type the following command to verify you have </a:t>
            </a:r>
            <a:r>
              <a:rPr lang="en-US" dirty="0" err="1"/>
              <a:t>git</a:t>
            </a:r>
            <a:r>
              <a:rPr lang="en-US" dirty="0"/>
              <a:t> installed and available from the terminal.</a:t>
            </a:r>
          </a:p>
          <a:p>
            <a:pPr marL="457200" lvl="1" indent="0">
              <a:buNone/>
            </a:pPr>
            <a:r>
              <a:rPr lang="en-US" dirty="0" err="1"/>
              <a:t>git</a:t>
            </a:r>
            <a:r>
              <a:rPr lang="en-US" dirty="0"/>
              <a:t> --version</a:t>
            </a:r>
          </a:p>
          <a:p>
            <a:endParaRPr lang="en-US" dirty="0"/>
          </a:p>
          <a:p>
            <a:r>
              <a:rPr lang="en-US" dirty="0"/>
              <a:t>You will see for example:</a:t>
            </a:r>
          </a:p>
          <a:p>
            <a:pPr marL="457200" lvl="1" indent="0">
              <a:buNone/>
            </a:pPr>
            <a:r>
              <a:rPr lang="en-US" dirty="0"/>
              <a:t>git version 2.30.1.windows.1</a:t>
            </a:r>
          </a:p>
          <a:p>
            <a:endParaRPr lang="en-US" dirty="0"/>
          </a:p>
          <a:p>
            <a:r>
              <a:rPr lang="en-US" dirty="0"/>
              <a:t>Make sure that your version is 2.23 or newer.  Version 2.23 introduced ‘switch’ and ‘restore’ commands which made Git whole a lot easier.</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5985383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Let’s set up CMake scripts for some programs used in 24-780 .</a:t>
            </a:r>
          </a:p>
          <a:p>
            <a:pPr marL="0" indent="0">
              <a:buNone/>
            </a:pPr>
            <a:endParaRPr lang="en-US" dirty="0"/>
          </a:p>
          <a:p>
            <a:pPr marL="0" indent="0">
              <a:buNone/>
            </a:pPr>
            <a:r>
              <a:rPr lang="en-US" dirty="0"/>
              <a:t>We will use the following CMake commands:</a:t>
            </a:r>
          </a:p>
          <a:p>
            <a:r>
              <a:rPr lang="en-US" dirty="0" err="1"/>
              <a:t>add_executable</a:t>
            </a:r>
            <a:endParaRPr lang="en-US" dirty="0"/>
          </a:p>
          <a:p>
            <a:r>
              <a:rPr lang="en-US" dirty="0" err="1"/>
              <a:t>add_library</a:t>
            </a:r>
            <a:endParaRPr lang="en-US" dirty="0"/>
          </a:p>
          <a:p>
            <a:r>
              <a:rPr lang="en-US" dirty="0" err="1"/>
              <a:t>target_link_libraries</a:t>
            </a:r>
            <a:endParaRPr lang="en-US" dirty="0"/>
          </a:p>
          <a:p>
            <a:r>
              <a:rPr lang="en-US" dirty="0" err="1"/>
              <a:t>target_include_directories</a:t>
            </a:r>
            <a:endParaRPr lang="en-US" dirty="0"/>
          </a:p>
          <a:p>
            <a:r>
              <a:rPr lang="en-US" dirty="0"/>
              <a:t>set</a:t>
            </a:r>
          </a:p>
          <a:p>
            <a:r>
              <a:rPr lang="en-US" dirty="0" err="1"/>
              <a:t>add_subdirectory</a:t>
            </a:r>
            <a:endParaRPr lang="en-US" dirty="0"/>
          </a:p>
        </p:txBody>
      </p:sp>
    </p:spTree>
    <p:extLst>
      <p:ext uri="{BB962C8B-B14F-4D97-AF65-F5344CB8AC3E}">
        <p14:creationId xmlns:p14="http://schemas.microsoft.com/office/powerpoint/2010/main" val="20668483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Example – Console Application</a:t>
            </a:r>
          </a:p>
        </p:txBody>
      </p:sp>
      <p:sp>
        <p:nvSpPr>
          <p:cNvPr id="3" name="Content Placeholder 2"/>
          <p:cNvSpPr>
            <a:spLocks noGrp="1"/>
          </p:cNvSpPr>
          <p:nvPr>
            <p:ph idx="1"/>
          </p:nvPr>
        </p:nvSpPr>
        <p:spPr/>
        <p:txBody>
          <a:bodyPr/>
          <a:lstStyle/>
          <a:p>
            <a:r>
              <a:rPr lang="en-US" dirty="0"/>
              <a:t>Let’s make a small example of a console application.</a:t>
            </a:r>
          </a:p>
          <a:p>
            <a:r>
              <a:rPr lang="en-US" dirty="0"/>
              <a:t>Directory Structure:</a:t>
            </a:r>
          </a:p>
          <a:p>
            <a:pPr lvl="1"/>
            <a:r>
              <a:rPr lang="en-US" dirty="0" err="1"/>
              <a:t>high_low_game</a:t>
            </a:r>
            <a:endParaRPr lang="en-US" dirty="0"/>
          </a:p>
          <a:p>
            <a:pPr lvl="2"/>
            <a:r>
              <a:rPr lang="en-US" dirty="0"/>
              <a:t>highlow.cpp</a:t>
            </a:r>
          </a:p>
          <a:p>
            <a:pPr lvl="2"/>
            <a:r>
              <a:rPr lang="en-US" dirty="0"/>
              <a:t>CMakeLists.txt</a:t>
            </a:r>
          </a:p>
          <a:p>
            <a:pPr lvl="1"/>
            <a:r>
              <a:rPr lang="en-US" dirty="0"/>
              <a:t>build</a:t>
            </a:r>
          </a:p>
          <a:p>
            <a:pPr lvl="2"/>
            <a:r>
              <a:rPr lang="en-US" dirty="0"/>
              <a:t>(Build files for the platform)</a:t>
            </a:r>
          </a:p>
          <a:p>
            <a:endParaRPr lang="en-US" dirty="0"/>
          </a:p>
        </p:txBody>
      </p:sp>
    </p:spTree>
    <p:extLst>
      <p:ext uri="{BB962C8B-B14F-4D97-AF65-F5344CB8AC3E}">
        <p14:creationId xmlns:p14="http://schemas.microsoft.com/office/powerpoint/2010/main" val="2772017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You might feel that you are typing too many commands.  </a:t>
            </a:r>
          </a:p>
          <a:p>
            <a:pPr marL="0" indent="0">
              <a:buNone/>
            </a:pPr>
            <a:endParaRPr lang="en-US" dirty="0"/>
          </a:p>
          <a:p>
            <a:pPr marL="0" indent="0">
              <a:buNone/>
            </a:pPr>
            <a:r>
              <a:rPr lang="en-US" dirty="0"/>
              <a:t>But, believe or not, once you get used to it, you won’t want to move your hand off of the keyboard home position to the mouse any more.  </a:t>
            </a:r>
          </a:p>
          <a:p>
            <a:pPr marL="0" indent="0">
              <a:buNone/>
            </a:pPr>
            <a:endParaRPr lang="en-US" dirty="0"/>
          </a:p>
          <a:p>
            <a:pPr marL="0" indent="0">
              <a:buNone/>
            </a:pPr>
            <a:r>
              <a:rPr lang="en-US" dirty="0"/>
              <a:t>Even moving your thumb off the space key to the track pad is too much.</a:t>
            </a:r>
          </a:p>
        </p:txBody>
      </p:sp>
    </p:spTree>
    <p:extLst>
      <p:ext uri="{BB962C8B-B14F-4D97-AF65-F5344CB8AC3E}">
        <p14:creationId xmlns:p14="http://schemas.microsoft.com/office/powerpoint/2010/main" val="27912203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t>
            </a:r>
            <a:r>
              <a:rPr lang="en-US" dirty="0" err="1"/>
              <a:t>CMake</a:t>
            </a:r>
            <a:r>
              <a:rPr lang="en-US" dirty="0"/>
              <a:t> from Command Line</a:t>
            </a:r>
          </a:p>
        </p:txBody>
      </p:sp>
      <p:sp>
        <p:nvSpPr>
          <p:cNvPr id="3" name="Content Placeholder 2"/>
          <p:cNvSpPr>
            <a:spLocks noGrp="1"/>
          </p:cNvSpPr>
          <p:nvPr>
            <p:ph idx="1"/>
          </p:nvPr>
        </p:nvSpPr>
        <p:spPr/>
        <p:txBody>
          <a:bodyPr/>
          <a:lstStyle/>
          <a:p>
            <a:r>
              <a:rPr lang="en-US" dirty="0" err="1"/>
              <a:t>macOS</a:t>
            </a:r>
            <a:r>
              <a:rPr lang="en-US" dirty="0"/>
              <a:t> and Linux and Windows Power Shell</a:t>
            </a:r>
          </a:p>
        </p:txBody>
      </p:sp>
      <p:sp>
        <p:nvSpPr>
          <p:cNvPr id="4" name="TextBox 3"/>
          <p:cNvSpPr txBox="1"/>
          <p:nvPr/>
        </p:nvSpPr>
        <p:spPr>
          <a:xfrm>
            <a:off x="1581913" y="2050595"/>
            <a:ext cx="6967728" cy="3416320"/>
          </a:xfrm>
          <a:prstGeom prst="rect">
            <a:avLst/>
          </a:prstGeom>
          <a:noFill/>
        </p:spPr>
        <p:txBody>
          <a:bodyPr wrap="square" rtlCol="0">
            <a:spAutoFit/>
          </a:bodyPr>
          <a:lstStyle/>
          <a:p>
            <a:r>
              <a:rPr lang="en-US" sz="1200" dirty="0">
                <a:latin typeface="Lucida Console" panose="020B0609040504020204" pitchFamily="49" charset="0"/>
              </a:rPr>
              <a:t>[~] % </a:t>
            </a:r>
            <a:r>
              <a:rPr lang="en-US" sz="1200" dirty="0">
                <a:solidFill>
                  <a:srgbClr val="00B0F0"/>
                </a:solidFill>
                <a:latin typeface="Lucida Console" panose="020B0609040504020204" pitchFamily="49" charset="0"/>
              </a:rPr>
              <a:t>cd ~</a:t>
            </a:r>
          </a:p>
          <a:p>
            <a:r>
              <a:rPr lang="en-US" sz="1200" dirty="0">
                <a:latin typeface="Lucida Console" panose="020B0609040504020204" pitchFamily="49" charset="0"/>
              </a:rPr>
              <a:t>[~] % </a:t>
            </a:r>
            <a:r>
              <a:rPr lang="en-US" sz="1200" dirty="0" err="1">
                <a:solidFill>
                  <a:srgbClr val="00B0F0"/>
                </a:solidFill>
                <a:latin typeface="Lucida Console" panose="020B0609040504020204" pitchFamily="49" charset="0"/>
              </a:rPr>
              <a:t>mkdir</a:t>
            </a:r>
            <a:r>
              <a:rPr lang="en-US" sz="1200" dirty="0">
                <a:solidFill>
                  <a:srgbClr val="00B0F0"/>
                </a:solidFill>
                <a:latin typeface="Lucida Console" panose="020B0609040504020204" pitchFamily="49" charset="0"/>
              </a:rPr>
              <a:t> 24783</a:t>
            </a:r>
          </a:p>
          <a:p>
            <a:r>
              <a:rPr lang="en-US" sz="1200" dirty="0">
                <a:latin typeface="Lucida Console" panose="020B0609040504020204" pitchFamily="49" charset="0"/>
              </a:rPr>
              <a:t>[~] % </a:t>
            </a:r>
            <a:r>
              <a:rPr lang="en-US" sz="1200" dirty="0">
                <a:solidFill>
                  <a:srgbClr val="00B0F0"/>
                </a:solidFill>
                <a:latin typeface="Lucida Console" panose="020B0609040504020204" pitchFamily="49" charset="0"/>
              </a:rPr>
              <a:t>cd 24783</a:t>
            </a:r>
          </a:p>
          <a:p>
            <a:r>
              <a:rPr lang="en-US" sz="1200" dirty="0">
                <a:latin typeface="Lucida Console" panose="020B0609040504020204" pitchFamily="49" charset="0"/>
              </a:rPr>
              <a:t>[~/24783] % </a:t>
            </a:r>
            <a:r>
              <a:rPr lang="en-US" sz="1200" dirty="0" err="1">
                <a:solidFill>
                  <a:srgbClr val="00B0F0"/>
                </a:solidFill>
                <a:latin typeface="Lucida Console" panose="020B0609040504020204" pitchFamily="49" charset="0"/>
              </a:rPr>
              <a:t>mkdir</a:t>
            </a:r>
            <a:r>
              <a:rPr lang="en-US" sz="1200" dirty="0">
                <a:solidFill>
                  <a:srgbClr val="00B0F0"/>
                </a:solidFill>
                <a:latin typeface="Lucida Console" panose="020B0609040504020204" pitchFamily="49" charset="0"/>
              </a:rPr>
              <a:t> lecture01</a:t>
            </a:r>
          </a:p>
          <a:p>
            <a:r>
              <a:rPr lang="en-US" sz="1200" dirty="0">
                <a:latin typeface="Lucida Console" panose="020B0609040504020204" pitchFamily="49" charset="0"/>
              </a:rPr>
              <a:t>[~/24783] % </a:t>
            </a:r>
            <a:r>
              <a:rPr lang="en-US" sz="1200" dirty="0">
                <a:solidFill>
                  <a:srgbClr val="00B0F0"/>
                </a:solidFill>
                <a:latin typeface="Lucida Console" panose="020B0609040504020204" pitchFamily="49" charset="0"/>
              </a:rPr>
              <a:t>cd lecture01</a:t>
            </a:r>
          </a:p>
          <a:p>
            <a:r>
              <a:rPr lang="en-US" sz="1200" dirty="0">
                <a:latin typeface="Lucida Console" panose="020B0609040504020204" pitchFamily="49" charset="0"/>
              </a:rPr>
              <a:t>[~/24783/lecture01] % </a:t>
            </a:r>
            <a:r>
              <a:rPr lang="en-US" sz="1200" dirty="0" err="1">
                <a:solidFill>
                  <a:srgbClr val="00B0F0"/>
                </a:solidFill>
                <a:latin typeface="Lucida Console" panose="020B0609040504020204" pitchFamily="49" charset="0"/>
              </a:rPr>
              <a:t>mkdir</a:t>
            </a:r>
            <a:r>
              <a:rPr lang="en-US" sz="1200" dirty="0">
                <a:solidFill>
                  <a:srgbClr val="00B0F0"/>
                </a:solidFill>
                <a:latin typeface="Lucida Console" panose="020B0609040504020204" pitchFamily="49" charset="0"/>
              </a:rPr>
              <a:t> </a:t>
            </a:r>
            <a:r>
              <a:rPr lang="en-US" sz="1200" dirty="0" err="1">
                <a:solidFill>
                  <a:srgbClr val="00B0F0"/>
                </a:solidFill>
                <a:latin typeface="Lucida Console" panose="020B0609040504020204" pitchFamily="49" charset="0"/>
              </a:rPr>
              <a:t>high_low_game</a:t>
            </a:r>
            <a:endParaRPr lang="en-US" sz="1200" dirty="0">
              <a:solidFill>
                <a:srgbClr val="00B0F0"/>
              </a:solidFill>
              <a:latin typeface="Lucida Console" panose="020B0609040504020204" pitchFamily="49" charset="0"/>
            </a:endParaRPr>
          </a:p>
          <a:p>
            <a:r>
              <a:rPr lang="en-US" sz="1200" dirty="0">
                <a:latin typeface="Lucida Console" panose="020B0609040504020204" pitchFamily="49" charset="0"/>
              </a:rPr>
              <a:t>[~/24783/lecture01] % </a:t>
            </a:r>
            <a:r>
              <a:rPr lang="en-US" sz="1200" dirty="0">
                <a:solidFill>
                  <a:srgbClr val="00B0F0"/>
                </a:solidFill>
                <a:latin typeface="Lucida Console" panose="020B0609040504020204" pitchFamily="49" charset="0"/>
              </a:rPr>
              <a:t>cd </a:t>
            </a:r>
            <a:r>
              <a:rPr lang="en-US" sz="1200" dirty="0" err="1">
                <a:solidFill>
                  <a:srgbClr val="00B0F0"/>
                </a:solidFill>
                <a:latin typeface="Lucida Console" panose="020B0609040504020204" pitchFamily="49" charset="0"/>
              </a:rPr>
              <a:t>high_low_game</a:t>
            </a:r>
            <a:endParaRPr lang="en-US" sz="1200" dirty="0">
              <a:solidFill>
                <a:srgbClr val="00B0F0"/>
              </a:solidFill>
              <a:latin typeface="Lucida Console" panose="020B0609040504020204" pitchFamily="49" charset="0"/>
            </a:endParaRPr>
          </a:p>
          <a:p>
            <a:r>
              <a:rPr lang="en-US" sz="1200" dirty="0">
                <a:latin typeface="Lucida Console" panose="020B0609040504020204" pitchFamily="49" charset="0"/>
              </a:rPr>
              <a:t>[~/24783/lecture01/</a:t>
            </a:r>
            <a:r>
              <a:rPr lang="en-US" sz="1200" dirty="0" err="1">
                <a:latin typeface="Lucida Console" panose="020B0609040504020204" pitchFamily="49" charset="0"/>
              </a:rPr>
              <a:t>high_low_game</a:t>
            </a:r>
            <a:r>
              <a:rPr lang="en-US" sz="1200" dirty="0">
                <a:latin typeface="Lucida Console" panose="020B0609040504020204" pitchFamily="49" charset="0"/>
              </a:rPr>
              <a:t>] % </a:t>
            </a:r>
            <a:r>
              <a:rPr lang="en-US" sz="1200" dirty="0">
                <a:solidFill>
                  <a:srgbClr val="00B0F0"/>
                </a:solidFill>
                <a:latin typeface="Lucida Console" panose="020B0609040504020204" pitchFamily="49" charset="0"/>
              </a:rPr>
              <a:t>echo "" &gt;&gt; highlow.cpp</a:t>
            </a:r>
          </a:p>
          <a:p>
            <a:r>
              <a:rPr lang="en-US" sz="1200" dirty="0">
                <a:latin typeface="Lucida Console" panose="020B0609040504020204" pitchFamily="49" charset="0"/>
              </a:rPr>
              <a:t>[~/24783/lecture01/</a:t>
            </a:r>
            <a:r>
              <a:rPr lang="en-US" sz="1200" dirty="0" err="1">
                <a:latin typeface="Lucida Console" panose="020B0609040504020204" pitchFamily="49" charset="0"/>
              </a:rPr>
              <a:t>high_low_game</a:t>
            </a:r>
            <a:r>
              <a:rPr lang="en-US" sz="1200" dirty="0">
                <a:latin typeface="Lucida Console" panose="020B0609040504020204" pitchFamily="49" charset="0"/>
              </a:rPr>
              <a:t>] % </a:t>
            </a:r>
            <a:r>
              <a:rPr lang="en-US" sz="1200" dirty="0">
                <a:solidFill>
                  <a:srgbClr val="00B0F0"/>
                </a:solidFill>
                <a:latin typeface="Lucida Console" panose="020B0609040504020204" pitchFamily="49" charset="0"/>
              </a:rPr>
              <a:t>code highlow.cpp</a:t>
            </a:r>
          </a:p>
          <a:p>
            <a:r>
              <a:rPr lang="en-US" sz="1200" dirty="0">
                <a:latin typeface="Lucida Console" panose="020B0609040504020204" pitchFamily="49" charset="0"/>
              </a:rPr>
              <a:t>[~/24783/lecture01/</a:t>
            </a:r>
            <a:r>
              <a:rPr lang="en-US" sz="1200" dirty="0" err="1">
                <a:latin typeface="Lucida Console" panose="020B0609040504020204" pitchFamily="49" charset="0"/>
              </a:rPr>
              <a:t>high_low_game</a:t>
            </a:r>
            <a:r>
              <a:rPr lang="en-US" sz="1200" dirty="0">
                <a:latin typeface="Lucida Console" panose="020B0609040504020204" pitchFamily="49" charset="0"/>
              </a:rPr>
              <a:t>] % </a:t>
            </a:r>
            <a:r>
              <a:rPr lang="en-US" sz="1200" dirty="0">
                <a:solidFill>
                  <a:srgbClr val="00B0F0"/>
                </a:solidFill>
                <a:latin typeface="Lucida Console" panose="020B0609040504020204" pitchFamily="49" charset="0"/>
              </a:rPr>
              <a:t>echo "" &gt;&gt; CMakeLists.txt</a:t>
            </a:r>
          </a:p>
          <a:p>
            <a:r>
              <a:rPr lang="en-US" sz="1200" dirty="0">
                <a:latin typeface="Lucida Console" panose="020B0609040504020204" pitchFamily="49" charset="0"/>
              </a:rPr>
              <a:t>[~/24783/lecture01/</a:t>
            </a:r>
            <a:r>
              <a:rPr lang="en-US" sz="1200" dirty="0" err="1">
                <a:latin typeface="Lucida Console" panose="020B0609040504020204" pitchFamily="49" charset="0"/>
              </a:rPr>
              <a:t>high_low_game</a:t>
            </a:r>
            <a:r>
              <a:rPr lang="en-US" sz="1200" dirty="0">
                <a:latin typeface="Lucida Console" panose="020B0609040504020204" pitchFamily="49" charset="0"/>
              </a:rPr>
              <a:t>] % </a:t>
            </a:r>
            <a:r>
              <a:rPr lang="en-US" sz="1200" dirty="0">
                <a:solidFill>
                  <a:srgbClr val="00B0F0"/>
                </a:solidFill>
                <a:latin typeface="Lucida Console" panose="020B0609040504020204" pitchFamily="49" charset="0"/>
              </a:rPr>
              <a:t>code CMakeLists.txt</a:t>
            </a:r>
          </a:p>
          <a:p>
            <a:r>
              <a:rPr lang="en-US" sz="1200" dirty="0">
                <a:latin typeface="Lucida Console" panose="020B0609040504020204" pitchFamily="49" charset="0"/>
              </a:rPr>
              <a:t>[~/24783/lecture01/</a:t>
            </a:r>
            <a:r>
              <a:rPr lang="en-US" sz="1200" dirty="0" err="1">
                <a:latin typeface="Lucida Console" panose="020B0609040504020204" pitchFamily="49" charset="0"/>
              </a:rPr>
              <a:t>high_low_game</a:t>
            </a:r>
            <a:r>
              <a:rPr lang="en-US" sz="1200" dirty="0">
                <a:latin typeface="Lucida Console" panose="020B0609040504020204" pitchFamily="49" charset="0"/>
              </a:rPr>
              <a:t>] % </a:t>
            </a:r>
            <a:r>
              <a:rPr lang="en-US" sz="1200" dirty="0">
                <a:solidFill>
                  <a:srgbClr val="00B0F0"/>
                </a:solidFill>
                <a:latin typeface="Lucida Console" panose="020B0609040504020204" pitchFamily="49" charset="0"/>
              </a:rPr>
              <a:t>cd ..</a:t>
            </a:r>
          </a:p>
          <a:p>
            <a:r>
              <a:rPr lang="en-US" sz="1200" dirty="0">
                <a:latin typeface="Lucida Console" panose="020B0609040504020204" pitchFamily="49" charset="0"/>
              </a:rPr>
              <a:t>[~/24783/lecture01] % </a:t>
            </a:r>
            <a:r>
              <a:rPr lang="en-US" sz="1200" dirty="0" err="1">
                <a:solidFill>
                  <a:srgbClr val="00B0F0"/>
                </a:solidFill>
                <a:latin typeface="Lucida Console" panose="020B0609040504020204" pitchFamily="49" charset="0"/>
              </a:rPr>
              <a:t>mkdir</a:t>
            </a:r>
            <a:r>
              <a:rPr lang="en-US" sz="1200" dirty="0">
                <a:solidFill>
                  <a:srgbClr val="00B0F0"/>
                </a:solidFill>
                <a:latin typeface="Lucida Console" panose="020B0609040504020204" pitchFamily="49" charset="0"/>
              </a:rPr>
              <a:t> build</a:t>
            </a:r>
          </a:p>
          <a:p>
            <a:r>
              <a:rPr lang="en-US" sz="1200" dirty="0">
                <a:latin typeface="Lucida Console" panose="020B0609040504020204" pitchFamily="49" charset="0"/>
              </a:rPr>
              <a:t>[~/24783/lecture01] % </a:t>
            </a:r>
            <a:r>
              <a:rPr lang="en-US" sz="1200" dirty="0">
                <a:solidFill>
                  <a:srgbClr val="00B0F0"/>
                </a:solidFill>
                <a:latin typeface="Lucida Console" panose="020B0609040504020204" pitchFamily="49" charset="0"/>
              </a:rPr>
              <a:t>cd build</a:t>
            </a:r>
          </a:p>
          <a:p>
            <a:r>
              <a:rPr lang="en-US" sz="1200" dirty="0">
                <a:latin typeface="Lucida Console" panose="020B0609040504020204" pitchFamily="49" charset="0"/>
              </a:rPr>
              <a:t>[~/24783/lecture01/build] % </a:t>
            </a:r>
            <a:r>
              <a:rPr lang="en-US" sz="1200" dirty="0" err="1">
                <a:solidFill>
                  <a:srgbClr val="00B0F0"/>
                </a:solidFill>
                <a:latin typeface="Lucida Console" panose="020B0609040504020204" pitchFamily="49" charset="0"/>
              </a:rPr>
              <a:t>cmake</a:t>
            </a:r>
            <a:r>
              <a:rPr lang="en-US" sz="1200" dirty="0">
                <a:solidFill>
                  <a:srgbClr val="00B0F0"/>
                </a:solidFill>
                <a:latin typeface="Lucida Console" panose="020B0609040504020204" pitchFamily="49" charset="0"/>
              </a:rPr>
              <a:t> ../</a:t>
            </a:r>
            <a:r>
              <a:rPr lang="en-US" sz="1200" dirty="0" err="1">
                <a:solidFill>
                  <a:srgbClr val="00B0F0"/>
                </a:solidFill>
                <a:latin typeface="Lucida Console" panose="020B0609040504020204" pitchFamily="49" charset="0"/>
              </a:rPr>
              <a:t>high_low_game</a:t>
            </a:r>
            <a:endParaRPr lang="en-US" sz="1200" dirty="0">
              <a:solidFill>
                <a:srgbClr val="00B0F0"/>
              </a:solidFill>
              <a:latin typeface="Lucida Console" panose="020B0609040504020204" pitchFamily="49" charset="0"/>
            </a:endParaRPr>
          </a:p>
          <a:p>
            <a:r>
              <a:rPr lang="en-US" sz="1200" dirty="0">
                <a:latin typeface="Lucida Console" panose="020B0609040504020204" pitchFamily="49" charset="0"/>
              </a:rPr>
              <a:t>[~/24783/lecture01/build] % </a:t>
            </a:r>
            <a:r>
              <a:rPr lang="en-US" sz="1200" dirty="0" err="1">
                <a:solidFill>
                  <a:srgbClr val="00B0F0"/>
                </a:solidFill>
                <a:latin typeface="Lucida Console" panose="020B0609040504020204" pitchFamily="49" charset="0"/>
              </a:rPr>
              <a:t>cmake</a:t>
            </a:r>
            <a:r>
              <a:rPr lang="en-US" sz="1200" dirty="0">
                <a:solidFill>
                  <a:srgbClr val="00B0F0"/>
                </a:solidFill>
                <a:latin typeface="Lucida Console" panose="020B0609040504020204" pitchFamily="49" charset="0"/>
              </a:rPr>
              <a:t> --build .</a:t>
            </a:r>
          </a:p>
          <a:p>
            <a:r>
              <a:rPr lang="en-US" sz="1200" dirty="0">
                <a:latin typeface="Lucida Console" panose="020B0609040504020204" pitchFamily="49" charset="0"/>
              </a:rPr>
              <a:t>[~/24783/lecture01/build] % </a:t>
            </a:r>
            <a:endParaRPr lang="en-US" sz="1200" dirty="0">
              <a:solidFill>
                <a:srgbClr val="00B0F0"/>
              </a:solidFill>
              <a:latin typeface="Lucida Console" panose="020B0609040504020204" pitchFamily="49" charset="0"/>
            </a:endParaRPr>
          </a:p>
          <a:p>
            <a:endParaRPr lang="en-US" sz="1200" dirty="0">
              <a:latin typeface="Lucida Console" panose="020B0609040504020204" pitchFamily="49" charset="0"/>
            </a:endParaRPr>
          </a:p>
        </p:txBody>
      </p:sp>
      <p:sp>
        <p:nvSpPr>
          <p:cNvPr id="9" name="Rounded Rectangle 8"/>
          <p:cNvSpPr/>
          <p:nvPr/>
        </p:nvSpPr>
        <p:spPr>
          <a:xfrm>
            <a:off x="4867855" y="3358497"/>
            <a:ext cx="2709017" cy="7776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2" idx="2"/>
            <a:endCxn id="9" idx="0"/>
          </p:cNvCxnSpPr>
          <p:nvPr/>
        </p:nvCxnSpPr>
        <p:spPr>
          <a:xfrm>
            <a:off x="5509207" y="1989961"/>
            <a:ext cx="713157" cy="13685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911861" y="1620629"/>
            <a:ext cx="5194692" cy="369332"/>
          </a:xfrm>
          <a:prstGeom prst="rect">
            <a:avLst/>
          </a:prstGeom>
          <a:noFill/>
        </p:spPr>
        <p:txBody>
          <a:bodyPr wrap="none" rtlCol="0">
            <a:spAutoFit/>
          </a:bodyPr>
          <a:lstStyle/>
          <a:p>
            <a:r>
              <a:rPr lang="en-US" dirty="0"/>
              <a:t>Assuming you have Visual Studio Code installed.</a:t>
            </a:r>
          </a:p>
        </p:txBody>
      </p:sp>
    </p:spTree>
    <p:extLst>
      <p:ext uri="{BB962C8B-B14F-4D97-AF65-F5344CB8AC3E}">
        <p14:creationId xmlns:p14="http://schemas.microsoft.com/office/powerpoint/2010/main" val="33088171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CMake</a:t>
            </a:r>
            <a:r>
              <a:rPr lang="en-US" dirty="0"/>
              <a:t> Example – Console Application</a:t>
            </a:r>
          </a:p>
        </p:txBody>
      </p:sp>
      <p:sp>
        <p:nvSpPr>
          <p:cNvPr id="3" name="Content Placeholder 2"/>
          <p:cNvSpPr>
            <a:spLocks noGrp="1"/>
          </p:cNvSpPr>
          <p:nvPr>
            <p:ph idx="1"/>
          </p:nvPr>
        </p:nvSpPr>
        <p:spPr/>
        <p:txBody>
          <a:bodyPr/>
          <a:lstStyle/>
          <a:p>
            <a:pPr marL="0" indent="0">
              <a:buNone/>
            </a:pPr>
            <a:r>
              <a:rPr lang="en-US" dirty="0"/>
              <a:t>High-Low Game</a:t>
            </a:r>
          </a:p>
          <a:p>
            <a:r>
              <a:rPr lang="en-US" dirty="0"/>
              <a:t>CMake command: </a:t>
            </a:r>
            <a:r>
              <a:rPr lang="en-US" dirty="0" err="1"/>
              <a:t>add_executable</a:t>
            </a:r>
            <a:endParaRPr lang="en-US" dirty="0"/>
          </a:p>
          <a:p>
            <a:endParaRPr lang="en-US" dirty="0"/>
          </a:p>
          <a:p>
            <a:pPr marL="457200" lvl="1" indent="0">
              <a:buNone/>
            </a:pPr>
            <a:r>
              <a:rPr lang="en-US" dirty="0" err="1"/>
              <a:t>add_executable</a:t>
            </a:r>
            <a:r>
              <a:rPr lang="en-US" dirty="0"/>
              <a:t>(</a:t>
            </a:r>
            <a:r>
              <a:rPr lang="en-US" dirty="0" err="1"/>
              <a:t>highlow</a:t>
            </a:r>
            <a:r>
              <a:rPr lang="en-US" dirty="0"/>
              <a:t> highlow.cpp)</a:t>
            </a:r>
          </a:p>
          <a:p>
            <a:endParaRPr lang="en-US" dirty="0"/>
          </a:p>
          <a:p>
            <a:endParaRPr lang="en-US" dirty="0"/>
          </a:p>
          <a:p>
            <a:endParaRPr lang="en-US" dirty="0"/>
          </a:p>
          <a:p>
            <a:endParaRPr lang="en-US" dirty="0"/>
          </a:p>
          <a:p>
            <a:endParaRPr lang="en-US" dirty="0"/>
          </a:p>
          <a:p>
            <a:r>
              <a:rPr lang="en-US" dirty="0"/>
              <a:t>This CMakeLists.txt generates a project that builds an </a:t>
            </a:r>
            <a:r>
              <a:rPr lang="en-US" dirty="0" err="1"/>
              <a:t>execurable</a:t>
            </a:r>
            <a:r>
              <a:rPr lang="en-US" dirty="0"/>
              <a:t> called </a:t>
            </a:r>
            <a:r>
              <a:rPr lang="en-US" dirty="0" err="1"/>
              <a:t>highlow</a:t>
            </a:r>
            <a:r>
              <a:rPr lang="en-US" dirty="0"/>
              <a:t> (highlow.exe in Windows) from a source file highlow.cpp</a:t>
            </a:r>
          </a:p>
          <a:p>
            <a:endParaRPr lang="en-US" dirty="0"/>
          </a:p>
        </p:txBody>
      </p:sp>
      <p:cxnSp>
        <p:nvCxnSpPr>
          <p:cNvPr id="5" name="Straight Arrow Connector 4"/>
          <p:cNvCxnSpPr/>
          <p:nvPr/>
        </p:nvCxnSpPr>
        <p:spPr>
          <a:xfrm flipV="1">
            <a:off x="3026890" y="2744370"/>
            <a:ext cx="264919" cy="3845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4488221" y="2710187"/>
            <a:ext cx="290557" cy="393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49365" y="3144597"/>
            <a:ext cx="3358497" cy="923330"/>
          </a:xfrm>
          <a:prstGeom prst="rect">
            <a:avLst/>
          </a:prstGeom>
          <a:noFill/>
        </p:spPr>
        <p:txBody>
          <a:bodyPr wrap="square" rtlCol="0">
            <a:spAutoFit/>
          </a:bodyPr>
          <a:lstStyle/>
          <a:p>
            <a:r>
              <a:rPr lang="en-US" dirty="0"/>
              <a:t>Project name.  For an executable project, it is same as the binary name.</a:t>
            </a:r>
          </a:p>
        </p:txBody>
      </p:sp>
      <p:sp>
        <p:nvSpPr>
          <p:cNvPr id="9" name="TextBox 8"/>
          <p:cNvSpPr txBox="1"/>
          <p:nvPr/>
        </p:nvSpPr>
        <p:spPr>
          <a:xfrm>
            <a:off x="4488221" y="3144339"/>
            <a:ext cx="3358497" cy="923330"/>
          </a:xfrm>
          <a:prstGeom prst="rect">
            <a:avLst/>
          </a:prstGeom>
          <a:noFill/>
        </p:spPr>
        <p:txBody>
          <a:bodyPr wrap="square" rtlCol="0">
            <a:spAutoFit/>
          </a:bodyPr>
          <a:lstStyle/>
          <a:p>
            <a:r>
              <a:rPr lang="en-US" dirty="0"/>
              <a:t>Source files needed for this executable.  You can specify multiple files.</a:t>
            </a:r>
          </a:p>
        </p:txBody>
      </p:sp>
    </p:spTree>
    <p:extLst>
      <p:ext uri="{BB962C8B-B14F-4D97-AF65-F5344CB8AC3E}">
        <p14:creationId xmlns:p14="http://schemas.microsoft.com/office/powerpoint/2010/main" val="1905088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Example - Library</a:t>
            </a:r>
          </a:p>
        </p:txBody>
      </p:sp>
      <p:sp>
        <p:nvSpPr>
          <p:cNvPr id="3" name="Content Placeholder 2"/>
          <p:cNvSpPr>
            <a:spLocks noGrp="1"/>
          </p:cNvSpPr>
          <p:nvPr>
            <p:ph idx="1"/>
          </p:nvPr>
        </p:nvSpPr>
        <p:spPr/>
        <p:txBody>
          <a:bodyPr/>
          <a:lstStyle/>
          <a:p>
            <a:pPr marL="0" indent="0">
              <a:buNone/>
            </a:pPr>
            <a:r>
              <a:rPr lang="en-US" dirty="0"/>
              <a:t>String Parser</a:t>
            </a:r>
          </a:p>
          <a:p>
            <a:r>
              <a:rPr lang="en-US" dirty="0"/>
              <a:t>CMake Commands: </a:t>
            </a:r>
            <a:r>
              <a:rPr lang="en-US" dirty="0" err="1"/>
              <a:t>add_library</a:t>
            </a:r>
            <a:r>
              <a:rPr lang="en-US" dirty="0"/>
              <a:t> and </a:t>
            </a:r>
            <a:r>
              <a:rPr lang="en-US" dirty="0" err="1"/>
              <a:t>target_link_libraries</a:t>
            </a:r>
            <a:endParaRPr lang="en-US" dirty="0"/>
          </a:p>
          <a:p>
            <a:endParaRPr lang="en-US" dirty="0"/>
          </a:p>
          <a:p>
            <a:pPr marL="0" indent="0">
              <a:buNone/>
            </a:pPr>
            <a:r>
              <a:rPr lang="en-US" sz="1600" dirty="0" err="1"/>
              <a:t>add_library</a:t>
            </a:r>
            <a:r>
              <a:rPr lang="en-US" sz="1600" dirty="0"/>
              <a:t>(</a:t>
            </a:r>
            <a:r>
              <a:rPr lang="en-US" sz="1600" dirty="0" err="1"/>
              <a:t>stringParser</a:t>
            </a:r>
            <a:r>
              <a:rPr lang="en-US" sz="1600" dirty="0"/>
              <a:t> </a:t>
            </a:r>
            <a:r>
              <a:rPr lang="en-US" sz="1600" dirty="0" err="1"/>
              <a:t>parserClass.h</a:t>
            </a:r>
            <a:r>
              <a:rPr lang="en-US" sz="1600" dirty="0"/>
              <a:t> parserClass.cpp)</a:t>
            </a:r>
          </a:p>
          <a:p>
            <a:pPr marL="0" indent="0">
              <a:buNone/>
            </a:pPr>
            <a:endParaRPr lang="en-US" sz="1600" dirty="0"/>
          </a:p>
          <a:p>
            <a:pPr marL="0" indent="0">
              <a:buNone/>
            </a:pPr>
            <a:r>
              <a:rPr lang="en-US" sz="1600" dirty="0" err="1"/>
              <a:t>add_library</a:t>
            </a:r>
            <a:r>
              <a:rPr lang="en-US" sz="1600" dirty="0"/>
              <a:t>(</a:t>
            </a:r>
            <a:r>
              <a:rPr lang="en-US" sz="1600" dirty="0" err="1"/>
              <a:t>Fgets</a:t>
            </a:r>
            <a:r>
              <a:rPr lang="en-US" sz="1600" dirty="0"/>
              <a:t> </a:t>
            </a:r>
            <a:r>
              <a:rPr lang="en-US" sz="1600" dirty="0" err="1"/>
              <a:t>Fgets.h</a:t>
            </a:r>
            <a:r>
              <a:rPr lang="en-US" sz="1600" dirty="0"/>
              <a:t> Fgets.cpp)</a:t>
            </a:r>
          </a:p>
          <a:p>
            <a:pPr marL="0" indent="0">
              <a:buNone/>
            </a:pPr>
            <a:endParaRPr lang="en-US" sz="1600" dirty="0"/>
          </a:p>
          <a:p>
            <a:pPr marL="0" indent="0">
              <a:buNone/>
            </a:pPr>
            <a:r>
              <a:rPr lang="en-US" sz="1600" dirty="0" err="1"/>
              <a:t>add_executable</a:t>
            </a:r>
            <a:r>
              <a:rPr lang="en-US" sz="1600" dirty="0"/>
              <a:t>(</a:t>
            </a:r>
            <a:r>
              <a:rPr lang="en-US" sz="1600" dirty="0" err="1"/>
              <a:t>parserSample</a:t>
            </a:r>
            <a:r>
              <a:rPr lang="en-US" sz="1600" dirty="0"/>
              <a:t> main.cpp)</a:t>
            </a:r>
          </a:p>
          <a:p>
            <a:pPr marL="0" indent="0">
              <a:buNone/>
            </a:pPr>
            <a:r>
              <a:rPr lang="en-US" sz="1600" dirty="0" err="1"/>
              <a:t>target_link_libraries</a:t>
            </a:r>
            <a:r>
              <a:rPr lang="en-US" sz="1600" dirty="0"/>
              <a:t>(</a:t>
            </a:r>
            <a:r>
              <a:rPr lang="en-US" sz="1600" dirty="0" err="1"/>
              <a:t>parserSample</a:t>
            </a:r>
            <a:r>
              <a:rPr lang="en-US" sz="1600" dirty="0"/>
              <a:t> </a:t>
            </a:r>
            <a:r>
              <a:rPr lang="en-US" sz="1600" dirty="0" err="1"/>
              <a:t>stringParser</a:t>
            </a:r>
            <a:r>
              <a:rPr lang="en-US" sz="1600" dirty="0"/>
              <a:t> </a:t>
            </a:r>
            <a:r>
              <a:rPr lang="en-US" sz="1600" dirty="0" err="1"/>
              <a:t>Fgets</a:t>
            </a:r>
            <a:r>
              <a:rPr lang="en-US" sz="1600" dirty="0"/>
              <a:t>)</a:t>
            </a:r>
          </a:p>
          <a:p>
            <a:endParaRPr lang="en-US" dirty="0"/>
          </a:p>
          <a:p>
            <a:r>
              <a:rPr lang="en-US" dirty="0"/>
              <a:t>A file that is created or built, such as an executable and a library is called a </a:t>
            </a:r>
            <a:r>
              <a:rPr lang="en-US" i="1" dirty="0"/>
              <a:t>target</a:t>
            </a:r>
            <a:r>
              <a:rPr lang="en-US" dirty="0"/>
              <a:t>.</a:t>
            </a:r>
          </a:p>
          <a:p>
            <a:r>
              <a:rPr lang="en-US" dirty="0"/>
              <a:t>A </a:t>
            </a:r>
            <a:r>
              <a:rPr lang="en-US" i="1" dirty="0"/>
              <a:t>target </a:t>
            </a:r>
            <a:r>
              <a:rPr lang="en-US" dirty="0"/>
              <a:t>corresponds to a </a:t>
            </a:r>
            <a:r>
              <a:rPr lang="en-US" i="1" dirty="0"/>
              <a:t>project</a:t>
            </a:r>
            <a:r>
              <a:rPr lang="en-US" dirty="0"/>
              <a:t> in IDE.</a:t>
            </a:r>
          </a:p>
        </p:txBody>
      </p:sp>
    </p:spTree>
    <p:extLst>
      <p:ext uri="{BB962C8B-B14F-4D97-AF65-F5344CB8AC3E}">
        <p14:creationId xmlns:p14="http://schemas.microsoft.com/office/powerpoint/2010/main" val="22536469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Example – Simple Window framework</a:t>
            </a:r>
          </a:p>
        </p:txBody>
      </p:sp>
      <p:sp>
        <p:nvSpPr>
          <p:cNvPr id="3" name="Content Placeholder 2"/>
          <p:cNvSpPr>
            <a:spLocks noGrp="1"/>
          </p:cNvSpPr>
          <p:nvPr>
            <p:ph idx="1"/>
          </p:nvPr>
        </p:nvSpPr>
        <p:spPr/>
        <p:txBody>
          <a:bodyPr/>
          <a:lstStyle/>
          <a:p>
            <a:pPr marL="0" indent="0">
              <a:buNone/>
            </a:pPr>
            <a:r>
              <a:rPr lang="en-US" dirty="0"/>
              <a:t>Bouncing Ball</a:t>
            </a:r>
          </a:p>
          <a:p>
            <a:r>
              <a:rPr lang="en-US" dirty="0"/>
              <a:t>CMake command </a:t>
            </a:r>
            <a:r>
              <a:rPr lang="en-US" i="1" dirty="0"/>
              <a:t>set</a:t>
            </a:r>
            <a:r>
              <a:rPr lang="en-US" dirty="0"/>
              <a:t> and some CMake-controlling variables (CMAKE_CXX_STANDARD and CMAKE_CXX_STANDARD_REQUIRD)</a:t>
            </a:r>
          </a:p>
          <a:p>
            <a:r>
              <a:rPr lang="en-US" dirty="0"/>
              <a:t>Using variables</a:t>
            </a:r>
          </a:p>
          <a:p>
            <a:r>
              <a:rPr lang="en-US" i="1" dirty="0"/>
              <a:t>if</a:t>
            </a:r>
            <a:r>
              <a:rPr lang="en-US" dirty="0"/>
              <a:t> statement</a:t>
            </a:r>
          </a:p>
          <a:p>
            <a:r>
              <a:rPr lang="en-US" i="1" dirty="0" err="1"/>
              <a:t>target_include_directories</a:t>
            </a:r>
            <a:r>
              <a:rPr lang="en-US" i="1" dirty="0"/>
              <a:t> </a:t>
            </a:r>
            <a:r>
              <a:rPr lang="en-US" dirty="0"/>
              <a:t>command</a:t>
            </a:r>
          </a:p>
        </p:txBody>
      </p:sp>
    </p:spTree>
    <p:extLst>
      <p:ext uri="{BB962C8B-B14F-4D97-AF65-F5344CB8AC3E}">
        <p14:creationId xmlns:p14="http://schemas.microsoft.com/office/powerpoint/2010/main" val="34989912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Question:  What to do if I need to compile a different source code for different platform?</a:t>
            </a:r>
          </a:p>
          <a:p>
            <a:endParaRPr lang="en-US" dirty="0"/>
          </a:p>
          <a:p>
            <a:r>
              <a:rPr lang="en-US" dirty="0"/>
              <a:t>Solution:  Identify platform in the CMake script and set up targets accordingly.</a:t>
            </a:r>
          </a:p>
          <a:p>
            <a:endParaRPr lang="en-US" dirty="0"/>
          </a:p>
          <a:p>
            <a:pPr marL="0" indent="0">
              <a:buNone/>
            </a:pPr>
            <a:r>
              <a:rPr lang="en-US" dirty="0"/>
              <a:t>(* We do this once here just to demonstrate how to do it in CMakeLists.txt.  But you won’t have to write this long CMakeLists.txt for </a:t>
            </a:r>
            <a:r>
              <a:rPr lang="en-US" dirty="0" err="1"/>
              <a:t>FsSimpleWindow</a:t>
            </a:r>
            <a:r>
              <a:rPr lang="en-US" dirty="0"/>
              <a:t> library for the rest of the semester because </a:t>
            </a:r>
            <a:r>
              <a:rPr lang="en-US" dirty="0" err="1"/>
              <a:t>FsSimpleWindow</a:t>
            </a:r>
            <a:r>
              <a:rPr lang="en-US" dirty="0"/>
              <a:t> library will be given as a CMake project.)</a:t>
            </a:r>
          </a:p>
        </p:txBody>
      </p:sp>
    </p:spTree>
    <p:extLst>
      <p:ext uri="{BB962C8B-B14F-4D97-AF65-F5344CB8AC3E}">
        <p14:creationId xmlns:p14="http://schemas.microsoft.com/office/powerpoint/2010/main" val="15318389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Example – Simple Window framework</a:t>
            </a:r>
          </a:p>
        </p:txBody>
      </p:sp>
      <p:sp>
        <p:nvSpPr>
          <p:cNvPr id="3" name="Content Placeholder 2"/>
          <p:cNvSpPr>
            <a:spLocks noGrp="1"/>
          </p:cNvSpPr>
          <p:nvPr>
            <p:ph idx="1"/>
          </p:nvPr>
        </p:nvSpPr>
        <p:spPr>
          <a:xfrm>
            <a:off x="457200" y="1066800"/>
            <a:ext cx="8229600" cy="5617029"/>
          </a:xfrm>
        </p:spPr>
        <p:txBody>
          <a:bodyPr/>
          <a:lstStyle/>
          <a:p>
            <a:pPr marL="0" indent="0">
              <a:buNone/>
            </a:pPr>
            <a:r>
              <a:rPr lang="en-US" sz="800" dirty="0">
                <a:latin typeface="Lucida Console" panose="020B0609040504020204" pitchFamily="49" charset="0"/>
              </a:rPr>
              <a:t>set(CMAKE_CXX_STANDARD 11)</a:t>
            </a:r>
          </a:p>
          <a:p>
            <a:pPr marL="0" indent="0">
              <a:buNone/>
            </a:pPr>
            <a:r>
              <a:rPr lang="en-US" sz="800" dirty="0">
                <a:latin typeface="Lucida Console" panose="020B0609040504020204" pitchFamily="49" charset="0"/>
              </a:rPr>
              <a:t>set(CMAKE_CXX_STANDARD_REQUIRED ON)</a:t>
            </a:r>
          </a:p>
          <a:p>
            <a:pPr marL="0" indent="0">
              <a:buNone/>
            </a:pPr>
            <a:endParaRPr lang="en-US" sz="800" dirty="0">
              <a:latin typeface="Lucida Console" panose="020B0609040504020204" pitchFamily="49" charset="0"/>
            </a:endParaRPr>
          </a:p>
          <a:p>
            <a:pPr marL="0" indent="0">
              <a:buNone/>
            </a:pPr>
            <a:endParaRPr lang="en-US" sz="800" dirty="0">
              <a:latin typeface="Lucida Console" panose="020B0609040504020204" pitchFamily="49" charset="0"/>
            </a:endParaRPr>
          </a:p>
          <a:p>
            <a:pPr marL="0" indent="0">
              <a:buNone/>
            </a:pPr>
            <a:r>
              <a:rPr lang="en-US" sz="800" dirty="0">
                <a:latin typeface="Lucida Console" panose="020B0609040504020204" pitchFamily="49" charset="0"/>
              </a:rPr>
              <a:t>if("${CMAKE_SYSTEM_NAME}" STREQUAL "</a:t>
            </a:r>
            <a:r>
              <a:rPr lang="en-US" sz="800" dirty="0" err="1">
                <a:latin typeface="Lucida Console" panose="020B0609040504020204" pitchFamily="49" charset="0"/>
              </a:rPr>
              <a:t>WindowsStore</a:t>
            </a:r>
            <a:r>
              <a:rPr lang="en-US" sz="800" dirty="0">
                <a:latin typeface="Lucida Console" panose="020B0609040504020204" pitchFamily="49" charset="0"/>
              </a:rPr>
              <a:t>")</a:t>
            </a:r>
          </a:p>
          <a:p>
            <a:pPr marL="0" indent="0">
              <a:buNone/>
            </a:pPr>
            <a:r>
              <a:rPr lang="en-US" sz="800" dirty="0">
                <a:latin typeface="Lucida Console" panose="020B0609040504020204" pitchFamily="49" charset="0"/>
              </a:rPr>
              <a:t>    message(FATAL_ERROR "This framework not supported for UWP")</a:t>
            </a:r>
          </a:p>
          <a:p>
            <a:pPr marL="0" indent="0">
              <a:buNone/>
            </a:pPr>
            <a:r>
              <a:rPr lang="en-US" sz="800" dirty="0" err="1">
                <a:latin typeface="Lucida Console" panose="020B0609040504020204" pitchFamily="49" charset="0"/>
              </a:rPr>
              <a:t>elseif</a:t>
            </a:r>
            <a:r>
              <a:rPr lang="en-US" sz="800" dirty="0">
                <a:latin typeface="Lucida Console" panose="020B0609040504020204" pitchFamily="49" charset="0"/>
              </a:rPr>
              <a:t>(MSVC)</a:t>
            </a:r>
          </a:p>
          <a:p>
            <a:pPr marL="0" indent="0">
              <a:buNone/>
            </a:pPr>
            <a:r>
              <a:rPr lang="en-US" sz="800" dirty="0">
                <a:latin typeface="Lucida Console" panose="020B0609040504020204" pitchFamily="49" charset="0"/>
              </a:rPr>
              <a:t>    set(LIB_SRCS</a:t>
            </a:r>
          </a:p>
          <a:p>
            <a:pPr marL="0" indent="0">
              <a:buNone/>
            </a:pPr>
            <a:r>
              <a:rPr lang="en-US" sz="800" dirty="0">
                <a:latin typeface="Lucida Console" panose="020B0609040504020204" pitchFamily="49" charset="0"/>
              </a:rPr>
              <a:t>        graphics/windows/fssimplewindow.cpp</a:t>
            </a:r>
          </a:p>
          <a:p>
            <a:pPr marL="0" indent="0">
              <a:buNone/>
            </a:pPr>
            <a:r>
              <a:rPr lang="en-US" sz="800" dirty="0">
                <a:latin typeface="Lucida Console" panose="020B0609040504020204" pitchFamily="49" charset="0"/>
              </a:rPr>
              <a:t>        graphics/windows/</a:t>
            </a:r>
            <a:r>
              <a:rPr lang="en-US" sz="800" dirty="0" err="1">
                <a:latin typeface="Lucida Console" panose="020B0609040504020204" pitchFamily="49" charset="0"/>
              </a:rPr>
              <a:t>fssimplewindow.h</a:t>
            </a:r>
            <a:endParaRPr lang="en-US" sz="800" dirty="0">
              <a:latin typeface="Lucida Console" panose="020B0609040504020204" pitchFamily="49" charset="0"/>
            </a:endParaRPr>
          </a:p>
          <a:p>
            <a:pPr marL="0" indent="0">
              <a:buNone/>
            </a:pPr>
            <a:r>
              <a:rPr lang="en-US" sz="800" dirty="0">
                <a:latin typeface="Lucida Console" panose="020B0609040504020204" pitchFamily="49" charset="0"/>
              </a:rPr>
              <a:t>    )</a:t>
            </a:r>
          </a:p>
          <a:p>
            <a:pPr marL="0" indent="0">
              <a:buNone/>
            </a:pPr>
            <a:r>
              <a:rPr lang="en-US" sz="800" dirty="0">
                <a:latin typeface="Lucida Console" panose="020B0609040504020204" pitchFamily="49" charset="0"/>
              </a:rPr>
              <a:t>    set(HEADER_PATH graphics/windows)</a:t>
            </a:r>
          </a:p>
          <a:p>
            <a:pPr marL="0" indent="0">
              <a:buNone/>
            </a:pPr>
            <a:r>
              <a:rPr lang="en-US" sz="800" dirty="0" err="1">
                <a:latin typeface="Lucida Console" panose="020B0609040504020204" pitchFamily="49" charset="0"/>
              </a:rPr>
              <a:t>elseif</a:t>
            </a:r>
            <a:r>
              <a:rPr lang="en-US" sz="800" dirty="0">
                <a:latin typeface="Lucida Console" panose="020B0609040504020204" pitchFamily="49" charset="0"/>
              </a:rPr>
              <a:t>(APPLE)</a:t>
            </a:r>
          </a:p>
          <a:p>
            <a:pPr marL="0" indent="0">
              <a:buNone/>
            </a:pPr>
            <a:r>
              <a:rPr lang="en-US" sz="800" dirty="0">
                <a:latin typeface="Lucida Console" panose="020B0609040504020204" pitchFamily="49" charset="0"/>
              </a:rPr>
              <a:t>    set(LIB_SRCS</a:t>
            </a:r>
          </a:p>
          <a:p>
            <a:pPr marL="0" indent="0">
              <a:buNone/>
            </a:pPr>
            <a:r>
              <a:rPr lang="en-US" sz="800" dirty="0">
                <a:latin typeface="Lucida Console" panose="020B0609040504020204" pitchFamily="49" charset="0"/>
              </a:rPr>
              <a:t>        graphics/</a:t>
            </a:r>
            <a:r>
              <a:rPr lang="en-US" sz="800" dirty="0" err="1">
                <a:latin typeface="Lucida Console" panose="020B0609040504020204" pitchFamily="49" charset="0"/>
              </a:rPr>
              <a:t>macosx</a:t>
            </a:r>
            <a:r>
              <a:rPr lang="en-US" sz="800" dirty="0">
                <a:latin typeface="Lucida Console" panose="020B0609040504020204" pitchFamily="49" charset="0"/>
              </a:rPr>
              <a:t>/</a:t>
            </a:r>
            <a:r>
              <a:rPr lang="en-US" sz="800" dirty="0" err="1">
                <a:latin typeface="Lucida Console" panose="020B0609040504020204" pitchFamily="49" charset="0"/>
              </a:rPr>
              <a:t>fssimplewindow.h</a:t>
            </a:r>
            <a:endParaRPr lang="en-US" sz="800" dirty="0">
              <a:latin typeface="Lucida Console" panose="020B0609040504020204" pitchFamily="49" charset="0"/>
            </a:endParaRPr>
          </a:p>
          <a:p>
            <a:pPr marL="0" indent="0">
              <a:buNone/>
            </a:pPr>
            <a:r>
              <a:rPr lang="en-US" sz="800" dirty="0">
                <a:latin typeface="Lucida Console" panose="020B0609040504020204" pitchFamily="49" charset="0"/>
              </a:rPr>
              <a:t>        graphics/</a:t>
            </a:r>
            <a:r>
              <a:rPr lang="en-US" sz="800" dirty="0" err="1">
                <a:latin typeface="Lucida Console" panose="020B0609040504020204" pitchFamily="49" charset="0"/>
              </a:rPr>
              <a:t>macosx</a:t>
            </a:r>
            <a:r>
              <a:rPr lang="en-US" sz="800" dirty="0">
                <a:latin typeface="Lucida Console" panose="020B0609040504020204" pitchFamily="49" charset="0"/>
              </a:rPr>
              <a:t>/fssimplewindowcpp.cpp</a:t>
            </a:r>
          </a:p>
          <a:p>
            <a:pPr marL="0" indent="0">
              <a:buNone/>
            </a:pPr>
            <a:r>
              <a:rPr lang="en-US" sz="800" dirty="0">
                <a:latin typeface="Lucida Console" panose="020B0609040504020204" pitchFamily="49" charset="0"/>
              </a:rPr>
              <a:t>        graphics/</a:t>
            </a:r>
            <a:r>
              <a:rPr lang="en-US" sz="800" dirty="0" err="1">
                <a:latin typeface="Lucida Console" panose="020B0609040504020204" pitchFamily="49" charset="0"/>
              </a:rPr>
              <a:t>macosx</a:t>
            </a:r>
            <a:r>
              <a:rPr lang="en-US" sz="800" dirty="0">
                <a:latin typeface="Lucida Console" panose="020B0609040504020204" pitchFamily="49" charset="0"/>
              </a:rPr>
              <a:t>/</a:t>
            </a:r>
            <a:r>
              <a:rPr lang="en-US" sz="800" dirty="0" err="1">
                <a:latin typeface="Lucida Console" panose="020B0609040504020204" pitchFamily="49" charset="0"/>
              </a:rPr>
              <a:t>fssimplewindowobjc.m</a:t>
            </a:r>
            <a:endParaRPr lang="en-US" sz="800" dirty="0">
              <a:latin typeface="Lucida Console" panose="020B0609040504020204" pitchFamily="49" charset="0"/>
            </a:endParaRPr>
          </a:p>
          <a:p>
            <a:pPr marL="0" indent="0">
              <a:buNone/>
            </a:pPr>
            <a:r>
              <a:rPr lang="en-US" sz="800" dirty="0">
                <a:latin typeface="Lucida Console" panose="020B0609040504020204" pitchFamily="49" charset="0"/>
              </a:rPr>
              <a:t>    )</a:t>
            </a:r>
          </a:p>
          <a:p>
            <a:pPr marL="0" indent="0">
              <a:buNone/>
            </a:pPr>
            <a:r>
              <a:rPr lang="en-US" sz="800" dirty="0">
                <a:latin typeface="Lucida Console" panose="020B0609040504020204" pitchFamily="49" charset="0"/>
              </a:rPr>
              <a:t>    set(HEADER_PATH graphics/</a:t>
            </a:r>
            <a:r>
              <a:rPr lang="en-US" sz="800" dirty="0" err="1">
                <a:latin typeface="Lucida Console" panose="020B0609040504020204" pitchFamily="49" charset="0"/>
              </a:rPr>
              <a:t>macosx</a:t>
            </a:r>
            <a:r>
              <a:rPr lang="en-US" sz="800" dirty="0">
                <a:latin typeface="Lucida Console" panose="020B0609040504020204" pitchFamily="49" charset="0"/>
              </a:rPr>
              <a:t>)</a:t>
            </a:r>
          </a:p>
          <a:p>
            <a:pPr marL="0" indent="0">
              <a:buNone/>
            </a:pPr>
            <a:r>
              <a:rPr lang="en-US" sz="800" dirty="0" err="1">
                <a:latin typeface="Lucida Console" panose="020B0609040504020204" pitchFamily="49" charset="0"/>
              </a:rPr>
              <a:t>elseif</a:t>
            </a:r>
            <a:r>
              <a:rPr lang="en-US" sz="800" dirty="0">
                <a:latin typeface="Lucida Console" panose="020B0609040504020204" pitchFamily="49" charset="0"/>
              </a:rPr>
              <a:t>(UNIX)</a:t>
            </a:r>
          </a:p>
          <a:p>
            <a:pPr marL="0" indent="0">
              <a:buNone/>
            </a:pPr>
            <a:r>
              <a:rPr lang="en-US" sz="800" dirty="0">
                <a:latin typeface="Lucida Console" panose="020B0609040504020204" pitchFamily="49" charset="0"/>
              </a:rPr>
              <a:t>    set(LIB_SRCS</a:t>
            </a:r>
          </a:p>
          <a:p>
            <a:pPr marL="0" indent="0">
              <a:buNone/>
            </a:pPr>
            <a:r>
              <a:rPr lang="en-US" sz="800" dirty="0">
                <a:latin typeface="Lucida Console" panose="020B0609040504020204" pitchFamily="49" charset="0"/>
              </a:rPr>
              <a:t>        graphics/</a:t>
            </a:r>
            <a:r>
              <a:rPr lang="en-US" sz="800" dirty="0" err="1">
                <a:latin typeface="Lucida Console" panose="020B0609040504020204" pitchFamily="49" charset="0"/>
              </a:rPr>
              <a:t>linux</a:t>
            </a:r>
            <a:r>
              <a:rPr lang="en-US" sz="800" dirty="0">
                <a:latin typeface="Lucida Console" panose="020B0609040504020204" pitchFamily="49" charset="0"/>
              </a:rPr>
              <a:t>/fssimplewindow.cpp</a:t>
            </a:r>
          </a:p>
          <a:p>
            <a:pPr marL="0" indent="0">
              <a:buNone/>
            </a:pPr>
            <a:r>
              <a:rPr lang="en-US" sz="800" dirty="0">
                <a:latin typeface="Lucida Console" panose="020B0609040504020204" pitchFamily="49" charset="0"/>
              </a:rPr>
              <a:t>        graphics/</a:t>
            </a:r>
            <a:r>
              <a:rPr lang="en-US" sz="800" dirty="0" err="1">
                <a:latin typeface="Lucida Console" panose="020B0609040504020204" pitchFamily="49" charset="0"/>
              </a:rPr>
              <a:t>linux</a:t>
            </a:r>
            <a:r>
              <a:rPr lang="en-US" sz="800" dirty="0">
                <a:latin typeface="Lucida Console" panose="020B0609040504020204" pitchFamily="49" charset="0"/>
              </a:rPr>
              <a:t>/</a:t>
            </a:r>
            <a:r>
              <a:rPr lang="en-US" sz="800" dirty="0" err="1">
                <a:latin typeface="Lucida Console" panose="020B0609040504020204" pitchFamily="49" charset="0"/>
              </a:rPr>
              <a:t>fssimplewindow.h</a:t>
            </a:r>
            <a:endParaRPr lang="en-US" sz="800" dirty="0">
              <a:latin typeface="Lucida Console" panose="020B0609040504020204" pitchFamily="49" charset="0"/>
            </a:endParaRPr>
          </a:p>
          <a:p>
            <a:pPr marL="0" indent="0">
              <a:buNone/>
            </a:pPr>
            <a:r>
              <a:rPr lang="en-US" sz="800" dirty="0">
                <a:latin typeface="Lucida Console" panose="020B0609040504020204" pitchFamily="49" charset="0"/>
              </a:rPr>
              <a:t>    )</a:t>
            </a:r>
          </a:p>
          <a:p>
            <a:pPr marL="0" indent="0">
              <a:buNone/>
            </a:pPr>
            <a:r>
              <a:rPr lang="en-US" sz="800" dirty="0">
                <a:latin typeface="Lucida Console" panose="020B0609040504020204" pitchFamily="49" charset="0"/>
              </a:rPr>
              <a:t>    set(HEADER_PATH graphics/</a:t>
            </a:r>
            <a:r>
              <a:rPr lang="en-US" sz="800" dirty="0" err="1">
                <a:latin typeface="Lucida Console" panose="020B0609040504020204" pitchFamily="49" charset="0"/>
              </a:rPr>
              <a:t>linux</a:t>
            </a:r>
            <a:r>
              <a:rPr lang="en-US" sz="800" dirty="0">
                <a:latin typeface="Lucida Console" panose="020B0609040504020204" pitchFamily="49" charset="0"/>
              </a:rPr>
              <a:t>)</a:t>
            </a:r>
          </a:p>
          <a:p>
            <a:pPr marL="0" indent="0">
              <a:buNone/>
            </a:pPr>
            <a:r>
              <a:rPr lang="en-US" sz="800" dirty="0">
                <a:latin typeface="Lucida Console" panose="020B0609040504020204" pitchFamily="49" charset="0"/>
              </a:rPr>
              <a:t>else()</a:t>
            </a:r>
          </a:p>
          <a:p>
            <a:pPr marL="0" indent="0">
              <a:buNone/>
            </a:pPr>
            <a:r>
              <a:rPr lang="en-US" sz="800" dirty="0">
                <a:latin typeface="Lucida Console" panose="020B0609040504020204" pitchFamily="49" charset="0"/>
              </a:rPr>
              <a:t>    message(FATAL_ERROR "Unsupported platform")</a:t>
            </a:r>
          </a:p>
          <a:p>
            <a:pPr marL="0" indent="0">
              <a:buNone/>
            </a:pPr>
            <a:r>
              <a:rPr lang="en-US" sz="800" dirty="0" err="1">
                <a:latin typeface="Lucida Console" panose="020B0609040504020204" pitchFamily="49" charset="0"/>
              </a:rPr>
              <a:t>endif</a:t>
            </a:r>
            <a:r>
              <a:rPr lang="en-US" sz="800" dirty="0">
                <a:latin typeface="Lucida Console" panose="020B0609040504020204" pitchFamily="49" charset="0"/>
              </a:rPr>
              <a:t>()</a:t>
            </a:r>
          </a:p>
          <a:p>
            <a:pPr marL="0" indent="0">
              <a:buNone/>
            </a:pPr>
            <a:endParaRPr lang="en-US" sz="800" dirty="0">
              <a:latin typeface="Lucida Console" panose="020B0609040504020204" pitchFamily="49" charset="0"/>
            </a:endParaRPr>
          </a:p>
          <a:p>
            <a:pPr marL="0" indent="0">
              <a:buNone/>
            </a:pPr>
            <a:endParaRPr lang="en-US" sz="800" dirty="0">
              <a:latin typeface="Lucida Console" panose="020B0609040504020204" pitchFamily="49" charset="0"/>
            </a:endParaRPr>
          </a:p>
        </p:txBody>
      </p:sp>
      <p:sp>
        <p:nvSpPr>
          <p:cNvPr id="4" name="Right Brace 3"/>
          <p:cNvSpPr/>
          <p:nvPr/>
        </p:nvSpPr>
        <p:spPr>
          <a:xfrm>
            <a:off x="2922814" y="1066800"/>
            <a:ext cx="108857" cy="3429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3113314" y="1066800"/>
            <a:ext cx="2604111" cy="369332"/>
          </a:xfrm>
          <a:prstGeom prst="rect">
            <a:avLst/>
          </a:prstGeom>
          <a:noFill/>
        </p:spPr>
        <p:txBody>
          <a:bodyPr wrap="none" rtlCol="0">
            <a:spAutoFit/>
          </a:bodyPr>
          <a:lstStyle/>
          <a:p>
            <a:r>
              <a:rPr lang="en-US" dirty="0"/>
              <a:t>Enable C++11 features</a:t>
            </a:r>
          </a:p>
        </p:txBody>
      </p:sp>
      <p:sp>
        <p:nvSpPr>
          <p:cNvPr id="6" name="Right Brace 5"/>
          <p:cNvSpPr/>
          <p:nvPr/>
        </p:nvSpPr>
        <p:spPr>
          <a:xfrm>
            <a:off x="4463143" y="1654629"/>
            <a:ext cx="108857" cy="3429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598001" y="1506108"/>
            <a:ext cx="4458913" cy="523220"/>
          </a:xfrm>
          <a:prstGeom prst="rect">
            <a:avLst/>
          </a:prstGeom>
          <a:noFill/>
        </p:spPr>
        <p:txBody>
          <a:bodyPr wrap="square" rtlCol="0">
            <a:spAutoFit/>
          </a:bodyPr>
          <a:lstStyle/>
          <a:p>
            <a:r>
              <a:rPr lang="en-US" sz="1400" dirty="0"/>
              <a:t>Check if it is for Universal Windows Platform, which </a:t>
            </a:r>
            <a:r>
              <a:rPr lang="en-US" sz="1400" dirty="0" err="1"/>
              <a:t>FsSimpleWindow</a:t>
            </a:r>
            <a:r>
              <a:rPr lang="en-US" sz="1400" dirty="0"/>
              <a:t> does not support.</a:t>
            </a:r>
          </a:p>
        </p:txBody>
      </p:sp>
      <p:sp>
        <p:nvSpPr>
          <p:cNvPr id="8" name="Right Brace 7"/>
          <p:cNvSpPr/>
          <p:nvPr/>
        </p:nvSpPr>
        <p:spPr>
          <a:xfrm>
            <a:off x="3336473" y="2029328"/>
            <a:ext cx="119743" cy="81728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407229" y="2102326"/>
            <a:ext cx="4458913" cy="523220"/>
          </a:xfrm>
          <a:prstGeom prst="rect">
            <a:avLst/>
          </a:prstGeom>
          <a:noFill/>
        </p:spPr>
        <p:txBody>
          <a:bodyPr wrap="square" rtlCol="0">
            <a:spAutoFit/>
          </a:bodyPr>
          <a:lstStyle/>
          <a:p>
            <a:r>
              <a:rPr lang="en-US" sz="1400" dirty="0"/>
              <a:t>If it is for Win32 application, set source files in variable LIB_SRCS and header path in HEADER_PATH.</a:t>
            </a:r>
          </a:p>
        </p:txBody>
      </p:sp>
      <p:sp>
        <p:nvSpPr>
          <p:cNvPr id="10" name="Right Brace 9"/>
          <p:cNvSpPr/>
          <p:nvPr/>
        </p:nvSpPr>
        <p:spPr>
          <a:xfrm>
            <a:off x="3347357" y="2922814"/>
            <a:ext cx="136072" cy="9525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3415393" y="3076597"/>
            <a:ext cx="4458913" cy="738664"/>
          </a:xfrm>
          <a:prstGeom prst="rect">
            <a:avLst/>
          </a:prstGeom>
          <a:noFill/>
        </p:spPr>
        <p:txBody>
          <a:bodyPr wrap="square" rtlCol="0">
            <a:spAutoFit/>
          </a:bodyPr>
          <a:lstStyle/>
          <a:p>
            <a:r>
              <a:rPr lang="en-US" sz="1400" dirty="0"/>
              <a:t>If it is for Mac OSX application, set source files in variable LIB_SRCS and header path in HEADER_PATH.</a:t>
            </a:r>
          </a:p>
        </p:txBody>
      </p:sp>
      <p:sp>
        <p:nvSpPr>
          <p:cNvPr id="12" name="Right Brace 11"/>
          <p:cNvSpPr/>
          <p:nvPr/>
        </p:nvSpPr>
        <p:spPr>
          <a:xfrm>
            <a:off x="3339194" y="3910030"/>
            <a:ext cx="136072" cy="9525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3407230" y="4063813"/>
            <a:ext cx="4458913" cy="523220"/>
          </a:xfrm>
          <a:prstGeom prst="rect">
            <a:avLst/>
          </a:prstGeom>
          <a:noFill/>
        </p:spPr>
        <p:txBody>
          <a:bodyPr wrap="square" rtlCol="0">
            <a:spAutoFit/>
          </a:bodyPr>
          <a:lstStyle/>
          <a:p>
            <a:r>
              <a:rPr lang="en-US" sz="1400" dirty="0"/>
              <a:t>If it is for Unix application, set source files in variable LIB_SRCS and header path in HEADER_PATH.</a:t>
            </a:r>
          </a:p>
        </p:txBody>
      </p:sp>
    </p:spTree>
    <p:extLst>
      <p:ext uri="{BB962C8B-B14F-4D97-AF65-F5344CB8AC3E}">
        <p14:creationId xmlns:p14="http://schemas.microsoft.com/office/powerpoint/2010/main" val="1867864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Teaching Staff</a:t>
            </a:r>
          </a:p>
        </p:txBody>
      </p:sp>
      <p:sp>
        <p:nvSpPr>
          <p:cNvPr id="3" name="Content Placeholder 2"/>
          <p:cNvSpPr>
            <a:spLocks noGrp="1"/>
          </p:cNvSpPr>
          <p:nvPr>
            <p:ph idx="1"/>
          </p:nvPr>
        </p:nvSpPr>
        <p:spPr>
          <a:xfrm>
            <a:off x="457200" y="914399"/>
            <a:ext cx="8229600" cy="5630449"/>
          </a:xfrm>
        </p:spPr>
        <p:txBody>
          <a:bodyPr/>
          <a:lstStyle/>
          <a:p>
            <a:pPr marL="0" indent="0">
              <a:buNone/>
            </a:pPr>
            <a:r>
              <a:rPr lang="en-US" sz="1600" dirty="0"/>
              <a:t>Dr. Soji Yamakawa (Instructor)</a:t>
            </a:r>
          </a:p>
          <a:p>
            <a:pPr marL="0" indent="0">
              <a:buNone/>
            </a:pPr>
            <a:r>
              <a:rPr lang="en-US" sz="1600" dirty="0"/>
              <a:t>Office Hour Location: Online</a:t>
            </a:r>
          </a:p>
          <a:p>
            <a:pPr marL="0" indent="0">
              <a:buNone/>
            </a:pPr>
            <a:r>
              <a:rPr lang="en-US" sz="1600" dirty="0"/>
              <a:t>Office Hour: Friday 21:00-22:00</a:t>
            </a:r>
          </a:p>
          <a:p>
            <a:pPr marL="0" indent="0">
              <a:buNone/>
            </a:pPr>
            <a:r>
              <a:rPr lang="en-US" sz="1600" dirty="0"/>
              <a:t>E-Mail: </a:t>
            </a:r>
            <a:r>
              <a:rPr lang="en-US" sz="1600" dirty="0">
                <a:hlinkClick r:id="rId2"/>
              </a:rPr>
              <a:t>soji@andrew.cmu.edu</a:t>
            </a:r>
            <a:endParaRPr lang="en-US" sz="1600" dirty="0"/>
          </a:p>
          <a:p>
            <a:pPr marL="0" indent="0">
              <a:buNone/>
            </a:pPr>
            <a:endParaRPr lang="en-US" sz="1800" dirty="0"/>
          </a:p>
          <a:p>
            <a:pPr marL="0" indent="0">
              <a:buNone/>
            </a:pPr>
            <a:r>
              <a:rPr lang="en-US" sz="1600" dirty="0"/>
              <a:t>Joe Joseph (Graduate Course Assistant)</a:t>
            </a:r>
          </a:p>
          <a:p>
            <a:pPr marL="0" indent="0">
              <a:buNone/>
            </a:pPr>
            <a:r>
              <a:rPr lang="en-US" sz="1600" dirty="0"/>
              <a:t>Office</a:t>
            </a:r>
            <a:r>
              <a:rPr lang="ja-JP" altLang="en-US" sz="1600" dirty="0"/>
              <a:t> </a:t>
            </a:r>
            <a:r>
              <a:rPr lang="en-US" altLang="ja-JP" sz="1600" dirty="0"/>
              <a:t>Hour Location</a:t>
            </a:r>
            <a:r>
              <a:rPr lang="en-US" sz="1600" dirty="0"/>
              <a:t>: TBA</a:t>
            </a:r>
          </a:p>
          <a:p>
            <a:pPr marL="0" indent="0">
              <a:buNone/>
            </a:pPr>
            <a:r>
              <a:rPr lang="en-US" sz="1600" dirty="0"/>
              <a:t>Office Hour: TBA</a:t>
            </a:r>
          </a:p>
          <a:p>
            <a:pPr marL="0" indent="0">
              <a:buNone/>
            </a:pPr>
            <a:r>
              <a:rPr lang="en-US" sz="1600" dirty="0"/>
              <a:t>E-Mail: </a:t>
            </a:r>
            <a:r>
              <a:rPr lang="en-US" sz="1600" dirty="0">
                <a:hlinkClick r:id="rId3"/>
              </a:rPr>
              <a:t>joej@andrew.cmu.edu</a:t>
            </a:r>
            <a:r>
              <a:rPr lang="en-US" sz="1600" dirty="0"/>
              <a:t> </a:t>
            </a:r>
          </a:p>
          <a:p>
            <a:pPr marL="0" indent="0">
              <a:buNone/>
            </a:pPr>
            <a:endParaRPr lang="en-US" sz="1600" dirty="0"/>
          </a:p>
          <a:p>
            <a:pPr marL="0" indent="0">
              <a:buNone/>
            </a:pPr>
            <a:r>
              <a:rPr lang="en-US" sz="1600" dirty="0"/>
              <a:t>Pranshu Pant (Graduate Course Assistant)</a:t>
            </a:r>
          </a:p>
          <a:p>
            <a:pPr marL="0" indent="0">
              <a:buNone/>
            </a:pPr>
            <a:r>
              <a:rPr lang="en-US" sz="1600" dirty="0"/>
              <a:t>Office Hour Location: TBA</a:t>
            </a:r>
          </a:p>
          <a:p>
            <a:pPr marL="0" indent="0">
              <a:buNone/>
            </a:pPr>
            <a:r>
              <a:rPr lang="en-US" sz="1600" dirty="0"/>
              <a:t>Office Hour: TBA</a:t>
            </a:r>
          </a:p>
          <a:p>
            <a:pPr marL="0" indent="0">
              <a:buNone/>
            </a:pPr>
            <a:r>
              <a:rPr lang="en-US" sz="1600" dirty="0"/>
              <a:t>E-Mail: </a:t>
            </a:r>
            <a:r>
              <a:rPr lang="en-US" sz="1600" dirty="0">
                <a:hlinkClick r:id="rId4"/>
              </a:rPr>
              <a:t>ppant@andrew.cmu.edu</a:t>
            </a:r>
            <a:r>
              <a:rPr lang="en-US" sz="1600" dirty="0"/>
              <a:t> </a:t>
            </a:r>
          </a:p>
          <a:p>
            <a:pPr marL="0" indent="0">
              <a:buNone/>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1432089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Example – Simple Window framework (continued)</a:t>
            </a:r>
          </a:p>
        </p:txBody>
      </p:sp>
      <p:sp>
        <p:nvSpPr>
          <p:cNvPr id="3" name="Content Placeholder 2"/>
          <p:cNvSpPr>
            <a:spLocks noGrp="1"/>
          </p:cNvSpPr>
          <p:nvPr>
            <p:ph idx="1"/>
          </p:nvPr>
        </p:nvSpPr>
        <p:spPr>
          <a:xfrm>
            <a:off x="457200" y="1066800"/>
            <a:ext cx="8229600" cy="5617029"/>
          </a:xfrm>
        </p:spPr>
        <p:txBody>
          <a:bodyPr/>
          <a:lstStyle/>
          <a:p>
            <a:pPr marL="0" indent="0">
              <a:buNone/>
            </a:pPr>
            <a:endParaRPr lang="en-US" sz="800" dirty="0">
              <a:latin typeface="Lucida Console" panose="020B0609040504020204" pitchFamily="49" charset="0"/>
            </a:endParaRPr>
          </a:p>
          <a:p>
            <a:pPr marL="0" indent="0">
              <a:buNone/>
            </a:pPr>
            <a:r>
              <a:rPr lang="en-US" sz="800" dirty="0" err="1">
                <a:latin typeface="Lucida Console" panose="020B0609040504020204" pitchFamily="49" charset="0"/>
              </a:rPr>
              <a:t>add_library</a:t>
            </a:r>
            <a:r>
              <a:rPr lang="en-US" sz="800" dirty="0">
                <a:latin typeface="Lucida Console" panose="020B0609040504020204" pitchFamily="49" charset="0"/>
              </a:rPr>
              <a:t>(</a:t>
            </a:r>
            <a:r>
              <a:rPr lang="en-US" sz="800" dirty="0" err="1">
                <a:latin typeface="Lucida Console" panose="020B0609040504020204" pitchFamily="49" charset="0"/>
              </a:rPr>
              <a:t>simplewindow</a:t>
            </a:r>
            <a:r>
              <a:rPr lang="en-US" sz="800" dirty="0">
                <a:latin typeface="Lucida Console" panose="020B0609040504020204" pitchFamily="49" charset="0"/>
              </a:rPr>
              <a:t> ${LIB_SRCS})</a:t>
            </a:r>
          </a:p>
          <a:p>
            <a:pPr marL="0" indent="0">
              <a:buNone/>
            </a:pPr>
            <a:r>
              <a:rPr lang="en-US" sz="800" dirty="0" err="1">
                <a:latin typeface="Lucida Console" panose="020B0609040504020204" pitchFamily="49" charset="0"/>
              </a:rPr>
              <a:t>target_include_directories</a:t>
            </a:r>
            <a:r>
              <a:rPr lang="en-US" sz="800" dirty="0">
                <a:latin typeface="Lucida Console" panose="020B0609040504020204" pitchFamily="49" charset="0"/>
              </a:rPr>
              <a:t>(</a:t>
            </a:r>
            <a:r>
              <a:rPr lang="en-US" sz="800" dirty="0" err="1">
                <a:latin typeface="Lucida Console" panose="020B0609040504020204" pitchFamily="49" charset="0"/>
              </a:rPr>
              <a:t>simplewindow</a:t>
            </a:r>
            <a:r>
              <a:rPr lang="en-US" sz="800" dirty="0">
                <a:latin typeface="Lucida Console" panose="020B0609040504020204" pitchFamily="49" charset="0"/>
              </a:rPr>
              <a:t> PUBLIC ${HEADER_PATH})</a:t>
            </a:r>
          </a:p>
          <a:p>
            <a:pPr marL="0" indent="0">
              <a:buNone/>
            </a:pPr>
            <a:endParaRPr lang="en-US" sz="800" dirty="0">
              <a:latin typeface="Lucida Console" panose="020B0609040504020204" pitchFamily="49" charset="0"/>
            </a:endParaRPr>
          </a:p>
          <a:p>
            <a:pPr marL="0" indent="0">
              <a:buNone/>
            </a:pPr>
            <a:r>
              <a:rPr lang="en-US" sz="800" dirty="0">
                <a:latin typeface="Lucida Console" panose="020B0609040504020204" pitchFamily="49" charset="0"/>
              </a:rPr>
              <a:t>if(APPLE)</a:t>
            </a:r>
          </a:p>
          <a:p>
            <a:pPr marL="0" indent="0">
              <a:buNone/>
            </a:pPr>
            <a:r>
              <a:rPr lang="en-US" sz="800" dirty="0">
                <a:latin typeface="Lucida Console" panose="020B0609040504020204" pitchFamily="49" charset="0"/>
              </a:rPr>
              <a:t>	</a:t>
            </a:r>
            <a:r>
              <a:rPr lang="en-US" sz="800" dirty="0" err="1">
                <a:latin typeface="Lucida Console" panose="020B0609040504020204" pitchFamily="49" charset="0"/>
              </a:rPr>
              <a:t>find_library</a:t>
            </a:r>
            <a:r>
              <a:rPr lang="en-US" sz="800" dirty="0">
                <a:latin typeface="Lucida Console" panose="020B0609040504020204" pitchFamily="49" charset="0"/>
              </a:rPr>
              <a:t>(COCOA_LIB Cocoa)</a:t>
            </a:r>
          </a:p>
          <a:p>
            <a:pPr marL="0" indent="0">
              <a:buNone/>
            </a:pPr>
            <a:r>
              <a:rPr lang="en-US" sz="800" dirty="0">
                <a:latin typeface="Lucida Console" panose="020B0609040504020204" pitchFamily="49" charset="0"/>
              </a:rPr>
              <a:t>	</a:t>
            </a:r>
            <a:r>
              <a:rPr lang="en-US" sz="800" dirty="0" err="1">
                <a:latin typeface="Lucida Console" panose="020B0609040504020204" pitchFamily="49" charset="0"/>
              </a:rPr>
              <a:t>find_library</a:t>
            </a:r>
            <a:r>
              <a:rPr lang="en-US" sz="800" dirty="0">
                <a:latin typeface="Lucida Console" panose="020B0609040504020204" pitchFamily="49" charset="0"/>
              </a:rPr>
              <a:t>(OPENGL_LIB OpenGL)</a:t>
            </a:r>
          </a:p>
          <a:p>
            <a:pPr marL="0" indent="0">
              <a:buNone/>
            </a:pPr>
            <a:r>
              <a:rPr lang="en-US" sz="800" dirty="0">
                <a:latin typeface="Lucida Console" panose="020B0609040504020204" pitchFamily="49" charset="0"/>
              </a:rPr>
              <a:t>	</a:t>
            </a:r>
            <a:r>
              <a:rPr lang="en-US" sz="800" dirty="0" err="1">
                <a:latin typeface="Lucida Console" panose="020B0609040504020204" pitchFamily="49" charset="0"/>
              </a:rPr>
              <a:t>target_link_libraries</a:t>
            </a:r>
            <a:r>
              <a:rPr lang="en-US" sz="800" dirty="0">
                <a:latin typeface="Lucida Console" panose="020B0609040504020204" pitchFamily="49" charset="0"/>
              </a:rPr>
              <a:t>(</a:t>
            </a:r>
            <a:r>
              <a:rPr lang="en-US" sz="800" dirty="0" err="1">
                <a:latin typeface="Lucida Console" panose="020B0609040504020204" pitchFamily="49" charset="0"/>
              </a:rPr>
              <a:t>simplewindow</a:t>
            </a:r>
            <a:r>
              <a:rPr lang="en-US" sz="800" dirty="0">
                <a:latin typeface="Lucida Console" panose="020B0609040504020204" pitchFamily="49" charset="0"/>
              </a:rPr>
              <a:t> ${COCOA_LIB} ${OPENGL_LIB})</a:t>
            </a:r>
          </a:p>
          <a:p>
            <a:pPr marL="0" indent="0">
              <a:buNone/>
            </a:pPr>
            <a:r>
              <a:rPr lang="en-US" sz="800" dirty="0" err="1">
                <a:latin typeface="Lucida Console" panose="020B0609040504020204" pitchFamily="49" charset="0"/>
              </a:rPr>
              <a:t>elseif</a:t>
            </a:r>
            <a:r>
              <a:rPr lang="en-US" sz="800" dirty="0">
                <a:latin typeface="Lucida Console" panose="020B0609040504020204" pitchFamily="49" charset="0"/>
              </a:rPr>
              <a:t>(UNIX)</a:t>
            </a:r>
          </a:p>
          <a:p>
            <a:pPr marL="0" indent="0">
              <a:buNone/>
            </a:pPr>
            <a:r>
              <a:rPr lang="en-US" sz="800" dirty="0">
                <a:latin typeface="Lucida Console" panose="020B0609040504020204" pitchFamily="49" charset="0"/>
              </a:rPr>
              <a:t>	</a:t>
            </a:r>
            <a:r>
              <a:rPr lang="en-US" sz="800" dirty="0" err="1">
                <a:latin typeface="Lucida Console" panose="020B0609040504020204" pitchFamily="49" charset="0"/>
              </a:rPr>
              <a:t>target_link_libraries</a:t>
            </a:r>
            <a:r>
              <a:rPr lang="en-US" sz="800" dirty="0">
                <a:latin typeface="Lucida Console" panose="020B0609040504020204" pitchFamily="49" charset="0"/>
              </a:rPr>
              <a:t>(</a:t>
            </a:r>
            <a:r>
              <a:rPr lang="en-US" sz="800" dirty="0" err="1">
                <a:latin typeface="Lucida Console" panose="020B0609040504020204" pitchFamily="49" charset="0"/>
              </a:rPr>
              <a:t>simplewindow</a:t>
            </a:r>
            <a:r>
              <a:rPr lang="en-US" sz="800" dirty="0">
                <a:latin typeface="Lucida Console" panose="020B0609040504020204" pitchFamily="49" charset="0"/>
              </a:rPr>
              <a:t> GL GLU X11)</a:t>
            </a:r>
          </a:p>
          <a:p>
            <a:pPr marL="0" indent="0">
              <a:buNone/>
            </a:pPr>
            <a:r>
              <a:rPr lang="en-US" sz="800" dirty="0" err="1">
                <a:latin typeface="Lucida Console" panose="020B0609040504020204" pitchFamily="49" charset="0"/>
              </a:rPr>
              <a:t>endif</a:t>
            </a:r>
            <a:r>
              <a:rPr lang="en-US" sz="800" dirty="0">
                <a:latin typeface="Lucida Console" panose="020B0609040504020204" pitchFamily="49" charset="0"/>
              </a:rPr>
              <a:t>()</a:t>
            </a:r>
          </a:p>
          <a:p>
            <a:pPr marL="0" indent="0">
              <a:buNone/>
            </a:pPr>
            <a:endParaRPr lang="en-US" sz="800" dirty="0">
              <a:latin typeface="Lucida Console" panose="020B0609040504020204" pitchFamily="49" charset="0"/>
            </a:endParaRPr>
          </a:p>
          <a:p>
            <a:pPr marL="0" indent="0">
              <a:buNone/>
            </a:pPr>
            <a:endParaRPr lang="en-US" sz="800" dirty="0">
              <a:latin typeface="Lucida Console" panose="020B0609040504020204" pitchFamily="49" charset="0"/>
            </a:endParaRPr>
          </a:p>
          <a:p>
            <a:pPr marL="0" indent="0">
              <a:buNone/>
            </a:pPr>
            <a:endParaRPr lang="en-US" sz="800" dirty="0">
              <a:latin typeface="Lucida Console" panose="020B0609040504020204" pitchFamily="49" charset="0"/>
            </a:endParaRPr>
          </a:p>
          <a:p>
            <a:pPr marL="0" indent="0">
              <a:buNone/>
            </a:pPr>
            <a:endParaRPr lang="en-US" sz="800" dirty="0">
              <a:latin typeface="Lucida Console" panose="020B0609040504020204" pitchFamily="49" charset="0"/>
            </a:endParaRPr>
          </a:p>
          <a:p>
            <a:pPr marL="0" indent="0">
              <a:buNone/>
            </a:pPr>
            <a:r>
              <a:rPr lang="en-US" sz="800" dirty="0" err="1">
                <a:latin typeface="Lucida Console" panose="020B0609040504020204" pitchFamily="49" charset="0"/>
              </a:rPr>
              <a:t>add_executable</a:t>
            </a:r>
            <a:r>
              <a:rPr lang="en-US" sz="800" dirty="0">
                <a:latin typeface="Lucida Console" panose="020B0609040504020204" pitchFamily="49" charset="0"/>
              </a:rPr>
              <a:t>(</a:t>
            </a:r>
            <a:r>
              <a:rPr lang="en-US" sz="800" dirty="0" err="1">
                <a:latin typeface="Lucida Console" panose="020B0609040504020204" pitchFamily="49" charset="0"/>
              </a:rPr>
              <a:t>bouncing_ball</a:t>
            </a:r>
            <a:r>
              <a:rPr lang="en-US" sz="800" dirty="0">
                <a:latin typeface="Lucida Console" panose="020B0609040504020204" pitchFamily="49" charset="0"/>
              </a:rPr>
              <a:t> MACOSX_BUNDLE main.cpp)</a:t>
            </a:r>
          </a:p>
          <a:p>
            <a:pPr marL="0" indent="0">
              <a:buNone/>
            </a:pPr>
            <a:r>
              <a:rPr lang="en-US" sz="800" dirty="0" err="1">
                <a:latin typeface="Lucida Console" panose="020B0609040504020204" pitchFamily="49" charset="0"/>
              </a:rPr>
              <a:t>target_link_libraries</a:t>
            </a:r>
            <a:r>
              <a:rPr lang="en-US" sz="800" dirty="0">
                <a:latin typeface="Lucida Console" panose="020B0609040504020204" pitchFamily="49" charset="0"/>
              </a:rPr>
              <a:t>(</a:t>
            </a:r>
            <a:r>
              <a:rPr lang="en-US" sz="800" dirty="0" err="1">
                <a:latin typeface="Lucida Console" panose="020B0609040504020204" pitchFamily="49" charset="0"/>
              </a:rPr>
              <a:t>bouncing_ball</a:t>
            </a:r>
            <a:r>
              <a:rPr lang="en-US" sz="800" dirty="0">
                <a:latin typeface="Lucida Console" panose="020B0609040504020204" pitchFamily="49" charset="0"/>
              </a:rPr>
              <a:t> </a:t>
            </a:r>
            <a:r>
              <a:rPr lang="en-US" sz="800" dirty="0" err="1">
                <a:latin typeface="Lucida Console" panose="020B0609040504020204" pitchFamily="49" charset="0"/>
              </a:rPr>
              <a:t>simplewindow</a:t>
            </a:r>
            <a:r>
              <a:rPr lang="en-US" sz="800" dirty="0">
                <a:latin typeface="Lucida Console" panose="020B0609040504020204" pitchFamily="49" charset="0"/>
              </a:rPr>
              <a:t>)</a:t>
            </a:r>
          </a:p>
          <a:p>
            <a:pPr marL="0" indent="0">
              <a:buNone/>
            </a:pPr>
            <a:endParaRPr lang="en-US" sz="800" dirty="0">
              <a:latin typeface="Lucida Console" panose="020B0609040504020204" pitchFamily="49" charset="0"/>
            </a:endParaRPr>
          </a:p>
        </p:txBody>
      </p:sp>
      <p:sp>
        <p:nvSpPr>
          <p:cNvPr id="14" name="Right Brace 13"/>
          <p:cNvSpPr/>
          <p:nvPr/>
        </p:nvSpPr>
        <p:spPr>
          <a:xfrm>
            <a:off x="5269594" y="1194355"/>
            <a:ext cx="136072" cy="124661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t</a:t>
            </a:r>
          </a:p>
        </p:txBody>
      </p:sp>
      <p:sp>
        <p:nvSpPr>
          <p:cNvPr id="15" name="TextBox 14"/>
          <p:cNvSpPr txBox="1"/>
          <p:nvPr/>
        </p:nvSpPr>
        <p:spPr>
          <a:xfrm>
            <a:off x="5405666" y="840533"/>
            <a:ext cx="3533713" cy="1600438"/>
          </a:xfrm>
          <a:prstGeom prst="rect">
            <a:avLst/>
          </a:prstGeom>
          <a:noFill/>
        </p:spPr>
        <p:txBody>
          <a:bodyPr wrap="square" rtlCol="0">
            <a:spAutoFit/>
          </a:bodyPr>
          <a:lstStyle/>
          <a:p>
            <a:r>
              <a:rPr lang="en-US" sz="1400" dirty="0"/>
              <a:t>Add a library project from the files set in variable LIB_SRCS.  Also specify header path in variable HEADER_PATH.  By PUBLIC, this header path is also respected in the projects that link to this library.</a:t>
            </a:r>
            <a:br>
              <a:rPr lang="en-US" sz="1400" dirty="0"/>
            </a:br>
            <a:r>
              <a:rPr lang="en-US" sz="1400" dirty="0"/>
              <a:t>(PUBLIC </a:t>
            </a:r>
            <a:r>
              <a:rPr lang="en-US" sz="1400" dirty="0">
                <a:sym typeface="Wingdings" panose="05000000000000000000" pitchFamily="2" charset="2"/>
              </a:rPr>
              <a:t> PRIVATE)</a:t>
            </a:r>
            <a:endParaRPr lang="en-US" sz="1400" dirty="0"/>
          </a:p>
        </p:txBody>
      </p:sp>
      <p:sp>
        <p:nvSpPr>
          <p:cNvPr id="16" name="Right Brace 15"/>
          <p:cNvSpPr/>
          <p:nvPr/>
        </p:nvSpPr>
        <p:spPr>
          <a:xfrm>
            <a:off x="3865983" y="3318024"/>
            <a:ext cx="45719" cy="12518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3911702" y="3135433"/>
            <a:ext cx="4458913" cy="738664"/>
          </a:xfrm>
          <a:prstGeom prst="rect">
            <a:avLst/>
          </a:prstGeom>
          <a:noFill/>
        </p:spPr>
        <p:txBody>
          <a:bodyPr wrap="square" rtlCol="0">
            <a:spAutoFit/>
          </a:bodyPr>
          <a:lstStyle/>
          <a:p>
            <a:r>
              <a:rPr lang="en-US" sz="1400" dirty="0"/>
              <a:t>MACOSX_BUNDLE is needed for graphical application in </a:t>
            </a:r>
            <a:r>
              <a:rPr lang="en-US" sz="1400" dirty="0" err="1"/>
              <a:t>macOS</a:t>
            </a:r>
            <a:r>
              <a:rPr lang="en-US" sz="1400" dirty="0"/>
              <a:t>.  This keyword is ignored in other platforms.</a:t>
            </a:r>
          </a:p>
        </p:txBody>
      </p:sp>
    </p:spTree>
    <p:extLst>
      <p:ext uri="{BB962C8B-B14F-4D97-AF65-F5344CB8AC3E}">
        <p14:creationId xmlns:p14="http://schemas.microsoft.com/office/powerpoint/2010/main" val="3277650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Example – Sub-directories</a:t>
            </a:r>
          </a:p>
        </p:txBody>
      </p:sp>
      <p:sp>
        <p:nvSpPr>
          <p:cNvPr id="3" name="Content Placeholder 2"/>
          <p:cNvSpPr>
            <a:spLocks noGrp="1"/>
          </p:cNvSpPr>
          <p:nvPr>
            <p:ph idx="1"/>
          </p:nvPr>
        </p:nvSpPr>
        <p:spPr/>
        <p:txBody>
          <a:bodyPr/>
          <a:lstStyle/>
          <a:p>
            <a:pPr marL="0" indent="0">
              <a:buNone/>
            </a:pPr>
            <a:r>
              <a:rPr lang="en-US" dirty="0"/>
              <a:t>Shooting Game</a:t>
            </a:r>
          </a:p>
          <a:p>
            <a:r>
              <a:rPr lang="en-US" dirty="0"/>
              <a:t>You don’t want to write one gigantic CMakeLists.txt for all of your libraries and executables.</a:t>
            </a:r>
          </a:p>
          <a:p>
            <a:r>
              <a:rPr lang="en-US" dirty="0"/>
              <a:t>For a practical development, the number of projects grows easily more than 100.</a:t>
            </a:r>
          </a:p>
          <a:p>
            <a:r>
              <a:rPr lang="en-US" dirty="0"/>
              <a:t>You can split CMakeLists.txt to multiple sub-directories.</a:t>
            </a:r>
          </a:p>
          <a:p>
            <a:r>
              <a:rPr lang="en-US" dirty="0"/>
              <a:t>Use </a:t>
            </a:r>
            <a:r>
              <a:rPr lang="en-US" i="1" dirty="0" err="1"/>
              <a:t>add_subdirectory</a:t>
            </a:r>
            <a:r>
              <a:rPr lang="en-US" dirty="0"/>
              <a:t> command, and write CMakeLists.txt for each sub-directory.</a:t>
            </a:r>
          </a:p>
        </p:txBody>
      </p:sp>
    </p:spTree>
    <p:extLst>
      <p:ext uri="{BB962C8B-B14F-4D97-AF65-F5344CB8AC3E}">
        <p14:creationId xmlns:p14="http://schemas.microsoft.com/office/powerpoint/2010/main" val="21420222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Example – Sub-directories</a:t>
            </a:r>
          </a:p>
        </p:txBody>
      </p:sp>
      <p:sp>
        <p:nvSpPr>
          <p:cNvPr id="3" name="Content Placeholder 2"/>
          <p:cNvSpPr>
            <a:spLocks noGrp="1"/>
          </p:cNvSpPr>
          <p:nvPr>
            <p:ph idx="1"/>
          </p:nvPr>
        </p:nvSpPr>
        <p:spPr/>
        <p:txBody>
          <a:bodyPr/>
          <a:lstStyle/>
          <a:p>
            <a:r>
              <a:rPr lang="en-US" dirty="0"/>
              <a:t>Directory structure</a:t>
            </a:r>
          </a:p>
          <a:p>
            <a:pPr lvl="1"/>
            <a:r>
              <a:rPr lang="en-US" dirty="0" err="1"/>
              <a:t>Shootinggame</a:t>
            </a:r>
            <a:endParaRPr lang="en-US" dirty="0"/>
          </a:p>
          <a:p>
            <a:pPr lvl="2"/>
            <a:r>
              <a:rPr lang="en-US" dirty="0"/>
              <a:t>graphics</a:t>
            </a:r>
          </a:p>
          <a:p>
            <a:pPr lvl="3"/>
            <a:r>
              <a:rPr lang="en-US" dirty="0" err="1"/>
              <a:t>macosx</a:t>
            </a:r>
            <a:endParaRPr lang="en-US" dirty="0"/>
          </a:p>
          <a:p>
            <a:pPr lvl="3"/>
            <a:r>
              <a:rPr lang="en-US" dirty="0" err="1"/>
              <a:t>linux</a:t>
            </a:r>
            <a:endParaRPr lang="en-US" dirty="0"/>
          </a:p>
          <a:p>
            <a:pPr lvl="3"/>
            <a:r>
              <a:rPr lang="en-US" dirty="0"/>
              <a:t>windows</a:t>
            </a:r>
          </a:p>
          <a:p>
            <a:pPr lvl="2"/>
            <a:r>
              <a:rPr lang="en-US" dirty="0"/>
              <a:t>main</a:t>
            </a:r>
          </a:p>
          <a:p>
            <a:pPr lvl="2"/>
            <a:r>
              <a:rPr lang="en-US" dirty="0" err="1"/>
              <a:t>menutest</a:t>
            </a:r>
            <a:endParaRPr lang="en-US" dirty="0"/>
          </a:p>
          <a:p>
            <a:pPr lvl="2"/>
            <a:r>
              <a:rPr lang="en-US" dirty="0" err="1"/>
              <a:t>ysglfontdata</a:t>
            </a:r>
            <a:endParaRPr lang="en-US" dirty="0"/>
          </a:p>
          <a:p>
            <a:pPr lvl="2"/>
            <a:r>
              <a:rPr lang="en-US" dirty="0" err="1"/>
              <a:t>shooting_class</a:t>
            </a:r>
            <a:endParaRPr lang="en-US" dirty="0"/>
          </a:p>
          <a:p>
            <a:endParaRPr lang="en-US" dirty="0"/>
          </a:p>
          <a:p>
            <a:r>
              <a:rPr lang="en-US" dirty="0"/>
              <a:t>CMake is flexible and does not force you to make one-target per sub-directory, but it is a good practice to not create many targets in each sub-directory.</a:t>
            </a:r>
          </a:p>
        </p:txBody>
      </p:sp>
      <p:cxnSp>
        <p:nvCxnSpPr>
          <p:cNvPr id="5" name="Straight Arrow Connector 4"/>
          <p:cNvCxnSpPr/>
          <p:nvPr/>
        </p:nvCxnSpPr>
        <p:spPr>
          <a:xfrm flipH="1" flipV="1">
            <a:off x="2966357" y="1736271"/>
            <a:ext cx="1556657" cy="4517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2628900" y="2062843"/>
            <a:ext cx="1888671" cy="1741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253343" y="2302329"/>
            <a:ext cx="2269671" cy="9851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710543" y="2356757"/>
            <a:ext cx="1807028" cy="1219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037114" y="2438400"/>
            <a:ext cx="1480457" cy="14804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325586" y="2492829"/>
            <a:ext cx="1191985" cy="17253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17571" y="2100943"/>
            <a:ext cx="3537858" cy="646331"/>
          </a:xfrm>
          <a:prstGeom prst="rect">
            <a:avLst/>
          </a:prstGeom>
          <a:noFill/>
        </p:spPr>
        <p:txBody>
          <a:bodyPr wrap="square" rtlCol="0">
            <a:spAutoFit/>
          </a:bodyPr>
          <a:lstStyle/>
          <a:p>
            <a:r>
              <a:rPr lang="en-US" dirty="0"/>
              <a:t>Write CMakeLists.txt for each of these sub-directories.</a:t>
            </a:r>
          </a:p>
        </p:txBody>
      </p:sp>
    </p:spTree>
    <p:extLst>
      <p:ext uri="{BB962C8B-B14F-4D97-AF65-F5344CB8AC3E}">
        <p14:creationId xmlns:p14="http://schemas.microsoft.com/office/powerpoint/2010/main" val="20446382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Example – Sub-directories</a:t>
            </a:r>
          </a:p>
        </p:txBody>
      </p:sp>
      <p:sp>
        <p:nvSpPr>
          <p:cNvPr id="3" name="Content Placeholder 2"/>
          <p:cNvSpPr>
            <a:spLocks noGrp="1"/>
          </p:cNvSpPr>
          <p:nvPr>
            <p:ph idx="1"/>
          </p:nvPr>
        </p:nvSpPr>
        <p:spPr/>
        <p:txBody>
          <a:bodyPr/>
          <a:lstStyle/>
          <a:p>
            <a:r>
              <a:rPr lang="en-US" dirty="0"/>
              <a:t>CMakeLists.txt in the top-Level (</a:t>
            </a:r>
            <a:r>
              <a:rPr lang="en-US" dirty="0" err="1"/>
              <a:t>Shootingame</a:t>
            </a:r>
            <a:r>
              <a:rPr lang="en-US" dirty="0"/>
              <a:t>) directory</a:t>
            </a:r>
          </a:p>
          <a:p>
            <a:pPr marL="457200" lvl="1" indent="0">
              <a:buNone/>
            </a:pPr>
            <a:r>
              <a:rPr lang="en-US" sz="1100" dirty="0">
                <a:latin typeface="Lucida Console" panose="020B0609040504020204" pitchFamily="49" charset="0"/>
              </a:rPr>
              <a:t>set(CMAKE_CXX_STANDARD 11)</a:t>
            </a:r>
          </a:p>
          <a:p>
            <a:pPr marL="457200" lvl="1" indent="0">
              <a:buNone/>
            </a:pPr>
            <a:r>
              <a:rPr lang="en-US" sz="1100" dirty="0">
                <a:latin typeface="Lucida Console" panose="020B0609040504020204" pitchFamily="49" charset="0"/>
              </a:rPr>
              <a:t>set(CMAKE_CXX_STANDARD_REQUIRED ON)</a:t>
            </a:r>
          </a:p>
          <a:p>
            <a:pPr marL="457200" lvl="1" indent="0">
              <a:buNone/>
            </a:pPr>
            <a:endParaRPr lang="en-US" sz="1100" dirty="0">
              <a:latin typeface="Lucida Console" panose="020B0609040504020204" pitchFamily="49" charset="0"/>
            </a:endParaRPr>
          </a:p>
          <a:p>
            <a:pPr marL="457200" lvl="1" indent="0">
              <a:buNone/>
            </a:pPr>
            <a:r>
              <a:rPr lang="en-US" sz="1100" dirty="0" err="1">
                <a:latin typeface="Lucida Console" panose="020B0609040504020204" pitchFamily="49" charset="0"/>
              </a:rPr>
              <a:t>add_subdirectory</a:t>
            </a:r>
            <a:r>
              <a:rPr lang="en-US" sz="1100" dirty="0">
                <a:latin typeface="Lucida Console" panose="020B0609040504020204" pitchFamily="49" charset="0"/>
              </a:rPr>
              <a:t>(graphics)</a:t>
            </a:r>
          </a:p>
          <a:p>
            <a:pPr marL="457200" lvl="1" indent="0">
              <a:buNone/>
            </a:pPr>
            <a:r>
              <a:rPr lang="en-US" sz="1100" dirty="0" err="1">
                <a:latin typeface="Lucida Console" panose="020B0609040504020204" pitchFamily="49" charset="0"/>
              </a:rPr>
              <a:t>add_subdirectory</a:t>
            </a:r>
            <a:r>
              <a:rPr lang="en-US" sz="1100" dirty="0">
                <a:latin typeface="Lucida Console" panose="020B0609040504020204" pitchFamily="49" charset="0"/>
              </a:rPr>
              <a:t>(</a:t>
            </a:r>
            <a:r>
              <a:rPr lang="en-US" sz="1100" dirty="0" err="1">
                <a:latin typeface="Lucida Console" panose="020B0609040504020204" pitchFamily="49" charset="0"/>
              </a:rPr>
              <a:t>ysglfontdata</a:t>
            </a:r>
            <a:r>
              <a:rPr lang="en-US" sz="1100" dirty="0">
                <a:latin typeface="Lucida Console" panose="020B0609040504020204" pitchFamily="49" charset="0"/>
              </a:rPr>
              <a:t>)</a:t>
            </a:r>
          </a:p>
          <a:p>
            <a:pPr marL="457200" lvl="1" indent="0">
              <a:buNone/>
            </a:pPr>
            <a:r>
              <a:rPr lang="en-US" sz="1100" dirty="0" err="1">
                <a:latin typeface="Lucida Console" panose="020B0609040504020204" pitchFamily="49" charset="0"/>
              </a:rPr>
              <a:t>add_subdirectory</a:t>
            </a:r>
            <a:r>
              <a:rPr lang="en-US" sz="1100" dirty="0">
                <a:latin typeface="Lucida Console" panose="020B0609040504020204" pitchFamily="49" charset="0"/>
              </a:rPr>
              <a:t>(</a:t>
            </a:r>
            <a:r>
              <a:rPr lang="en-US" sz="1100" dirty="0" err="1">
                <a:latin typeface="Lucida Console" panose="020B0609040504020204" pitchFamily="49" charset="0"/>
              </a:rPr>
              <a:t>shooting_class</a:t>
            </a:r>
            <a:r>
              <a:rPr lang="en-US" sz="1100" dirty="0">
                <a:latin typeface="Lucida Console" panose="020B0609040504020204" pitchFamily="49" charset="0"/>
              </a:rPr>
              <a:t>)</a:t>
            </a:r>
          </a:p>
          <a:p>
            <a:pPr marL="457200" lvl="1" indent="0">
              <a:buNone/>
            </a:pPr>
            <a:r>
              <a:rPr lang="en-US" sz="1100" dirty="0" err="1">
                <a:latin typeface="Lucida Console" panose="020B0609040504020204" pitchFamily="49" charset="0"/>
              </a:rPr>
              <a:t>add_subdirectory</a:t>
            </a:r>
            <a:r>
              <a:rPr lang="en-US" sz="1100" dirty="0">
                <a:latin typeface="Lucida Console" panose="020B0609040504020204" pitchFamily="49" charset="0"/>
              </a:rPr>
              <a:t>(</a:t>
            </a:r>
            <a:r>
              <a:rPr lang="en-US" sz="1100" dirty="0" err="1">
                <a:latin typeface="Lucida Console" panose="020B0609040504020204" pitchFamily="49" charset="0"/>
              </a:rPr>
              <a:t>menutest</a:t>
            </a:r>
            <a:r>
              <a:rPr lang="en-US" sz="1100" dirty="0">
                <a:latin typeface="Lucida Console" panose="020B0609040504020204" pitchFamily="49" charset="0"/>
              </a:rPr>
              <a:t>)</a:t>
            </a:r>
          </a:p>
          <a:p>
            <a:pPr marL="457200" lvl="1" indent="0">
              <a:buNone/>
            </a:pPr>
            <a:r>
              <a:rPr lang="en-US" sz="1100" dirty="0" err="1">
                <a:latin typeface="Lucida Console" panose="020B0609040504020204" pitchFamily="49" charset="0"/>
              </a:rPr>
              <a:t>add_subdirectory</a:t>
            </a:r>
            <a:r>
              <a:rPr lang="en-US" sz="1100" dirty="0">
                <a:latin typeface="Lucida Console" panose="020B0609040504020204" pitchFamily="49" charset="0"/>
              </a:rPr>
              <a:t>(main)</a:t>
            </a:r>
          </a:p>
          <a:p>
            <a:pPr marL="457200" lvl="1" indent="0">
              <a:buNone/>
            </a:pPr>
            <a:endParaRPr lang="en-US" sz="1100" dirty="0">
              <a:latin typeface="Lucida Console" panose="020B0609040504020204" pitchFamily="49" charset="0"/>
            </a:endParaRPr>
          </a:p>
          <a:p>
            <a:pPr lvl="1"/>
            <a:r>
              <a:rPr lang="en-US" dirty="0"/>
              <a:t>Top-Level CMakeLists.txt should have global settings and </a:t>
            </a:r>
            <a:r>
              <a:rPr lang="en-US" dirty="0" err="1"/>
              <a:t>add_subdirectory</a:t>
            </a:r>
            <a:r>
              <a:rPr lang="en-US" dirty="0"/>
              <a:t> commands.</a:t>
            </a:r>
          </a:p>
          <a:p>
            <a:pPr lvl="1"/>
            <a:r>
              <a:rPr lang="en-US" dirty="0"/>
              <a:t>It is possible to define a target if it is appropriate.</a:t>
            </a:r>
          </a:p>
          <a:p>
            <a:r>
              <a:rPr lang="en-US" dirty="0"/>
              <a:t>CMakeLists.txt in </a:t>
            </a:r>
            <a:r>
              <a:rPr lang="en-US" dirty="0" err="1"/>
              <a:t>ysglfontdata</a:t>
            </a:r>
            <a:r>
              <a:rPr lang="en-US" dirty="0"/>
              <a:t> sub-directory</a:t>
            </a:r>
          </a:p>
          <a:p>
            <a:pPr marL="457200" lvl="1" indent="0">
              <a:buNone/>
            </a:pPr>
            <a:r>
              <a:rPr lang="en-US" sz="1200" dirty="0" err="1">
                <a:latin typeface="Lucida Console" panose="020B0609040504020204" pitchFamily="49" charset="0"/>
              </a:rPr>
              <a:t>add_library</a:t>
            </a:r>
            <a:r>
              <a:rPr lang="en-US" sz="1200" dirty="0">
                <a:latin typeface="Lucida Console" panose="020B0609040504020204" pitchFamily="49" charset="0"/>
              </a:rPr>
              <a:t>(</a:t>
            </a:r>
            <a:r>
              <a:rPr lang="en-US" sz="1200" dirty="0" err="1">
                <a:latin typeface="Lucida Console" panose="020B0609040504020204" pitchFamily="49" charset="0"/>
              </a:rPr>
              <a:t>ysglfontdata</a:t>
            </a:r>
            <a:r>
              <a:rPr lang="en-US" sz="1200" dirty="0">
                <a:latin typeface="Lucida Console" panose="020B0609040504020204" pitchFamily="49" charset="0"/>
              </a:rPr>
              <a:t> </a:t>
            </a:r>
            <a:r>
              <a:rPr lang="en-US" sz="1200" dirty="0" err="1">
                <a:latin typeface="Lucida Console" panose="020B0609040504020204" pitchFamily="49" charset="0"/>
              </a:rPr>
              <a:t>ysglfontdata.c</a:t>
            </a:r>
            <a:r>
              <a:rPr lang="en-US" sz="1200" dirty="0">
                <a:latin typeface="Lucida Console" panose="020B0609040504020204" pitchFamily="49" charset="0"/>
              </a:rPr>
              <a:t> </a:t>
            </a:r>
            <a:r>
              <a:rPr lang="en-US" sz="1200" dirty="0" err="1">
                <a:latin typeface="Lucida Console" panose="020B0609040504020204" pitchFamily="49" charset="0"/>
              </a:rPr>
              <a:t>ysglfontdata.h</a:t>
            </a:r>
            <a:r>
              <a:rPr lang="en-US" sz="1200" dirty="0">
                <a:latin typeface="Lucida Console" panose="020B0609040504020204" pitchFamily="49" charset="0"/>
              </a:rPr>
              <a:t>)</a:t>
            </a:r>
          </a:p>
          <a:p>
            <a:pPr marL="457200" lvl="1" indent="0">
              <a:buNone/>
            </a:pPr>
            <a:r>
              <a:rPr lang="en-US" sz="1200" dirty="0" err="1">
                <a:latin typeface="Lucida Console" panose="020B0609040504020204" pitchFamily="49" charset="0"/>
              </a:rPr>
              <a:t>target_include_directories</a:t>
            </a:r>
            <a:r>
              <a:rPr lang="en-US" sz="1200" dirty="0">
                <a:latin typeface="Lucida Console" panose="020B0609040504020204" pitchFamily="49" charset="0"/>
              </a:rPr>
              <a:t>(</a:t>
            </a:r>
            <a:r>
              <a:rPr lang="en-US" sz="1200" dirty="0" err="1">
                <a:latin typeface="Lucida Console" panose="020B0609040504020204" pitchFamily="49" charset="0"/>
              </a:rPr>
              <a:t>ysglfontdata</a:t>
            </a:r>
            <a:r>
              <a:rPr lang="en-US" sz="1200" dirty="0">
                <a:latin typeface="Lucida Console" panose="020B0609040504020204" pitchFamily="49" charset="0"/>
              </a:rPr>
              <a:t> PUBLIC .)</a:t>
            </a:r>
          </a:p>
          <a:p>
            <a:pPr marL="457200" lvl="1" indent="0">
              <a:buNone/>
            </a:pPr>
            <a:endParaRPr lang="en-US" sz="1200" dirty="0">
              <a:latin typeface="Lucida Console" panose="020B0609040504020204" pitchFamily="49" charset="0"/>
            </a:endParaRPr>
          </a:p>
          <a:p>
            <a:pPr lvl="1"/>
            <a:r>
              <a:rPr lang="en-US" dirty="0"/>
              <a:t>If the header file is in the same directory as CMakeLists.txt, add “.” as the </a:t>
            </a:r>
            <a:r>
              <a:rPr lang="en-US" dirty="0" err="1"/>
              <a:t>target_include_directories</a:t>
            </a:r>
            <a:r>
              <a:rPr lang="en-US" dirty="0"/>
              <a:t>, so that the depending projects can find the header file.</a:t>
            </a:r>
          </a:p>
          <a:p>
            <a:endParaRPr lang="en-US" dirty="0"/>
          </a:p>
          <a:p>
            <a:endParaRPr lang="en-US" dirty="0"/>
          </a:p>
        </p:txBody>
      </p:sp>
      <p:sp>
        <p:nvSpPr>
          <p:cNvPr id="4" name="Rectangle 3"/>
          <p:cNvSpPr/>
          <p:nvPr/>
        </p:nvSpPr>
        <p:spPr>
          <a:xfrm>
            <a:off x="947057" y="1458686"/>
            <a:ext cx="3200400" cy="176348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98070" y="4754564"/>
            <a:ext cx="5388429" cy="53589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09285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8"/>
            <a:ext cx="8229600" cy="639762"/>
          </a:xfrm>
        </p:spPr>
        <p:txBody>
          <a:bodyPr/>
          <a:lstStyle/>
          <a:p>
            <a:r>
              <a:rPr lang="en-US" dirty="0"/>
              <a:t>CMake Example – Sub-directories</a:t>
            </a:r>
          </a:p>
        </p:txBody>
      </p:sp>
      <p:sp>
        <p:nvSpPr>
          <p:cNvPr id="3" name="Content Placeholder 2"/>
          <p:cNvSpPr>
            <a:spLocks noGrp="1"/>
          </p:cNvSpPr>
          <p:nvPr>
            <p:ph sz="half" idx="1"/>
          </p:nvPr>
        </p:nvSpPr>
        <p:spPr>
          <a:xfrm>
            <a:off x="58055" y="1047750"/>
            <a:ext cx="4038600" cy="5059363"/>
          </a:xfrm>
        </p:spPr>
        <p:txBody>
          <a:bodyPr/>
          <a:lstStyle/>
          <a:p>
            <a:r>
              <a:rPr lang="en-US" dirty="0"/>
              <a:t>CMakeLists.txt in graphics sub-directory</a:t>
            </a:r>
          </a:p>
          <a:p>
            <a:pPr marL="457200" lvl="1" indent="0">
              <a:buNone/>
            </a:pPr>
            <a:endParaRPr lang="en-US" sz="900" dirty="0">
              <a:latin typeface="Lucida Console" panose="020B0609040504020204" pitchFamily="49" charset="0"/>
            </a:endParaRPr>
          </a:p>
          <a:p>
            <a:pPr marL="457200" lvl="1" indent="0">
              <a:buNone/>
            </a:pPr>
            <a:endParaRPr lang="en-US" sz="800" dirty="0">
              <a:latin typeface="Lucida Console" panose="020B0609040504020204" pitchFamily="49" charset="0"/>
            </a:endParaRPr>
          </a:p>
          <a:p>
            <a:pPr lvl="1"/>
            <a:r>
              <a:rPr lang="en-US" dirty="0"/>
              <a:t>Basically same as CMakeLists.txt for the bouncing-ball example except an executable target.</a:t>
            </a:r>
          </a:p>
          <a:p>
            <a:endParaRPr lang="en-US" dirty="0"/>
          </a:p>
          <a:p>
            <a:endParaRPr lang="en-US" dirty="0"/>
          </a:p>
        </p:txBody>
      </p:sp>
      <p:sp>
        <p:nvSpPr>
          <p:cNvPr id="5" name="Content Placeholder 4"/>
          <p:cNvSpPr>
            <a:spLocks noGrp="1"/>
          </p:cNvSpPr>
          <p:nvPr>
            <p:ph sz="half" idx="2"/>
          </p:nvPr>
        </p:nvSpPr>
        <p:spPr>
          <a:xfrm>
            <a:off x="3632200" y="690336"/>
            <a:ext cx="5416549" cy="5059363"/>
          </a:xfrm>
        </p:spPr>
        <p:txBody>
          <a:bodyPr/>
          <a:lstStyle/>
          <a:p>
            <a:pPr marL="457200" lvl="1" indent="0">
              <a:buNone/>
            </a:pPr>
            <a:r>
              <a:rPr lang="en-US" sz="900" dirty="0">
                <a:latin typeface="Lucida Console" panose="020B0609040504020204" pitchFamily="49" charset="0"/>
              </a:rPr>
              <a:t>if("${CMAKE_SYSTEM_NAME}" STREQUAL "</a:t>
            </a:r>
            <a:r>
              <a:rPr lang="en-US" sz="900" dirty="0" err="1">
                <a:latin typeface="Lucida Console" panose="020B0609040504020204" pitchFamily="49" charset="0"/>
              </a:rPr>
              <a:t>WindowsStore</a:t>
            </a:r>
            <a:r>
              <a:rPr lang="en-US" sz="900" dirty="0">
                <a:latin typeface="Lucida Console" panose="020B0609040504020204" pitchFamily="49" charset="0"/>
              </a:rPr>
              <a:t>")</a:t>
            </a:r>
          </a:p>
          <a:p>
            <a:pPr marL="457200" lvl="1" indent="0">
              <a:buNone/>
            </a:pPr>
            <a:r>
              <a:rPr lang="en-US" sz="900" dirty="0">
                <a:latin typeface="Lucida Console" panose="020B0609040504020204" pitchFamily="49" charset="0"/>
              </a:rPr>
              <a:t>    message(“</a:t>
            </a:r>
            <a:r>
              <a:rPr lang="en-US" sz="900" dirty="0" err="1">
                <a:latin typeface="Lucida Console" panose="020B0609040504020204" pitchFamily="49" charset="0"/>
              </a:rPr>
              <a:t>FsSimpleWindow</a:t>
            </a:r>
            <a:r>
              <a:rPr lang="en-US" sz="900" dirty="0">
                <a:latin typeface="Lucida Console" panose="020B0609040504020204" pitchFamily="49" charset="0"/>
              </a:rPr>
              <a:t> framework not supported for UWP")</a:t>
            </a:r>
            <a:br>
              <a:rPr lang="en-US" sz="900" dirty="0">
                <a:latin typeface="Lucida Console" panose="020B0609040504020204" pitchFamily="49" charset="0"/>
              </a:rPr>
            </a:br>
            <a:r>
              <a:rPr lang="en-US" sz="900" dirty="0">
                <a:latin typeface="Lucida Console" panose="020B0609040504020204" pitchFamily="49" charset="0"/>
              </a:rPr>
              <a:t>    return()</a:t>
            </a:r>
          </a:p>
          <a:p>
            <a:pPr marL="457200" lvl="1" indent="0">
              <a:buNone/>
            </a:pPr>
            <a:r>
              <a:rPr lang="en-US" sz="900" dirty="0" err="1">
                <a:latin typeface="Lucida Console" panose="020B0609040504020204" pitchFamily="49" charset="0"/>
              </a:rPr>
              <a:t>elseif</a:t>
            </a:r>
            <a:r>
              <a:rPr lang="en-US" sz="900" dirty="0">
                <a:latin typeface="Lucida Console" panose="020B0609040504020204" pitchFamily="49" charset="0"/>
              </a:rPr>
              <a:t>(MSVC)</a:t>
            </a:r>
          </a:p>
          <a:p>
            <a:pPr marL="457200" lvl="1" indent="0">
              <a:buNone/>
            </a:pPr>
            <a:r>
              <a:rPr lang="en-US" sz="900" dirty="0">
                <a:latin typeface="Lucida Console" panose="020B0609040504020204" pitchFamily="49" charset="0"/>
              </a:rPr>
              <a:t>    set(LIB_SRCS</a:t>
            </a:r>
          </a:p>
          <a:p>
            <a:pPr marL="457200" lvl="1" indent="0">
              <a:buNone/>
            </a:pPr>
            <a:r>
              <a:rPr lang="en-US" sz="900" dirty="0">
                <a:latin typeface="Lucida Console" panose="020B0609040504020204" pitchFamily="49" charset="0"/>
              </a:rPr>
              <a:t>        windows/fssimplewindow.cpp</a:t>
            </a:r>
          </a:p>
          <a:p>
            <a:pPr marL="457200" lvl="1" indent="0">
              <a:buNone/>
            </a:pPr>
            <a:r>
              <a:rPr lang="en-US" sz="900" dirty="0">
                <a:latin typeface="Lucida Console" panose="020B0609040504020204" pitchFamily="49" charset="0"/>
              </a:rPr>
              <a:t>        windows/</a:t>
            </a:r>
            <a:r>
              <a:rPr lang="en-US" sz="900" dirty="0" err="1">
                <a:latin typeface="Lucida Console" panose="020B0609040504020204" pitchFamily="49" charset="0"/>
              </a:rPr>
              <a:t>fssimplewindow.h</a:t>
            </a:r>
            <a:endParaRPr lang="en-US" sz="900" dirty="0">
              <a:latin typeface="Lucida Console" panose="020B0609040504020204" pitchFamily="49" charset="0"/>
            </a:endParaRPr>
          </a:p>
          <a:p>
            <a:pPr marL="457200" lvl="1" indent="0">
              <a:buNone/>
            </a:pPr>
            <a:r>
              <a:rPr lang="en-US" sz="900" dirty="0">
                <a:latin typeface="Lucida Console" panose="020B0609040504020204" pitchFamily="49" charset="0"/>
              </a:rPr>
              <a:t>    )</a:t>
            </a:r>
          </a:p>
          <a:p>
            <a:pPr marL="457200" lvl="1" indent="0">
              <a:buNone/>
            </a:pPr>
            <a:r>
              <a:rPr lang="en-US" sz="900" dirty="0">
                <a:latin typeface="Lucida Console" panose="020B0609040504020204" pitchFamily="49" charset="0"/>
              </a:rPr>
              <a:t>    set(HEADER_PATH windows)</a:t>
            </a:r>
          </a:p>
          <a:p>
            <a:pPr marL="457200" lvl="1" indent="0">
              <a:buNone/>
            </a:pPr>
            <a:r>
              <a:rPr lang="en-US" sz="900" dirty="0" err="1">
                <a:latin typeface="Lucida Console" panose="020B0609040504020204" pitchFamily="49" charset="0"/>
              </a:rPr>
              <a:t>elseif</a:t>
            </a:r>
            <a:r>
              <a:rPr lang="en-US" sz="900" dirty="0">
                <a:latin typeface="Lucida Console" panose="020B0609040504020204" pitchFamily="49" charset="0"/>
              </a:rPr>
              <a:t>(APPLE)</a:t>
            </a:r>
          </a:p>
          <a:p>
            <a:pPr marL="457200" lvl="1" indent="0">
              <a:buNone/>
            </a:pPr>
            <a:r>
              <a:rPr lang="en-US" sz="900" dirty="0">
                <a:latin typeface="Lucida Console" panose="020B0609040504020204" pitchFamily="49" charset="0"/>
              </a:rPr>
              <a:t>    set(LIB_SRCS</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macosx</a:t>
            </a:r>
            <a:r>
              <a:rPr lang="en-US" sz="900" dirty="0">
                <a:latin typeface="Lucida Console" panose="020B0609040504020204" pitchFamily="49" charset="0"/>
              </a:rPr>
              <a:t>/</a:t>
            </a:r>
            <a:r>
              <a:rPr lang="en-US" sz="900" dirty="0" err="1">
                <a:latin typeface="Lucida Console" panose="020B0609040504020204" pitchFamily="49" charset="0"/>
              </a:rPr>
              <a:t>fssimplewindow.h</a:t>
            </a:r>
            <a:endParaRPr lang="en-US" sz="900" dirty="0">
              <a:latin typeface="Lucida Console" panose="020B0609040504020204" pitchFamily="49" charset="0"/>
            </a:endParaRP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macosx</a:t>
            </a:r>
            <a:r>
              <a:rPr lang="en-US" sz="900" dirty="0">
                <a:latin typeface="Lucida Console" panose="020B0609040504020204" pitchFamily="49" charset="0"/>
              </a:rPr>
              <a:t>/fssimplewindowcpp.cpp</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macosx</a:t>
            </a:r>
            <a:r>
              <a:rPr lang="en-US" sz="900" dirty="0">
                <a:latin typeface="Lucida Console" panose="020B0609040504020204" pitchFamily="49" charset="0"/>
              </a:rPr>
              <a:t>/</a:t>
            </a:r>
            <a:r>
              <a:rPr lang="en-US" sz="900" dirty="0" err="1">
                <a:latin typeface="Lucida Console" panose="020B0609040504020204" pitchFamily="49" charset="0"/>
              </a:rPr>
              <a:t>fssimplewindowobjc.m</a:t>
            </a:r>
            <a:endParaRPr lang="en-US" sz="900" dirty="0">
              <a:latin typeface="Lucida Console" panose="020B0609040504020204" pitchFamily="49" charset="0"/>
            </a:endParaRPr>
          </a:p>
          <a:p>
            <a:pPr marL="457200" lvl="1" indent="0">
              <a:buNone/>
            </a:pPr>
            <a:r>
              <a:rPr lang="en-US" sz="900" dirty="0">
                <a:latin typeface="Lucida Console" panose="020B0609040504020204" pitchFamily="49" charset="0"/>
              </a:rPr>
              <a:t>    )</a:t>
            </a:r>
          </a:p>
          <a:p>
            <a:pPr marL="457200" lvl="1" indent="0">
              <a:buNone/>
            </a:pPr>
            <a:r>
              <a:rPr lang="en-US" sz="900" dirty="0">
                <a:latin typeface="Lucida Console" panose="020B0609040504020204" pitchFamily="49" charset="0"/>
              </a:rPr>
              <a:t>    set(HEADER_PATH </a:t>
            </a:r>
            <a:r>
              <a:rPr lang="en-US" sz="900" dirty="0" err="1">
                <a:latin typeface="Lucida Console" panose="020B0609040504020204" pitchFamily="49" charset="0"/>
              </a:rPr>
              <a:t>macosx</a:t>
            </a:r>
            <a:r>
              <a:rPr lang="en-US" sz="900" dirty="0">
                <a:latin typeface="Lucida Console" panose="020B0609040504020204" pitchFamily="49" charset="0"/>
              </a:rPr>
              <a:t>)</a:t>
            </a:r>
          </a:p>
          <a:p>
            <a:pPr marL="457200" lvl="1" indent="0">
              <a:buNone/>
            </a:pPr>
            <a:r>
              <a:rPr lang="en-US" sz="900" dirty="0" err="1">
                <a:latin typeface="Lucida Console" panose="020B0609040504020204" pitchFamily="49" charset="0"/>
              </a:rPr>
              <a:t>elseif</a:t>
            </a:r>
            <a:r>
              <a:rPr lang="en-US" sz="900" dirty="0">
                <a:latin typeface="Lucida Console" panose="020B0609040504020204" pitchFamily="49" charset="0"/>
              </a:rPr>
              <a:t>(UNIX)</a:t>
            </a:r>
          </a:p>
          <a:p>
            <a:pPr marL="457200" lvl="1" indent="0">
              <a:buNone/>
            </a:pPr>
            <a:r>
              <a:rPr lang="en-US" sz="900" dirty="0">
                <a:latin typeface="Lucida Console" panose="020B0609040504020204" pitchFamily="49" charset="0"/>
              </a:rPr>
              <a:t>    set(LIB_SRCS</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linux</a:t>
            </a:r>
            <a:r>
              <a:rPr lang="en-US" sz="900" dirty="0">
                <a:latin typeface="Lucida Console" panose="020B0609040504020204" pitchFamily="49" charset="0"/>
              </a:rPr>
              <a:t>/fssimplewindow.cpp</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linux</a:t>
            </a:r>
            <a:r>
              <a:rPr lang="en-US" sz="900" dirty="0">
                <a:latin typeface="Lucida Console" panose="020B0609040504020204" pitchFamily="49" charset="0"/>
              </a:rPr>
              <a:t>/</a:t>
            </a:r>
            <a:r>
              <a:rPr lang="en-US" sz="900" dirty="0" err="1">
                <a:latin typeface="Lucida Console" panose="020B0609040504020204" pitchFamily="49" charset="0"/>
              </a:rPr>
              <a:t>fssimplewindow.h</a:t>
            </a:r>
            <a:endParaRPr lang="en-US" sz="900" dirty="0">
              <a:latin typeface="Lucida Console" panose="020B0609040504020204" pitchFamily="49" charset="0"/>
            </a:endParaRPr>
          </a:p>
          <a:p>
            <a:pPr marL="457200" lvl="1" indent="0">
              <a:buNone/>
            </a:pPr>
            <a:r>
              <a:rPr lang="en-US" sz="900" dirty="0">
                <a:latin typeface="Lucida Console" panose="020B0609040504020204" pitchFamily="49" charset="0"/>
              </a:rPr>
              <a:t>    )</a:t>
            </a:r>
          </a:p>
          <a:p>
            <a:pPr marL="457200" lvl="1" indent="0">
              <a:buNone/>
            </a:pPr>
            <a:r>
              <a:rPr lang="en-US" sz="900" dirty="0">
                <a:latin typeface="Lucida Console" panose="020B0609040504020204" pitchFamily="49" charset="0"/>
              </a:rPr>
              <a:t>    set(HEADER_PATH </a:t>
            </a:r>
            <a:r>
              <a:rPr lang="en-US" sz="900" dirty="0" err="1">
                <a:latin typeface="Lucida Console" panose="020B0609040504020204" pitchFamily="49" charset="0"/>
              </a:rPr>
              <a:t>linux</a:t>
            </a:r>
            <a:r>
              <a:rPr lang="en-US" sz="900" dirty="0">
                <a:latin typeface="Lucida Console" panose="020B0609040504020204" pitchFamily="49" charset="0"/>
              </a:rPr>
              <a:t>)</a:t>
            </a:r>
          </a:p>
          <a:p>
            <a:pPr marL="457200" lvl="1" indent="0">
              <a:buNone/>
            </a:pPr>
            <a:r>
              <a:rPr lang="en-US" sz="900" dirty="0">
                <a:latin typeface="Lucida Console" panose="020B0609040504020204" pitchFamily="49" charset="0"/>
              </a:rPr>
              <a:t>else()</a:t>
            </a:r>
          </a:p>
          <a:p>
            <a:pPr marL="457200" lvl="1" indent="0">
              <a:buNone/>
            </a:pPr>
            <a:r>
              <a:rPr lang="en-US" sz="900" dirty="0">
                <a:latin typeface="Lucida Console" panose="020B0609040504020204" pitchFamily="49" charset="0"/>
              </a:rPr>
              <a:t>    message(FATAL_ERROR "Unsupported platform")</a:t>
            </a:r>
          </a:p>
          <a:p>
            <a:pPr marL="457200" lvl="1" indent="0">
              <a:buNone/>
            </a:pPr>
            <a:r>
              <a:rPr lang="en-US" sz="900" dirty="0" err="1">
                <a:latin typeface="Lucida Console" panose="020B0609040504020204" pitchFamily="49" charset="0"/>
              </a:rPr>
              <a:t>endif</a:t>
            </a:r>
            <a:r>
              <a:rPr lang="en-US" sz="900" dirty="0">
                <a:latin typeface="Lucida Console" panose="020B0609040504020204" pitchFamily="49" charset="0"/>
              </a:rPr>
              <a:t>()</a:t>
            </a:r>
          </a:p>
          <a:p>
            <a:pPr marL="457200" lvl="1" indent="0">
              <a:buNone/>
            </a:pPr>
            <a:endParaRPr lang="en-US" sz="900" dirty="0">
              <a:latin typeface="Lucida Console" panose="020B0609040504020204" pitchFamily="49" charset="0"/>
            </a:endParaRPr>
          </a:p>
          <a:p>
            <a:pPr marL="457200" lvl="1" indent="0">
              <a:buNone/>
            </a:pPr>
            <a:r>
              <a:rPr lang="en-US" sz="900" dirty="0" err="1">
                <a:latin typeface="Lucida Console" panose="020B0609040504020204" pitchFamily="49" charset="0"/>
              </a:rPr>
              <a:t>add_library</a:t>
            </a:r>
            <a:r>
              <a:rPr lang="en-US" sz="900" dirty="0">
                <a:latin typeface="Lucida Console" panose="020B0609040504020204" pitchFamily="49" charset="0"/>
              </a:rPr>
              <a:t>(</a:t>
            </a:r>
            <a:r>
              <a:rPr lang="en-US" sz="900" dirty="0" err="1">
                <a:latin typeface="Lucida Console" panose="020B0609040504020204" pitchFamily="49" charset="0"/>
              </a:rPr>
              <a:t>simplewindow</a:t>
            </a:r>
            <a:r>
              <a:rPr lang="en-US" sz="900" dirty="0">
                <a:latin typeface="Lucida Console" panose="020B0609040504020204" pitchFamily="49" charset="0"/>
              </a:rPr>
              <a:t> ${LIB_SRCS})</a:t>
            </a:r>
          </a:p>
          <a:p>
            <a:pPr marL="457200" lvl="1" indent="0">
              <a:buNone/>
            </a:pPr>
            <a:r>
              <a:rPr lang="en-US" sz="900" dirty="0" err="1">
                <a:latin typeface="Lucida Console" panose="020B0609040504020204" pitchFamily="49" charset="0"/>
              </a:rPr>
              <a:t>target_include_directories</a:t>
            </a:r>
            <a:r>
              <a:rPr lang="en-US" sz="900" dirty="0">
                <a:latin typeface="Lucida Console" panose="020B0609040504020204" pitchFamily="49" charset="0"/>
              </a:rPr>
              <a:t>(</a:t>
            </a:r>
            <a:r>
              <a:rPr lang="en-US" sz="900" dirty="0" err="1">
                <a:latin typeface="Lucida Console" panose="020B0609040504020204" pitchFamily="49" charset="0"/>
              </a:rPr>
              <a:t>simplewindow</a:t>
            </a:r>
            <a:r>
              <a:rPr lang="en-US" sz="900" dirty="0">
                <a:latin typeface="Lucida Console" panose="020B0609040504020204" pitchFamily="49" charset="0"/>
              </a:rPr>
              <a:t> PUBLIC ${HEADER_PATH})</a:t>
            </a:r>
          </a:p>
          <a:p>
            <a:pPr marL="457200" lvl="1" indent="0">
              <a:buNone/>
            </a:pPr>
            <a:endParaRPr lang="en-US" sz="900" dirty="0">
              <a:latin typeface="Lucida Console" panose="020B0609040504020204" pitchFamily="49" charset="0"/>
            </a:endParaRPr>
          </a:p>
          <a:p>
            <a:pPr marL="457200" lvl="1" indent="0">
              <a:buNone/>
            </a:pPr>
            <a:r>
              <a:rPr lang="en-US" sz="900" dirty="0">
                <a:latin typeface="Lucida Console" panose="020B0609040504020204" pitchFamily="49" charset="0"/>
              </a:rPr>
              <a:t>if(APPLE)</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find_library</a:t>
            </a:r>
            <a:r>
              <a:rPr lang="en-US" sz="900" dirty="0">
                <a:latin typeface="Lucida Console" panose="020B0609040504020204" pitchFamily="49" charset="0"/>
              </a:rPr>
              <a:t>(COCOA_LIB Cocoa)</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find_library</a:t>
            </a:r>
            <a:r>
              <a:rPr lang="en-US" sz="900" dirty="0">
                <a:latin typeface="Lucida Console" panose="020B0609040504020204" pitchFamily="49" charset="0"/>
              </a:rPr>
              <a:t>(OPENGL_LIB OpenGL)</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target_link_libraries</a:t>
            </a:r>
            <a:r>
              <a:rPr lang="en-US" sz="900" dirty="0">
                <a:latin typeface="Lucida Console" panose="020B0609040504020204" pitchFamily="49" charset="0"/>
              </a:rPr>
              <a:t>(</a:t>
            </a:r>
            <a:r>
              <a:rPr lang="en-US" sz="900" dirty="0" err="1">
                <a:latin typeface="Lucida Console" panose="020B0609040504020204" pitchFamily="49" charset="0"/>
              </a:rPr>
              <a:t>simplewindow</a:t>
            </a:r>
            <a:r>
              <a:rPr lang="en-US" sz="900" dirty="0">
                <a:latin typeface="Lucida Console" panose="020B0609040504020204" pitchFamily="49" charset="0"/>
              </a:rPr>
              <a:t> ${COCOA_LIB} ${OPENGL_LIB})</a:t>
            </a:r>
          </a:p>
          <a:p>
            <a:pPr marL="457200" lvl="1" indent="0">
              <a:buNone/>
            </a:pPr>
            <a:r>
              <a:rPr lang="en-US" sz="900" dirty="0" err="1">
                <a:latin typeface="Lucida Console" panose="020B0609040504020204" pitchFamily="49" charset="0"/>
              </a:rPr>
              <a:t>elseif</a:t>
            </a:r>
            <a:r>
              <a:rPr lang="en-US" sz="900" dirty="0">
                <a:latin typeface="Lucida Console" panose="020B0609040504020204" pitchFamily="49" charset="0"/>
              </a:rPr>
              <a:t>(UNIX)</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target_link_libraries</a:t>
            </a:r>
            <a:r>
              <a:rPr lang="en-US" sz="900" dirty="0">
                <a:latin typeface="Lucida Console" panose="020B0609040504020204" pitchFamily="49" charset="0"/>
              </a:rPr>
              <a:t>(</a:t>
            </a:r>
            <a:r>
              <a:rPr lang="en-US" sz="900" dirty="0" err="1">
                <a:latin typeface="Lucida Console" panose="020B0609040504020204" pitchFamily="49" charset="0"/>
              </a:rPr>
              <a:t>simplewindow</a:t>
            </a:r>
            <a:r>
              <a:rPr lang="en-US" sz="900" dirty="0">
                <a:latin typeface="Lucida Console" panose="020B0609040504020204" pitchFamily="49" charset="0"/>
              </a:rPr>
              <a:t> GL GLU X11)</a:t>
            </a:r>
          </a:p>
          <a:p>
            <a:pPr marL="457200" lvl="1" indent="0">
              <a:buNone/>
            </a:pPr>
            <a:r>
              <a:rPr lang="en-US" sz="900" dirty="0" err="1">
                <a:latin typeface="Lucida Console" panose="020B0609040504020204" pitchFamily="49" charset="0"/>
              </a:rPr>
              <a:t>endif</a:t>
            </a:r>
            <a:r>
              <a:rPr lang="en-US" sz="900" dirty="0">
                <a:latin typeface="Lucida Console" panose="020B0609040504020204" pitchFamily="49" charset="0"/>
              </a:rPr>
              <a:t>()</a:t>
            </a:r>
          </a:p>
          <a:p>
            <a:pPr marL="0" indent="0">
              <a:buNone/>
            </a:pPr>
            <a:endParaRPr lang="en-US" dirty="0"/>
          </a:p>
        </p:txBody>
      </p:sp>
      <p:sp>
        <p:nvSpPr>
          <p:cNvPr id="4" name="Rectangle 3"/>
          <p:cNvSpPr/>
          <p:nvPr/>
        </p:nvSpPr>
        <p:spPr>
          <a:xfrm>
            <a:off x="4058557" y="690336"/>
            <a:ext cx="4827814" cy="612956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35028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Example – Sub-directories</a:t>
            </a:r>
          </a:p>
        </p:txBody>
      </p:sp>
      <p:sp>
        <p:nvSpPr>
          <p:cNvPr id="3" name="Content Placeholder 2"/>
          <p:cNvSpPr>
            <a:spLocks noGrp="1"/>
          </p:cNvSpPr>
          <p:nvPr>
            <p:ph idx="1"/>
          </p:nvPr>
        </p:nvSpPr>
        <p:spPr/>
        <p:txBody>
          <a:bodyPr/>
          <a:lstStyle/>
          <a:p>
            <a:r>
              <a:rPr lang="en-US" dirty="0"/>
              <a:t>CMakeLists.txt in </a:t>
            </a:r>
            <a:r>
              <a:rPr lang="en-US" dirty="0" err="1"/>
              <a:t>shooting_class</a:t>
            </a:r>
            <a:endParaRPr lang="en-US" dirty="0"/>
          </a:p>
          <a:p>
            <a:pPr marL="457200" lvl="1" indent="0">
              <a:buNone/>
            </a:pPr>
            <a:r>
              <a:rPr lang="en-US" sz="1400" dirty="0" err="1">
                <a:latin typeface="Lucida Console" panose="020B0609040504020204" pitchFamily="49" charset="0"/>
              </a:rPr>
              <a:t>add_library</a:t>
            </a:r>
            <a:r>
              <a:rPr lang="en-US" sz="1400" dirty="0">
                <a:latin typeface="Lucida Console" panose="020B0609040504020204" pitchFamily="49" charset="0"/>
              </a:rPr>
              <a:t>(</a:t>
            </a:r>
            <a:r>
              <a:rPr lang="en-US" sz="1400" dirty="0" err="1">
                <a:latin typeface="Lucida Console" panose="020B0609040504020204" pitchFamily="49" charset="0"/>
              </a:rPr>
              <a:t>shooting_game_lib</a:t>
            </a:r>
            <a:r>
              <a:rPr lang="en-US" sz="1400" dirty="0">
                <a:latin typeface="Lucida Console" panose="020B0609040504020204" pitchFamily="49" charset="0"/>
              </a:rPr>
              <a:t> shoot-3-class.cpp shoot-3-class.h)</a:t>
            </a:r>
          </a:p>
          <a:p>
            <a:pPr marL="457200" lvl="1" indent="0">
              <a:buNone/>
            </a:pPr>
            <a:r>
              <a:rPr lang="en-US" sz="1400" dirty="0" err="1">
                <a:latin typeface="Lucida Console" panose="020B0609040504020204" pitchFamily="49" charset="0"/>
              </a:rPr>
              <a:t>target_include_directories</a:t>
            </a:r>
            <a:r>
              <a:rPr lang="en-US" sz="1400" dirty="0">
                <a:latin typeface="Lucida Console" panose="020B0609040504020204" pitchFamily="49" charset="0"/>
              </a:rPr>
              <a:t>(</a:t>
            </a:r>
            <a:r>
              <a:rPr lang="en-US" sz="1400" dirty="0" err="1">
                <a:latin typeface="Lucida Console" panose="020B0609040504020204" pitchFamily="49" charset="0"/>
              </a:rPr>
              <a:t>shooting_game_lib</a:t>
            </a:r>
            <a:r>
              <a:rPr lang="en-US" sz="1400" dirty="0">
                <a:latin typeface="Lucida Console" panose="020B0609040504020204" pitchFamily="49" charset="0"/>
              </a:rPr>
              <a:t> PUBLIC .)</a:t>
            </a:r>
          </a:p>
          <a:p>
            <a:pPr marL="457200" lvl="1" indent="0">
              <a:buNone/>
            </a:pPr>
            <a:r>
              <a:rPr lang="en-US" sz="1400" dirty="0" err="1">
                <a:latin typeface="Lucida Console" panose="020B0609040504020204" pitchFamily="49" charset="0"/>
              </a:rPr>
              <a:t>target_link_libraries</a:t>
            </a:r>
            <a:r>
              <a:rPr lang="en-US" sz="1400" dirty="0">
                <a:latin typeface="Lucida Console" panose="020B0609040504020204" pitchFamily="49" charset="0"/>
              </a:rPr>
              <a:t>(</a:t>
            </a:r>
            <a:r>
              <a:rPr lang="en-US" sz="1400" dirty="0" err="1">
                <a:latin typeface="Lucida Console" panose="020B0609040504020204" pitchFamily="49" charset="0"/>
              </a:rPr>
              <a:t>shooting_game_lib</a:t>
            </a:r>
            <a:r>
              <a:rPr lang="en-US" sz="1400" dirty="0">
                <a:latin typeface="Lucida Console" panose="020B0609040504020204" pitchFamily="49" charset="0"/>
              </a:rPr>
              <a:t> </a:t>
            </a:r>
            <a:r>
              <a:rPr lang="en-US" sz="1400" dirty="0" err="1">
                <a:latin typeface="Lucida Console" panose="020B0609040504020204" pitchFamily="49" charset="0"/>
              </a:rPr>
              <a:t>simplewindow</a:t>
            </a:r>
            <a:r>
              <a:rPr lang="en-US" sz="1400" dirty="0">
                <a:latin typeface="Lucida Console" panose="020B0609040504020204" pitchFamily="49" charset="0"/>
              </a:rPr>
              <a:t> </a:t>
            </a:r>
            <a:r>
              <a:rPr lang="en-US" sz="1400" dirty="0" err="1">
                <a:latin typeface="Lucida Console" panose="020B0609040504020204" pitchFamily="49" charset="0"/>
              </a:rPr>
              <a:t>ysglfontdata</a:t>
            </a:r>
            <a:r>
              <a:rPr lang="en-US" sz="1400" dirty="0">
                <a:latin typeface="Lucida Console" panose="020B0609040504020204" pitchFamily="49" charset="0"/>
              </a:rPr>
              <a:t>)</a:t>
            </a:r>
          </a:p>
          <a:p>
            <a:pPr marL="457200" lvl="1" indent="0">
              <a:buNone/>
            </a:pPr>
            <a:endParaRPr lang="en-US" sz="1400" dirty="0">
              <a:latin typeface="Lucida Console" panose="020B0609040504020204" pitchFamily="49" charset="0"/>
            </a:endParaRPr>
          </a:p>
          <a:p>
            <a:pPr lvl="1"/>
            <a:r>
              <a:rPr lang="en-US" dirty="0"/>
              <a:t>You can set </a:t>
            </a:r>
            <a:r>
              <a:rPr lang="en-US" dirty="0" err="1"/>
              <a:t>target_link_libraries</a:t>
            </a:r>
            <a:r>
              <a:rPr lang="en-US" dirty="0"/>
              <a:t> for a library.</a:t>
            </a:r>
          </a:p>
          <a:p>
            <a:pPr lvl="1"/>
            <a:r>
              <a:rPr lang="en-US" dirty="0"/>
              <a:t>In this case, </a:t>
            </a:r>
            <a:r>
              <a:rPr lang="en-US" dirty="0" err="1"/>
              <a:t>shooting_game_lib</a:t>
            </a:r>
            <a:r>
              <a:rPr lang="en-US" dirty="0"/>
              <a:t> depends on </a:t>
            </a:r>
            <a:r>
              <a:rPr lang="en-US" dirty="0" err="1"/>
              <a:t>simplewindow</a:t>
            </a:r>
            <a:r>
              <a:rPr lang="en-US" dirty="0"/>
              <a:t> and </a:t>
            </a:r>
            <a:r>
              <a:rPr lang="en-US" dirty="0" err="1"/>
              <a:t>ysglfontdata</a:t>
            </a:r>
            <a:r>
              <a:rPr lang="en-US" dirty="0"/>
              <a:t> libraries.</a:t>
            </a:r>
          </a:p>
          <a:p>
            <a:pPr lvl="1"/>
            <a:r>
              <a:rPr lang="en-US" dirty="0"/>
              <a:t>Include paths of </a:t>
            </a:r>
            <a:r>
              <a:rPr lang="en-US" dirty="0" err="1"/>
              <a:t>simplewindow</a:t>
            </a:r>
            <a:r>
              <a:rPr lang="en-US" dirty="0"/>
              <a:t> and </a:t>
            </a:r>
            <a:r>
              <a:rPr lang="en-US" dirty="0" err="1"/>
              <a:t>ysglfontdata</a:t>
            </a:r>
            <a:r>
              <a:rPr lang="en-US" dirty="0"/>
              <a:t> is also transferred to the targets that depends on </a:t>
            </a:r>
            <a:r>
              <a:rPr lang="en-US" dirty="0" err="1"/>
              <a:t>shooting_game_lib</a:t>
            </a:r>
            <a:r>
              <a:rPr lang="en-US" dirty="0"/>
              <a:t>.</a:t>
            </a:r>
          </a:p>
          <a:p>
            <a:r>
              <a:rPr lang="en-US" dirty="0"/>
              <a:t>CMakeLists.txt in </a:t>
            </a:r>
            <a:r>
              <a:rPr lang="en-US" dirty="0" err="1"/>
              <a:t>menutest</a:t>
            </a:r>
            <a:endParaRPr lang="en-US" dirty="0"/>
          </a:p>
          <a:p>
            <a:pPr marL="457200" lvl="1" indent="0">
              <a:buNone/>
            </a:pPr>
            <a:r>
              <a:rPr lang="en-US" sz="1400" dirty="0" err="1">
                <a:latin typeface="Lucida Console" panose="020B0609040504020204" pitchFamily="49" charset="0"/>
              </a:rPr>
              <a:t>add_executable</a:t>
            </a:r>
            <a:r>
              <a:rPr lang="en-US" sz="1400" dirty="0">
                <a:latin typeface="Lucida Console" panose="020B0609040504020204" pitchFamily="49" charset="0"/>
              </a:rPr>
              <a:t>(</a:t>
            </a:r>
            <a:r>
              <a:rPr lang="en-US" sz="1400" dirty="0" err="1">
                <a:latin typeface="Lucida Console" panose="020B0609040504020204" pitchFamily="49" charset="0"/>
              </a:rPr>
              <a:t>menutest</a:t>
            </a:r>
            <a:r>
              <a:rPr lang="en-US" sz="1400" dirty="0">
                <a:latin typeface="Lucida Console" panose="020B0609040504020204" pitchFamily="49" charset="0"/>
              </a:rPr>
              <a:t> menutest.cpp)</a:t>
            </a:r>
          </a:p>
          <a:p>
            <a:pPr marL="457200" lvl="1" indent="0">
              <a:buNone/>
            </a:pPr>
            <a:r>
              <a:rPr lang="en-US" sz="1400" dirty="0" err="1">
                <a:latin typeface="Lucida Console" panose="020B0609040504020204" pitchFamily="49" charset="0"/>
              </a:rPr>
              <a:t>target_link_libraries</a:t>
            </a:r>
            <a:r>
              <a:rPr lang="en-US" sz="1400" dirty="0">
                <a:latin typeface="Lucida Console" panose="020B0609040504020204" pitchFamily="49" charset="0"/>
              </a:rPr>
              <a:t>(</a:t>
            </a:r>
            <a:r>
              <a:rPr lang="en-US" sz="1400" dirty="0" err="1">
                <a:latin typeface="Lucida Console" panose="020B0609040504020204" pitchFamily="49" charset="0"/>
              </a:rPr>
              <a:t>menutest</a:t>
            </a:r>
            <a:r>
              <a:rPr lang="en-US" sz="1400" dirty="0">
                <a:latin typeface="Lucida Console" panose="020B0609040504020204" pitchFamily="49" charset="0"/>
              </a:rPr>
              <a:t> </a:t>
            </a:r>
            <a:r>
              <a:rPr lang="en-US" sz="1400" dirty="0" err="1">
                <a:latin typeface="Lucida Console" panose="020B0609040504020204" pitchFamily="49" charset="0"/>
              </a:rPr>
              <a:t>shooting_game_lib</a:t>
            </a:r>
            <a:r>
              <a:rPr lang="en-US" sz="1400" dirty="0">
                <a:latin typeface="Lucida Console" panose="020B0609040504020204" pitchFamily="49" charset="0"/>
              </a:rPr>
              <a:t>)</a:t>
            </a:r>
          </a:p>
          <a:p>
            <a:pPr marL="457200" lvl="1" indent="0">
              <a:buNone/>
            </a:pPr>
            <a:endParaRPr lang="en-US" sz="1400" dirty="0">
              <a:latin typeface="Lucida Console" panose="020B0609040504020204" pitchFamily="49" charset="0"/>
            </a:endParaRPr>
          </a:p>
          <a:p>
            <a:pPr lvl="1"/>
            <a:r>
              <a:rPr lang="en-US" dirty="0" err="1"/>
              <a:t>Menutest</a:t>
            </a:r>
            <a:r>
              <a:rPr lang="en-US" dirty="0"/>
              <a:t> program depends on </a:t>
            </a:r>
            <a:r>
              <a:rPr lang="en-US" dirty="0" err="1"/>
              <a:t>shooting_game_lib</a:t>
            </a:r>
            <a:r>
              <a:rPr lang="en-US" dirty="0"/>
              <a:t>.</a:t>
            </a:r>
          </a:p>
          <a:p>
            <a:pPr lvl="1"/>
            <a:r>
              <a:rPr lang="en-US" dirty="0"/>
              <a:t>It automatically </a:t>
            </a:r>
            <a:r>
              <a:rPr lang="en-US" dirty="0" err="1"/>
              <a:t>linkes</a:t>
            </a:r>
            <a:r>
              <a:rPr lang="en-US" dirty="0"/>
              <a:t> </a:t>
            </a:r>
            <a:r>
              <a:rPr lang="en-US" dirty="0" err="1"/>
              <a:t>simplewindow</a:t>
            </a:r>
            <a:r>
              <a:rPr lang="en-US" dirty="0"/>
              <a:t> and </a:t>
            </a:r>
            <a:r>
              <a:rPr lang="en-US" dirty="0" err="1"/>
              <a:t>ysglfontdata</a:t>
            </a:r>
            <a:r>
              <a:rPr lang="en-US" dirty="0"/>
              <a:t> libraries.</a:t>
            </a:r>
          </a:p>
          <a:p>
            <a:endParaRPr lang="en-US" dirty="0"/>
          </a:p>
          <a:p>
            <a:endParaRPr lang="en-US" dirty="0"/>
          </a:p>
        </p:txBody>
      </p:sp>
      <p:sp>
        <p:nvSpPr>
          <p:cNvPr id="4" name="Rectangle 3"/>
          <p:cNvSpPr/>
          <p:nvPr/>
        </p:nvSpPr>
        <p:spPr>
          <a:xfrm>
            <a:off x="947057" y="1458687"/>
            <a:ext cx="7451272" cy="9688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47057" y="4626430"/>
            <a:ext cx="5606143" cy="68579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77770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Example – Sub-directories</a:t>
            </a:r>
          </a:p>
        </p:txBody>
      </p:sp>
      <p:sp>
        <p:nvSpPr>
          <p:cNvPr id="3" name="Content Placeholder 2"/>
          <p:cNvSpPr>
            <a:spLocks noGrp="1"/>
          </p:cNvSpPr>
          <p:nvPr>
            <p:ph idx="1"/>
          </p:nvPr>
        </p:nvSpPr>
        <p:spPr/>
        <p:txBody>
          <a:bodyPr/>
          <a:lstStyle/>
          <a:p>
            <a:r>
              <a:rPr lang="en-US" dirty="0"/>
              <a:t>CMakeLists.txt in main</a:t>
            </a:r>
          </a:p>
          <a:p>
            <a:pPr marL="457200" lvl="1" indent="0">
              <a:buNone/>
            </a:pPr>
            <a:r>
              <a:rPr lang="en-US" sz="1400" dirty="0" err="1">
                <a:latin typeface="Lucida Console" panose="020B0609040504020204" pitchFamily="49" charset="0"/>
              </a:rPr>
              <a:t>add_executable</a:t>
            </a:r>
            <a:r>
              <a:rPr lang="en-US" sz="1400" dirty="0">
                <a:latin typeface="Lucida Console" panose="020B0609040504020204" pitchFamily="49" charset="0"/>
              </a:rPr>
              <a:t>(main MACOSX_BUNDLE shoot-3-main.cpp)</a:t>
            </a:r>
          </a:p>
          <a:p>
            <a:pPr marL="457200" lvl="1" indent="0">
              <a:buNone/>
            </a:pPr>
            <a:r>
              <a:rPr lang="en-US" sz="1400" dirty="0" err="1">
                <a:latin typeface="Lucida Console" panose="020B0609040504020204" pitchFamily="49" charset="0"/>
              </a:rPr>
              <a:t>target_link_libraries</a:t>
            </a:r>
            <a:r>
              <a:rPr lang="en-US" sz="1400" dirty="0">
                <a:latin typeface="Lucida Console" panose="020B0609040504020204" pitchFamily="49" charset="0"/>
              </a:rPr>
              <a:t>(main </a:t>
            </a:r>
            <a:r>
              <a:rPr lang="en-US" sz="1400" dirty="0" err="1">
                <a:latin typeface="Lucida Console" panose="020B0609040504020204" pitchFamily="49" charset="0"/>
              </a:rPr>
              <a:t>shooting_game_lib</a:t>
            </a:r>
            <a:r>
              <a:rPr lang="en-US" sz="1400" dirty="0">
                <a:latin typeface="Lucida Console" panose="020B0609040504020204" pitchFamily="49" charset="0"/>
              </a:rPr>
              <a:t>)</a:t>
            </a:r>
          </a:p>
          <a:p>
            <a:pPr marL="457200" lvl="1" indent="0">
              <a:buNone/>
            </a:pPr>
            <a:endParaRPr lang="en-US" sz="1400" dirty="0">
              <a:latin typeface="Lucida Console" panose="020B0609040504020204" pitchFamily="49" charset="0"/>
            </a:endParaRPr>
          </a:p>
          <a:p>
            <a:pPr marL="457200" lvl="1" indent="0">
              <a:buNone/>
            </a:pPr>
            <a:endParaRPr lang="en-US" dirty="0"/>
          </a:p>
          <a:p>
            <a:r>
              <a:rPr lang="en-US" dirty="0"/>
              <a:t>Target dependencies form a tree structure.</a:t>
            </a:r>
          </a:p>
          <a:p>
            <a:endParaRPr lang="en-US" dirty="0"/>
          </a:p>
          <a:p>
            <a:endParaRPr lang="en-US" dirty="0"/>
          </a:p>
          <a:p>
            <a:endParaRPr lang="en-US" dirty="0"/>
          </a:p>
          <a:p>
            <a:endParaRPr lang="en-US" dirty="0"/>
          </a:p>
          <a:p>
            <a:r>
              <a:rPr lang="en-US" dirty="0"/>
              <a:t>It is called a </a:t>
            </a:r>
            <a:r>
              <a:rPr lang="en-US" i="1" dirty="0"/>
              <a:t>build tree</a:t>
            </a:r>
            <a:r>
              <a:rPr lang="en-US" dirty="0"/>
              <a:t>.  (Also called a </a:t>
            </a:r>
            <a:r>
              <a:rPr lang="en-US" i="1" dirty="0"/>
              <a:t>dependency graph</a:t>
            </a:r>
            <a:r>
              <a:rPr lang="en-US" dirty="0"/>
              <a:t>.)</a:t>
            </a:r>
          </a:p>
          <a:p>
            <a:pPr lvl="1"/>
            <a:endParaRPr lang="en-US" dirty="0"/>
          </a:p>
          <a:p>
            <a:endParaRPr lang="en-US" dirty="0"/>
          </a:p>
          <a:p>
            <a:endParaRPr lang="en-US" dirty="0"/>
          </a:p>
        </p:txBody>
      </p:sp>
      <p:sp>
        <p:nvSpPr>
          <p:cNvPr id="4" name="Rectangle 3"/>
          <p:cNvSpPr/>
          <p:nvPr/>
        </p:nvSpPr>
        <p:spPr>
          <a:xfrm>
            <a:off x="947057" y="1458687"/>
            <a:ext cx="5600977" cy="57149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042557" y="3113314"/>
            <a:ext cx="684803" cy="369332"/>
          </a:xfrm>
          <a:prstGeom prst="rect">
            <a:avLst/>
          </a:prstGeom>
          <a:noFill/>
        </p:spPr>
        <p:txBody>
          <a:bodyPr wrap="none" rtlCol="0">
            <a:spAutoFit/>
          </a:bodyPr>
          <a:lstStyle/>
          <a:p>
            <a:r>
              <a:rPr lang="en-US" dirty="0"/>
              <a:t>main</a:t>
            </a:r>
          </a:p>
        </p:txBody>
      </p:sp>
      <p:sp>
        <p:nvSpPr>
          <p:cNvPr id="6" name="TextBox 5"/>
          <p:cNvSpPr txBox="1"/>
          <p:nvPr/>
        </p:nvSpPr>
        <p:spPr>
          <a:xfrm>
            <a:off x="4076700" y="3113314"/>
            <a:ext cx="1133644" cy="369332"/>
          </a:xfrm>
          <a:prstGeom prst="rect">
            <a:avLst/>
          </a:prstGeom>
          <a:noFill/>
        </p:spPr>
        <p:txBody>
          <a:bodyPr wrap="none" rtlCol="0">
            <a:spAutoFit/>
          </a:bodyPr>
          <a:lstStyle/>
          <a:p>
            <a:r>
              <a:rPr lang="en-US" dirty="0" err="1"/>
              <a:t>menutest</a:t>
            </a:r>
            <a:endParaRPr lang="en-US" dirty="0"/>
          </a:p>
        </p:txBody>
      </p:sp>
      <p:sp>
        <p:nvSpPr>
          <p:cNvPr id="7" name="TextBox 6"/>
          <p:cNvSpPr txBox="1"/>
          <p:nvPr/>
        </p:nvSpPr>
        <p:spPr>
          <a:xfrm>
            <a:off x="3384958" y="3617935"/>
            <a:ext cx="1659429" cy="369332"/>
          </a:xfrm>
          <a:prstGeom prst="rect">
            <a:avLst/>
          </a:prstGeom>
          <a:noFill/>
        </p:spPr>
        <p:txBody>
          <a:bodyPr wrap="none" rtlCol="0">
            <a:spAutoFit/>
          </a:bodyPr>
          <a:lstStyle/>
          <a:p>
            <a:r>
              <a:rPr lang="en-US" dirty="0"/>
              <a:t>shooting-class</a:t>
            </a:r>
          </a:p>
        </p:txBody>
      </p:sp>
      <p:sp>
        <p:nvSpPr>
          <p:cNvPr id="8" name="TextBox 7"/>
          <p:cNvSpPr txBox="1"/>
          <p:nvPr/>
        </p:nvSpPr>
        <p:spPr>
          <a:xfrm>
            <a:off x="2247898" y="4122556"/>
            <a:ext cx="1620957" cy="369332"/>
          </a:xfrm>
          <a:prstGeom prst="rect">
            <a:avLst/>
          </a:prstGeom>
          <a:noFill/>
        </p:spPr>
        <p:txBody>
          <a:bodyPr wrap="none" rtlCol="0">
            <a:spAutoFit/>
          </a:bodyPr>
          <a:lstStyle/>
          <a:p>
            <a:r>
              <a:rPr lang="en-US" dirty="0" err="1"/>
              <a:t>simplewindow</a:t>
            </a:r>
            <a:endParaRPr lang="en-US" dirty="0"/>
          </a:p>
        </p:txBody>
      </p:sp>
      <p:sp>
        <p:nvSpPr>
          <p:cNvPr id="9" name="TextBox 8"/>
          <p:cNvSpPr txBox="1"/>
          <p:nvPr/>
        </p:nvSpPr>
        <p:spPr>
          <a:xfrm>
            <a:off x="4125687" y="4122556"/>
            <a:ext cx="1428596" cy="369332"/>
          </a:xfrm>
          <a:prstGeom prst="rect">
            <a:avLst/>
          </a:prstGeom>
          <a:noFill/>
        </p:spPr>
        <p:txBody>
          <a:bodyPr wrap="none" rtlCol="0">
            <a:spAutoFit/>
          </a:bodyPr>
          <a:lstStyle/>
          <a:p>
            <a:r>
              <a:rPr lang="en-US" dirty="0" err="1"/>
              <a:t>ysglfontdata</a:t>
            </a:r>
            <a:endParaRPr lang="en-US" dirty="0"/>
          </a:p>
        </p:txBody>
      </p:sp>
      <p:cxnSp>
        <p:nvCxnSpPr>
          <p:cNvPr id="11" name="Straight Connector 10"/>
          <p:cNvCxnSpPr>
            <a:stCxn id="8" idx="0"/>
          </p:cNvCxnSpPr>
          <p:nvPr/>
        </p:nvCxnSpPr>
        <p:spPr>
          <a:xfrm flipV="1">
            <a:off x="3058377" y="3987268"/>
            <a:ext cx="990014" cy="1352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2"/>
            <a:endCxn id="9" idx="0"/>
          </p:cNvCxnSpPr>
          <p:nvPr/>
        </p:nvCxnSpPr>
        <p:spPr>
          <a:xfrm>
            <a:off x="4214673" y="3987267"/>
            <a:ext cx="625312" cy="135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7" idx="0"/>
          </p:cNvCxnSpPr>
          <p:nvPr/>
        </p:nvCxnSpPr>
        <p:spPr>
          <a:xfrm>
            <a:off x="3384959" y="3482646"/>
            <a:ext cx="829714" cy="135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p:cNvCxnSpPr>
          <p:nvPr/>
        </p:nvCxnSpPr>
        <p:spPr>
          <a:xfrm flipH="1">
            <a:off x="4457700" y="3482646"/>
            <a:ext cx="185822" cy="135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5058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Adding a new target</a:t>
            </a:r>
          </a:p>
        </p:txBody>
      </p:sp>
      <p:sp>
        <p:nvSpPr>
          <p:cNvPr id="3" name="Content Placeholder 2"/>
          <p:cNvSpPr>
            <a:spLocks noGrp="1"/>
          </p:cNvSpPr>
          <p:nvPr>
            <p:ph idx="1"/>
          </p:nvPr>
        </p:nvSpPr>
        <p:spPr/>
        <p:txBody>
          <a:bodyPr/>
          <a:lstStyle/>
          <a:p>
            <a:r>
              <a:rPr lang="en-US" dirty="0"/>
              <a:t>In a typical CMake-managed build-tree, you need to add:</a:t>
            </a:r>
          </a:p>
          <a:p>
            <a:pPr lvl="1"/>
            <a:r>
              <a:rPr lang="en-US" dirty="0"/>
              <a:t>A sub-directory,</a:t>
            </a:r>
          </a:p>
          <a:p>
            <a:pPr lvl="1"/>
            <a:r>
              <a:rPr lang="en-US" dirty="0"/>
              <a:t>CMakeLists.txt, and</a:t>
            </a:r>
          </a:p>
          <a:p>
            <a:pPr lvl="1"/>
            <a:r>
              <a:rPr lang="en-US" dirty="0"/>
              <a:t>Source files.</a:t>
            </a:r>
          </a:p>
          <a:p>
            <a:r>
              <a:rPr lang="en-US" dirty="0"/>
              <a:t>To add a new target.</a:t>
            </a:r>
          </a:p>
        </p:txBody>
      </p:sp>
    </p:spTree>
    <p:extLst>
      <p:ext uri="{BB962C8B-B14F-4D97-AF65-F5344CB8AC3E}">
        <p14:creationId xmlns:p14="http://schemas.microsoft.com/office/powerpoint/2010/main" val="9038122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CMake is in control</a:t>
            </a:r>
          </a:p>
        </p:txBody>
      </p:sp>
      <p:sp>
        <p:nvSpPr>
          <p:cNvPr id="3" name="Content Placeholder 2"/>
          <p:cNvSpPr>
            <a:spLocks noGrp="1"/>
          </p:cNvSpPr>
          <p:nvPr>
            <p:ph idx="1"/>
          </p:nvPr>
        </p:nvSpPr>
        <p:spPr/>
        <p:txBody>
          <a:bodyPr/>
          <a:lstStyle/>
          <a:p>
            <a:pPr marL="0" indent="0">
              <a:buNone/>
            </a:pPr>
            <a:r>
              <a:rPr lang="en-US" dirty="0"/>
              <a:t>(Again)</a:t>
            </a:r>
          </a:p>
          <a:p>
            <a:r>
              <a:rPr lang="en-US" u="sng" dirty="0">
                <a:solidFill>
                  <a:srgbClr val="FF0000"/>
                </a:solidFill>
              </a:rPr>
              <a:t>DO NOT – Add Existing Item, or Add New Item from Visual Studio or XCode.   This was the major confusion in the last year.</a:t>
            </a:r>
          </a:p>
          <a:p>
            <a:r>
              <a:rPr lang="en-US" dirty="0"/>
              <a:t>When adding or deleting a source code, modify CMakeLists.txt and re-run </a:t>
            </a:r>
            <a:r>
              <a:rPr lang="en-US" dirty="0" err="1"/>
              <a:t>cmake</a:t>
            </a:r>
            <a:r>
              <a:rPr lang="en-US" dirty="0"/>
              <a:t> command.</a:t>
            </a:r>
          </a:p>
        </p:txBody>
      </p:sp>
    </p:spTree>
    <p:extLst>
      <p:ext uri="{BB962C8B-B14F-4D97-AF65-F5344CB8AC3E}">
        <p14:creationId xmlns:p14="http://schemas.microsoft.com/office/powerpoint/2010/main" val="1823602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Version-Controlling System</a:t>
            </a:r>
          </a:p>
        </p:txBody>
      </p:sp>
      <p:sp>
        <p:nvSpPr>
          <p:cNvPr id="3" name="Content Placeholder 2"/>
          <p:cNvSpPr>
            <a:spLocks noGrp="1"/>
          </p:cNvSpPr>
          <p:nvPr>
            <p:ph idx="1"/>
          </p:nvPr>
        </p:nvSpPr>
        <p:spPr>
          <a:xfrm>
            <a:off x="457200" y="989426"/>
            <a:ext cx="8229600" cy="5059363"/>
          </a:xfrm>
        </p:spPr>
        <p:txBody>
          <a:bodyPr/>
          <a:lstStyle/>
          <a:p>
            <a:r>
              <a:rPr lang="en-US" dirty="0"/>
              <a:t>Keeps source files in the repository.</a:t>
            </a:r>
          </a:p>
          <a:p>
            <a:r>
              <a:rPr lang="en-US" dirty="0"/>
              <a:t>Keeps track of changes.  (Solution to: Oh no!  My program was working yesterday!)</a:t>
            </a:r>
          </a:p>
          <a:p>
            <a:r>
              <a:rPr lang="en-US" dirty="0"/>
              <a:t>Particularly useful when you are developing a program in a team.</a:t>
            </a:r>
          </a:p>
          <a:p>
            <a:r>
              <a:rPr lang="en-US" dirty="0"/>
              <a:t>You can use it not just for a programming project, but for anything.</a:t>
            </a:r>
          </a:p>
          <a:p>
            <a:pPr lvl="1"/>
            <a:r>
              <a:rPr lang="en-US" dirty="0"/>
              <a:t>Research paper</a:t>
            </a:r>
          </a:p>
          <a:p>
            <a:pPr lvl="1"/>
            <a:r>
              <a:rPr lang="en-US" dirty="0"/>
              <a:t>Modeling</a:t>
            </a:r>
          </a:p>
          <a:p>
            <a:pPr lvl="1"/>
            <a:r>
              <a:rPr lang="en-US" dirty="0"/>
              <a:t>Simulation</a:t>
            </a:r>
          </a:p>
        </p:txBody>
      </p:sp>
    </p:spTree>
    <p:extLst>
      <p:ext uri="{BB962C8B-B14F-4D97-AF65-F5344CB8AC3E}">
        <p14:creationId xmlns:p14="http://schemas.microsoft.com/office/powerpoint/2010/main" val="357847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a:t>
            </a:r>
          </a:p>
        </p:txBody>
      </p:sp>
      <p:sp>
        <p:nvSpPr>
          <p:cNvPr id="3" name="Content Placeholder 2"/>
          <p:cNvSpPr>
            <a:spLocks noGrp="1"/>
          </p:cNvSpPr>
          <p:nvPr>
            <p:ph idx="1"/>
          </p:nvPr>
        </p:nvSpPr>
        <p:spPr/>
        <p:txBody>
          <a:bodyPr/>
          <a:lstStyle/>
          <a:p>
            <a:pPr marL="0" indent="0">
              <a:buNone/>
            </a:pPr>
            <a:r>
              <a:rPr lang="en-US" dirty="0"/>
              <a:t>A		95% and higher</a:t>
            </a:r>
          </a:p>
          <a:p>
            <a:pPr marL="0" indent="0">
              <a:buNone/>
            </a:pPr>
            <a:r>
              <a:rPr lang="en-US" dirty="0"/>
              <a:t>A-		90-94.99%</a:t>
            </a:r>
          </a:p>
          <a:p>
            <a:pPr marL="0" indent="0">
              <a:buNone/>
            </a:pPr>
            <a:r>
              <a:rPr lang="en-US" dirty="0"/>
              <a:t>B+		87-89.99%</a:t>
            </a:r>
          </a:p>
          <a:p>
            <a:pPr marL="0" indent="0">
              <a:buNone/>
            </a:pPr>
            <a:r>
              <a:rPr lang="en-US" dirty="0"/>
              <a:t>B		84-86.99%</a:t>
            </a:r>
          </a:p>
          <a:p>
            <a:pPr marL="0" indent="0">
              <a:buNone/>
            </a:pPr>
            <a:r>
              <a:rPr lang="en-US" dirty="0"/>
              <a:t>B-		80-83.99%</a:t>
            </a:r>
          </a:p>
          <a:p>
            <a:pPr marL="0" indent="0">
              <a:buNone/>
            </a:pPr>
            <a:r>
              <a:rPr lang="en-US" dirty="0"/>
              <a:t>C+		77-79.99%</a:t>
            </a:r>
          </a:p>
          <a:p>
            <a:pPr marL="0" indent="0">
              <a:buNone/>
            </a:pPr>
            <a:r>
              <a:rPr lang="en-US" dirty="0"/>
              <a:t>C		74-76.99%</a:t>
            </a:r>
          </a:p>
          <a:p>
            <a:pPr marL="0" indent="0">
              <a:buNone/>
            </a:pPr>
            <a:r>
              <a:rPr lang="en-US" dirty="0"/>
              <a:t>C-		70-73.99%</a:t>
            </a:r>
          </a:p>
          <a:p>
            <a:pPr marL="0" indent="0">
              <a:buNone/>
            </a:pPr>
            <a:r>
              <a:rPr lang="en-US" dirty="0"/>
              <a:t>D+		65-69.99%</a:t>
            </a:r>
          </a:p>
          <a:p>
            <a:pPr marL="0" indent="0">
              <a:buNone/>
            </a:pPr>
            <a:r>
              <a:rPr lang="en-US" dirty="0"/>
              <a:t>D		60-64.99%</a:t>
            </a:r>
          </a:p>
          <a:p>
            <a:pPr marL="0" indent="0">
              <a:buNone/>
            </a:pPr>
            <a:endParaRPr lang="en-US" dirty="0"/>
          </a:p>
          <a:p>
            <a:pPr marL="0" indent="0">
              <a:buNone/>
            </a:pPr>
            <a:r>
              <a:rPr lang="en-US" dirty="0"/>
              <a:t>Final Score = 8% x 9 assignments + 28% Project</a:t>
            </a:r>
          </a:p>
        </p:txBody>
      </p:sp>
    </p:spTree>
    <p:extLst>
      <p:ext uri="{BB962C8B-B14F-4D97-AF65-F5344CB8AC3E}">
        <p14:creationId xmlns:p14="http://schemas.microsoft.com/office/powerpoint/2010/main" val="14658021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Version-Controlling System</a:t>
            </a:r>
          </a:p>
        </p:txBody>
      </p:sp>
      <p:sp>
        <p:nvSpPr>
          <p:cNvPr id="3" name="Content Placeholder 2"/>
          <p:cNvSpPr>
            <a:spLocks noGrp="1"/>
          </p:cNvSpPr>
          <p:nvPr>
            <p:ph idx="1"/>
          </p:nvPr>
        </p:nvSpPr>
        <p:spPr/>
        <p:txBody>
          <a:bodyPr/>
          <a:lstStyle/>
          <a:p>
            <a:r>
              <a:rPr lang="en-US" dirty="0"/>
              <a:t>A little bit of change of paradigm:  The newest version code is (should be) kept in the repository, not in your disk drive.</a:t>
            </a:r>
          </a:p>
          <a:p>
            <a:r>
              <a:rPr lang="en-US" dirty="0"/>
              <a:t>You can (should be able to) check out, or update, the working copy from the repository and work from any computer.</a:t>
            </a:r>
          </a:p>
          <a:p>
            <a:r>
              <a:rPr lang="en-US" dirty="0"/>
              <a:t>If you mess up and lost track of what you did to the code, you can casually delete (I recommend to rename rather) the source code and re-check out and continue working.</a:t>
            </a:r>
          </a:p>
          <a:p>
            <a:r>
              <a:rPr lang="en-US" dirty="0"/>
              <a:t>Your working copy in the local disk drive is good for a back up copy, in case of catastrophic server failure.</a:t>
            </a:r>
          </a:p>
          <a:p>
            <a:endParaRPr lang="en-US" dirty="0"/>
          </a:p>
        </p:txBody>
      </p:sp>
    </p:spTree>
    <p:extLst>
      <p:ext uri="{BB962C8B-B14F-4D97-AF65-F5344CB8AC3E}">
        <p14:creationId xmlns:p14="http://schemas.microsoft.com/office/powerpoint/2010/main" val="32430116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does it do?</a:t>
            </a:r>
          </a:p>
        </p:txBody>
      </p:sp>
      <p:sp>
        <p:nvSpPr>
          <p:cNvPr id="3" name="Content Placeholder 2"/>
          <p:cNvSpPr>
            <a:spLocks noGrp="1"/>
          </p:cNvSpPr>
          <p:nvPr>
            <p:ph idx="1"/>
          </p:nvPr>
        </p:nvSpPr>
        <p:spPr/>
        <p:txBody>
          <a:bodyPr/>
          <a:lstStyle/>
          <a:p>
            <a:r>
              <a:rPr lang="en-US" dirty="0"/>
              <a:t>In short, a version-control system client essentially upload/download files to/from the server.</a:t>
            </a:r>
          </a:p>
          <a:p>
            <a:endParaRPr lang="en-US" dirty="0"/>
          </a:p>
        </p:txBody>
      </p:sp>
    </p:spTree>
    <p:extLst>
      <p:ext uri="{BB962C8B-B14F-4D97-AF65-F5344CB8AC3E}">
        <p14:creationId xmlns:p14="http://schemas.microsoft.com/office/powerpoint/2010/main" val="27523863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Version-Controlling System</a:t>
            </a:r>
          </a:p>
        </p:txBody>
      </p:sp>
      <p:sp>
        <p:nvSpPr>
          <p:cNvPr id="3" name="Content Placeholder 2"/>
          <p:cNvSpPr>
            <a:spLocks noGrp="1"/>
          </p:cNvSpPr>
          <p:nvPr>
            <p:ph idx="1"/>
          </p:nvPr>
        </p:nvSpPr>
        <p:spPr>
          <a:xfrm>
            <a:off x="457200" y="989426"/>
            <a:ext cx="8229600" cy="5059363"/>
          </a:xfrm>
        </p:spPr>
        <p:txBody>
          <a:bodyPr/>
          <a:lstStyle/>
          <a:p>
            <a:r>
              <a:rPr lang="en-US" dirty="0"/>
              <a:t>CVS</a:t>
            </a:r>
          </a:p>
          <a:p>
            <a:pPr lvl="1"/>
            <a:r>
              <a:rPr lang="en-US" dirty="0"/>
              <a:t>Old version-controlling system.  Only one person could work on the same part of the repository.  (Locking/Unlocking)</a:t>
            </a:r>
          </a:p>
          <a:p>
            <a:r>
              <a:rPr lang="en-US" dirty="0" err="1"/>
              <a:t>SubVersion</a:t>
            </a:r>
            <a:r>
              <a:rPr lang="en-US" dirty="0"/>
              <a:t> (</a:t>
            </a:r>
            <a:r>
              <a:rPr lang="en-US" dirty="0" err="1"/>
              <a:t>svn</a:t>
            </a:r>
            <a:r>
              <a:rPr lang="en-US" dirty="0"/>
              <a:t>)</a:t>
            </a:r>
          </a:p>
          <a:p>
            <a:pPr lvl="1"/>
            <a:r>
              <a:rPr lang="en-US" dirty="0"/>
              <a:t>Well tested and gets the job done.</a:t>
            </a:r>
          </a:p>
          <a:p>
            <a:pPr lvl="1"/>
            <a:r>
              <a:rPr lang="en-US" dirty="0"/>
              <a:t>Very simple and easy to use.</a:t>
            </a:r>
          </a:p>
          <a:p>
            <a:r>
              <a:rPr lang="en-US" dirty="0" err="1"/>
              <a:t>Git</a:t>
            </a:r>
            <a:endParaRPr lang="en-US" dirty="0"/>
          </a:p>
          <a:p>
            <a:pPr lvl="1"/>
            <a:r>
              <a:rPr lang="en-US" dirty="0"/>
              <a:t>More sophisticated.</a:t>
            </a:r>
          </a:p>
          <a:p>
            <a:pPr lvl="1"/>
            <a:r>
              <a:rPr lang="en-US" dirty="0"/>
              <a:t>Local-commit capability (Locally tracking changes before pushing it to the main repository.)</a:t>
            </a:r>
          </a:p>
          <a:p>
            <a:endParaRPr lang="en-US" dirty="0"/>
          </a:p>
        </p:txBody>
      </p:sp>
      <p:sp>
        <p:nvSpPr>
          <p:cNvPr id="4" name="Rounded Rectangle 3"/>
          <p:cNvSpPr/>
          <p:nvPr/>
        </p:nvSpPr>
        <p:spPr>
          <a:xfrm>
            <a:off x="457200" y="3302145"/>
            <a:ext cx="7594847" cy="17492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49582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Version Control System….</a:t>
            </a:r>
          </a:p>
        </p:txBody>
      </p:sp>
      <p:sp>
        <p:nvSpPr>
          <p:cNvPr id="3" name="Content Placeholder 2"/>
          <p:cNvSpPr>
            <a:spLocks noGrp="1"/>
          </p:cNvSpPr>
          <p:nvPr>
            <p:ph idx="1"/>
          </p:nvPr>
        </p:nvSpPr>
        <p:spPr/>
        <p:txBody>
          <a:bodyPr/>
          <a:lstStyle/>
          <a:p>
            <a:r>
              <a:rPr lang="en-US" dirty="0"/>
              <a:t>Before Version Control System, when you work on your assignment….</a:t>
            </a:r>
          </a:p>
          <a:p>
            <a:pPr marL="914400" lvl="1" indent="-457200">
              <a:buFont typeface="+mj-lt"/>
              <a:buAutoNum type="arabicPeriod"/>
            </a:pPr>
            <a:r>
              <a:rPr lang="en-US" dirty="0"/>
              <a:t>Work on your program until you finish.</a:t>
            </a:r>
          </a:p>
          <a:p>
            <a:pPr marL="914400" lvl="1" indent="-457200">
              <a:buFont typeface="+mj-lt"/>
              <a:buAutoNum type="arabicPeriod"/>
            </a:pPr>
            <a:r>
              <a:rPr lang="en-US" dirty="0"/>
              <a:t>Then submit.</a:t>
            </a:r>
          </a:p>
          <a:p>
            <a:pPr marL="514350" indent="-457200"/>
            <a:r>
              <a:rPr lang="en-US" dirty="0"/>
              <a:t>While working on your assignment, you might have experienced a situation like:</a:t>
            </a:r>
          </a:p>
          <a:p>
            <a:pPr marL="914400" lvl="1" indent="-457200"/>
            <a:r>
              <a:rPr lang="en-US" dirty="0"/>
              <a:t>Finish one requirement and tested it.</a:t>
            </a:r>
          </a:p>
          <a:p>
            <a:pPr marL="914400" lvl="1" indent="-457200"/>
            <a:r>
              <a:rPr lang="en-US" dirty="0"/>
              <a:t>Work on the next requirement.</a:t>
            </a:r>
          </a:p>
          <a:p>
            <a:pPr marL="914400" lvl="1" indent="-457200"/>
            <a:r>
              <a:rPr lang="en-US" dirty="0"/>
              <a:t>Suddenly, the feature for the first requirement is broken.</a:t>
            </a:r>
          </a:p>
          <a:p>
            <a:pPr marL="914400" lvl="1" indent="-457200"/>
            <a:r>
              <a:rPr lang="en-US" dirty="0"/>
              <a:t>Cannot find why.</a:t>
            </a:r>
          </a:p>
          <a:p>
            <a:pPr marL="914400" lvl="1" indent="-457200"/>
            <a:r>
              <a:rPr lang="en-US" dirty="0"/>
              <a:t>Delete everything and start over from scratch.</a:t>
            </a:r>
          </a:p>
          <a:p>
            <a:pPr marL="457200" lvl="1" indent="0">
              <a:buNone/>
            </a:pPr>
            <a:r>
              <a:rPr lang="en-US" dirty="0"/>
              <a:t>because nothing is keeping track of your changes.</a:t>
            </a:r>
          </a:p>
        </p:txBody>
      </p:sp>
    </p:spTree>
    <p:extLst>
      <p:ext uri="{BB962C8B-B14F-4D97-AF65-F5344CB8AC3E}">
        <p14:creationId xmlns:p14="http://schemas.microsoft.com/office/powerpoint/2010/main" val="13103784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without Version Control</a:t>
            </a:r>
          </a:p>
        </p:txBody>
      </p:sp>
      <p:sp>
        <p:nvSpPr>
          <p:cNvPr id="3" name="Content Placeholder 2"/>
          <p:cNvSpPr>
            <a:spLocks noGrp="1"/>
          </p:cNvSpPr>
          <p:nvPr>
            <p:ph idx="1"/>
          </p:nvPr>
        </p:nvSpPr>
        <p:spPr/>
        <p:txBody>
          <a:bodyPr/>
          <a:lstStyle/>
          <a:p>
            <a:r>
              <a:rPr lang="en-US" dirty="0"/>
              <a:t>Same problem for the industry.</a:t>
            </a:r>
          </a:p>
          <a:p>
            <a:r>
              <a:rPr lang="en-US" dirty="0"/>
              <a:t>When something is broke, we need to find the cause.</a:t>
            </a:r>
          </a:p>
          <a:p>
            <a:r>
              <a:rPr lang="en-US" dirty="0"/>
              <a:t>We need a way to compare yesterday’s and today’s version to find it.</a:t>
            </a:r>
          </a:p>
          <a:p>
            <a:r>
              <a:rPr lang="en-US" dirty="0"/>
              <a:t>The solution is a Version-Control System.</a:t>
            </a:r>
          </a:p>
        </p:txBody>
      </p:sp>
    </p:spTree>
    <p:extLst>
      <p:ext uri="{BB962C8B-B14F-4D97-AF65-F5344CB8AC3E}">
        <p14:creationId xmlns:p14="http://schemas.microsoft.com/office/powerpoint/2010/main" val="7968181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With Version-Control System</a:t>
            </a:r>
          </a:p>
        </p:txBody>
      </p:sp>
      <p:sp>
        <p:nvSpPr>
          <p:cNvPr id="3" name="Content Placeholder 2"/>
          <p:cNvSpPr>
            <a:spLocks noGrp="1"/>
          </p:cNvSpPr>
          <p:nvPr>
            <p:ph idx="1"/>
          </p:nvPr>
        </p:nvSpPr>
        <p:spPr/>
        <p:txBody>
          <a:bodyPr/>
          <a:lstStyle/>
          <a:p>
            <a:r>
              <a:rPr lang="en-US" dirty="0"/>
              <a:t>Preparation:</a:t>
            </a:r>
          </a:p>
          <a:p>
            <a:pPr lvl="1"/>
            <a:r>
              <a:rPr lang="en-US" dirty="0"/>
              <a:t>Make a directory for the assignment in the repository.</a:t>
            </a:r>
          </a:p>
          <a:p>
            <a:r>
              <a:rPr lang="en-US" dirty="0"/>
              <a:t>When you work on your assignment:</a:t>
            </a:r>
          </a:p>
          <a:p>
            <a:pPr marL="914400" lvl="1" indent="-457200">
              <a:buFont typeface="+mj-lt"/>
              <a:buAutoNum type="arabicPeriod"/>
            </a:pPr>
            <a:r>
              <a:rPr lang="en-US" dirty="0"/>
              <a:t>Work on the problem, finish one part of the problem.  (</a:t>
            </a:r>
            <a:r>
              <a:rPr lang="en-US" dirty="0" err="1"/>
              <a:t>eg</a:t>
            </a:r>
            <a:r>
              <a:rPr lang="en-US" dirty="0"/>
              <a:t>. finish writing a function or class.  Or, even can be in the middle of writing)</a:t>
            </a:r>
          </a:p>
          <a:p>
            <a:pPr marL="914400" lvl="1" indent="-457200">
              <a:buFont typeface="+mj-lt"/>
              <a:buAutoNum type="arabicPeriod"/>
            </a:pPr>
            <a:r>
              <a:rPr lang="en-US" dirty="0"/>
              <a:t>Commit &amp; push (=submit) your sources to the repository in the Git server.</a:t>
            </a:r>
          </a:p>
          <a:p>
            <a:pPr marL="914400" lvl="1" indent="-457200">
              <a:buFont typeface="+mj-lt"/>
              <a:buAutoNum type="arabicPeriod"/>
            </a:pPr>
            <a:r>
              <a:rPr lang="en-US" dirty="0"/>
              <a:t>Repeat 1 and 2 until you finish all of the requirements.</a:t>
            </a:r>
          </a:p>
          <a:p>
            <a:r>
              <a:rPr lang="en-US" dirty="0"/>
              <a:t>After submitting your final version of the assignment:</a:t>
            </a:r>
          </a:p>
          <a:p>
            <a:pPr lvl="1"/>
            <a:r>
              <a:rPr lang="en-US" dirty="0"/>
              <a:t>Check out your directory from the server in the different location of your computer and verify that all of your files have been submitted, and the files are up to date.</a:t>
            </a:r>
          </a:p>
          <a:p>
            <a:endParaRPr lang="en-US" dirty="0"/>
          </a:p>
          <a:p>
            <a:endParaRPr lang="en-US" dirty="0"/>
          </a:p>
          <a:p>
            <a:endParaRPr lang="en-US" dirty="0"/>
          </a:p>
        </p:txBody>
      </p:sp>
    </p:spTree>
    <p:extLst>
      <p:ext uri="{BB962C8B-B14F-4D97-AF65-F5344CB8AC3E}">
        <p14:creationId xmlns:p14="http://schemas.microsoft.com/office/powerpoint/2010/main" val="109739176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repositories for this course</a:t>
            </a:r>
          </a:p>
        </p:txBody>
      </p:sp>
      <p:sp>
        <p:nvSpPr>
          <p:cNvPr id="3" name="Content Placeholder 2"/>
          <p:cNvSpPr>
            <a:spLocks noGrp="1"/>
          </p:cNvSpPr>
          <p:nvPr>
            <p:ph idx="1"/>
          </p:nvPr>
        </p:nvSpPr>
        <p:spPr/>
        <p:txBody>
          <a:bodyPr/>
          <a:lstStyle/>
          <a:p>
            <a:r>
              <a:rPr lang="en-US" dirty="0"/>
              <a:t>Libraries that you can use (including </a:t>
            </a:r>
            <a:r>
              <a:rPr lang="en-US" dirty="0" err="1"/>
              <a:t>FsSimpleWindow</a:t>
            </a:r>
            <a:r>
              <a:rPr lang="en-US" dirty="0"/>
              <a:t> etc.)</a:t>
            </a:r>
          </a:p>
          <a:p>
            <a:pPr marL="457200" lvl="1" indent="0">
              <a:buNone/>
            </a:pPr>
            <a:r>
              <a:rPr lang="en-US" sz="1800" dirty="0" err="1">
                <a:latin typeface="Consolas" panose="020B0609020204030204" pitchFamily="49" charset="0"/>
              </a:rPr>
              <a:t>git</a:t>
            </a:r>
            <a:r>
              <a:rPr lang="en-US" sz="1800" dirty="0">
                <a:latin typeface="Consolas" panose="020B0609020204030204" pitchFamily="49" charset="0"/>
              </a:rPr>
              <a:t> clone https://github.com/captainys/public.git</a:t>
            </a:r>
          </a:p>
          <a:p>
            <a:pPr marL="457200" lvl="1" indent="0">
              <a:buNone/>
            </a:pPr>
            <a:endParaRPr lang="en-US" dirty="0"/>
          </a:p>
          <a:p>
            <a:r>
              <a:rPr lang="en-US" dirty="0"/>
              <a:t>MML-Player library</a:t>
            </a:r>
          </a:p>
          <a:p>
            <a:pPr marL="457200" lvl="1" indent="0">
              <a:buNone/>
            </a:pPr>
            <a:r>
              <a:rPr lang="en-US" sz="1800" dirty="0">
                <a:latin typeface="Consolas" panose="020B0609020204030204" pitchFamily="49" charset="0"/>
              </a:rPr>
              <a:t>git clone https://github.com/captainys/MMLPlayer.git</a:t>
            </a:r>
            <a:endParaRPr lang="en-US" sz="2000" dirty="0">
              <a:latin typeface="Consolas" panose="020B0609020204030204" pitchFamily="49" charset="0"/>
            </a:endParaRPr>
          </a:p>
          <a:p>
            <a:pPr marL="457200" lvl="1" indent="0">
              <a:buNone/>
            </a:pPr>
            <a:endParaRPr lang="en-US" dirty="0"/>
          </a:p>
          <a:p>
            <a:r>
              <a:rPr lang="en-US" dirty="0"/>
              <a:t>Your directory where you work on and submit your assignments.</a:t>
            </a:r>
          </a:p>
          <a:p>
            <a:pPr marL="457200" lvl="1" indent="0">
              <a:buNone/>
            </a:pPr>
            <a:r>
              <a:rPr lang="en-US" sz="1600" dirty="0"/>
              <a:t>https://ramennoodle.me.cmu.edu/Bonobo.Git.Server/</a:t>
            </a:r>
            <a:r>
              <a:rPr lang="en-US" sz="1600" i="1" dirty="0">
                <a:solidFill>
                  <a:srgbClr val="92D050"/>
                </a:solidFill>
              </a:rPr>
              <a:t>yourAndrewId</a:t>
            </a:r>
            <a:r>
              <a:rPr lang="en-US" sz="1600" dirty="0"/>
              <a:t>.git</a:t>
            </a:r>
          </a:p>
          <a:p>
            <a:pPr marL="457200" lvl="1" indent="0">
              <a:buNone/>
            </a:pPr>
            <a:endParaRPr lang="en-US" sz="1600" dirty="0"/>
          </a:p>
          <a:p>
            <a:pPr marL="457200" lvl="1" indent="0">
              <a:buNone/>
            </a:pPr>
            <a:endParaRPr lang="en-US" sz="1600" dirty="0"/>
          </a:p>
          <a:p>
            <a:r>
              <a:rPr lang="en-US" dirty="0"/>
              <a:t>Lecture Notes, Problem Sets, Base Code, etc.</a:t>
            </a:r>
          </a:p>
          <a:p>
            <a:pPr marL="457200" lvl="1" indent="0">
              <a:buNone/>
            </a:pPr>
            <a:r>
              <a:rPr lang="en-US" sz="1800" dirty="0"/>
              <a:t>https://ramennoodle.me.cmu.edu/Bonobo.Git.Server/course_files.git</a:t>
            </a:r>
          </a:p>
        </p:txBody>
      </p:sp>
    </p:spTree>
    <p:extLst>
      <p:ext uri="{BB962C8B-B14F-4D97-AF65-F5344CB8AC3E}">
        <p14:creationId xmlns:p14="http://schemas.microsoft.com/office/powerpoint/2010/main" val="30371835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A7249-60A1-4C0C-8CBC-40F90EDE6941}"/>
              </a:ext>
            </a:extLst>
          </p:cNvPr>
          <p:cNvSpPr>
            <a:spLocks noGrp="1"/>
          </p:cNvSpPr>
          <p:nvPr>
            <p:ph type="title"/>
          </p:nvPr>
        </p:nvSpPr>
        <p:spPr/>
        <p:txBody>
          <a:bodyPr/>
          <a:lstStyle/>
          <a:p>
            <a:r>
              <a:rPr lang="en-US" dirty="0"/>
              <a:t>Git Account</a:t>
            </a:r>
          </a:p>
        </p:txBody>
      </p:sp>
      <p:sp>
        <p:nvSpPr>
          <p:cNvPr id="3" name="Content Placeholder 2">
            <a:extLst>
              <a:ext uri="{FF2B5EF4-FFF2-40B4-BE49-F238E27FC236}">
                <a16:creationId xmlns:a16="http://schemas.microsoft.com/office/drawing/2014/main" id="{DA18E577-7832-4F58-8F6A-2A13508A3E87}"/>
              </a:ext>
            </a:extLst>
          </p:cNvPr>
          <p:cNvSpPr>
            <a:spLocks noGrp="1"/>
          </p:cNvSpPr>
          <p:nvPr>
            <p:ph idx="1"/>
          </p:nvPr>
        </p:nvSpPr>
        <p:spPr/>
        <p:txBody>
          <a:bodyPr/>
          <a:lstStyle/>
          <a:p>
            <a:r>
              <a:rPr lang="en-US" dirty="0"/>
              <a:t>If you have already been using Git for other purposes, your git command may already remember your user ID, which may be different from the user ID in the course Git server.</a:t>
            </a:r>
          </a:p>
          <a:p>
            <a:r>
              <a:rPr lang="en-US" dirty="0"/>
              <a:t>If that is the case, add "</a:t>
            </a:r>
            <a:r>
              <a:rPr lang="en-US" dirty="0" err="1"/>
              <a:t>yourAndrewId</a:t>
            </a:r>
            <a:r>
              <a:rPr lang="en-US" dirty="0"/>
              <a:t>@" between "https://" and "</a:t>
            </a:r>
            <a:r>
              <a:rPr lang="en-US" dirty="0" err="1"/>
              <a:t>ramennoodle</a:t>
            </a:r>
            <a:r>
              <a:rPr lang="en-US" dirty="0"/>
              <a:t>" in the URL.</a:t>
            </a:r>
          </a:p>
        </p:txBody>
      </p:sp>
    </p:spTree>
    <p:extLst>
      <p:ext uri="{BB962C8B-B14F-4D97-AF65-F5344CB8AC3E}">
        <p14:creationId xmlns:p14="http://schemas.microsoft.com/office/powerpoint/2010/main" val="162446831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out libraries from the repository.</a:t>
            </a:r>
          </a:p>
        </p:txBody>
      </p:sp>
      <p:sp>
        <p:nvSpPr>
          <p:cNvPr id="3" name="Content Placeholder 2"/>
          <p:cNvSpPr>
            <a:spLocks noGrp="1"/>
          </p:cNvSpPr>
          <p:nvPr>
            <p:ph idx="1"/>
          </p:nvPr>
        </p:nvSpPr>
        <p:spPr/>
        <p:txBody>
          <a:bodyPr/>
          <a:lstStyle/>
          <a:p>
            <a:r>
              <a:rPr lang="en-US" dirty="0"/>
              <a:t>Open PowerShell or Terminal.</a:t>
            </a:r>
          </a:p>
          <a:p>
            <a:r>
              <a:rPr lang="en-US" dirty="0"/>
              <a:t>Type the following:</a:t>
            </a:r>
          </a:p>
          <a:p>
            <a:endParaRPr lang="en-US" dirty="0"/>
          </a:p>
          <a:p>
            <a:endParaRPr lang="en-US" dirty="0"/>
          </a:p>
          <a:p>
            <a:endParaRPr lang="en-US" dirty="0"/>
          </a:p>
        </p:txBody>
      </p:sp>
      <p:sp>
        <p:nvSpPr>
          <p:cNvPr id="4" name="TextBox 3"/>
          <p:cNvSpPr txBox="1"/>
          <p:nvPr/>
        </p:nvSpPr>
        <p:spPr>
          <a:xfrm>
            <a:off x="1060080" y="2062702"/>
            <a:ext cx="4772460" cy="646331"/>
          </a:xfrm>
          <a:prstGeom prst="rect">
            <a:avLst/>
          </a:prstGeom>
          <a:noFill/>
        </p:spPr>
        <p:txBody>
          <a:bodyPr wrap="none" rtlCol="0">
            <a:spAutoFit/>
          </a:bodyPr>
          <a:lstStyle/>
          <a:p>
            <a:r>
              <a:rPr lang="en-US" sz="1200" dirty="0">
                <a:latin typeface="Consolas" panose="020B0609020204030204" pitchFamily="49" charset="0"/>
              </a:rPr>
              <a:t>cd ~/24783</a:t>
            </a:r>
          </a:p>
          <a:p>
            <a:r>
              <a:rPr lang="en-US" sz="1200" dirty="0">
                <a:latin typeface="Consolas" panose="020B0609020204030204" pitchFamily="49" charset="0"/>
              </a:rPr>
              <a:t>git clone </a:t>
            </a:r>
            <a:r>
              <a:rPr lang="en-US" sz="1200" dirty="0">
                <a:latin typeface="Consolas" panose="020B0609020204030204" pitchFamily="49" charset="0"/>
                <a:hlinkClick r:id="rId2"/>
              </a:rPr>
              <a:t>https://github.com/captainys/public.git</a:t>
            </a:r>
            <a:endParaRPr lang="en-US" sz="1200" dirty="0">
              <a:latin typeface="Consolas" panose="020B0609020204030204" pitchFamily="49" charset="0"/>
            </a:endParaRPr>
          </a:p>
          <a:p>
            <a:r>
              <a:rPr lang="en-US" sz="1200" dirty="0">
                <a:latin typeface="Consolas" panose="020B0609020204030204" pitchFamily="49" charset="0"/>
              </a:rPr>
              <a:t>git clone </a:t>
            </a:r>
            <a:r>
              <a:rPr lang="en-US" sz="1200" dirty="0">
                <a:latin typeface="Consolas" panose="020B0609020204030204" pitchFamily="49" charset="0"/>
                <a:hlinkClick r:id="rId3"/>
              </a:rPr>
              <a:t>https://github.com/captainys/MMLPlayer.git</a:t>
            </a:r>
            <a:endParaRPr lang="en-US" sz="1200" dirty="0">
              <a:latin typeface="Consolas" panose="020B0609020204030204" pitchFamily="49" charset="0"/>
            </a:endParaRPr>
          </a:p>
        </p:txBody>
      </p:sp>
    </p:spTree>
    <p:extLst>
      <p:ext uri="{BB962C8B-B14F-4D97-AF65-F5344CB8AC3E}">
        <p14:creationId xmlns:p14="http://schemas.microsoft.com/office/powerpoint/2010/main" val="22700828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this week on….</a:t>
            </a:r>
          </a:p>
        </p:txBody>
      </p:sp>
      <p:sp>
        <p:nvSpPr>
          <p:cNvPr id="3" name="Content Placeholder 2"/>
          <p:cNvSpPr>
            <a:spLocks noGrp="1"/>
          </p:cNvSpPr>
          <p:nvPr>
            <p:ph idx="1"/>
          </p:nvPr>
        </p:nvSpPr>
        <p:spPr/>
        <p:txBody>
          <a:bodyPr/>
          <a:lstStyle/>
          <a:p>
            <a:r>
              <a:rPr lang="en-US" dirty="0"/>
              <a:t>When you start your assignment…</a:t>
            </a:r>
          </a:p>
          <a:p>
            <a:pPr marL="457200" lvl="1" indent="0">
              <a:buNone/>
            </a:pPr>
            <a:r>
              <a:rPr lang="en-US" dirty="0"/>
              <a:t>cd ~/24783/public</a:t>
            </a:r>
          </a:p>
          <a:p>
            <a:pPr marL="457200" lvl="1" indent="0">
              <a:buNone/>
            </a:pPr>
            <a:r>
              <a:rPr lang="en-US" dirty="0"/>
              <a:t>git pull</a:t>
            </a:r>
          </a:p>
          <a:p>
            <a:pPr marL="457200" lvl="1" indent="0">
              <a:buNone/>
            </a:pPr>
            <a:r>
              <a:rPr lang="en-US" dirty="0"/>
              <a:t>cd ~/24783/</a:t>
            </a:r>
            <a:r>
              <a:rPr lang="en-US" dirty="0" err="1"/>
              <a:t>MMLPlayer</a:t>
            </a:r>
            <a:endParaRPr lang="en-US" dirty="0"/>
          </a:p>
          <a:p>
            <a:pPr marL="457200" lvl="1" indent="0">
              <a:buNone/>
            </a:pPr>
            <a:r>
              <a:rPr lang="en-US" dirty="0"/>
              <a:t>git pull</a:t>
            </a:r>
          </a:p>
          <a:p>
            <a:endParaRPr lang="en-US" dirty="0"/>
          </a:p>
          <a:p>
            <a:r>
              <a:rPr lang="en-US" dirty="0"/>
              <a:t>This will keep your public directory up to date.  I am actively developing libraries in that directory, and you may occasionally see updates.</a:t>
            </a:r>
          </a:p>
        </p:txBody>
      </p:sp>
    </p:spTree>
    <p:extLst>
      <p:ext uri="{BB962C8B-B14F-4D97-AF65-F5344CB8AC3E}">
        <p14:creationId xmlns:p14="http://schemas.microsoft.com/office/powerpoint/2010/main" val="4657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a:t>
            </a:r>
          </a:p>
        </p:txBody>
      </p:sp>
      <p:sp>
        <p:nvSpPr>
          <p:cNvPr id="3" name="Content Placeholder 2"/>
          <p:cNvSpPr>
            <a:spLocks noGrp="1"/>
          </p:cNvSpPr>
          <p:nvPr>
            <p:ph idx="1"/>
          </p:nvPr>
        </p:nvSpPr>
        <p:spPr/>
        <p:txBody>
          <a:bodyPr/>
          <a:lstStyle/>
          <a:p>
            <a:r>
              <a:rPr lang="en-US" dirty="0"/>
              <a:t>Starting in early March</a:t>
            </a:r>
          </a:p>
          <a:p>
            <a:r>
              <a:rPr lang="en-US" dirty="0"/>
              <a:t>3-5 person team</a:t>
            </a:r>
          </a:p>
          <a:p>
            <a:r>
              <a:rPr lang="en-US" dirty="0"/>
              <a:t>2 options:</a:t>
            </a:r>
          </a:p>
          <a:p>
            <a:pPr lvl="1"/>
            <a:r>
              <a:rPr lang="en-US" dirty="0"/>
              <a:t>An Engineering Application:  Pick one topic that solves an engineering problem.</a:t>
            </a:r>
          </a:p>
          <a:p>
            <a:pPr lvl="1"/>
            <a:r>
              <a:rPr lang="en-US" dirty="0"/>
              <a:t>Port a Classic Arcade:  Pick one arcade game from around year 1990, and port it to Windows, Linux, and macOS!</a:t>
            </a:r>
          </a:p>
        </p:txBody>
      </p:sp>
    </p:spTree>
    <p:extLst>
      <p:ext uri="{BB962C8B-B14F-4D97-AF65-F5344CB8AC3E}">
        <p14:creationId xmlns:p14="http://schemas.microsoft.com/office/powerpoint/2010/main" val="34510413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you haven’t changed your password in the course git server, please do so as soon as possible.</a:t>
            </a:r>
          </a:p>
        </p:txBody>
      </p:sp>
    </p:spTree>
    <p:extLst>
      <p:ext uri="{BB962C8B-B14F-4D97-AF65-F5344CB8AC3E}">
        <p14:creationId xmlns:p14="http://schemas.microsoft.com/office/powerpoint/2010/main" val="70667861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out your directory.</a:t>
            </a:r>
          </a:p>
        </p:txBody>
      </p:sp>
      <p:sp>
        <p:nvSpPr>
          <p:cNvPr id="3" name="Content Placeholder 2"/>
          <p:cNvSpPr>
            <a:spLocks noGrp="1"/>
          </p:cNvSpPr>
          <p:nvPr>
            <p:ph idx="1"/>
          </p:nvPr>
        </p:nvSpPr>
        <p:spPr/>
        <p:txBody>
          <a:bodyPr/>
          <a:lstStyle/>
          <a:p>
            <a:r>
              <a:rPr lang="en-US" dirty="0"/>
              <a:t>Type the following (at the same directory):</a:t>
            </a:r>
          </a:p>
          <a:p>
            <a:pPr marL="0" indent="0">
              <a:buNone/>
            </a:pPr>
            <a:r>
              <a:rPr lang="en-US" sz="1200" dirty="0">
                <a:latin typeface="Consolas" panose="020B0609020204030204" pitchFamily="49" charset="0"/>
              </a:rPr>
              <a:t>     git clone https://ramennoodle.me.cmu.edu/Bonobo.Git.Server/</a:t>
            </a:r>
            <a:r>
              <a:rPr lang="en-US" sz="1200" i="1" dirty="0">
                <a:solidFill>
                  <a:srgbClr val="92D050"/>
                </a:solidFill>
                <a:latin typeface="Consolas" panose="020B0609020204030204" pitchFamily="49" charset="0"/>
              </a:rPr>
              <a:t>yourAndrewId</a:t>
            </a:r>
            <a:r>
              <a:rPr lang="en-US" sz="1200" dirty="0">
                <a:latin typeface="Consolas" panose="020B0609020204030204" pitchFamily="49" charset="0"/>
              </a:rPr>
              <a:t>.git</a:t>
            </a:r>
            <a:endParaRPr lang="en-US" sz="1200" i="1" dirty="0">
              <a:solidFill>
                <a:srgbClr val="00B050"/>
              </a:solidFill>
              <a:latin typeface="Consolas" panose="020B0609020204030204" pitchFamily="49" charset="0"/>
            </a:endParaRPr>
          </a:p>
          <a:p>
            <a:r>
              <a:rPr lang="en-US" dirty="0"/>
              <a:t>Make sure to do it from the CMU network.</a:t>
            </a:r>
          </a:p>
          <a:p>
            <a:r>
              <a:rPr lang="en-US" dirty="0"/>
              <a:t>If you get an error message, try:</a:t>
            </a:r>
            <a:endParaRPr lang="en-US" sz="1400" dirty="0"/>
          </a:p>
          <a:p>
            <a:pPr marL="457200" lvl="1" indent="0">
              <a:buNone/>
            </a:pPr>
            <a:r>
              <a:rPr lang="en-US" sz="1200" dirty="0">
                <a:latin typeface="Consolas" panose="020B0609020204030204" pitchFamily="49" charset="0"/>
              </a:rPr>
              <a:t>git clone https://</a:t>
            </a:r>
            <a:r>
              <a:rPr lang="en-US" sz="1200" i="1" dirty="0">
                <a:solidFill>
                  <a:srgbClr val="92D050"/>
                </a:solidFill>
                <a:latin typeface="Consolas" panose="020B0609020204030204" pitchFamily="49" charset="0"/>
              </a:rPr>
              <a:t>yourAndrewId @</a:t>
            </a:r>
            <a:r>
              <a:rPr lang="en-US" sz="1200" dirty="0">
                <a:latin typeface="Consolas" panose="020B0609020204030204" pitchFamily="49" charset="0"/>
              </a:rPr>
              <a:t>ramennoodle.me.cmu.edu/Bonobo.Git.Server/</a:t>
            </a:r>
            <a:r>
              <a:rPr lang="en-US" sz="1200" i="1" dirty="0">
                <a:solidFill>
                  <a:srgbClr val="92D050"/>
                </a:solidFill>
                <a:latin typeface="Consolas" panose="020B0609020204030204" pitchFamily="49" charset="0"/>
              </a:rPr>
              <a:t>yourAndrewId</a:t>
            </a:r>
            <a:r>
              <a:rPr lang="en-US" sz="1200" dirty="0">
                <a:latin typeface="Consolas" panose="020B0609020204030204" pitchFamily="49" charset="0"/>
              </a:rPr>
              <a:t>.git</a:t>
            </a:r>
            <a:endParaRPr lang="en-US" dirty="0"/>
          </a:p>
          <a:p>
            <a:endParaRPr lang="en-US" dirty="0"/>
          </a:p>
          <a:p>
            <a:r>
              <a:rPr lang="en-US" dirty="0"/>
              <a:t>Then type your git account and password.</a:t>
            </a:r>
          </a:p>
          <a:p>
            <a:r>
              <a:rPr lang="en-US" dirty="0"/>
              <a:t>Then, you will have the following directory structure.</a:t>
            </a:r>
          </a:p>
          <a:p>
            <a:pPr lvl="1"/>
            <a:r>
              <a:rPr lang="en-US" dirty="0"/>
              <a:t>(Home directory)</a:t>
            </a:r>
          </a:p>
          <a:p>
            <a:pPr lvl="2"/>
            <a:r>
              <a:rPr lang="en-US" dirty="0"/>
              <a:t>24783</a:t>
            </a:r>
          </a:p>
          <a:p>
            <a:pPr lvl="3"/>
            <a:r>
              <a:rPr lang="en-US" dirty="0" err="1"/>
              <a:t>src</a:t>
            </a:r>
            <a:endParaRPr lang="en-US" dirty="0"/>
          </a:p>
          <a:p>
            <a:pPr lvl="4"/>
            <a:r>
              <a:rPr lang="en-US" dirty="0"/>
              <a:t>public</a:t>
            </a:r>
          </a:p>
          <a:p>
            <a:pPr lvl="5"/>
            <a:r>
              <a:rPr lang="en-US" dirty="0"/>
              <a:t>(Bunch of files)</a:t>
            </a:r>
          </a:p>
          <a:p>
            <a:pPr lvl="4"/>
            <a:r>
              <a:rPr lang="en-US" i="1" dirty="0" err="1">
                <a:solidFill>
                  <a:srgbClr val="00B050"/>
                </a:solidFill>
              </a:rPr>
              <a:t>yourAndrewId</a:t>
            </a:r>
            <a:endParaRPr lang="en-US" i="1" dirty="0">
              <a:solidFill>
                <a:srgbClr val="00B050"/>
              </a:solidFill>
            </a:endParaRPr>
          </a:p>
          <a:p>
            <a:pPr lvl="5"/>
            <a:r>
              <a:rPr lang="en-US" dirty="0"/>
              <a:t>(You will work on your assignments by creating sub-directories here.)</a:t>
            </a:r>
          </a:p>
        </p:txBody>
      </p:sp>
      <p:cxnSp>
        <p:nvCxnSpPr>
          <p:cNvPr id="5" name="Straight Connector 4"/>
          <p:cNvCxnSpPr/>
          <p:nvPr/>
        </p:nvCxnSpPr>
        <p:spPr>
          <a:xfrm flipV="1">
            <a:off x="944336" y="1690893"/>
            <a:ext cx="7461250" cy="254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3DFBAAD-9D86-4603-8F74-9DD14130CBE7}"/>
              </a:ext>
            </a:extLst>
          </p:cNvPr>
          <p:cNvCxnSpPr/>
          <p:nvPr/>
        </p:nvCxnSpPr>
        <p:spPr>
          <a:xfrm flipV="1">
            <a:off x="944336" y="2810701"/>
            <a:ext cx="7461250" cy="254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88878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 sub-directory for a new project</a:t>
            </a:r>
          </a:p>
        </p:txBody>
      </p:sp>
      <p:sp>
        <p:nvSpPr>
          <p:cNvPr id="3" name="Content Placeholder 2"/>
          <p:cNvSpPr>
            <a:spLocks noGrp="1"/>
          </p:cNvSpPr>
          <p:nvPr>
            <p:ph idx="1"/>
          </p:nvPr>
        </p:nvSpPr>
        <p:spPr/>
        <p:txBody>
          <a:bodyPr/>
          <a:lstStyle/>
          <a:p>
            <a:pPr marL="0" indent="0">
              <a:buNone/>
            </a:pPr>
            <a:r>
              <a:rPr lang="en-US" dirty="0"/>
              <a:t>Let’s make a sub-directory for bouncing-ball.</a:t>
            </a:r>
          </a:p>
          <a:p>
            <a:pPr lvl="1"/>
            <a:r>
              <a:rPr lang="en-US" dirty="0"/>
              <a:t>Make a directory, then add to the Git repository,</a:t>
            </a:r>
          </a:p>
          <a:p>
            <a:pPr marL="914400" lvl="2" indent="0">
              <a:buNone/>
            </a:pPr>
            <a:r>
              <a:rPr lang="en-US" dirty="0"/>
              <a:t>cd </a:t>
            </a:r>
            <a:r>
              <a:rPr lang="en-US" i="1" dirty="0" err="1">
                <a:solidFill>
                  <a:srgbClr val="92D050"/>
                </a:solidFill>
              </a:rPr>
              <a:t>yourAndrewId</a:t>
            </a:r>
            <a:endParaRPr lang="en-US" i="1" dirty="0">
              <a:solidFill>
                <a:srgbClr val="92D050"/>
              </a:solidFill>
            </a:endParaRPr>
          </a:p>
          <a:p>
            <a:pPr marL="914400" lvl="2" indent="0">
              <a:buNone/>
            </a:pPr>
            <a:r>
              <a:rPr lang="en-US" dirty="0" err="1"/>
              <a:t>mkdir</a:t>
            </a:r>
            <a:r>
              <a:rPr lang="en-US" dirty="0"/>
              <a:t> bounce</a:t>
            </a:r>
          </a:p>
          <a:p>
            <a:pPr marL="914400" lvl="2" indent="0">
              <a:buNone/>
            </a:pPr>
            <a:r>
              <a:rPr lang="en-US" dirty="0"/>
              <a:t>git add bounce</a:t>
            </a:r>
          </a:p>
          <a:p>
            <a:pPr marL="914400" lvl="2" indent="0">
              <a:buNone/>
            </a:pPr>
            <a:r>
              <a:rPr lang="en-US" dirty="0"/>
              <a:t>git commit -m "Added a project directory."</a:t>
            </a:r>
          </a:p>
        </p:txBody>
      </p:sp>
    </p:spTree>
    <p:extLst>
      <p:ext uri="{BB962C8B-B14F-4D97-AF65-F5344CB8AC3E}">
        <p14:creationId xmlns:p14="http://schemas.microsoft.com/office/powerpoint/2010/main" val="32884682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a project for bouncing ball</a:t>
            </a:r>
          </a:p>
        </p:txBody>
      </p:sp>
      <p:sp>
        <p:nvSpPr>
          <p:cNvPr id="3" name="Content Placeholder 2"/>
          <p:cNvSpPr>
            <a:spLocks noGrp="1"/>
          </p:cNvSpPr>
          <p:nvPr>
            <p:ph idx="1"/>
          </p:nvPr>
        </p:nvSpPr>
        <p:spPr/>
        <p:txBody>
          <a:bodyPr/>
          <a:lstStyle/>
          <a:p>
            <a:pPr marL="457200" indent="-457200">
              <a:buFont typeface="+mj-lt"/>
              <a:buAutoNum type="arabicPeriod"/>
            </a:pPr>
            <a:r>
              <a:rPr lang="en-US" dirty="0"/>
              <a:t>Copy bounce.cpp to the directory you have created.</a:t>
            </a:r>
          </a:p>
          <a:p>
            <a:pPr marL="457200" indent="-457200">
              <a:buFont typeface="+mj-lt"/>
              <a:buAutoNum type="arabicPeriod"/>
            </a:pPr>
            <a:r>
              <a:rPr lang="en-US" dirty="0"/>
              <a:t>Add bounce.cpp to the Git’s control</a:t>
            </a:r>
          </a:p>
          <a:p>
            <a:pPr marL="400050" lvl="1" indent="0">
              <a:buNone/>
            </a:pPr>
            <a:r>
              <a:rPr lang="en-US" dirty="0"/>
              <a:t>git add bounce.cpp</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425671617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a top-level CMakeLists.txt</a:t>
            </a:r>
          </a:p>
        </p:txBody>
      </p:sp>
      <p:sp>
        <p:nvSpPr>
          <p:cNvPr id="3" name="Content Placeholder 2"/>
          <p:cNvSpPr>
            <a:spLocks noGrp="1"/>
          </p:cNvSpPr>
          <p:nvPr>
            <p:ph idx="1"/>
          </p:nvPr>
        </p:nvSpPr>
        <p:spPr/>
        <p:txBody>
          <a:bodyPr/>
          <a:lstStyle/>
          <a:p>
            <a:r>
              <a:rPr lang="en-US" dirty="0"/>
              <a:t>Top-Level CMakeLists.txt combines projects in the public directory and your project.</a:t>
            </a:r>
          </a:p>
          <a:p>
            <a:r>
              <a:rPr lang="en-US" dirty="0"/>
              <a:t>Place CMakeLists.txt of the following content in ~/24783/</a:t>
            </a:r>
            <a:r>
              <a:rPr lang="en-US" dirty="0" err="1"/>
              <a:t>yourAndrewId</a:t>
            </a:r>
            <a:r>
              <a:rPr lang="en-US" dirty="0"/>
              <a:t>/bounce</a:t>
            </a:r>
          </a:p>
          <a:p>
            <a:pPr marL="457200" lvl="1" indent="0">
              <a:buNone/>
            </a:pPr>
            <a:r>
              <a:rPr lang="en-US" sz="1800" dirty="0" err="1">
                <a:latin typeface="Consolas" panose="020B0609020204030204" pitchFamily="49" charset="0"/>
              </a:rPr>
              <a:t>cmake_minimum_required</a:t>
            </a:r>
            <a:r>
              <a:rPr lang="en-US" sz="1800" dirty="0">
                <a:latin typeface="Consolas" panose="020B0609020204030204" pitchFamily="49" charset="0"/>
              </a:rPr>
              <a:t>(VERSION 3.6)</a:t>
            </a:r>
            <a:br>
              <a:rPr lang="en-US" sz="1800" dirty="0">
                <a:latin typeface="Consolas" panose="020B0609020204030204" pitchFamily="49" charset="0"/>
              </a:rPr>
            </a:br>
            <a:r>
              <a:rPr lang="en-US" sz="1800" dirty="0">
                <a:latin typeface="Consolas" panose="020B0609020204030204" pitchFamily="49" charset="0"/>
              </a:rPr>
              <a:t>set(CMAKE_CXX_STANDARD 11)</a:t>
            </a:r>
          </a:p>
          <a:p>
            <a:pPr marL="457200" lvl="1" indent="0">
              <a:buNone/>
            </a:pPr>
            <a:r>
              <a:rPr lang="en-US" sz="1800" dirty="0">
                <a:latin typeface="Consolas" panose="020B0609020204030204" pitchFamily="49" charset="0"/>
              </a:rPr>
              <a:t>set(CMAKE_CXX_STANDARD_REQUIRED ON)</a:t>
            </a:r>
          </a:p>
          <a:p>
            <a:pPr marL="457200" lvl="1" indent="0">
              <a:buNone/>
            </a:pPr>
            <a:r>
              <a:rPr lang="en-US" sz="1800" dirty="0" err="1">
                <a:latin typeface="Consolas" panose="020B0609020204030204" pitchFamily="49" charset="0"/>
              </a:rPr>
              <a:t>add_subdirectory</a:t>
            </a:r>
            <a:r>
              <a:rPr lang="en-US" sz="1800" dirty="0">
                <a:latin typeface="Consolas" panose="020B0609020204030204" pitchFamily="49" charset="0"/>
              </a:rPr>
              <a:t>(../public/</a:t>
            </a:r>
            <a:r>
              <a:rPr lang="en-US" sz="1800" dirty="0" err="1">
                <a:latin typeface="Consolas" panose="020B0609020204030204" pitchFamily="49" charset="0"/>
              </a:rPr>
              <a:t>src</a:t>
            </a:r>
            <a:r>
              <a:rPr lang="en-US" sz="1800" dirty="0">
                <a:latin typeface="Consolas" panose="020B0609020204030204" pitchFamily="49" charset="0"/>
              </a:rPr>
              <a:t> ${CMAKE_BINARY_DIR}/public)</a:t>
            </a:r>
          </a:p>
          <a:p>
            <a:pPr marL="457200" lvl="1" indent="0">
              <a:buNone/>
            </a:pPr>
            <a:r>
              <a:rPr lang="en-US" sz="1800" dirty="0" err="1">
                <a:latin typeface="Consolas" panose="020B0609020204030204" pitchFamily="49" charset="0"/>
              </a:rPr>
              <a:t>add_executable</a:t>
            </a:r>
            <a:r>
              <a:rPr lang="en-US" sz="1800" dirty="0">
                <a:latin typeface="Consolas" panose="020B0609020204030204" pitchFamily="49" charset="0"/>
              </a:rPr>
              <a:t>(bounce MACOSX_BUNDLE bounce.cpp)</a:t>
            </a:r>
          </a:p>
          <a:p>
            <a:pPr marL="457200" lvl="1" indent="0">
              <a:buNone/>
            </a:pPr>
            <a:r>
              <a:rPr lang="en-US" sz="1800" dirty="0" err="1">
                <a:latin typeface="Consolas" panose="020B0609020204030204" pitchFamily="49" charset="0"/>
              </a:rPr>
              <a:t>target_link_libraries</a:t>
            </a:r>
            <a:r>
              <a:rPr lang="en-US" sz="1800" dirty="0">
                <a:latin typeface="Consolas" panose="020B0609020204030204" pitchFamily="49" charset="0"/>
              </a:rPr>
              <a:t>(bounce </a:t>
            </a:r>
            <a:r>
              <a:rPr lang="en-US" sz="1800" dirty="0" err="1">
                <a:latin typeface="Consolas" panose="020B0609020204030204" pitchFamily="49" charset="0"/>
              </a:rPr>
              <a:t>fssimplewindow</a:t>
            </a:r>
            <a:r>
              <a:rPr lang="en-US" sz="1800" dirty="0">
                <a:latin typeface="Consolas" panose="020B0609020204030204" pitchFamily="49" charset="0"/>
              </a:rPr>
              <a:t>)</a:t>
            </a:r>
          </a:p>
          <a:p>
            <a:pPr marL="457200" lvl="1" indent="0">
              <a:buNone/>
            </a:pPr>
            <a:endParaRPr lang="en-US" sz="1800" dirty="0">
              <a:latin typeface="Consolas" panose="020B0609020204030204" pitchFamily="49" charset="0"/>
            </a:endParaRPr>
          </a:p>
          <a:p>
            <a:pPr marL="457200" lvl="1" indent="0">
              <a:buNone/>
            </a:pPr>
            <a:endParaRPr lang="en-US" dirty="0"/>
          </a:p>
        </p:txBody>
      </p:sp>
    </p:spTree>
    <p:extLst>
      <p:ext uri="{BB962C8B-B14F-4D97-AF65-F5344CB8AC3E}">
        <p14:creationId xmlns:p14="http://schemas.microsoft.com/office/powerpoint/2010/main" val="159801078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build and run</a:t>
            </a:r>
          </a:p>
        </p:txBody>
      </p:sp>
      <p:sp>
        <p:nvSpPr>
          <p:cNvPr id="3" name="Content Placeholder 2"/>
          <p:cNvSpPr>
            <a:spLocks noGrp="1"/>
          </p:cNvSpPr>
          <p:nvPr>
            <p:ph idx="1"/>
          </p:nvPr>
        </p:nvSpPr>
        <p:spPr/>
        <p:txBody>
          <a:bodyPr/>
          <a:lstStyle/>
          <a:p>
            <a:r>
              <a:rPr lang="en-US" dirty="0"/>
              <a:t>Type the following:</a:t>
            </a:r>
          </a:p>
          <a:p>
            <a:endParaRPr lang="en-US" dirty="0"/>
          </a:p>
          <a:p>
            <a:endParaRPr lang="en-US" dirty="0"/>
          </a:p>
          <a:p>
            <a:endParaRPr lang="en-US" dirty="0"/>
          </a:p>
          <a:p>
            <a:endParaRPr lang="en-US" dirty="0"/>
          </a:p>
          <a:p>
            <a:endParaRPr lang="en-US" dirty="0"/>
          </a:p>
          <a:p>
            <a:r>
              <a:rPr lang="en-US" dirty="0"/>
              <a:t>Linux</a:t>
            </a:r>
          </a:p>
          <a:p>
            <a:pPr marL="457200" lvl="1" indent="0">
              <a:buNone/>
            </a:pPr>
            <a:r>
              <a:rPr lang="en-US" dirty="0"/>
              <a:t>The last line should be:</a:t>
            </a:r>
          </a:p>
          <a:p>
            <a:endParaRPr lang="en-US" dirty="0"/>
          </a:p>
          <a:p>
            <a:r>
              <a:rPr lang="en-US" dirty="0"/>
              <a:t>macOS</a:t>
            </a:r>
          </a:p>
          <a:p>
            <a:pPr marL="457200" lvl="1" indent="0">
              <a:buNone/>
            </a:pPr>
            <a:r>
              <a:rPr lang="en-US" dirty="0"/>
              <a:t>The last line should be:</a:t>
            </a:r>
          </a:p>
          <a:p>
            <a:pPr marL="457200" lvl="1" indent="0">
              <a:buNone/>
            </a:pPr>
            <a:endParaRPr lang="en-US" dirty="0"/>
          </a:p>
        </p:txBody>
      </p:sp>
      <p:sp>
        <p:nvSpPr>
          <p:cNvPr id="4" name="TextBox 3"/>
          <p:cNvSpPr txBox="1"/>
          <p:nvPr/>
        </p:nvSpPr>
        <p:spPr>
          <a:xfrm>
            <a:off x="349250" y="1511300"/>
            <a:ext cx="8705850" cy="1938992"/>
          </a:xfrm>
          <a:prstGeom prst="rect">
            <a:avLst/>
          </a:prstGeom>
          <a:noFill/>
        </p:spPr>
        <p:txBody>
          <a:bodyPr wrap="square" rtlCol="0">
            <a:spAutoFit/>
          </a:bodyPr>
          <a:lstStyle/>
          <a:p>
            <a:r>
              <a:rPr lang="en-US" sz="1200" dirty="0">
                <a:latin typeface="Consolas" panose="020B0609020204030204" pitchFamily="49" charset="0"/>
              </a:rPr>
              <a:t>PS D:\Users\soji\24783\src&gt; cd ~/24783</a:t>
            </a:r>
            <a:endParaRPr lang="en-US" sz="1200" dirty="0">
              <a:solidFill>
                <a:srgbClr val="FF0000"/>
              </a:solidFill>
              <a:latin typeface="Consolas" panose="020B0609020204030204" pitchFamily="49" charset="0"/>
            </a:endParaRPr>
          </a:p>
          <a:p>
            <a:r>
              <a:rPr lang="en-US" sz="1200" dirty="0">
                <a:latin typeface="Consolas" panose="020B0609020204030204" pitchFamily="49" charset="0"/>
              </a:rPr>
              <a:t>PS D:\Users\soji\24783&gt; </a:t>
            </a:r>
            <a:r>
              <a:rPr lang="en-US" sz="1200" dirty="0" err="1">
                <a:latin typeface="Consolas" panose="020B0609020204030204" pitchFamily="49" charset="0"/>
              </a:rPr>
              <a:t>mkdir</a:t>
            </a:r>
            <a:r>
              <a:rPr lang="en-US" sz="1200" dirty="0">
                <a:latin typeface="Consolas" panose="020B0609020204030204" pitchFamily="49" charset="0"/>
              </a:rPr>
              <a:t> </a:t>
            </a:r>
            <a:r>
              <a:rPr lang="en-US" sz="1200" dirty="0" err="1">
                <a:latin typeface="Consolas" panose="020B0609020204030204" pitchFamily="49" charset="0"/>
              </a:rPr>
              <a:t>build_bounce</a:t>
            </a:r>
            <a:endParaRPr lang="en-US" sz="1200" dirty="0">
              <a:latin typeface="Consolas" panose="020B0609020204030204" pitchFamily="49" charset="0"/>
            </a:endParaRPr>
          </a:p>
          <a:p>
            <a:r>
              <a:rPr lang="en-US" sz="1200" dirty="0">
                <a:latin typeface="Consolas" panose="020B0609020204030204" pitchFamily="49" charset="0"/>
              </a:rPr>
              <a:t>PS D:\Users\soji\24783&gt; cd </a:t>
            </a:r>
            <a:r>
              <a:rPr lang="en-US" sz="1200" dirty="0" err="1">
                <a:latin typeface="Consolas" panose="020B0609020204030204" pitchFamily="49" charset="0"/>
              </a:rPr>
              <a:t>build_bounce</a:t>
            </a:r>
            <a:endParaRPr lang="en-US" sz="1200" dirty="0">
              <a:latin typeface="Consolas" panose="020B0609020204030204" pitchFamily="49" charset="0"/>
            </a:endParaRPr>
          </a:p>
          <a:p>
            <a:r>
              <a:rPr lang="en-US" sz="1200" dirty="0">
                <a:latin typeface="Consolas" panose="020B0609020204030204" pitchFamily="49" charset="0"/>
              </a:rPr>
              <a:t>PS D:\Users\soji\24783\build&gt; </a:t>
            </a:r>
            <a:r>
              <a:rPr lang="en-US" sz="1200" dirty="0" err="1">
                <a:latin typeface="Consolas" panose="020B0609020204030204" pitchFamily="49" charset="0"/>
              </a:rPr>
              <a:t>cmake</a:t>
            </a:r>
            <a:r>
              <a:rPr lang="en-US" sz="1200" dirty="0">
                <a:latin typeface="Consolas" panose="020B0609020204030204" pitchFamily="49" charset="0"/>
              </a:rPr>
              <a:t> ../bounce</a:t>
            </a:r>
          </a:p>
          <a:p>
            <a:endParaRPr lang="en-US" sz="1200" dirty="0">
              <a:latin typeface="Consolas" panose="020B0609020204030204" pitchFamily="49" charset="0"/>
            </a:endParaRPr>
          </a:p>
          <a:p>
            <a:endParaRPr lang="en-US" sz="1200" dirty="0">
              <a:latin typeface="+mn-lt"/>
            </a:endParaRPr>
          </a:p>
          <a:p>
            <a:endParaRPr lang="en-US" sz="1200" dirty="0">
              <a:latin typeface="Consolas" panose="020B0609020204030204" pitchFamily="49" charset="0"/>
            </a:endParaRPr>
          </a:p>
          <a:p>
            <a:r>
              <a:rPr lang="en-US" sz="1200" dirty="0">
                <a:latin typeface="Consolas" panose="020B0609020204030204" pitchFamily="49" charset="0"/>
              </a:rPr>
              <a:t>PS D:\Users\soji\24783\build&gt; </a:t>
            </a:r>
            <a:r>
              <a:rPr lang="en-US" sz="1200" dirty="0" err="1">
                <a:latin typeface="Consolas" panose="020B0609020204030204" pitchFamily="49" charset="0"/>
              </a:rPr>
              <a:t>cmake</a:t>
            </a:r>
            <a:r>
              <a:rPr lang="en-US" sz="1200" dirty="0">
                <a:latin typeface="Consolas" panose="020B0609020204030204" pitchFamily="49" charset="0"/>
              </a:rPr>
              <a:t> --build . --config Release --parallel --target bounce</a:t>
            </a:r>
          </a:p>
          <a:p>
            <a:r>
              <a:rPr lang="en-US" sz="1200" dirty="0">
                <a:latin typeface="Consolas" panose="020B0609020204030204" pitchFamily="49" charset="0"/>
              </a:rPr>
              <a:t>PS D:\Users\soji\24783\build&gt; Release\bounce.exe</a:t>
            </a:r>
          </a:p>
          <a:p>
            <a:endParaRPr lang="en-US" sz="1200" dirty="0">
              <a:latin typeface="Consolas" panose="020B0609020204030204" pitchFamily="49" charset="0"/>
            </a:endParaRPr>
          </a:p>
        </p:txBody>
      </p:sp>
      <p:cxnSp>
        <p:nvCxnSpPr>
          <p:cNvPr id="6" name="Straight Connector 5"/>
          <p:cNvCxnSpPr/>
          <p:nvPr/>
        </p:nvCxnSpPr>
        <p:spPr>
          <a:xfrm>
            <a:off x="2794000" y="1720850"/>
            <a:ext cx="8445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451100" y="1930400"/>
            <a:ext cx="952500" cy="63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457450" y="2108200"/>
            <a:ext cx="6985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2927350" y="2279650"/>
            <a:ext cx="1041400" cy="63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927350" y="3022600"/>
            <a:ext cx="54229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2927350" y="3190535"/>
            <a:ext cx="3238500" cy="127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84256" y="5714266"/>
            <a:ext cx="6903806" cy="830997"/>
          </a:xfrm>
          <a:prstGeom prst="rect">
            <a:avLst/>
          </a:prstGeom>
          <a:noFill/>
        </p:spPr>
        <p:txBody>
          <a:bodyPr wrap="square" rtlCol="0">
            <a:spAutoFit/>
          </a:bodyPr>
          <a:lstStyle/>
          <a:p>
            <a:r>
              <a:rPr lang="en-US" sz="1200" dirty="0">
                <a:latin typeface="Consolas" panose="020B0609020204030204" pitchFamily="49" charset="0"/>
              </a:rPr>
              <a:t>./</a:t>
            </a:r>
            <a:r>
              <a:rPr lang="en-US" sz="1200" dirty="0" err="1">
                <a:latin typeface="Consolas" panose="020B0609020204030204" pitchFamily="49" charset="0"/>
              </a:rPr>
              <a:t>bounce.app</a:t>
            </a:r>
            <a:r>
              <a:rPr lang="en-US" sz="1200" dirty="0">
                <a:latin typeface="Consolas" panose="020B0609020204030204" pitchFamily="49" charset="0"/>
              </a:rPr>
              <a:t>/Contents/MacOS/bounce</a:t>
            </a:r>
          </a:p>
          <a:p>
            <a:endParaRPr lang="en-US" sz="1200" dirty="0">
              <a:latin typeface="Consolas" panose="020B0609020204030204" pitchFamily="49" charset="0"/>
            </a:endParaRPr>
          </a:p>
          <a:p>
            <a:endParaRPr lang="en-US" sz="1200" dirty="0">
              <a:latin typeface="Consolas" panose="020B0609020204030204" pitchFamily="49" charset="0"/>
            </a:endParaRPr>
          </a:p>
          <a:p>
            <a:endParaRPr lang="en-US" sz="1200" dirty="0">
              <a:latin typeface="Consolas" panose="020B0609020204030204" pitchFamily="49" charset="0"/>
            </a:endParaRPr>
          </a:p>
        </p:txBody>
      </p:sp>
      <p:sp>
        <p:nvSpPr>
          <p:cNvPr id="13" name="TextBox 12">
            <a:extLst>
              <a:ext uri="{FF2B5EF4-FFF2-40B4-BE49-F238E27FC236}">
                <a16:creationId xmlns:a16="http://schemas.microsoft.com/office/drawing/2014/main" id="{21E3A18B-E4E7-4D1C-81FF-4FFADDBF09D0}"/>
              </a:ext>
            </a:extLst>
          </p:cNvPr>
          <p:cNvSpPr txBox="1"/>
          <p:nvPr/>
        </p:nvSpPr>
        <p:spPr>
          <a:xfrm>
            <a:off x="784256" y="4515703"/>
            <a:ext cx="6903806" cy="830997"/>
          </a:xfrm>
          <a:prstGeom prst="rect">
            <a:avLst/>
          </a:prstGeom>
          <a:noFill/>
        </p:spPr>
        <p:txBody>
          <a:bodyPr wrap="square" rtlCol="0">
            <a:spAutoFit/>
          </a:bodyPr>
          <a:lstStyle/>
          <a:p>
            <a:r>
              <a:rPr lang="en-US" sz="1200" dirty="0">
                <a:latin typeface="Consolas" panose="020B0609020204030204" pitchFamily="49" charset="0"/>
              </a:rPr>
              <a:t>./bounce</a:t>
            </a:r>
          </a:p>
          <a:p>
            <a:endParaRPr lang="en-US" sz="1200" dirty="0">
              <a:latin typeface="Consolas" panose="020B0609020204030204" pitchFamily="49" charset="0"/>
            </a:endParaRPr>
          </a:p>
          <a:p>
            <a:endParaRPr lang="en-US" sz="1200" dirty="0">
              <a:latin typeface="Consolas" panose="020B0609020204030204" pitchFamily="49" charset="0"/>
            </a:endParaRPr>
          </a:p>
          <a:p>
            <a:endParaRPr lang="en-US" sz="1200" dirty="0">
              <a:latin typeface="Consolas" panose="020B0609020204030204" pitchFamily="49" charset="0"/>
            </a:endParaRPr>
          </a:p>
        </p:txBody>
      </p:sp>
    </p:spTree>
    <p:extLst>
      <p:ext uri="{BB962C8B-B14F-4D97-AF65-F5344CB8AC3E}">
        <p14:creationId xmlns:p14="http://schemas.microsoft.com/office/powerpoint/2010/main" val="41861182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6066-F912-4604-97A9-76D30CE4FFC8}"/>
              </a:ext>
            </a:extLst>
          </p:cNvPr>
          <p:cNvSpPr>
            <a:spLocks noGrp="1"/>
          </p:cNvSpPr>
          <p:nvPr>
            <p:ph type="title"/>
          </p:nvPr>
        </p:nvSpPr>
        <p:spPr/>
        <p:txBody>
          <a:bodyPr/>
          <a:lstStyle/>
          <a:p>
            <a:r>
              <a:rPr lang="en-US" dirty="0"/>
              <a:t>Specify Target in the Build Command</a:t>
            </a:r>
          </a:p>
        </p:txBody>
      </p:sp>
      <p:sp>
        <p:nvSpPr>
          <p:cNvPr id="3" name="Content Placeholder 2">
            <a:extLst>
              <a:ext uri="{FF2B5EF4-FFF2-40B4-BE49-F238E27FC236}">
                <a16:creationId xmlns:a16="http://schemas.microsoft.com/office/drawing/2014/main" id="{15566F4C-2007-4490-A4ED-4A81E89072FC}"/>
              </a:ext>
            </a:extLst>
          </p:cNvPr>
          <p:cNvSpPr>
            <a:spLocks noGrp="1"/>
          </p:cNvSpPr>
          <p:nvPr>
            <p:ph idx="1"/>
          </p:nvPr>
        </p:nvSpPr>
        <p:spPr/>
        <p:txBody>
          <a:bodyPr/>
          <a:lstStyle/>
          <a:p>
            <a:r>
              <a:rPr lang="en-US" dirty="0"/>
              <a:t>Unless you have a reason to build all the projects, you want to build your program in the shortest time.</a:t>
            </a:r>
          </a:p>
          <a:p>
            <a:r>
              <a:rPr lang="en-US" dirty="0"/>
              <a:t>If you specify "--target bounce" option, </a:t>
            </a:r>
            <a:r>
              <a:rPr lang="en-US" dirty="0" err="1"/>
              <a:t>cmake</a:t>
            </a:r>
            <a:r>
              <a:rPr lang="en-US" dirty="0"/>
              <a:t> will build only necessary libraries and executables.</a:t>
            </a:r>
          </a:p>
          <a:p>
            <a:r>
              <a:rPr lang="en-US" dirty="0"/>
              <a:t>If you do not specify "--target bounce" option, </a:t>
            </a:r>
            <a:r>
              <a:rPr lang="en-US" dirty="0" err="1"/>
              <a:t>cmake</a:t>
            </a:r>
            <a:r>
              <a:rPr lang="en-US" dirty="0"/>
              <a:t> will build all libraries and executables, which take very long time.</a:t>
            </a:r>
          </a:p>
        </p:txBody>
      </p:sp>
    </p:spTree>
    <p:extLst>
      <p:ext uri="{BB962C8B-B14F-4D97-AF65-F5344CB8AC3E}">
        <p14:creationId xmlns:p14="http://schemas.microsoft.com/office/powerpoint/2010/main" val="8675563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Then submit your files to the repository.</a:t>
            </a:r>
          </a:p>
          <a:p>
            <a:r>
              <a:rPr lang="en-US" dirty="0"/>
              <a:t>You can commit and push files that are not for assignments as well, such as project that you create for practice.</a:t>
            </a:r>
          </a:p>
          <a:p>
            <a:r>
              <a:rPr lang="en-US" dirty="0"/>
              <a:t>Do:</a:t>
            </a:r>
          </a:p>
          <a:p>
            <a:pPr marL="457200" lvl="1" indent="0">
              <a:buNone/>
            </a:pPr>
            <a:r>
              <a:rPr lang="en-US" dirty="0"/>
              <a:t>cd ~/24783/</a:t>
            </a:r>
            <a:r>
              <a:rPr lang="en-US" i="1" dirty="0" err="1">
                <a:solidFill>
                  <a:srgbClr val="00B050"/>
                </a:solidFill>
              </a:rPr>
              <a:t>yourAndrewId</a:t>
            </a:r>
            <a:endParaRPr lang="en-US" i="1" dirty="0">
              <a:solidFill>
                <a:srgbClr val="00B050"/>
              </a:solidFill>
            </a:endParaRPr>
          </a:p>
          <a:p>
            <a:pPr marL="457200" lvl="1" indent="0">
              <a:buNone/>
            </a:pPr>
            <a:r>
              <a:rPr lang="en-US" dirty="0"/>
              <a:t>git add bounce</a:t>
            </a:r>
          </a:p>
          <a:p>
            <a:pPr marL="457200" lvl="1" indent="0">
              <a:buNone/>
            </a:pPr>
            <a:r>
              <a:rPr lang="en-US" dirty="0"/>
              <a:t>git commit -m “Practice project.”</a:t>
            </a:r>
          </a:p>
          <a:p>
            <a:pPr marL="457200" lvl="1" indent="0">
              <a:buNone/>
            </a:pPr>
            <a:r>
              <a:rPr lang="en-US" dirty="0"/>
              <a:t>git push</a:t>
            </a:r>
          </a:p>
          <a:p>
            <a:pPr marL="0" indent="0">
              <a:buNone/>
            </a:pPr>
            <a:endParaRPr lang="en-US" dirty="0"/>
          </a:p>
        </p:txBody>
      </p:sp>
    </p:spTree>
    <p:extLst>
      <p:ext uri="{BB962C8B-B14F-4D97-AF65-F5344CB8AC3E}">
        <p14:creationId xmlns:p14="http://schemas.microsoft.com/office/powerpoint/2010/main" val="39656846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from multiple computers</a:t>
            </a:r>
          </a:p>
        </p:txBody>
      </p:sp>
      <p:sp>
        <p:nvSpPr>
          <p:cNvPr id="3" name="Content Placeholder 2"/>
          <p:cNvSpPr>
            <a:spLocks noGrp="1"/>
          </p:cNvSpPr>
          <p:nvPr>
            <p:ph idx="1"/>
          </p:nvPr>
        </p:nvSpPr>
        <p:spPr/>
        <p:txBody>
          <a:bodyPr/>
          <a:lstStyle/>
          <a:p>
            <a:r>
              <a:rPr lang="en-US" dirty="0"/>
              <a:t>You can use the Git server for working on your assignment or project from multiple computers.</a:t>
            </a:r>
          </a:p>
          <a:p>
            <a:r>
              <a:rPr lang="en-US" dirty="0"/>
              <a:t>Follow the instructions to check out public and your repositories on all the computers that you use.</a:t>
            </a:r>
          </a:p>
          <a:p>
            <a:r>
              <a:rPr lang="en-US" dirty="0"/>
              <a:t>When you start working on your assignment or project, always do:</a:t>
            </a:r>
          </a:p>
          <a:p>
            <a:pPr marL="457200" lvl="1" indent="0">
              <a:buNone/>
            </a:pPr>
            <a:r>
              <a:rPr lang="en-US" dirty="0"/>
              <a:t>cd ~/24783/</a:t>
            </a:r>
            <a:r>
              <a:rPr lang="en-US" i="1" dirty="0" err="1">
                <a:solidFill>
                  <a:srgbClr val="92D050"/>
                </a:solidFill>
              </a:rPr>
              <a:t>yourAndrewId</a:t>
            </a:r>
            <a:endParaRPr lang="en-US" i="1" dirty="0">
              <a:solidFill>
                <a:srgbClr val="92D050"/>
              </a:solidFill>
            </a:endParaRPr>
          </a:p>
          <a:p>
            <a:pPr marL="457200" lvl="1" indent="0">
              <a:buNone/>
            </a:pPr>
            <a:r>
              <a:rPr lang="en-US" dirty="0"/>
              <a:t>git pull</a:t>
            </a:r>
          </a:p>
          <a:p>
            <a:pPr marL="457200" lvl="1" indent="0">
              <a:buNone/>
            </a:pPr>
            <a:r>
              <a:rPr lang="en-US" dirty="0"/>
              <a:t>cd ~/24783/public</a:t>
            </a:r>
          </a:p>
          <a:p>
            <a:pPr marL="457200" lvl="1" indent="0">
              <a:buNone/>
            </a:pPr>
            <a:r>
              <a:rPr lang="en-US" dirty="0" err="1"/>
              <a:t>git</a:t>
            </a:r>
            <a:r>
              <a:rPr lang="en-US" dirty="0"/>
              <a:t> pull</a:t>
            </a:r>
          </a:p>
          <a:p>
            <a:r>
              <a:rPr lang="en-US" dirty="0"/>
              <a:t>After working on your project always git commit and git push.</a:t>
            </a:r>
          </a:p>
          <a:p>
            <a:pPr marL="457200" lvl="1" indent="0">
              <a:buNone/>
            </a:pPr>
            <a:endParaRPr lang="en-US" dirty="0"/>
          </a:p>
          <a:p>
            <a:endParaRPr lang="en-US" dirty="0"/>
          </a:p>
        </p:txBody>
      </p:sp>
    </p:spTree>
    <p:extLst>
      <p:ext uri="{BB962C8B-B14F-4D97-AF65-F5344CB8AC3E}">
        <p14:creationId xmlns:p14="http://schemas.microsoft.com/office/powerpoint/2010/main" val="197332018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mess up:</a:t>
            </a:r>
          </a:p>
        </p:txBody>
      </p:sp>
      <p:sp>
        <p:nvSpPr>
          <p:cNvPr id="3" name="Content Placeholder 2"/>
          <p:cNvSpPr>
            <a:spLocks noGrp="1"/>
          </p:cNvSpPr>
          <p:nvPr>
            <p:ph idx="1"/>
          </p:nvPr>
        </p:nvSpPr>
        <p:spPr/>
        <p:txBody>
          <a:bodyPr/>
          <a:lstStyle/>
          <a:p>
            <a:r>
              <a:rPr lang="en-US" dirty="0"/>
              <a:t>If you mess up your code and do not want to commit and rather going back to the last update, do:</a:t>
            </a:r>
          </a:p>
          <a:p>
            <a:pPr marL="457200" lvl="1" indent="0">
              <a:buNone/>
            </a:pPr>
            <a:r>
              <a:rPr lang="en-US" dirty="0"/>
              <a:t>git restore ~/24783/</a:t>
            </a:r>
            <a:r>
              <a:rPr lang="en-US" i="1" dirty="0" err="1">
                <a:solidFill>
                  <a:srgbClr val="92D050"/>
                </a:solidFill>
              </a:rPr>
              <a:t>yourAndrewId</a:t>
            </a:r>
            <a:r>
              <a:rPr lang="en-US" dirty="0"/>
              <a:t>/*</a:t>
            </a:r>
          </a:p>
          <a:p>
            <a:pPr marL="457200" lvl="1" indent="0">
              <a:buNone/>
            </a:pPr>
            <a:endParaRPr lang="en-US" dirty="0"/>
          </a:p>
          <a:p>
            <a:r>
              <a:rPr lang="en-US" dirty="0"/>
              <a:t>To see changes:</a:t>
            </a:r>
          </a:p>
          <a:p>
            <a:pPr marL="457200" lvl="1" indent="0">
              <a:buNone/>
            </a:pPr>
            <a:r>
              <a:rPr lang="en-US" dirty="0"/>
              <a:t>cd ~/24783/</a:t>
            </a:r>
            <a:r>
              <a:rPr lang="en-US" i="1" dirty="0" err="1">
                <a:solidFill>
                  <a:srgbClr val="92D050"/>
                </a:solidFill>
              </a:rPr>
              <a:t>yourAndrewId</a:t>
            </a:r>
            <a:br>
              <a:rPr lang="en-US" dirty="0"/>
            </a:br>
            <a:r>
              <a:rPr lang="en-US" dirty="0"/>
              <a:t>git diff .</a:t>
            </a:r>
          </a:p>
          <a:p>
            <a:endParaRPr lang="en-US" dirty="0"/>
          </a:p>
        </p:txBody>
      </p:sp>
    </p:spTree>
    <p:extLst>
      <p:ext uri="{BB962C8B-B14F-4D97-AF65-F5344CB8AC3E}">
        <p14:creationId xmlns:p14="http://schemas.microsoft.com/office/powerpoint/2010/main" val="165226665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4161</TotalTime>
  <Words>8026</Words>
  <Application>Microsoft Office PowerPoint</Application>
  <PresentationFormat>On-screen Show (4:3)</PresentationFormat>
  <Paragraphs>969</Paragraphs>
  <Slides>113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113</vt:i4>
      </vt:variant>
    </vt:vector>
  </HeadingPairs>
  <TitlesOfParts>
    <vt:vector size="117" baseType="lpstr">
      <vt:lpstr>Arial</vt:lpstr>
      <vt:lpstr>Consolas</vt:lpstr>
      <vt:lpstr>Lucida Console</vt:lpstr>
      <vt:lpstr>Default Design</vt:lpstr>
      <vt:lpstr>24-783 Lecture Note 01</vt:lpstr>
      <vt:lpstr>PowerPoint Presentation</vt:lpstr>
      <vt:lpstr>Important!</vt:lpstr>
      <vt:lpstr>Important!</vt:lpstr>
      <vt:lpstr>Temporary Office Hour for This week</vt:lpstr>
      <vt:lpstr>Course Overview</vt:lpstr>
      <vt:lpstr>Teaching Staff</vt:lpstr>
      <vt:lpstr>Grading</vt:lpstr>
      <vt:lpstr>Project</vt:lpstr>
      <vt:lpstr>Project Topic: Solve an Engineering Problem</vt:lpstr>
      <vt:lpstr>Project Topic: Port a Classic Arcade</vt:lpstr>
      <vt:lpstr>Course Overview</vt:lpstr>
      <vt:lpstr>Course Overview</vt:lpstr>
      <vt:lpstr>Writing your own computational tools.</vt:lpstr>
      <vt:lpstr>Understanding what’s in the blackbox.  Make it a white box!</vt:lpstr>
      <vt:lpstr>Writing a program that lasts long.</vt:lpstr>
      <vt:lpstr>Current trend of programming – What’s making it difficult?</vt:lpstr>
      <vt:lpstr>Current trend of programming - What's making it difficult?</vt:lpstr>
      <vt:lpstr>Current trend of programming - What's making it difficult?</vt:lpstr>
      <vt:lpstr>Portable and Cross-Platform programming is more important than ever!</vt:lpstr>
      <vt:lpstr>Portable and Cross-Platform programming is more important than ever!</vt:lpstr>
      <vt:lpstr>Portable and Cross-Platform programming is more important than ever!</vt:lpstr>
      <vt:lpstr>How to write a portable program then?</vt:lpstr>
      <vt:lpstr>Installing Visual Studio</vt:lpstr>
      <vt:lpstr>Installing XCode</vt:lpstr>
      <vt:lpstr>Download and Install CMake and Gid</vt:lpstr>
      <vt:lpstr>Goal of the first 2.5 weeks</vt:lpstr>
      <vt:lpstr>CMake – Cross-Platform Make</vt:lpstr>
      <vt:lpstr>CMake – Cross-Platform Make</vt:lpstr>
      <vt:lpstr>CMake – Cross-Platform Make</vt:lpstr>
      <vt:lpstr>CMake – Cross-Platform Make</vt:lpstr>
      <vt:lpstr>CMake – Cross-Platform Make</vt:lpstr>
      <vt:lpstr>CMake – Concept of Out-of-Source Build</vt:lpstr>
      <vt:lpstr>CMake – Concept of Out-of-Source Build</vt:lpstr>
      <vt:lpstr>CMake – Concept of Out-of-Source Build</vt:lpstr>
      <vt:lpstr>CMake – Concept of Out-of-Source Build</vt:lpstr>
      <vt:lpstr>CMake – Concept of Out-of-Source Build</vt:lpstr>
      <vt:lpstr>CMake – Building a Program with CMake</vt:lpstr>
      <vt:lpstr>CMake – Building a Program with CMake</vt:lpstr>
      <vt:lpstr>CMake – Building a Program with CMake</vt:lpstr>
      <vt:lpstr>CMake – Building a Program with CMake</vt:lpstr>
      <vt:lpstr>Before the first CMake example….</vt:lpstr>
      <vt:lpstr>Starting a Command Line</vt:lpstr>
      <vt:lpstr>Starting a Command Line</vt:lpstr>
      <vt:lpstr>Command Line –Current Working Directory</vt:lpstr>
      <vt:lpstr>Command Line –Current Working Directory</vt:lpstr>
      <vt:lpstr>Command Line –Current Working Directory</vt:lpstr>
      <vt:lpstr>Command Line – Frequently-Used Commands</vt:lpstr>
      <vt:lpstr>Command Line – Compiling a program</vt:lpstr>
      <vt:lpstr>Command Line – Frequently-Used Commands</vt:lpstr>
      <vt:lpstr>Warning about PowerShell and Redirection</vt:lpstr>
      <vt:lpstr>Command Line - Redirection</vt:lpstr>
      <vt:lpstr>Command Line: Redirection Example</vt:lpstr>
      <vt:lpstr>Command Line: Redirection Example</vt:lpstr>
      <vt:lpstr>Observation</vt:lpstr>
      <vt:lpstr>Command Line: Redirection Example</vt:lpstr>
      <vt:lpstr>Command Line –Dangerous Commands</vt:lpstr>
      <vt:lpstr>Command Line – Verifying CMake is correctly installed.</vt:lpstr>
      <vt:lpstr>Command Line – Checking CMake Version</vt:lpstr>
      <vt:lpstr>Command Line – Verifying Git Installation</vt:lpstr>
      <vt:lpstr>PowerPoint Presentation</vt:lpstr>
      <vt:lpstr>CMake Example – Console Application</vt:lpstr>
      <vt:lpstr>PowerPoint Presentation</vt:lpstr>
      <vt:lpstr>Running CMake from Command Line</vt:lpstr>
      <vt:lpstr>CMake Example – Console Application</vt:lpstr>
      <vt:lpstr>CMake Example - Library</vt:lpstr>
      <vt:lpstr>CMake Example – Simple Window framework</vt:lpstr>
      <vt:lpstr>PowerPoint Presentation</vt:lpstr>
      <vt:lpstr>CMake Example – Simple Window framework</vt:lpstr>
      <vt:lpstr>CMake Example – Simple Window framework (continued)</vt:lpstr>
      <vt:lpstr>CMake Example – Sub-directories</vt:lpstr>
      <vt:lpstr>CMake Example – Sub-directories</vt:lpstr>
      <vt:lpstr>CMake Example – Sub-directories</vt:lpstr>
      <vt:lpstr>CMake Example – Sub-directories</vt:lpstr>
      <vt:lpstr>CMake Example – Sub-directories</vt:lpstr>
      <vt:lpstr>CMake Example – Sub-directories</vt:lpstr>
      <vt:lpstr>CMake - Adding a new target</vt:lpstr>
      <vt:lpstr>Now CMake is in control</vt:lpstr>
      <vt:lpstr>Version-Controlling System</vt:lpstr>
      <vt:lpstr>Version-Controlling System</vt:lpstr>
      <vt:lpstr>So, what does it do?</vt:lpstr>
      <vt:lpstr>Popular Version-Controlling System</vt:lpstr>
      <vt:lpstr>Before Version Control System….</vt:lpstr>
      <vt:lpstr>Problem without Version Control</vt:lpstr>
      <vt:lpstr>With Version-Control System</vt:lpstr>
      <vt:lpstr>Git repositories for this course</vt:lpstr>
      <vt:lpstr>Git Account</vt:lpstr>
      <vt:lpstr>Check out libraries from the repository.</vt:lpstr>
      <vt:lpstr>From this week on….</vt:lpstr>
      <vt:lpstr>PowerPoint Presentation</vt:lpstr>
      <vt:lpstr>Check out your directory.</vt:lpstr>
      <vt:lpstr>Making a sub-directory for a new project</vt:lpstr>
      <vt:lpstr>Set up a project for bouncing ball</vt:lpstr>
      <vt:lpstr>Write a top-level CMakeLists.txt</vt:lpstr>
      <vt:lpstr>Now build and run</vt:lpstr>
      <vt:lpstr>Specify Target in the Build Command</vt:lpstr>
      <vt:lpstr>PowerPoint Presentation</vt:lpstr>
      <vt:lpstr>Working from multiple computers</vt:lpstr>
      <vt:lpstr>If you mess up:</vt:lpstr>
      <vt:lpstr>PowerPoint Presentation</vt:lpstr>
      <vt:lpstr>Using CMake and IDE</vt:lpstr>
      <vt:lpstr>Using Cmake and IDE</vt:lpstr>
      <vt:lpstr>Summary</vt:lpstr>
      <vt:lpstr>Command Line</vt:lpstr>
      <vt:lpstr>Command Line</vt:lpstr>
      <vt:lpstr>PowerPoint Presentation</vt:lpstr>
      <vt:lpstr>Command Line</vt:lpstr>
      <vt:lpstr>CMake</vt:lpstr>
      <vt:lpstr>CMake</vt:lpstr>
      <vt:lpstr>Let's do Shooting-Game example again</vt:lpstr>
      <vt:lpstr>Version-Controlling System</vt:lpstr>
      <vt:lpstr>Git</vt:lpstr>
      <vt:lpstr>PowerPoint Presentation</vt:lpstr>
    </vt:vector>
  </TitlesOfParts>
  <Company>CMU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soji</dc:creator>
  <cp:lastModifiedBy>Soji Yamakawa</cp:lastModifiedBy>
  <cp:revision>568</cp:revision>
  <dcterms:created xsi:type="dcterms:W3CDTF">2009-08-19T14:18:47Z</dcterms:created>
  <dcterms:modified xsi:type="dcterms:W3CDTF">2021-02-03T20:41:09Z</dcterms:modified>
</cp:coreProperties>
</file>