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379" r:id="rId3"/>
    <p:sldId id="384" r:id="rId4"/>
    <p:sldId id="385" r:id="rId5"/>
    <p:sldId id="260" r:id="rId6"/>
    <p:sldId id="261" r:id="rId7"/>
    <p:sldId id="263" r:id="rId8"/>
    <p:sldId id="380" r:id="rId9"/>
    <p:sldId id="386" r:id="rId10"/>
    <p:sldId id="387" r:id="rId11"/>
    <p:sldId id="388" r:id="rId12"/>
    <p:sldId id="389" r:id="rId13"/>
    <p:sldId id="390" r:id="rId14"/>
    <p:sldId id="391" r:id="rId15"/>
    <p:sldId id="381" r:id="rId16"/>
    <p:sldId id="383" r:id="rId17"/>
    <p:sldId id="382" r:id="rId18"/>
    <p:sldId id="393" r:id="rId19"/>
    <p:sldId id="394" r:id="rId20"/>
    <p:sldId id="39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6302" autoAdjust="0"/>
  </p:normalViewPr>
  <p:slideViewPr>
    <p:cSldViewPr showGuides="1"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/>
              <a:t>24-783 Lecture Note 2 - Event Driven Programming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45" y="2590416"/>
            <a:ext cx="4064510" cy="304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18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71EC-55FE-4AC3-BDBA-F23A4648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Functions in Event-Driven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0074-7FD9-4D64-8288-61E1C10F7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 event-driven program stays idle until an event is thrown from the operating system, how can I move something continuously?</a:t>
            </a:r>
          </a:p>
          <a:p>
            <a:r>
              <a:rPr lang="en-US" dirty="0"/>
              <a:t>Interval or Timer function.</a:t>
            </a:r>
          </a:p>
          <a:p>
            <a:r>
              <a:rPr lang="en-US" dirty="0"/>
              <a:t>You can set up a call back function that the operating system calls back regularly.</a:t>
            </a:r>
          </a:p>
        </p:txBody>
      </p:sp>
    </p:spTree>
    <p:extLst>
      <p:ext uri="{BB962C8B-B14F-4D97-AF65-F5344CB8AC3E}">
        <p14:creationId xmlns:p14="http://schemas.microsoft.com/office/powerpoint/2010/main" val="326124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2D3-C8C9-440F-BAEF-A768F233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from Polling-Based Style to Event-Driven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776B4-A175-4A19-AFEE-4ED35157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polling-based program may be written something like this: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int main(void)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// State variables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int </a:t>
            </a:r>
            <a:r>
              <a:rPr lang="en-US" sz="1600" dirty="0" err="1">
                <a:latin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</a:rPr>
              <a:t>=0;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bool </a:t>
            </a:r>
            <a:r>
              <a:rPr lang="en-US" sz="1600" dirty="0" err="1">
                <a:latin typeface="Consolas" panose="020B0609020204030204" pitchFamily="49" charset="0"/>
              </a:rPr>
              <a:t>termination_condition</a:t>
            </a:r>
            <a:r>
              <a:rPr lang="en-US" sz="1600" dirty="0">
                <a:latin typeface="Consolas" panose="020B0609020204030204" pitchFamily="49" charset="0"/>
              </a:rPr>
              <a:t>=false;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while(true!=</a:t>
            </a:r>
            <a:r>
              <a:rPr lang="en-US" sz="1600" dirty="0" err="1">
                <a:latin typeface="Consolas" panose="020B0609020204030204" pitchFamily="49" charset="0"/>
              </a:rPr>
              <a:t>termination_condition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// Do processing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// Draw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2D3-C8C9-440F-BAEF-A768F233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from Polling-Based Style to Event-Driven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776B4-A175-4A19-AFEE-4ED35157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minimum event-driven style, it should look like this: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latin typeface="Consolas" panose="020B0609020204030204" pitchFamily="49" charset="0"/>
              </a:rPr>
              <a:t>ApplicationMain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// State variables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int </a:t>
            </a:r>
            <a:r>
              <a:rPr lang="en-US" sz="1200" dirty="0" err="1">
                <a:latin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</a:rPr>
              <a:t>=0;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bool </a:t>
            </a:r>
            <a:r>
              <a:rPr lang="en-US" sz="1200" dirty="0" err="1">
                <a:latin typeface="Consolas" panose="020B0609020204030204" pitchFamily="49" charset="0"/>
              </a:rPr>
              <a:t>MustTerminate</a:t>
            </a:r>
            <a:r>
              <a:rPr lang="en-US" sz="1200" dirty="0">
                <a:latin typeface="Consolas" panose="020B0609020204030204" pitchFamily="49" charset="0"/>
              </a:rPr>
              <a:t>(void) const;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void </a:t>
            </a:r>
            <a:r>
              <a:rPr lang="en-US" sz="1200" dirty="0" err="1">
                <a:latin typeface="Consolas" panose="020B0609020204030204" pitchFamily="49" charset="0"/>
              </a:rPr>
              <a:t>RunOneStep</a:t>
            </a:r>
            <a:r>
              <a:rPr lang="en-US" sz="1200" dirty="0">
                <a:latin typeface="Consolas" panose="020B0609020204030204" pitchFamily="49" charset="0"/>
              </a:rPr>
              <a:t>(void);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void Draw(void) const;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int main(void)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ApplicationMain</a:t>
            </a:r>
            <a:r>
              <a:rPr lang="en-US" sz="1200" dirty="0">
                <a:latin typeface="Consolas" panose="020B0609020204030204" pitchFamily="49" charset="0"/>
              </a:rPr>
              <a:t> app;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while(true!=</a:t>
            </a:r>
            <a:r>
              <a:rPr lang="en-US" sz="1200" dirty="0" err="1">
                <a:latin typeface="Consolas" panose="020B0609020204030204" pitchFamily="49" charset="0"/>
              </a:rPr>
              <a:t>app.MustTerminate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app.RunOneStep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app.Draw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9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51F5-C087-4695-999D-03FF26C5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from Polling-Based Style to Event-Driven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BFF66-998D-4EBE-941D-877CFE5EA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event-driven style, your application program is a class.</a:t>
            </a:r>
          </a:p>
          <a:p>
            <a:r>
              <a:rPr lang="en-US" dirty="0"/>
              <a:t>The class needs to be able to tell:</a:t>
            </a:r>
          </a:p>
          <a:p>
            <a:pPr lvl="1"/>
            <a:r>
              <a:rPr lang="en-US" dirty="0"/>
              <a:t>What to do for each step of processing.</a:t>
            </a:r>
          </a:p>
          <a:p>
            <a:pPr lvl="1"/>
            <a:r>
              <a:rPr lang="en-US" dirty="0"/>
              <a:t>When to terminate the program.</a:t>
            </a:r>
          </a:p>
          <a:p>
            <a:pPr lvl="1"/>
            <a:r>
              <a:rPr lang="en-US" dirty="0"/>
              <a:t>What to do for drawing the window.</a:t>
            </a:r>
          </a:p>
          <a:p>
            <a:r>
              <a:rPr lang="en-US" dirty="0"/>
              <a:t>If you write your program in this style, it is very easy to port your code to the event-driven system.</a:t>
            </a:r>
          </a:p>
        </p:txBody>
      </p:sp>
    </p:spTree>
    <p:extLst>
      <p:ext uri="{BB962C8B-B14F-4D97-AF65-F5344CB8AC3E}">
        <p14:creationId xmlns:p14="http://schemas.microsoft.com/office/powerpoint/2010/main" val="3346218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DCEE-7917-409E-AC4F-8A6CCBF8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Drawing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B53F-09B4-43EB-B626-D489E7657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&amp; drag to draw line strips.</a:t>
            </a:r>
          </a:p>
          <a:p>
            <a:r>
              <a:rPr lang="en-US" dirty="0"/>
              <a:t>First in polling-based style, and then convert to event-driven style.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1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1A51-4B69-40FE-BA4A-EE5A6F71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Shooting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1C9F4-138E-4D13-B5CC-8F4B0867E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78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F7FF-35FE-43FC-886E-B9A197FE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Flood 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A7678-B13B-4B46-A374-A55FE0C3B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7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7D2C-EA6E-4FB1-A190-2777C1F5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3D 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87DD-C1CC-4557-870D-CCDBF997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88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2D3-C8C9-440F-BAEF-A768F233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 Event-Driven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776B4-A175-4A19-AFEE-4ED35157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won't have an opportunity to write your own main function: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latin typeface="Consolas" panose="020B0609020204030204" pitchFamily="49" charset="0"/>
              </a:rPr>
              <a:t>ApplicationMain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// State variables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int </a:t>
            </a:r>
            <a:r>
              <a:rPr lang="en-US" sz="1200" dirty="0" err="1">
                <a:latin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</a:rPr>
              <a:t>=0;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bool </a:t>
            </a:r>
            <a:r>
              <a:rPr lang="en-US" sz="1200" dirty="0" err="1">
                <a:latin typeface="Consolas" panose="020B0609020204030204" pitchFamily="49" charset="0"/>
              </a:rPr>
              <a:t>MustTerminate</a:t>
            </a:r>
            <a:r>
              <a:rPr lang="en-US" sz="1200" dirty="0">
                <a:latin typeface="Consolas" panose="020B0609020204030204" pitchFamily="49" charset="0"/>
              </a:rPr>
              <a:t>(void) const;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void </a:t>
            </a:r>
            <a:r>
              <a:rPr lang="en-US" sz="1200" dirty="0" err="1">
                <a:latin typeface="Consolas" panose="020B0609020204030204" pitchFamily="49" charset="0"/>
              </a:rPr>
              <a:t>RunOneStep</a:t>
            </a:r>
            <a:r>
              <a:rPr lang="en-US" sz="1200" dirty="0">
                <a:latin typeface="Consolas" panose="020B0609020204030204" pitchFamily="49" charset="0"/>
              </a:rPr>
              <a:t>(void);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void Draw(void) const;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int main(void)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ApplicationMain</a:t>
            </a:r>
            <a:r>
              <a:rPr lang="en-US" sz="1200" dirty="0">
                <a:latin typeface="Consolas" panose="020B0609020204030204" pitchFamily="49" charset="0"/>
              </a:rPr>
              <a:t> app;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while(true!=</a:t>
            </a:r>
            <a:r>
              <a:rPr lang="en-US" sz="1200" dirty="0" err="1">
                <a:latin typeface="Consolas" panose="020B0609020204030204" pitchFamily="49" charset="0"/>
              </a:rPr>
              <a:t>app.MustTerminate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app.RunOneStep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app.Draw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3C0D0E-0196-4BC7-ABF2-440F02E2BA57}"/>
              </a:ext>
            </a:extLst>
          </p:cNvPr>
          <p:cNvCxnSpPr/>
          <p:nvPr/>
        </p:nvCxnSpPr>
        <p:spPr>
          <a:xfrm>
            <a:off x="457200" y="4343400"/>
            <a:ext cx="3429000" cy="2362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13C390-4E9F-47DE-AFAD-6028F3354E44}"/>
              </a:ext>
            </a:extLst>
          </p:cNvPr>
          <p:cNvCxnSpPr>
            <a:cxnSpLocks/>
          </p:cNvCxnSpPr>
          <p:nvPr/>
        </p:nvCxnSpPr>
        <p:spPr>
          <a:xfrm flipV="1">
            <a:off x="457200" y="4267200"/>
            <a:ext cx="3429000" cy="2362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7E4A35-CB1F-4C73-978A-E501345355D5}"/>
              </a:ext>
            </a:extLst>
          </p:cNvPr>
          <p:cNvSpPr txBox="1"/>
          <p:nvPr/>
        </p:nvSpPr>
        <p:spPr>
          <a:xfrm>
            <a:off x="4572000" y="3897868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Typically application framework or the system will own the main function</a:t>
            </a:r>
          </a:p>
        </p:txBody>
      </p:sp>
    </p:spTree>
    <p:extLst>
      <p:ext uri="{BB962C8B-B14F-4D97-AF65-F5344CB8AC3E}">
        <p14:creationId xmlns:p14="http://schemas.microsoft.com/office/powerpoint/2010/main" val="4156362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2D3-C8C9-440F-BAEF-A768F233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 Event-Driven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776B4-A175-4A19-AFEE-4ED35157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Also you typically need to write separate handlers for events such as key strokes, mouse movements, mouse click, etc.: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latin typeface="Consolas" panose="020B0609020204030204" pitchFamily="49" charset="0"/>
              </a:rPr>
              <a:t>ApplicationMain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// State variables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int </a:t>
            </a:r>
            <a:r>
              <a:rPr lang="en-US" sz="1200" dirty="0" err="1">
                <a:latin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</a:rPr>
              <a:t>=0;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bool </a:t>
            </a:r>
            <a:r>
              <a:rPr lang="en-US" sz="1200" dirty="0" err="1">
                <a:latin typeface="Consolas" panose="020B0609020204030204" pitchFamily="49" charset="0"/>
              </a:rPr>
              <a:t>MustTerminate</a:t>
            </a:r>
            <a:r>
              <a:rPr lang="en-US" sz="1200" dirty="0">
                <a:latin typeface="Consolas" panose="020B0609020204030204" pitchFamily="49" charset="0"/>
              </a:rPr>
              <a:t>(void) const;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void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OnKeyPress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(int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keyCode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void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OnKeyRelease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(int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keyCode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void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OnLButtonDown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(bool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lb,bool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mb,bool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rb,int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mx,int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my);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void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OnLButtonUp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(bool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lb,bool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mb,bool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rb,int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mx,int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my);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// And many more handlers!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void </a:t>
            </a:r>
            <a:r>
              <a:rPr lang="en-US" sz="1200" dirty="0" err="1">
                <a:latin typeface="Consolas" panose="020B0609020204030204" pitchFamily="49" charset="0"/>
              </a:rPr>
              <a:t>RunOneStep</a:t>
            </a:r>
            <a:r>
              <a:rPr lang="en-US" sz="1200" dirty="0">
                <a:latin typeface="Consolas" panose="020B0609020204030204" pitchFamily="49" charset="0"/>
              </a:rPr>
              <a:t>(void);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void Draw(void) const;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8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F4DD-43CB-47BA-B0BA-F75782A1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Event-Driven Programming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4AFF8-420A-4BAF-997F-3E87828D6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What's Event-Driven Programming?</a:t>
            </a:r>
          </a:p>
          <a:p>
            <a:r>
              <a:rPr lang="en-US" dirty="0"/>
              <a:t>&lt;-&gt; Polling-Based Programming (What we did in 24-780 Engineering Computation)</a:t>
            </a:r>
          </a:p>
          <a:p>
            <a:r>
              <a:rPr lang="en-US" dirty="0"/>
              <a:t>Some operating systems do not allow polling-based programming.</a:t>
            </a:r>
          </a:p>
          <a:p>
            <a:r>
              <a:rPr lang="en-US" dirty="0"/>
              <a:t>If you want to write an app for iOS, you will be forced to write in the event-driven programming style.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my opinion, a programmer should be given a choice of the programming style, but Apple apparently doesn't think so.</a:t>
            </a:r>
          </a:p>
        </p:txBody>
      </p:sp>
    </p:spTree>
    <p:extLst>
      <p:ext uri="{BB962C8B-B14F-4D97-AF65-F5344CB8AC3E}">
        <p14:creationId xmlns:p14="http://schemas.microsoft.com/office/powerpoint/2010/main" val="2139509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466F-28DB-455F-9DB7-2D9A1BA4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 Event-Driven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FBFB-4CE1-4C39-9ACF-EE643951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Nonetheless, the most difficult change will be not to hold on to your own main loop.</a:t>
            </a:r>
          </a:p>
          <a:p>
            <a:r>
              <a:rPr lang="en-US" dirty="0"/>
              <a:t>As long as your </a:t>
            </a:r>
            <a:r>
              <a:rPr lang="en-US" dirty="0" err="1"/>
              <a:t>ApplicationMain</a:t>
            </a:r>
            <a:r>
              <a:rPr lang="en-US" dirty="0"/>
              <a:t> class can run one step and return, it is very easy to port to </a:t>
            </a:r>
            <a:r>
              <a:rPr lang="en-US"/>
              <a:t>an event-driven system.</a:t>
            </a:r>
            <a:endParaRPr lang="en-US" dirty="0"/>
          </a:p>
          <a:p>
            <a:r>
              <a:rPr lang="en-US" dirty="0"/>
              <a:t>You can cache events in the event handlers and process in the interval function.</a:t>
            </a:r>
          </a:p>
        </p:txBody>
      </p:sp>
    </p:spTree>
    <p:extLst>
      <p:ext uri="{BB962C8B-B14F-4D97-AF65-F5344CB8AC3E}">
        <p14:creationId xmlns:p14="http://schemas.microsoft.com/office/powerpoint/2010/main" val="173371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4692-6E79-40BB-B397-686ECCB7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vs. Polling-Based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66ADD-D22B-4FCE-B31B-4A46A84ED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Polling-Based Programming</a:t>
            </a:r>
          </a:p>
          <a:p>
            <a:pPr lvl="1"/>
            <a:r>
              <a:rPr lang="en-US" dirty="0"/>
              <a:t>Advantages:</a:t>
            </a:r>
          </a:p>
          <a:p>
            <a:pPr lvl="2"/>
            <a:r>
              <a:rPr lang="en-US" dirty="0"/>
              <a:t>Quick prototyping.</a:t>
            </a:r>
          </a:p>
          <a:p>
            <a:pPr lvl="2"/>
            <a:r>
              <a:rPr lang="en-US" dirty="0"/>
              <a:t>Easy to see the program flow.</a:t>
            </a:r>
          </a:p>
          <a:p>
            <a:pPr lvl="2"/>
            <a:r>
              <a:rPr lang="en-US" dirty="0"/>
              <a:t>Good for time-critical programs.</a:t>
            </a:r>
          </a:p>
          <a:p>
            <a:pPr lvl="1"/>
            <a:r>
              <a:rPr lang="en-US" dirty="0"/>
              <a:t>Disadvantages:</a:t>
            </a:r>
          </a:p>
          <a:p>
            <a:pPr lvl="2"/>
            <a:r>
              <a:rPr lang="en-US" dirty="0"/>
              <a:t>Cannot port your program to iOS.</a:t>
            </a:r>
          </a:p>
          <a:p>
            <a:pPr lvl="2"/>
            <a:r>
              <a:rPr lang="en-US" dirty="0"/>
              <a:t>May eat battery quicker.</a:t>
            </a:r>
          </a:p>
        </p:txBody>
      </p:sp>
    </p:spTree>
    <p:extLst>
      <p:ext uri="{BB962C8B-B14F-4D97-AF65-F5344CB8AC3E}">
        <p14:creationId xmlns:p14="http://schemas.microsoft.com/office/powerpoint/2010/main" val="12497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4692-6E79-40BB-B397-686ECCB7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vs. Polling-Based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66ADD-D22B-4FCE-B31B-4A46A84ED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  <a:p>
            <a:pPr lvl="1"/>
            <a:r>
              <a:rPr lang="en-US" dirty="0"/>
              <a:t>Advantages:</a:t>
            </a:r>
          </a:p>
          <a:p>
            <a:pPr lvl="2"/>
            <a:r>
              <a:rPr lang="en-US" dirty="0"/>
              <a:t>May eat less battery.</a:t>
            </a:r>
          </a:p>
          <a:p>
            <a:pPr lvl="2"/>
            <a:r>
              <a:rPr lang="en-US" dirty="0"/>
              <a:t>Good for Graphical-User Interface.</a:t>
            </a:r>
          </a:p>
          <a:p>
            <a:pPr lvl="1"/>
            <a:r>
              <a:rPr lang="en-US" dirty="0"/>
              <a:t>Disadvantages:</a:t>
            </a:r>
          </a:p>
          <a:p>
            <a:pPr lvl="2"/>
            <a:r>
              <a:rPr lang="en-US" dirty="0"/>
              <a:t>Harder to see the program flow.</a:t>
            </a:r>
          </a:p>
          <a:p>
            <a:pPr lvl="2"/>
            <a:r>
              <a:rPr lang="en-US" dirty="0"/>
              <a:t>Typically needs to start with a large application template.</a:t>
            </a:r>
          </a:p>
          <a:p>
            <a:pPr lvl="2"/>
            <a:r>
              <a:rPr lang="en-US" dirty="0"/>
              <a:t>Inappropriate for quick prototyping.</a:t>
            </a:r>
          </a:p>
          <a:p>
            <a:pPr lvl="2"/>
            <a:r>
              <a:rPr lang="en-US" dirty="0"/>
              <a:t>Totally inappropriate for time-critical programs.</a:t>
            </a:r>
          </a:p>
        </p:txBody>
      </p:sp>
    </p:spTree>
    <p:extLst>
      <p:ext uri="{BB962C8B-B14F-4D97-AF65-F5344CB8AC3E}">
        <p14:creationId xmlns:p14="http://schemas.microsoft.com/office/powerpoint/2010/main" val="154184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- Why Event Driven?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days: Poor man’s multi-tasking (or cooperative multi-tasking)</a:t>
            </a:r>
          </a:p>
          <a:p>
            <a:r>
              <a:rPr lang="en-US" dirty="0"/>
              <a:t>Cooperative Multi-tasking </a:t>
            </a:r>
            <a:r>
              <a:rPr lang="en-US" dirty="0">
                <a:sym typeface="Wingdings" panose="05000000000000000000" pitchFamily="2" charset="2"/>
              </a:rPr>
              <a:t> Pre-emptive Multi-tasking</a:t>
            </a:r>
          </a:p>
          <a:p>
            <a:r>
              <a:rPr lang="en-US" dirty="0">
                <a:sym typeface="Wingdings" panose="05000000000000000000" pitchFamily="2" charset="2"/>
              </a:rPr>
              <a:t>Cooperative: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Windows 3.x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Mac OS (Before Mac OSX.)</a:t>
            </a:r>
          </a:p>
          <a:p>
            <a:r>
              <a:rPr lang="en-US" dirty="0">
                <a:sym typeface="Wingdings" panose="05000000000000000000" pitchFamily="2" charset="2"/>
              </a:rPr>
              <a:t>Pre-emptive: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Windows NT (Windows 10 is based on Windows NT Kernel)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Unix-based systems (Linux and modern macOS)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9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Pre-emptive multi-tasking</a:t>
            </a:r>
          </a:p>
          <a:p>
            <a:pPr lvl="1"/>
            <a:r>
              <a:rPr lang="en-US" dirty="0"/>
              <a:t>The operating system switches the tasks using a CPU mechanism called IRQ (Interrupt Request).</a:t>
            </a:r>
          </a:p>
          <a:p>
            <a:pPr lvl="1"/>
            <a:r>
              <a:rPr lang="en-US" dirty="0"/>
              <a:t>Any program runs concurrently.</a:t>
            </a:r>
          </a:p>
          <a:p>
            <a:pPr lvl="1"/>
            <a:r>
              <a:rPr lang="en-US" dirty="0"/>
              <a:t>A program does not have to be written in a specific format.</a:t>
            </a:r>
          </a:p>
          <a:p>
            <a:r>
              <a:rPr lang="en-US" dirty="0"/>
              <a:t>Cooperative multi-tasking</a:t>
            </a:r>
          </a:p>
          <a:p>
            <a:pPr lvl="1"/>
            <a:r>
              <a:rPr lang="en-US" dirty="0"/>
              <a:t>The program needs to hand-off control to the operating system so that the task can be switched to the next program.</a:t>
            </a:r>
          </a:p>
          <a:p>
            <a:pPr lvl="1"/>
            <a:r>
              <a:rPr lang="en-US" dirty="0"/>
              <a:t>When the program holds on to the control, the entire system froze.</a:t>
            </a:r>
          </a:p>
          <a:p>
            <a:pPr lvl="1"/>
            <a:endParaRPr lang="en-US" dirty="0"/>
          </a:p>
          <a:p>
            <a:r>
              <a:rPr lang="en-US" dirty="0"/>
              <a:t>Event-Driven programming is one of the programming styles for cooperative multi-tasking.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all popular operating systems are pre-emptive operating systems.</a:t>
            </a:r>
          </a:p>
          <a:p>
            <a:r>
              <a:rPr lang="en-US" dirty="0"/>
              <a:t>The main purpose of the event-driven programming is not for multi-tasking, but for:</a:t>
            </a:r>
          </a:p>
          <a:p>
            <a:pPr lvl="1"/>
            <a:r>
              <a:rPr lang="en-US" dirty="0"/>
              <a:t>Graphical User Interface, and</a:t>
            </a:r>
          </a:p>
          <a:p>
            <a:pPr lvl="1"/>
            <a:r>
              <a:rPr lang="en-US" dirty="0"/>
              <a:t>Less power consumption.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6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8B57-4C2C-46FF-9C33-46E52447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be Prepared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900A-BDA6-41E1-81CB-FFD05A535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nothing wrong with polling-based programming.</a:t>
            </a:r>
          </a:p>
          <a:p>
            <a:r>
              <a:rPr lang="en-US" dirty="0"/>
              <a:t>However, it is a good idea to be ready for event-driven programming when necessary.</a:t>
            </a:r>
          </a:p>
          <a:p>
            <a:r>
              <a:rPr lang="en-US" dirty="0"/>
              <a:t>Let's learn to write a code in the event-driven programming style.</a:t>
            </a:r>
          </a:p>
        </p:txBody>
      </p:sp>
    </p:spTree>
    <p:extLst>
      <p:ext uri="{BB962C8B-B14F-4D97-AF65-F5344CB8AC3E}">
        <p14:creationId xmlns:p14="http://schemas.microsoft.com/office/powerpoint/2010/main" val="204222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6010-2F61-4B8F-81FA-126E1118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1845-7532-4A87-8C6C-F18FBEF19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polling-based programming is an active programming style, the event-driven programming is a passive programming style.</a:t>
            </a:r>
          </a:p>
          <a:p>
            <a:r>
              <a:rPr lang="en-US" dirty="0"/>
              <a:t>A polling-based program continuously checks keystrokes, mouse buttons, and re-draws the window.</a:t>
            </a:r>
          </a:p>
          <a:p>
            <a:r>
              <a:rPr lang="en-US" dirty="0"/>
              <a:t>An event-driven program stays idle.  The operating system calls a call-back function when the user presses a key or pushes mouse buttons, or when the window is exposed.</a:t>
            </a:r>
          </a:p>
        </p:txBody>
      </p:sp>
    </p:spTree>
    <p:extLst>
      <p:ext uri="{BB962C8B-B14F-4D97-AF65-F5344CB8AC3E}">
        <p14:creationId xmlns:p14="http://schemas.microsoft.com/office/powerpoint/2010/main" val="25265358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1060</Words>
  <Application>Microsoft Office PowerPoint</Application>
  <PresentationFormat>On-screen Show (4:3)</PresentationFormat>
  <Paragraphs>162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Consolas</vt:lpstr>
      <vt:lpstr>Default Design</vt:lpstr>
      <vt:lpstr>24-783 Lecture Note 2 - Event Driven Programming Style</vt:lpstr>
      <vt:lpstr>Introduction to Event-Driven Programming Style</vt:lpstr>
      <vt:lpstr>Event-Driven vs. Polling-Based</vt:lpstr>
      <vt:lpstr>Event-Driven vs. Polling-Based</vt:lpstr>
      <vt:lpstr>Motivation - Why Event Driven?</vt:lpstr>
      <vt:lpstr>PowerPoint Presentation</vt:lpstr>
      <vt:lpstr>PowerPoint Presentation</vt:lpstr>
      <vt:lpstr>Let's be Prepared</vt:lpstr>
      <vt:lpstr>Event-Driven Programming Style</vt:lpstr>
      <vt:lpstr>Interval Functions in Event-Driven Programming</vt:lpstr>
      <vt:lpstr>Transition from Polling-Based Style to Event-Driven Style</vt:lpstr>
      <vt:lpstr>Transition from Polling-Based Style to Event-Driven Style</vt:lpstr>
      <vt:lpstr>Transition from Polling-Based Style to Event-Driven Style</vt:lpstr>
      <vt:lpstr>Example: Drawing Tool</vt:lpstr>
      <vt:lpstr>Example: Shooting Game</vt:lpstr>
      <vt:lpstr>Example: Flood Fill</vt:lpstr>
      <vt:lpstr>Example: 3D Maze</vt:lpstr>
      <vt:lpstr>In Real Event-Driven Application</vt:lpstr>
      <vt:lpstr>In Real Event-Driven Application</vt:lpstr>
      <vt:lpstr>In Real Event-Driven System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 Yamakawa</cp:lastModifiedBy>
  <cp:revision>621</cp:revision>
  <dcterms:created xsi:type="dcterms:W3CDTF">2009-08-19T14:18:47Z</dcterms:created>
  <dcterms:modified xsi:type="dcterms:W3CDTF">2021-02-08T16:02:47Z</dcterms:modified>
</cp:coreProperties>
</file>