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tainys/MMLPlay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02 EX - Music Macro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C2FBB-7115-483D-AAA9-704B34AA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14" y="2407379"/>
            <a:ext cx="3577172" cy="28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6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D54B-F44A-420F-A5E9-BF999B48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2D28-1E2C-466B-A22F-13E7452B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mmlplayer.AddSegment</a:t>
            </a:r>
            <a:r>
              <a:rPr lang="en-US" dirty="0"/>
              <a:t> function to add MML strings.</a:t>
            </a:r>
          </a:p>
          <a:p>
            <a:r>
              <a:rPr lang="en-US" dirty="0"/>
              <a:t>Currently </a:t>
            </a:r>
            <a:r>
              <a:rPr lang="en-US" dirty="0" err="1"/>
              <a:t>mmlplayer</a:t>
            </a:r>
            <a:r>
              <a:rPr lang="en-US" dirty="0"/>
              <a:t> library supports single YM2612 emulation, which has 6 channels.</a:t>
            </a:r>
          </a:p>
          <a:p>
            <a:r>
              <a:rPr lang="en-US" dirty="0"/>
              <a:t>Therefore </a:t>
            </a:r>
            <a:r>
              <a:rPr lang="en-US" dirty="0" err="1"/>
              <a:t>AddSegment</a:t>
            </a:r>
            <a:r>
              <a:rPr lang="en-US" dirty="0"/>
              <a:t> function takes six strings.</a:t>
            </a:r>
          </a:p>
        </p:txBody>
      </p:sp>
    </p:spTree>
    <p:extLst>
      <p:ext uri="{BB962C8B-B14F-4D97-AF65-F5344CB8AC3E}">
        <p14:creationId xmlns:p14="http://schemas.microsoft.com/office/powerpoint/2010/main" val="107287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3776-C18B-4A13-9AB5-7B2430C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3D5F-29C7-46ED-B99C-7E6CEF61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wavePiece</a:t>
            </a:r>
            <a:r>
              <a:rPr lang="en-US" sz="2000" dirty="0"/>
              <a:t>=Generate first wave fragment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while(termination!=true)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player.KeepPlaying</a:t>
            </a:r>
            <a:r>
              <a:rPr lang="en-US" sz="2000" dirty="0"/>
              <a:t>(); // For Linux ALSA library</a:t>
            </a:r>
          </a:p>
          <a:p>
            <a:pPr marL="0" indent="0">
              <a:buNone/>
            </a:pPr>
            <a:r>
              <a:rPr lang="en-US" sz="2000" dirty="0"/>
              <a:t>        if(Audio stream can accept the next segment)</a:t>
            </a:r>
          </a:p>
          <a:p>
            <a:pPr marL="0" indent="0">
              <a:buNone/>
            </a:pPr>
            <a:r>
              <a:rPr lang="en-US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Send </a:t>
            </a:r>
            <a:r>
              <a:rPr lang="en-US" sz="2000" dirty="0" err="1"/>
              <a:t>wavePiece</a:t>
            </a:r>
            <a:r>
              <a:rPr lang="en-US" sz="2000" dirty="0"/>
              <a:t> to the stream.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wavePiece</a:t>
            </a:r>
            <a:r>
              <a:rPr lang="en-US" sz="2000" dirty="0"/>
              <a:t>=next wave fragment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4009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9DC-CAC9-4A14-8E4D-547EBA6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Take a Look at the Moon-Light Sonata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36FE-79E8-4D3D-9230-7468752B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1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26DC-2A07-4013-BECF-C7CE96F7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B392-3EA9-4EC2-9EC2-E1C5870F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0C5C5-0920-4510-8F49-04EFD60C9358}"/>
              </a:ext>
            </a:extLst>
          </p:cNvPr>
          <p:cNvCxnSpPr/>
          <p:nvPr/>
        </p:nvCxnSpPr>
        <p:spPr>
          <a:xfrm>
            <a:off x="976544" y="3000652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5A54EA-2E17-4B0B-9203-D2385CB63880}"/>
              </a:ext>
            </a:extLst>
          </p:cNvPr>
          <p:cNvCxnSpPr/>
          <p:nvPr/>
        </p:nvCxnSpPr>
        <p:spPr>
          <a:xfrm>
            <a:off x="976544" y="3215196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FCA356-92EC-46CC-B5F0-527A38CC783E}"/>
              </a:ext>
            </a:extLst>
          </p:cNvPr>
          <p:cNvCxnSpPr/>
          <p:nvPr/>
        </p:nvCxnSpPr>
        <p:spPr>
          <a:xfrm>
            <a:off x="976544" y="343861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3902FA-63B8-4A0B-AA12-72B9CC8D13C1}"/>
              </a:ext>
            </a:extLst>
          </p:cNvPr>
          <p:cNvCxnSpPr/>
          <p:nvPr/>
        </p:nvCxnSpPr>
        <p:spPr>
          <a:xfrm>
            <a:off x="976544" y="3659079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C06F9F-437A-4D27-8D75-66B46A77DEB4}"/>
              </a:ext>
            </a:extLst>
          </p:cNvPr>
          <p:cNvCxnSpPr/>
          <p:nvPr/>
        </p:nvCxnSpPr>
        <p:spPr>
          <a:xfrm>
            <a:off x="976544" y="3873623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1449EA-B412-41D0-AC6B-0A045D82EBA5}"/>
              </a:ext>
            </a:extLst>
          </p:cNvPr>
          <p:cNvSpPr/>
          <p:nvPr/>
        </p:nvSpPr>
        <p:spPr>
          <a:xfrm>
            <a:off x="1029775" y="2662071"/>
            <a:ext cx="443976" cy="1565053"/>
          </a:xfrm>
          <a:custGeom>
            <a:avLst/>
            <a:gdLst>
              <a:gd name="connsiteX0" fmla="*/ 133200 w 443976"/>
              <a:gd name="connsiteY0" fmla="*/ 1004407 h 1565053"/>
              <a:gd name="connsiteX1" fmla="*/ 284120 w 443976"/>
              <a:gd name="connsiteY1" fmla="*/ 791343 h 1565053"/>
              <a:gd name="connsiteX2" fmla="*/ 443918 w 443976"/>
              <a:gd name="connsiteY2" fmla="*/ 1004407 h 1565053"/>
              <a:gd name="connsiteX3" fmla="*/ 266365 w 443976"/>
              <a:gd name="connsiteY3" fmla="*/ 1199715 h 1565053"/>
              <a:gd name="connsiteX4" fmla="*/ 35 w 443976"/>
              <a:gd name="connsiteY4" fmla="*/ 1022162 h 1565053"/>
              <a:gd name="connsiteX5" fmla="*/ 248609 w 443976"/>
              <a:gd name="connsiteY5" fmla="*/ 551646 h 1565053"/>
              <a:gd name="connsiteX6" fmla="*/ 399530 w 443976"/>
              <a:gd name="connsiteY6" fmla="*/ 178783 h 1565053"/>
              <a:gd name="connsiteX7" fmla="*/ 239732 w 443976"/>
              <a:gd name="connsiteY7" fmla="*/ 90007 h 1565053"/>
              <a:gd name="connsiteX8" fmla="*/ 337386 w 443976"/>
              <a:gd name="connsiteY8" fmla="*/ 1466046 h 1565053"/>
              <a:gd name="connsiteX9" fmla="*/ 159833 w 443976"/>
              <a:gd name="connsiteY9" fmla="*/ 1448290 h 1565053"/>
              <a:gd name="connsiteX10" fmla="*/ 337386 w 443976"/>
              <a:gd name="connsiteY10" fmla="*/ 1386146 h 156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3976" h="1565053">
                <a:moveTo>
                  <a:pt x="133200" y="1004407"/>
                </a:moveTo>
                <a:cubicBezTo>
                  <a:pt x="182767" y="897875"/>
                  <a:pt x="232334" y="791343"/>
                  <a:pt x="284120" y="791343"/>
                </a:cubicBezTo>
                <a:cubicBezTo>
                  <a:pt x="335906" y="791343"/>
                  <a:pt x="446877" y="936345"/>
                  <a:pt x="443918" y="1004407"/>
                </a:cubicBezTo>
                <a:cubicBezTo>
                  <a:pt x="440959" y="1072469"/>
                  <a:pt x="340345" y="1196756"/>
                  <a:pt x="266365" y="1199715"/>
                </a:cubicBezTo>
                <a:cubicBezTo>
                  <a:pt x="192385" y="1202674"/>
                  <a:pt x="2994" y="1130173"/>
                  <a:pt x="35" y="1022162"/>
                </a:cubicBezTo>
                <a:cubicBezTo>
                  <a:pt x="-2924" y="914151"/>
                  <a:pt x="182027" y="692209"/>
                  <a:pt x="248609" y="551646"/>
                </a:cubicBezTo>
                <a:cubicBezTo>
                  <a:pt x="315191" y="411083"/>
                  <a:pt x="401009" y="255723"/>
                  <a:pt x="399530" y="178783"/>
                </a:cubicBezTo>
                <a:cubicBezTo>
                  <a:pt x="398051" y="101843"/>
                  <a:pt x="250089" y="-124537"/>
                  <a:pt x="239732" y="90007"/>
                </a:cubicBezTo>
                <a:cubicBezTo>
                  <a:pt x="229375" y="304551"/>
                  <a:pt x="350703" y="1239666"/>
                  <a:pt x="337386" y="1466046"/>
                </a:cubicBezTo>
                <a:cubicBezTo>
                  <a:pt x="324070" y="1692427"/>
                  <a:pt x="159833" y="1461607"/>
                  <a:pt x="159833" y="1448290"/>
                </a:cubicBezTo>
                <a:cubicBezTo>
                  <a:pt x="159833" y="1434973"/>
                  <a:pt x="248609" y="1410559"/>
                  <a:pt x="337386" y="13861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5285DD-A7AF-410D-82EC-27E2818D3D02}"/>
              </a:ext>
            </a:extLst>
          </p:cNvPr>
          <p:cNvGrpSpPr/>
          <p:nvPr/>
        </p:nvGrpSpPr>
        <p:grpSpPr>
          <a:xfrm>
            <a:off x="1775535" y="3305579"/>
            <a:ext cx="226401" cy="908292"/>
            <a:chOff x="1775535" y="3305579"/>
            <a:chExt cx="226401" cy="9082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8E9F3D-EAD3-4E51-B055-3EC165716962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F18FA3-5AC7-43C7-ADD4-5BCAD1A14B99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118AA9-ED76-4E7C-A541-E5CFA362AE62}"/>
              </a:ext>
            </a:extLst>
          </p:cNvPr>
          <p:cNvCxnSpPr/>
          <p:nvPr/>
        </p:nvCxnSpPr>
        <p:spPr>
          <a:xfrm>
            <a:off x="1669002" y="4088167"/>
            <a:ext cx="417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FE644-9F71-423C-BDF1-CA1C24162CBF}"/>
              </a:ext>
            </a:extLst>
          </p:cNvPr>
          <p:cNvGrpSpPr/>
          <p:nvPr/>
        </p:nvGrpSpPr>
        <p:grpSpPr>
          <a:xfrm>
            <a:off x="2348445" y="3167775"/>
            <a:ext cx="226401" cy="908292"/>
            <a:chOff x="1775535" y="3305579"/>
            <a:chExt cx="226401" cy="90829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0673DB-0F4E-4BE5-95C9-DD6A0766E4A0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702CB2-8F3E-4CD7-9DFF-33F514D7F3F2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8F9FBD-C397-4D0E-B2AA-02C01D8F3F94}"/>
              </a:ext>
            </a:extLst>
          </p:cNvPr>
          <p:cNvGrpSpPr/>
          <p:nvPr/>
        </p:nvGrpSpPr>
        <p:grpSpPr>
          <a:xfrm>
            <a:off x="2927423" y="3091035"/>
            <a:ext cx="226401" cy="908292"/>
            <a:chOff x="1775535" y="3305579"/>
            <a:chExt cx="226401" cy="9082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1A6A0B-63CD-4A6F-94FC-F9D43BA8A74E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F040C5-EA87-456E-8C6C-2DB4E345B8DF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FFA2AA-88FA-4C64-8E4A-C87318B6DC32}"/>
              </a:ext>
            </a:extLst>
          </p:cNvPr>
          <p:cNvGrpSpPr/>
          <p:nvPr/>
        </p:nvGrpSpPr>
        <p:grpSpPr>
          <a:xfrm>
            <a:off x="3514069" y="2959281"/>
            <a:ext cx="226401" cy="908292"/>
            <a:chOff x="1775535" y="3305579"/>
            <a:chExt cx="226401" cy="9082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8BE1AF-E6C3-4D48-B76B-9E54C92B572A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C9C6FE-E1EF-45D5-9BD9-E07F11DD8370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54AC57-87D7-4C7E-9125-7CB39BD5F8BA}"/>
              </a:ext>
            </a:extLst>
          </p:cNvPr>
          <p:cNvGrpSpPr/>
          <p:nvPr/>
        </p:nvGrpSpPr>
        <p:grpSpPr>
          <a:xfrm>
            <a:off x="4089187" y="2858060"/>
            <a:ext cx="226401" cy="908292"/>
            <a:chOff x="1775535" y="3305579"/>
            <a:chExt cx="226401" cy="90829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6E9361-8027-4377-A6E6-A6EE010E24C7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D1E734-ED01-4CC1-9B78-3C21807698DC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56CDC-7DE7-4A7A-8EFB-2F21C510D70C}"/>
              </a:ext>
            </a:extLst>
          </p:cNvPr>
          <p:cNvGrpSpPr/>
          <p:nvPr/>
        </p:nvGrpSpPr>
        <p:grpSpPr>
          <a:xfrm>
            <a:off x="4670921" y="2762888"/>
            <a:ext cx="226401" cy="908292"/>
            <a:chOff x="1775535" y="3305579"/>
            <a:chExt cx="226401" cy="90829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1DC044-9888-4CEA-AAD8-D2EF73B68561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302D69-C2F6-49C6-A888-AF4A72422F44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92A34-8338-4177-AB67-05EAC292CCB0}"/>
              </a:ext>
            </a:extLst>
          </p:cNvPr>
          <p:cNvGrpSpPr/>
          <p:nvPr/>
        </p:nvGrpSpPr>
        <p:grpSpPr>
          <a:xfrm>
            <a:off x="5253745" y="2618458"/>
            <a:ext cx="226401" cy="908292"/>
            <a:chOff x="1775535" y="3305579"/>
            <a:chExt cx="226401" cy="90829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61AAE3-7353-4EE6-813F-33504EBE5AE1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057B56-9448-454D-AFA5-E39B6EE1A08F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0B65AF-2716-48D0-AC5C-A0BDA37F22A2}"/>
              </a:ext>
            </a:extLst>
          </p:cNvPr>
          <p:cNvGrpSpPr/>
          <p:nvPr/>
        </p:nvGrpSpPr>
        <p:grpSpPr>
          <a:xfrm rot="10800000">
            <a:off x="5822811" y="3210270"/>
            <a:ext cx="226401" cy="908292"/>
            <a:chOff x="1775535" y="3305579"/>
            <a:chExt cx="226401" cy="90829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484449-B849-4181-A833-66E9E7189AFD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914300-D71F-4CB6-8323-ABC80D3CB750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C358D2-5ABC-4902-93B6-1E227723B3ED}"/>
              </a:ext>
            </a:extLst>
          </p:cNvPr>
          <p:cNvGrpSpPr/>
          <p:nvPr/>
        </p:nvGrpSpPr>
        <p:grpSpPr>
          <a:xfrm>
            <a:off x="6406083" y="2974854"/>
            <a:ext cx="226401" cy="908292"/>
            <a:chOff x="1775535" y="3305579"/>
            <a:chExt cx="226401" cy="9082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1A45375-FAEE-4D24-96FE-71C4AD14C19B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15156E-5729-480E-8870-54918ECEDC8F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B8BC76-3DA9-4963-B801-293CFFBCFB18}"/>
              </a:ext>
            </a:extLst>
          </p:cNvPr>
          <p:cNvGrpSpPr/>
          <p:nvPr/>
        </p:nvGrpSpPr>
        <p:grpSpPr>
          <a:xfrm>
            <a:off x="7001583" y="2637184"/>
            <a:ext cx="226401" cy="908292"/>
            <a:chOff x="1775535" y="3305579"/>
            <a:chExt cx="226401" cy="90829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E4BDEC8-3DF5-4BAE-8BCD-F777FBE8B3F8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F376D1-6027-452E-809F-B179C78E8860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8B003CD-C811-40C4-B695-33E25BB482CF}"/>
              </a:ext>
            </a:extLst>
          </p:cNvPr>
          <p:cNvSpPr txBox="1"/>
          <p:nvPr/>
        </p:nvSpPr>
        <p:spPr>
          <a:xfrm>
            <a:off x="6597826" y="3598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2FBFF5-65AA-4B92-8B77-AB9EE315CC49}"/>
              </a:ext>
            </a:extLst>
          </p:cNvPr>
          <p:cNvSpPr txBox="1"/>
          <p:nvPr/>
        </p:nvSpPr>
        <p:spPr>
          <a:xfrm>
            <a:off x="7206811" y="3252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583966-FB26-4F36-805C-B2D8411E8494}"/>
              </a:ext>
            </a:extLst>
          </p:cNvPr>
          <p:cNvSpPr txBox="1"/>
          <p:nvPr/>
        </p:nvSpPr>
        <p:spPr>
          <a:xfrm>
            <a:off x="1296140" y="4421080"/>
            <a:ext cx="70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O4C     D      E       F       G      A       B     O5C   O4F+   B-      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5AA3BB-246A-4ADF-A84E-98CE10CCB6C9}"/>
              </a:ext>
            </a:extLst>
          </p:cNvPr>
          <p:cNvSpPr txBox="1"/>
          <p:nvPr/>
        </p:nvSpPr>
        <p:spPr>
          <a:xfrm>
            <a:off x="6335061" y="469628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O4F#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529858A-E812-4E3C-8B98-A89B5C3CB49F}"/>
              </a:ext>
            </a:extLst>
          </p:cNvPr>
          <p:cNvSpPr/>
          <p:nvPr/>
        </p:nvSpPr>
        <p:spPr>
          <a:xfrm>
            <a:off x="7830105" y="3133817"/>
            <a:ext cx="143050" cy="568171"/>
          </a:xfrm>
          <a:custGeom>
            <a:avLst/>
            <a:gdLst>
              <a:gd name="connsiteX0" fmla="*/ 0 w 143050"/>
              <a:gd name="connsiteY0" fmla="*/ 0 h 568171"/>
              <a:gd name="connsiteX1" fmla="*/ 142043 w 143050"/>
              <a:gd name="connsiteY1" fmla="*/ 248575 h 568171"/>
              <a:gd name="connsiteX2" fmla="*/ 62144 w 143050"/>
              <a:gd name="connsiteY2" fmla="*/ 239698 h 568171"/>
              <a:gd name="connsiteX3" fmla="*/ 35511 w 143050"/>
              <a:gd name="connsiteY3" fmla="*/ 310719 h 568171"/>
              <a:gd name="connsiteX4" fmla="*/ 115410 w 143050"/>
              <a:gd name="connsiteY4" fmla="*/ 399496 h 568171"/>
              <a:gd name="connsiteX5" fmla="*/ 62144 w 143050"/>
              <a:gd name="connsiteY5" fmla="*/ 426129 h 568171"/>
              <a:gd name="connsiteX6" fmla="*/ 106532 w 143050"/>
              <a:gd name="connsiteY6" fmla="*/ 568171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50" h="568171">
                <a:moveTo>
                  <a:pt x="0" y="0"/>
                </a:moveTo>
                <a:cubicBezTo>
                  <a:pt x="65843" y="104312"/>
                  <a:pt x="131686" y="208625"/>
                  <a:pt x="142043" y="248575"/>
                </a:cubicBezTo>
                <a:cubicBezTo>
                  <a:pt x="152400" y="288525"/>
                  <a:pt x="79899" y="229341"/>
                  <a:pt x="62144" y="239698"/>
                </a:cubicBezTo>
                <a:cubicBezTo>
                  <a:pt x="44389" y="250055"/>
                  <a:pt x="26633" y="284086"/>
                  <a:pt x="35511" y="310719"/>
                </a:cubicBezTo>
                <a:cubicBezTo>
                  <a:pt x="44389" y="337352"/>
                  <a:pt x="110971" y="380261"/>
                  <a:pt x="115410" y="399496"/>
                </a:cubicBezTo>
                <a:cubicBezTo>
                  <a:pt x="119849" y="418731"/>
                  <a:pt x="63624" y="398017"/>
                  <a:pt x="62144" y="426129"/>
                </a:cubicBezTo>
                <a:cubicBezTo>
                  <a:pt x="60664" y="454241"/>
                  <a:pt x="83598" y="511206"/>
                  <a:pt x="106532" y="5681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B7F6-C9EB-402E-A4CC-77FC3A81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6C51-E65D-4E01-8E9A-9881C2EB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</a:t>
            </a:r>
          </a:p>
          <a:p>
            <a:endParaRPr lang="en-US" dirty="0"/>
          </a:p>
          <a:p>
            <a:pPr lvl="1"/>
            <a:r>
              <a:rPr lang="en-US" dirty="0"/>
              <a:t>T120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T60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93D19C-0054-42C8-B366-2B076F51EA81}"/>
              </a:ext>
            </a:extLst>
          </p:cNvPr>
          <p:cNvGrpSpPr/>
          <p:nvPr/>
        </p:nvGrpSpPr>
        <p:grpSpPr>
          <a:xfrm>
            <a:off x="3406818" y="1714996"/>
            <a:ext cx="226401" cy="908292"/>
            <a:chOff x="1775535" y="3305579"/>
            <a:chExt cx="226401" cy="9082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91D86-1B96-41DB-82E9-56BBFABA0467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691D6D-D962-4E45-A26A-2A6F9DE00A63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FC6F4E-D40A-436F-AAEF-07362957AFA4}"/>
              </a:ext>
            </a:extLst>
          </p:cNvPr>
          <p:cNvSpPr txBox="1"/>
          <p:nvPr/>
        </p:nvSpPr>
        <p:spPr>
          <a:xfrm>
            <a:off x="3737498" y="2039412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x120 per minute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91E4F1-B639-4615-8FA5-667EB833B217}"/>
              </a:ext>
            </a:extLst>
          </p:cNvPr>
          <p:cNvGrpSpPr/>
          <p:nvPr/>
        </p:nvGrpSpPr>
        <p:grpSpPr>
          <a:xfrm>
            <a:off x="3397977" y="3142335"/>
            <a:ext cx="226401" cy="908292"/>
            <a:chOff x="1775535" y="3305579"/>
            <a:chExt cx="226401" cy="9082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201F26-8092-4DB3-904E-0B9FDEA02310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918C11-B75A-4040-9DCC-9AB38E15AE87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D852082-138C-4330-BA41-676BAFA56AD6}"/>
              </a:ext>
            </a:extLst>
          </p:cNvPr>
          <p:cNvSpPr txBox="1"/>
          <p:nvPr/>
        </p:nvSpPr>
        <p:spPr>
          <a:xfrm>
            <a:off x="3737498" y="3348963"/>
            <a:ext cx="197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x60 per minute or x1 per second</a:t>
            </a:r>
          </a:p>
        </p:txBody>
      </p:sp>
    </p:spTree>
    <p:extLst>
      <p:ext uri="{BB962C8B-B14F-4D97-AF65-F5344CB8AC3E}">
        <p14:creationId xmlns:p14="http://schemas.microsoft.com/office/powerpoint/2010/main" val="361409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A83-9D29-4D2B-B057-56D4723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5825-B074-4E9A-886F-59299A65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F97A36-AC14-42D1-8105-0CDF66C68DEE}"/>
              </a:ext>
            </a:extLst>
          </p:cNvPr>
          <p:cNvCxnSpPr/>
          <p:nvPr/>
        </p:nvCxnSpPr>
        <p:spPr>
          <a:xfrm>
            <a:off x="976544" y="3000652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135A0C-F6C2-4A68-8B23-663E9A5164DC}"/>
              </a:ext>
            </a:extLst>
          </p:cNvPr>
          <p:cNvCxnSpPr/>
          <p:nvPr/>
        </p:nvCxnSpPr>
        <p:spPr>
          <a:xfrm>
            <a:off x="976544" y="3215196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121202-02A0-4FD8-A9E7-68B2E395231E}"/>
              </a:ext>
            </a:extLst>
          </p:cNvPr>
          <p:cNvCxnSpPr/>
          <p:nvPr/>
        </p:nvCxnSpPr>
        <p:spPr>
          <a:xfrm>
            <a:off x="976544" y="343861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4AE41-BA1F-4768-8CE0-C57B45020E64}"/>
              </a:ext>
            </a:extLst>
          </p:cNvPr>
          <p:cNvCxnSpPr/>
          <p:nvPr/>
        </p:nvCxnSpPr>
        <p:spPr>
          <a:xfrm>
            <a:off x="976544" y="3659079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80AF9-2DA4-44E9-A381-76F2325B20DE}"/>
              </a:ext>
            </a:extLst>
          </p:cNvPr>
          <p:cNvCxnSpPr/>
          <p:nvPr/>
        </p:nvCxnSpPr>
        <p:spPr>
          <a:xfrm>
            <a:off x="976544" y="3873623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48CD46-1D16-40D0-AF70-76F5049A8271}"/>
              </a:ext>
            </a:extLst>
          </p:cNvPr>
          <p:cNvSpPr/>
          <p:nvPr/>
        </p:nvSpPr>
        <p:spPr>
          <a:xfrm>
            <a:off x="1029775" y="2662071"/>
            <a:ext cx="443976" cy="1565053"/>
          </a:xfrm>
          <a:custGeom>
            <a:avLst/>
            <a:gdLst>
              <a:gd name="connsiteX0" fmla="*/ 133200 w 443976"/>
              <a:gd name="connsiteY0" fmla="*/ 1004407 h 1565053"/>
              <a:gd name="connsiteX1" fmla="*/ 284120 w 443976"/>
              <a:gd name="connsiteY1" fmla="*/ 791343 h 1565053"/>
              <a:gd name="connsiteX2" fmla="*/ 443918 w 443976"/>
              <a:gd name="connsiteY2" fmla="*/ 1004407 h 1565053"/>
              <a:gd name="connsiteX3" fmla="*/ 266365 w 443976"/>
              <a:gd name="connsiteY3" fmla="*/ 1199715 h 1565053"/>
              <a:gd name="connsiteX4" fmla="*/ 35 w 443976"/>
              <a:gd name="connsiteY4" fmla="*/ 1022162 h 1565053"/>
              <a:gd name="connsiteX5" fmla="*/ 248609 w 443976"/>
              <a:gd name="connsiteY5" fmla="*/ 551646 h 1565053"/>
              <a:gd name="connsiteX6" fmla="*/ 399530 w 443976"/>
              <a:gd name="connsiteY6" fmla="*/ 178783 h 1565053"/>
              <a:gd name="connsiteX7" fmla="*/ 239732 w 443976"/>
              <a:gd name="connsiteY7" fmla="*/ 90007 h 1565053"/>
              <a:gd name="connsiteX8" fmla="*/ 337386 w 443976"/>
              <a:gd name="connsiteY8" fmla="*/ 1466046 h 1565053"/>
              <a:gd name="connsiteX9" fmla="*/ 159833 w 443976"/>
              <a:gd name="connsiteY9" fmla="*/ 1448290 h 1565053"/>
              <a:gd name="connsiteX10" fmla="*/ 337386 w 443976"/>
              <a:gd name="connsiteY10" fmla="*/ 1386146 h 156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3976" h="1565053">
                <a:moveTo>
                  <a:pt x="133200" y="1004407"/>
                </a:moveTo>
                <a:cubicBezTo>
                  <a:pt x="182767" y="897875"/>
                  <a:pt x="232334" y="791343"/>
                  <a:pt x="284120" y="791343"/>
                </a:cubicBezTo>
                <a:cubicBezTo>
                  <a:pt x="335906" y="791343"/>
                  <a:pt x="446877" y="936345"/>
                  <a:pt x="443918" y="1004407"/>
                </a:cubicBezTo>
                <a:cubicBezTo>
                  <a:pt x="440959" y="1072469"/>
                  <a:pt x="340345" y="1196756"/>
                  <a:pt x="266365" y="1199715"/>
                </a:cubicBezTo>
                <a:cubicBezTo>
                  <a:pt x="192385" y="1202674"/>
                  <a:pt x="2994" y="1130173"/>
                  <a:pt x="35" y="1022162"/>
                </a:cubicBezTo>
                <a:cubicBezTo>
                  <a:pt x="-2924" y="914151"/>
                  <a:pt x="182027" y="692209"/>
                  <a:pt x="248609" y="551646"/>
                </a:cubicBezTo>
                <a:cubicBezTo>
                  <a:pt x="315191" y="411083"/>
                  <a:pt x="401009" y="255723"/>
                  <a:pt x="399530" y="178783"/>
                </a:cubicBezTo>
                <a:cubicBezTo>
                  <a:pt x="398051" y="101843"/>
                  <a:pt x="250089" y="-124537"/>
                  <a:pt x="239732" y="90007"/>
                </a:cubicBezTo>
                <a:cubicBezTo>
                  <a:pt x="229375" y="304551"/>
                  <a:pt x="350703" y="1239666"/>
                  <a:pt x="337386" y="1466046"/>
                </a:cubicBezTo>
                <a:cubicBezTo>
                  <a:pt x="324070" y="1692427"/>
                  <a:pt x="159833" y="1461607"/>
                  <a:pt x="159833" y="1448290"/>
                </a:cubicBezTo>
                <a:cubicBezTo>
                  <a:pt x="159833" y="1434973"/>
                  <a:pt x="248609" y="1410559"/>
                  <a:pt x="337386" y="13861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B84EA2-7F4A-4EE6-99D9-3F984EDBDD98}"/>
              </a:ext>
            </a:extLst>
          </p:cNvPr>
          <p:cNvGrpSpPr/>
          <p:nvPr/>
        </p:nvGrpSpPr>
        <p:grpSpPr>
          <a:xfrm>
            <a:off x="1775535" y="3305579"/>
            <a:ext cx="226401" cy="908292"/>
            <a:chOff x="1775535" y="3305579"/>
            <a:chExt cx="226401" cy="9082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68A3A0-B7DA-4E36-A019-426C6DBBD169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935D93-09A2-470D-84BF-F8393A6EF58B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0EE157-5A30-46DF-A3D6-AFD544FDE981}"/>
              </a:ext>
            </a:extLst>
          </p:cNvPr>
          <p:cNvCxnSpPr/>
          <p:nvPr/>
        </p:nvCxnSpPr>
        <p:spPr>
          <a:xfrm>
            <a:off x="1669002" y="4088167"/>
            <a:ext cx="417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01AAB5-1679-4A64-BF0E-EA1DACC70DF0}"/>
              </a:ext>
            </a:extLst>
          </p:cNvPr>
          <p:cNvGrpSpPr/>
          <p:nvPr/>
        </p:nvGrpSpPr>
        <p:grpSpPr>
          <a:xfrm>
            <a:off x="2348445" y="3167775"/>
            <a:ext cx="226401" cy="908292"/>
            <a:chOff x="1775535" y="3305579"/>
            <a:chExt cx="226401" cy="9082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27988-239F-4AEE-9F41-80863CB398BD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DC0AF3-703D-42DA-A3B2-892FCB49E6DC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8218DB-F6E4-4737-A644-A6BC0193ED93}"/>
              </a:ext>
            </a:extLst>
          </p:cNvPr>
          <p:cNvGrpSpPr/>
          <p:nvPr/>
        </p:nvGrpSpPr>
        <p:grpSpPr>
          <a:xfrm>
            <a:off x="2927423" y="3091035"/>
            <a:ext cx="226401" cy="908292"/>
            <a:chOff x="1775535" y="3305579"/>
            <a:chExt cx="226401" cy="9082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20ED5-C9CC-42DE-8BE1-D0F0B13515EE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07B6E3-939B-41CE-B832-872C606C85E8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55EF50-C348-482A-864D-A59CE4531277}"/>
              </a:ext>
            </a:extLst>
          </p:cNvPr>
          <p:cNvGrpSpPr/>
          <p:nvPr/>
        </p:nvGrpSpPr>
        <p:grpSpPr>
          <a:xfrm>
            <a:off x="3514069" y="2959281"/>
            <a:ext cx="226401" cy="908292"/>
            <a:chOff x="1775535" y="3305579"/>
            <a:chExt cx="226401" cy="90829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74DF77-BAE5-4D9D-8FA4-D0FAFCC854C6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AB5142-3C85-4851-8926-1788FE453709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B01FBF-217A-4139-8A44-5D762AE17857}"/>
              </a:ext>
            </a:extLst>
          </p:cNvPr>
          <p:cNvGrpSpPr/>
          <p:nvPr/>
        </p:nvGrpSpPr>
        <p:grpSpPr>
          <a:xfrm>
            <a:off x="4089187" y="2858060"/>
            <a:ext cx="226401" cy="908292"/>
            <a:chOff x="1775535" y="3305579"/>
            <a:chExt cx="226401" cy="90829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4D460A-C2CB-45C9-8DC8-B34A0DDED5BB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4A224A-AF19-4B60-B92A-544FE7765E75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066FD-D038-438E-ADDB-4BC0A4BAE75A}"/>
              </a:ext>
            </a:extLst>
          </p:cNvPr>
          <p:cNvGrpSpPr/>
          <p:nvPr/>
        </p:nvGrpSpPr>
        <p:grpSpPr>
          <a:xfrm>
            <a:off x="4670921" y="2762888"/>
            <a:ext cx="226401" cy="908292"/>
            <a:chOff x="1775535" y="3305579"/>
            <a:chExt cx="226401" cy="9082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6338AF-DB51-4AFD-AE68-D64F3C449102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CA8703-627E-468E-855A-A5BCF3767FDC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280AF-63DE-4A1E-B0A2-BCC9761060D1}"/>
              </a:ext>
            </a:extLst>
          </p:cNvPr>
          <p:cNvGrpSpPr/>
          <p:nvPr/>
        </p:nvGrpSpPr>
        <p:grpSpPr>
          <a:xfrm>
            <a:off x="5253745" y="2618458"/>
            <a:ext cx="226401" cy="908292"/>
            <a:chOff x="1775535" y="3305579"/>
            <a:chExt cx="226401" cy="90829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B5E8FA-F136-48EA-B7DF-B9829A948E75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E9162A-DE0F-465A-8C62-8927784018D6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F55C3B-72FA-439E-8622-E2CB144FD750}"/>
              </a:ext>
            </a:extLst>
          </p:cNvPr>
          <p:cNvGrpSpPr/>
          <p:nvPr/>
        </p:nvGrpSpPr>
        <p:grpSpPr>
          <a:xfrm rot="10800000">
            <a:off x="5822811" y="3210270"/>
            <a:ext cx="226401" cy="908292"/>
            <a:chOff x="1775535" y="3305579"/>
            <a:chExt cx="226401" cy="90829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D2E4F5-6BF5-4080-8F19-DB2B778E2377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DAC326-28A1-4011-94AA-D48497D0A50D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229C64-15E0-49DC-988B-D8ABDF9355F2}"/>
              </a:ext>
            </a:extLst>
          </p:cNvPr>
          <p:cNvGrpSpPr/>
          <p:nvPr/>
        </p:nvGrpSpPr>
        <p:grpSpPr>
          <a:xfrm>
            <a:off x="6406083" y="2974854"/>
            <a:ext cx="226401" cy="908292"/>
            <a:chOff x="1775535" y="3305579"/>
            <a:chExt cx="226401" cy="90829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1D92233-2984-4284-B373-DB5C597342DE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C14A13-F9D6-4A1E-8C2F-9E2CA5612413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43C4E5-13D7-40C5-A4D1-D3A38FABB346}"/>
              </a:ext>
            </a:extLst>
          </p:cNvPr>
          <p:cNvGrpSpPr/>
          <p:nvPr/>
        </p:nvGrpSpPr>
        <p:grpSpPr>
          <a:xfrm>
            <a:off x="7001583" y="2637184"/>
            <a:ext cx="226401" cy="908292"/>
            <a:chOff x="1775535" y="3305579"/>
            <a:chExt cx="226401" cy="90829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7B3B95-43AE-47DE-B22A-AE8B30BD0DAF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9C0429-6A60-448B-96A9-841E9E5A4FD8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C7E9D7F-407E-4B6A-B9D3-6C652590CC9D}"/>
              </a:ext>
            </a:extLst>
          </p:cNvPr>
          <p:cNvSpPr txBox="1"/>
          <p:nvPr/>
        </p:nvSpPr>
        <p:spPr>
          <a:xfrm>
            <a:off x="6580070" y="35546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6FEBC0-E540-4D6C-B430-4056CAF23478}"/>
              </a:ext>
            </a:extLst>
          </p:cNvPr>
          <p:cNvSpPr txBox="1"/>
          <p:nvPr/>
        </p:nvSpPr>
        <p:spPr>
          <a:xfrm>
            <a:off x="7206811" y="3252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44448A-028C-41B2-91BF-D58F0BC86267}"/>
              </a:ext>
            </a:extLst>
          </p:cNvPr>
          <p:cNvSpPr txBox="1"/>
          <p:nvPr/>
        </p:nvSpPr>
        <p:spPr>
          <a:xfrm>
            <a:off x="1296140" y="4421080"/>
            <a:ext cx="70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C8     D16       L8EFG              L16AB    O5C.  O4F+.  B-16   R4          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94EFC55-F6FA-4BA3-A978-7311EB005ADD}"/>
              </a:ext>
            </a:extLst>
          </p:cNvPr>
          <p:cNvSpPr/>
          <p:nvPr/>
        </p:nvSpPr>
        <p:spPr>
          <a:xfrm>
            <a:off x="2006353" y="3320249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56FD3F-8F27-4A8F-BB39-12EA7626E826}"/>
              </a:ext>
            </a:extLst>
          </p:cNvPr>
          <p:cNvSpPr/>
          <p:nvPr/>
        </p:nvSpPr>
        <p:spPr>
          <a:xfrm>
            <a:off x="2566005" y="3196798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F90B42-939D-451A-AD8B-B9949CE6C638}"/>
              </a:ext>
            </a:extLst>
          </p:cNvPr>
          <p:cNvSpPr/>
          <p:nvPr/>
        </p:nvSpPr>
        <p:spPr>
          <a:xfrm>
            <a:off x="2567179" y="3304551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FCECCF-61FC-464E-80E5-71F7BB8C5EAB}"/>
              </a:ext>
            </a:extLst>
          </p:cNvPr>
          <p:cNvCxnSpPr/>
          <p:nvPr/>
        </p:nvCxnSpPr>
        <p:spPr>
          <a:xfrm flipV="1">
            <a:off x="3153824" y="2867345"/>
            <a:ext cx="1152923" cy="233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CEBC91-E730-4B11-9B23-A44FE1CD6B2E}"/>
              </a:ext>
            </a:extLst>
          </p:cNvPr>
          <p:cNvCxnSpPr/>
          <p:nvPr/>
        </p:nvCxnSpPr>
        <p:spPr>
          <a:xfrm flipV="1">
            <a:off x="4888481" y="2618458"/>
            <a:ext cx="582824" cy="144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BE9AA2-E117-444E-8A99-8D09E1E9A8CA}"/>
              </a:ext>
            </a:extLst>
          </p:cNvPr>
          <p:cNvCxnSpPr/>
          <p:nvPr/>
        </p:nvCxnSpPr>
        <p:spPr>
          <a:xfrm flipV="1">
            <a:off x="4890027" y="2797562"/>
            <a:ext cx="582824" cy="144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2D3698-4961-4859-9DC6-B8766CA8FEBE}"/>
              </a:ext>
            </a:extLst>
          </p:cNvPr>
          <p:cNvSpPr txBox="1"/>
          <p:nvPr/>
        </p:nvSpPr>
        <p:spPr>
          <a:xfrm>
            <a:off x="6006053" y="308253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C76DF6D-46CF-4398-8760-A2EF75F33113}"/>
              </a:ext>
            </a:extLst>
          </p:cNvPr>
          <p:cNvSpPr/>
          <p:nvPr/>
        </p:nvSpPr>
        <p:spPr>
          <a:xfrm>
            <a:off x="7216281" y="2656932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A321AE7-CB00-4D1C-AAA9-AA4F154DF803}"/>
              </a:ext>
            </a:extLst>
          </p:cNvPr>
          <p:cNvSpPr/>
          <p:nvPr/>
        </p:nvSpPr>
        <p:spPr>
          <a:xfrm>
            <a:off x="7217455" y="2764685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563FF8-4893-4A0E-B02D-2801D86C3C91}"/>
              </a:ext>
            </a:extLst>
          </p:cNvPr>
          <p:cNvSpPr txBox="1"/>
          <p:nvPr/>
        </p:nvSpPr>
        <p:spPr>
          <a:xfrm>
            <a:off x="6326183" y="469628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O4F#.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79902D0-1D19-4286-AB52-15DF620CA591}"/>
              </a:ext>
            </a:extLst>
          </p:cNvPr>
          <p:cNvSpPr/>
          <p:nvPr/>
        </p:nvSpPr>
        <p:spPr>
          <a:xfrm>
            <a:off x="7830105" y="3133817"/>
            <a:ext cx="143050" cy="568171"/>
          </a:xfrm>
          <a:custGeom>
            <a:avLst/>
            <a:gdLst>
              <a:gd name="connsiteX0" fmla="*/ 0 w 143050"/>
              <a:gd name="connsiteY0" fmla="*/ 0 h 568171"/>
              <a:gd name="connsiteX1" fmla="*/ 142043 w 143050"/>
              <a:gd name="connsiteY1" fmla="*/ 248575 h 568171"/>
              <a:gd name="connsiteX2" fmla="*/ 62144 w 143050"/>
              <a:gd name="connsiteY2" fmla="*/ 239698 h 568171"/>
              <a:gd name="connsiteX3" fmla="*/ 35511 w 143050"/>
              <a:gd name="connsiteY3" fmla="*/ 310719 h 568171"/>
              <a:gd name="connsiteX4" fmla="*/ 115410 w 143050"/>
              <a:gd name="connsiteY4" fmla="*/ 399496 h 568171"/>
              <a:gd name="connsiteX5" fmla="*/ 62144 w 143050"/>
              <a:gd name="connsiteY5" fmla="*/ 426129 h 568171"/>
              <a:gd name="connsiteX6" fmla="*/ 106532 w 143050"/>
              <a:gd name="connsiteY6" fmla="*/ 568171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50" h="568171">
                <a:moveTo>
                  <a:pt x="0" y="0"/>
                </a:moveTo>
                <a:cubicBezTo>
                  <a:pt x="65843" y="104312"/>
                  <a:pt x="131686" y="208625"/>
                  <a:pt x="142043" y="248575"/>
                </a:cubicBezTo>
                <a:cubicBezTo>
                  <a:pt x="152400" y="288525"/>
                  <a:pt x="79899" y="229341"/>
                  <a:pt x="62144" y="239698"/>
                </a:cubicBezTo>
                <a:cubicBezTo>
                  <a:pt x="44389" y="250055"/>
                  <a:pt x="26633" y="284086"/>
                  <a:pt x="35511" y="310719"/>
                </a:cubicBezTo>
                <a:cubicBezTo>
                  <a:pt x="44389" y="337352"/>
                  <a:pt x="110971" y="380261"/>
                  <a:pt x="115410" y="399496"/>
                </a:cubicBezTo>
                <a:cubicBezTo>
                  <a:pt x="119849" y="418731"/>
                  <a:pt x="63624" y="398017"/>
                  <a:pt x="62144" y="426129"/>
                </a:cubicBezTo>
                <a:cubicBezTo>
                  <a:pt x="60664" y="454241"/>
                  <a:pt x="83598" y="511206"/>
                  <a:pt x="106532" y="5681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A83-9D29-4D2B-B057-56D4723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5825-B074-4E9A-886F-59299A65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Key-Off after a tone.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F97A36-AC14-42D1-8105-0CDF66C68DEE}"/>
              </a:ext>
            </a:extLst>
          </p:cNvPr>
          <p:cNvCxnSpPr/>
          <p:nvPr/>
        </p:nvCxnSpPr>
        <p:spPr>
          <a:xfrm>
            <a:off x="976544" y="3000652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135A0C-F6C2-4A68-8B23-663E9A5164DC}"/>
              </a:ext>
            </a:extLst>
          </p:cNvPr>
          <p:cNvCxnSpPr/>
          <p:nvPr/>
        </p:nvCxnSpPr>
        <p:spPr>
          <a:xfrm>
            <a:off x="976544" y="3215196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121202-02A0-4FD8-A9E7-68B2E395231E}"/>
              </a:ext>
            </a:extLst>
          </p:cNvPr>
          <p:cNvCxnSpPr/>
          <p:nvPr/>
        </p:nvCxnSpPr>
        <p:spPr>
          <a:xfrm>
            <a:off x="976544" y="343861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4AE41-BA1F-4768-8CE0-C57B45020E64}"/>
              </a:ext>
            </a:extLst>
          </p:cNvPr>
          <p:cNvCxnSpPr/>
          <p:nvPr/>
        </p:nvCxnSpPr>
        <p:spPr>
          <a:xfrm>
            <a:off x="976544" y="3659079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80AF9-2DA4-44E9-A381-76F2325B20DE}"/>
              </a:ext>
            </a:extLst>
          </p:cNvPr>
          <p:cNvCxnSpPr/>
          <p:nvPr/>
        </p:nvCxnSpPr>
        <p:spPr>
          <a:xfrm>
            <a:off x="976544" y="3873623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48CD46-1D16-40D0-AF70-76F5049A8271}"/>
              </a:ext>
            </a:extLst>
          </p:cNvPr>
          <p:cNvSpPr/>
          <p:nvPr/>
        </p:nvSpPr>
        <p:spPr>
          <a:xfrm>
            <a:off x="1029775" y="2662071"/>
            <a:ext cx="443976" cy="1565053"/>
          </a:xfrm>
          <a:custGeom>
            <a:avLst/>
            <a:gdLst>
              <a:gd name="connsiteX0" fmla="*/ 133200 w 443976"/>
              <a:gd name="connsiteY0" fmla="*/ 1004407 h 1565053"/>
              <a:gd name="connsiteX1" fmla="*/ 284120 w 443976"/>
              <a:gd name="connsiteY1" fmla="*/ 791343 h 1565053"/>
              <a:gd name="connsiteX2" fmla="*/ 443918 w 443976"/>
              <a:gd name="connsiteY2" fmla="*/ 1004407 h 1565053"/>
              <a:gd name="connsiteX3" fmla="*/ 266365 w 443976"/>
              <a:gd name="connsiteY3" fmla="*/ 1199715 h 1565053"/>
              <a:gd name="connsiteX4" fmla="*/ 35 w 443976"/>
              <a:gd name="connsiteY4" fmla="*/ 1022162 h 1565053"/>
              <a:gd name="connsiteX5" fmla="*/ 248609 w 443976"/>
              <a:gd name="connsiteY5" fmla="*/ 551646 h 1565053"/>
              <a:gd name="connsiteX6" fmla="*/ 399530 w 443976"/>
              <a:gd name="connsiteY6" fmla="*/ 178783 h 1565053"/>
              <a:gd name="connsiteX7" fmla="*/ 239732 w 443976"/>
              <a:gd name="connsiteY7" fmla="*/ 90007 h 1565053"/>
              <a:gd name="connsiteX8" fmla="*/ 337386 w 443976"/>
              <a:gd name="connsiteY8" fmla="*/ 1466046 h 1565053"/>
              <a:gd name="connsiteX9" fmla="*/ 159833 w 443976"/>
              <a:gd name="connsiteY9" fmla="*/ 1448290 h 1565053"/>
              <a:gd name="connsiteX10" fmla="*/ 337386 w 443976"/>
              <a:gd name="connsiteY10" fmla="*/ 1386146 h 156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3976" h="1565053">
                <a:moveTo>
                  <a:pt x="133200" y="1004407"/>
                </a:moveTo>
                <a:cubicBezTo>
                  <a:pt x="182767" y="897875"/>
                  <a:pt x="232334" y="791343"/>
                  <a:pt x="284120" y="791343"/>
                </a:cubicBezTo>
                <a:cubicBezTo>
                  <a:pt x="335906" y="791343"/>
                  <a:pt x="446877" y="936345"/>
                  <a:pt x="443918" y="1004407"/>
                </a:cubicBezTo>
                <a:cubicBezTo>
                  <a:pt x="440959" y="1072469"/>
                  <a:pt x="340345" y="1196756"/>
                  <a:pt x="266365" y="1199715"/>
                </a:cubicBezTo>
                <a:cubicBezTo>
                  <a:pt x="192385" y="1202674"/>
                  <a:pt x="2994" y="1130173"/>
                  <a:pt x="35" y="1022162"/>
                </a:cubicBezTo>
                <a:cubicBezTo>
                  <a:pt x="-2924" y="914151"/>
                  <a:pt x="182027" y="692209"/>
                  <a:pt x="248609" y="551646"/>
                </a:cubicBezTo>
                <a:cubicBezTo>
                  <a:pt x="315191" y="411083"/>
                  <a:pt x="401009" y="255723"/>
                  <a:pt x="399530" y="178783"/>
                </a:cubicBezTo>
                <a:cubicBezTo>
                  <a:pt x="398051" y="101843"/>
                  <a:pt x="250089" y="-124537"/>
                  <a:pt x="239732" y="90007"/>
                </a:cubicBezTo>
                <a:cubicBezTo>
                  <a:pt x="229375" y="304551"/>
                  <a:pt x="350703" y="1239666"/>
                  <a:pt x="337386" y="1466046"/>
                </a:cubicBezTo>
                <a:cubicBezTo>
                  <a:pt x="324070" y="1692427"/>
                  <a:pt x="159833" y="1461607"/>
                  <a:pt x="159833" y="1448290"/>
                </a:cubicBezTo>
                <a:cubicBezTo>
                  <a:pt x="159833" y="1434973"/>
                  <a:pt x="248609" y="1410559"/>
                  <a:pt x="337386" y="13861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01AAB5-1679-4A64-BF0E-EA1DACC70DF0}"/>
              </a:ext>
            </a:extLst>
          </p:cNvPr>
          <p:cNvGrpSpPr/>
          <p:nvPr/>
        </p:nvGrpSpPr>
        <p:grpSpPr>
          <a:xfrm>
            <a:off x="4534145" y="2744775"/>
            <a:ext cx="226401" cy="908292"/>
            <a:chOff x="1775535" y="3305579"/>
            <a:chExt cx="226401" cy="9082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27988-239F-4AEE-9F41-80863CB398BD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DC0AF3-703D-42DA-A3B2-892FCB49E6DC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8218DB-F6E4-4737-A644-A6BC0193ED93}"/>
              </a:ext>
            </a:extLst>
          </p:cNvPr>
          <p:cNvGrpSpPr/>
          <p:nvPr/>
        </p:nvGrpSpPr>
        <p:grpSpPr>
          <a:xfrm>
            <a:off x="2982226" y="2753620"/>
            <a:ext cx="226401" cy="908292"/>
            <a:chOff x="1775535" y="3305579"/>
            <a:chExt cx="226401" cy="9082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20ED5-C9CC-42DE-8BE1-D0F0B13515EE}"/>
                </a:ext>
              </a:extLst>
            </p:cNvPr>
            <p:cNvSpPr/>
            <p:nvPr/>
          </p:nvSpPr>
          <p:spPr>
            <a:xfrm>
              <a:off x="1775535" y="3999327"/>
              <a:ext cx="217560" cy="21454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07B6E3-939B-41CE-B832-872C606C85E8}"/>
                </a:ext>
              </a:extLst>
            </p:cNvPr>
            <p:cNvCxnSpPr/>
            <p:nvPr/>
          </p:nvCxnSpPr>
          <p:spPr>
            <a:xfrm flipV="1">
              <a:off x="2001936" y="3305579"/>
              <a:ext cx="0" cy="782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344448A-028C-41B2-91BF-D58F0BC86267}"/>
              </a:ext>
            </a:extLst>
          </p:cNvPr>
          <p:cNvSpPr txBox="1"/>
          <p:nvPr/>
        </p:nvSpPr>
        <p:spPr>
          <a:xfrm>
            <a:off x="1296140" y="4421080"/>
            <a:ext cx="70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O4A4&amp;             A16       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456FD3F-8F27-4A8F-BB39-12EA7626E826}"/>
              </a:ext>
            </a:extLst>
          </p:cNvPr>
          <p:cNvSpPr/>
          <p:nvPr/>
        </p:nvSpPr>
        <p:spPr>
          <a:xfrm>
            <a:off x="4751705" y="2773798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F90B42-939D-451A-AD8B-B9949CE6C638}"/>
              </a:ext>
            </a:extLst>
          </p:cNvPr>
          <p:cNvSpPr/>
          <p:nvPr/>
        </p:nvSpPr>
        <p:spPr>
          <a:xfrm>
            <a:off x="4752879" y="2881551"/>
            <a:ext cx="173012" cy="435005"/>
          </a:xfrm>
          <a:custGeom>
            <a:avLst/>
            <a:gdLst>
              <a:gd name="connsiteX0" fmla="*/ 0 w 173012"/>
              <a:gd name="connsiteY0" fmla="*/ 0 h 435005"/>
              <a:gd name="connsiteX1" fmla="*/ 168676 w 173012"/>
              <a:gd name="connsiteY1" fmla="*/ 195308 h 435005"/>
              <a:gd name="connsiteX2" fmla="*/ 106532 w 173012"/>
              <a:gd name="connsiteY2" fmla="*/ 435005 h 4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2" h="435005">
                <a:moveTo>
                  <a:pt x="0" y="0"/>
                </a:moveTo>
                <a:cubicBezTo>
                  <a:pt x="75460" y="61403"/>
                  <a:pt x="150921" y="122807"/>
                  <a:pt x="168676" y="195308"/>
                </a:cubicBezTo>
                <a:cubicBezTo>
                  <a:pt x="186431" y="267809"/>
                  <a:pt x="146481" y="351407"/>
                  <a:pt x="106532" y="4350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DF991CB-70D2-40DD-B1F8-ABC5192D70A4}"/>
              </a:ext>
            </a:extLst>
          </p:cNvPr>
          <p:cNvSpPr/>
          <p:nvPr/>
        </p:nvSpPr>
        <p:spPr>
          <a:xfrm>
            <a:off x="3098307" y="3288343"/>
            <a:ext cx="1518081" cy="85172"/>
          </a:xfrm>
          <a:custGeom>
            <a:avLst/>
            <a:gdLst>
              <a:gd name="connsiteX0" fmla="*/ 0 w 1518081"/>
              <a:gd name="connsiteY0" fmla="*/ 67416 h 85172"/>
              <a:gd name="connsiteX1" fmla="*/ 239697 w 1518081"/>
              <a:gd name="connsiteY1" fmla="*/ 14150 h 85172"/>
              <a:gd name="connsiteX2" fmla="*/ 1269507 w 1518081"/>
              <a:gd name="connsiteY2" fmla="*/ 5273 h 85172"/>
              <a:gd name="connsiteX3" fmla="*/ 1518081 w 1518081"/>
              <a:gd name="connsiteY3" fmla="*/ 85172 h 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081" h="85172">
                <a:moveTo>
                  <a:pt x="0" y="67416"/>
                </a:moveTo>
                <a:cubicBezTo>
                  <a:pt x="14056" y="45961"/>
                  <a:pt x="28113" y="24507"/>
                  <a:pt x="239697" y="14150"/>
                </a:cubicBezTo>
                <a:cubicBezTo>
                  <a:pt x="451281" y="3793"/>
                  <a:pt x="1056443" y="-6564"/>
                  <a:pt x="1269507" y="5273"/>
                </a:cubicBezTo>
                <a:cubicBezTo>
                  <a:pt x="1482571" y="17110"/>
                  <a:pt x="1500326" y="51141"/>
                  <a:pt x="1518081" y="851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9D1-3DFD-4262-A449-CB316C8E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7C52-928E-4544-89D9-38612BF9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49EAF-4915-4171-867A-9698DE4B6413}"/>
              </a:ext>
            </a:extLst>
          </p:cNvPr>
          <p:cNvSpPr txBox="1"/>
          <p:nvPr/>
        </p:nvSpPr>
        <p:spPr>
          <a:xfrm>
            <a:off x="652509" y="1589104"/>
            <a:ext cx="3400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@1  E.PIANO</a:t>
            </a:r>
          </a:p>
          <a:p>
            <a:r>
              <a:rPr lang="en-US" dirty="0"/>
              <a:t>@2  PIANO</a:t>
            </a:r>
          </a:p>
          <a:p>
            <a:r>
              <a:rPr lang="en-US" dirty="0"/>
              <a:t>@3  TRUMPET</a:t>
            </a:r>
          </a:p>
          <a:p>
            <a:r>
              <a:rPr lang="en-US" dirty="0"/>
              <a:t>@4  TRUMPET</a:t>
            </a:r>
          </a:p>
          <a:p>
            <a:r>
              <a:rPr lang="en-US" dirty="0"/>
              <a:t>@5  HARPSICHORD</a:t>
            </a:r>
          </a:p>
          <a:p>
            <a:r>
              <a:rPr lang="en-US" dirty="0"/>
              <a:t>@6  ORGAN</a:t>
            </a:r>
          </a:p>
          <a:p>
            <a:r>
              <a:rPr lang="en-US" dirty="0"/>
              <a:t>@7  OBOE</a:t>
            </a:r>
          </a:p>
          <a:p>
            <a:r>
              <a:rPr lang="en-US" dirty="0"/>
              <a:t>@8  CLARINET</a:t>
            </a:r>
          </a:p>
          <a:p>
            <a:r>
              <a:rPr lang="en-US" dirty="0"/>
              <a:t>@9  WOODWIND</a:t>
            </a:r>
          </a:p>
          <a:p>
            <a:r>
              <a:rPr lang="en-US" dirty="0"/>
              <a:t>@10 GUITAR</a:t>
            </a:r>
          </a:p>
          <a:p>
            <a:r>
              <a:rPr lang="en-US" dirty="0"/>
              <a:t>@11 KOTO</a:t>
            </a:r>
          </a:p>
          <a:p>
            <a:r>
              <a:rPr lang="en-US" dirty="0"/>
              <a:t>@12 HARP</a:t>
            </a:r>
          </a:p>
          <a:p>
            <a:r>
              <a:rPr lang="en-US" dirty="0"/>
              <a:t>@13 E.BASE</a:t>
            </a:r>
          </a:p>
          <a:p>
            <a:r>
              <a:rPr lang="en-US" dirty="0"/>
              <a:t>@14 DRUM</a:t>
            </a:r>
          </a:p>
          <a:p>
            <a:r>
              <a:rPr lang="en-US" dirty="0"/>
              <a:t>@15 DRUM</a:t>
            </a:r>
          </a:p>
          <a:p>
            <a:r>
              <a:rPr lang="en-US" dirty="0"/>
              <a:t>@16 BELL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1D3F0-F413-47A7-BA00-E70E2E053B00}"/>
              </a:ext>
            </a:extLst>
          </p:cNvPr>
          <p:cNvSpPr txBox="1"/>
          <p:nvPr/>
        </p:nvSpPr>
        <p:spPr>
          <a:xfrm>
            <a:off x="4669654" y="1589104"/>
            <a:ext cx="3400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@17 BELL</a:t>
            </a:r>
          </a:p>
          <a:p>
            <a:r>
              <a:rPr lang="en-US" dirty="0"/>
              <a:t>@18 BELL</a:t>
            </a:r>
          </a:p>
          <a:p>
            <a:r>
              <a:rPr lang="en-US" dirty="0"/>
              <a:t>@19 ELECTRIC</a:t>
            </a:r>
          </a:p>
          <a:p>
            <a:r>
              <a:rPr lang="en-US" dirty="0"/>
              <a:t>@20 ELECTRIC</a:t>
            </a:r>
          </a:p>
          <a:p>
            <a:r>
              <a:rPr lang="en-US" dirty="0"/>
              <a:t>@21 ELECTRIC</a:t>
            </a:r>
          </a:p>
          <a:p>
            <a:r>
              <a:rPr lang="en-US" dirty="0"/>
              <a:t>@23 METALIC</a:t>
            </a:r>
          </a:p>
          <a:p>
            <a:r>
              <a:rPr lang="en-US" dirty="0"/>
              <a:t>@24 METALIC</a:t>
            </a:r>
          </a:p>
          <a:p>
            <a:r>
              <a:rPr lang="en-US" dirty="0"/>
              <a:t>@25 METALIC</a:t>
            </a:r>
          </a:p>
          <a:p>
            <a:r>
              <a:rPr lang="en-US" dirty="0"/>
              <a:t>@26 PSG</a:t>
            </a:r>
          </a:p>
          <a:p>
            <a:r>
              <a:rPr lang="en-US" dirty="0"/>
              <a:t>@27 FNYON</a:t>
            </a:r>
          </a:p>
          <a:p>
            <a:r>
              <a:rPr lang="en-US" dirty="0"/>
              <a:t>@28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292E-8817-4045-B5A4-54F6511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C645-CC67-48BA-8240-163AA3B7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  Specify how long the key needs to be ON.  It is like how long a key is held down in piano.  Q4 means half the length of the tone.  Q8 (default) means full length.  Essentially, "Q4C4" is same as "C8R8".  Like other MML syntax, </a:t>
            </a:r>
            <a:r>
              <a:rPr lang="en-US" dirty="0" err="1"/>
              <a:t>Qn</a:t>
            </a:r>
            <a:r>
              <a:rPr lang="en-US" dirty="0"/>
              <a:t> affects all subsequent tones until next </a:t>
            </a:r>
            <a:r>
              <a:rPr lang="en-US" dirty="0" err="1"/>
              <a:t>Qn</a:t>
            </a:r>
            <a:r>
              <a:rPr lang="en-US" dirty="0"/>
              <a:t> is given.</a:t>
            </a:r>
          </a:p>
          <a:p>
            <a:r>
              <a:rPr lang="en-US" dirty="0" err="1"/>
              <a:t>Vn</a:t>
            </a:r>
            <a:r>
              <a:rPr lang="en-US" dirty="0"/>
              <a:t>   Volume.  V0 is minimum.  V15 is maximum.</a:t>
            </a:r>
          </a:p>
          <a:p>
            <a:r>
              <a:rPr lang="en-US" dirty="0"/>
              <a:t>&gt;     One octave up.</a:t>
            </a:r>
          </a:p>
          <a:p>
            <a:r>
              <a:rPr lang="en-US" dirty="0"/>
              <a:t>&lt;     One octave down.</a:t>
            </a:r>
          </a:p>
          <a:p>
            <a:r>
              <a:rPr lang="en-US" dirty="0"/>
              <a:t>MML player will ignore spaces.</a:t>
            </a:r>
          </a:p>
        </p:txBody>
      </p:sp>
    </p:spTree>
    <p:extLst>
      <p:ext uri="{BB962C8B-B14F-4D97-AF65-F5344CB8AC3E}">
        <p14:creationId xmlns:p14="http://schemas.microsoft.com/office/powerpoint/2010/main" val="72336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99E-8BED-4F15-8364-459B001B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MML Player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6F48-AF2D-42BA-81CB-5680B373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Libraries:</a:t>
            </a:r>
          </a:p>
          <a:p>
            <a:pPr lvl="1"/>
            <a:r>
              <a:rPr lang="en-US" dirty="0" err="1"/>
              <a:t>yssimplesound</a:t>
            </a:r>
            <a:endParaRPr lang="en-US" dirty="0"/>
          </a:p>
          <a:p>
            <a:pPr lvl="1"/>
            <a:r>
              <a:rPr lang="en-US" dirty="0" err="1"/>
              <a:t>mmlplayer</a:t>
            </a:r>
            <a:endParaRPr lang="en-US" dirty="0"/>
          </a:p>
          <a:p>
            <a:pPr lvl="1"/>
            <a:r>
              <a:rPr lang="en-US" dirty="0"/>
              <a:t>ym2612</a:t>
            </a:r>
          </a:p>
          <a:p>
            <a:endParaRPr lang="en-US" dirty="0"/>
          </a:p>
          <a:p>
            <a:r>
              <a:rPr lang="en-US" dirty="0" err="1"/>
              <a:t>yssimplesound</a:t>
            </a:r>
            <a:r>
              <a:rPr lang="en-US" dirty="0"/>
              <a:t> library is in the public repository.</a:t>
            </a:r>
          </a:p>
          <a:p>
            <a:r>
              <a:rPr lang="en-US" dirty="0" err="1"/>
              <a:t>mmlplayer</a:t>
            </a:r>
            <a:r>
              <a:rPr lang="en-US" dirty="0"/>
              <a:t> and ym2612 libraries are in the </a:t>
            </a:r>
            <a:r>
              <a:rPr lang="en-US" dirty="0" err="1"/>
              <a:t>MMLPlayer</a:t>
            </a:r>
            <a:r>
              <a:rPr lang="en-US" dirty="0"/>
              <a:t> repository.</a:t>
            </a:r>
          </a:p>
          <a:p>
            <a:endParaRPr lang="en-US" dirty="0"/>
          </a:p>
          <a:p>
            <a:r>
              <a:rPr lang="en-US" dirty="0"/>
              <a:t>By the way, include </a:t>
            </a:r>
            <a:r>
              <a:rPr lang="en-US" dirty="0" err="1"/>
              <a:t>mmlplayer.h</a:t>
            </a:r>
            <a:r>
              <a:rPr lang="en-US" dirty="0"/>
              <a:t> before </a:t>
            </a:r>
            <a:r>
              <a:rPr lang="en-US" dirty="0" err="1"/>
              <a:t>fssimplewindow.h</a:t>
            </a:r>
            <a:r>
              <a:rPr lang="en-US" dirty="0"/>
              <a:t>.  </a:t>
            </a:r>
            <a:r>
              <a:rPr lang="en-US" dirty="0" err="1"/>
              <a:t>Windows.h</a:t>
            </a:r>
            <a:r>
              <a:rPr lang="en-US" dirty="0"/>
              <a:t> is included from </a:t>
            </a:r>
            <a:r>
              <a:rPr lang="en-US" dirty="0" err="1"/>
              <a:t>fssimplewindow.h</a:t>
            </a:r>
            <a:r>
              <a:rPr lang="en-US" dirty="0"/>
              <a:t>, which defines some macros that contradicts with </a:t>
            </a:r>
            <a:r>
              <a:rPr lang="en-US" dirty="0" err="1"/>
              <a:t>mmlplayer.h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8CA-C222-412A-BFEE-14A91F1C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Macro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FDB8-AEE5-4419-999B-5E43FEB6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describe a music with strings.</a:t>
            </a:r>
          </a:p>
          <a:p>
            <a:r>
              <a:rPr lang="en-US" dirty="0"/>
              <a:t>It used to be popular in BASIC language.</a:t>
            </a:r>
          </a:p>
          <a:p>
            <a:r>
              <a:rPr lang="en-US" dirty="0"/>
              <a:t>Good for earlier sound-generator chips.</a:t>
            </a:r>
          </a:p>
          <a:p>
            <a:r>
              <a:rPr lang="en-US" dirty="0"/>
              <a:t>Disappeared as majority of sound hardware uses PCM (Pulse Code Modulation) method, which plays back digitized sound wave, rather than synthesizing a tone.</a:t>
            </a:r>
          </a:p>
        </p:txBody>
      </p:sp>
    </p:spTree>
    <p:extLst>
      <p:ext uri="{BB962C8B-B14F-4D97-AF65-F5344CB8AC3E}">
        <p14:creationId xmlns:p14="http://schemas.microsoft.com/office/powerpoint/2010/main" val="235914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20ED-818F-4FD3-8DA6-9A8C9F54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MML Player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EE71-C261-48A4-BEB4-69F8FBF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top-level CMakeLists.txt:</a:t>
            </a:r>
            <a:br>
              <a:rPr lang="en-US" dirty="0"/>
            </a:br>
            <a:r>
              <a:rPr lang="en-US" sz="1400" dirty="0" err="1"/>
              <a:t>add_subdirectory</a:t>
            </a:r>
            <a:r>
              <a:rPr lang="en-US" sz="1400" dirty="0"/>
              <a:t>(</a:t>
            </a:r>
            <a:r>
              <a:rPr lang="en-US" sz="1400" i="1" dirty="0">
                <a:solidFill>
                  <a:srgbClr val="92D050"/>
                </a:solidFill>
              </a:rPr>
              <a:t>relative-path-to-public</a:t>
            </a:r>
            <a:r>
              <a:rPr lang="en-US" sz="1400" dirty="0"/>
              <a:t> ${CMAKE_BINARY_DIR}/public)</a:t>
            </a:r>
            <a:br>
              <a:rPr lang="en-US" sz="1600" dirty="0"/>
            </a:br>
            <a:r>
              <a:rPr lang="en-US" sz="1400" dirty="0" err="1"/>
              <a:t>add_subdirectory</a:t>
            </a:r>
            <a:r>
              <a:rPr lang="en-US" sz="1400" dirty="0"/>
              <a:t>(</a:t>
            </a:r>
            <a:r>
              <a:rPr lang="en-US" sz="1400" i="1" dirty="0">
                <a:solidFill>
                  <a:srgbClr val="92D050"/>
                </a:solidFill>
              </a:rPr>
              <a:t>relative-path-to-</a:t>
            </a:r>
            <a:r>
              <a:rPr lang="en-US" sz="1400" i="1" dirty="0" err="1">
                <a:solidFill>
                  <a:srgbClr val="92D050"/>
                </a:solidFill>
              </a:rPr>
              <a:t>MMLPlayer</a:t>
            </a:r>
            <a:r>
              <a:rPr lang="en-US" sz="1400" dirty="0"/>
              <a:t>/</a:t>
            </a:r>
            <a:r>
              <a:rPr lang="en-US" sz="1400" dirty="0" err="1"/>
              <a:t>mmlplayer</a:t>
            </a:r>
            <a:r>
              <a:rPr lang="en-US" sz="1400" dirty="0"/>
              <a:t> ${CMAKE_BINARY_DIR}/</a:t>
            </a:r>
            <a:r>
              <a:rPr lang="en-US" sz="1400" dirty="0" err="1"/>
              <a:t>mmlplayer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 err="1"/>
              <a:t>add_subdirectory</a:t>
            </a:r>
            <a:r>
              <a:rPr lang="en-US" sz="1400" dirty="0"/>
              <a:t>(</a:t>
            </a:r>
            <a:r>
              <a:rPr lang="en-US" sz="1400" i="1" dirty="0">
                <a:solidFill>
                  <a:srgbClr val="92D050"/>
                </a:solidFill>
              </a:rPr>
              <a:t>relative-path-to-</a:t>
            </a:r>
            <a:r>
              <a:rPr lang="en-US" sz="1400" i="1" dirty="0" err="1">
                <a:solidFill>
                  <a:srgbClr val="92D050"/>
                </a:solidFill>
              </a:rPr>
              <a:t>MMLPlayer</a:t>
            </a:r>
            <a:r>
              <a:rPr lang="en-US" sz="1400" dirty="0"/>
              <a:t>/ym2612 ${CMAKE_BINARY_DIR}/ym2612)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In your CMakeLists.txt for executable:</a:t>
            </a:r>
          </a:p>
          <a:p>
            <a:pPr marL="457200" lvl="1" indent="0">
              <a:buNone/>
            </a:pPr>
            <a:r>
              <a:rPr lang="en-US" sz="1400" dirty="0" err="1"/>
              <a:t>add_executable</a:t>
            </a:r>
            <a:r>
              <a:rPr lang="en-US" sz="1400" dirty="0"/>
              <a:t>(</a:t>
            </a:r>
            <a:r>
              <a:rPr lang="en-US" sz="1400" dirty="0" err="1"/>
              <a:t>myProgram</a:t>
            </a:r>
            <a:r>
              <a:rPr lang="en-US" sz="1400" dirty="0"/>
              <a:t> MACOSX_BUNDLE source.cpp)</a:t>
            </a:r>
            <a:br>
              <a:rPr lang="en-US" sz="1400" dirty="0"/>
            </a:br>
            <a:r>
              <a:rPr lang="en-US" sz="1400" dirty="0" err="1"/>
              <a:t>target_link_libraries</a:t>
            </a:r>
            <a:r>
              <a:rPr lang="en-US" sz="1400" dirty="0"/>
              <a:t>(</a:t>
            </a:r>
            <a:r>
              <a:rPr lang="en-US" sz="1400" dirty="0" err="1"/>
              <a:t>myProgram</a:t>
            </a:r>
            <a:r>
              <a:rPr lang="en-US" sz="1400" dirty="0"/>
              <a:t> </a:t>
            </a:r>
            <a:r>
              <a:rPr lang="en-US" sz="1400" dirty="0" err="1"/>
              <a:t>fssimplewindow</a:t>
            </a:r>
            <a:r>
              <a:rPr lang="en-US" sz="1400" dirty="0"/>
              <a:t> </a:t>
            </a:r>
            <a:r>
              <a:rPr lang="en-US" sz="1400" dirty="0" err="1"/>
              <a:t>mmlplayer</a:t>
            </a:r>
            <a:r>
              <a:rPr lang="en-US" sz="1400" dirty="0"/>
              <a:t> ym2612 </a:t>
            </a:r>
            <a:r>
              <a:rPr lang="en-US" sz="1400" dirty="0" err="1"/>
              <a:t>yssimplesound_platform</a:t>
            </a:r>
            <a:r>
              <a:rPr lang="en-US" sz="1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9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978A-D20D-46B7-8C48-1CF02E1E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Variables for Using </a:t>
            </a:r>
            <a:r>
              <a:rPr lang="en-US" dirty="0" err="1"/>
              <a:t>MMLPlayer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422F-6655-4FF3-8EA6-357AC6DD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YsSoundPlayer</a:t>
            </a:r>
            <a:r>
              <a:rPr lang="en-US" dirty="0"/>
              <a:t> </a:t>
            </a:r>
            <a:r>
              <a:rPr lang="en-US" dirty="0" err="1"/>
              <a:t>soundPlayer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YsSoundPlayer</a:t>
            </a:r>
            <a:r>
              <a:rPr lang="en-US" dirty="0"/>
              <a:t>::Stream </a:t>
            </a:r>
            <a:r>
              <a:rPr lang="en-US" dirty="0" err="1"/>
              <a:t>soundStream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YsSoundPlayer</a:t>
            </a:r>
            <a:r>
              <a:rPr lang="en-US" dirty="0"/>
              <a:t>::</a:t>
            </a:r>
            <a:r>
              <a:rPr lang="en-US" dirty="0" err="1"/>
              <a:t>SoundData</a:t>
            </a:r>
            <a:r>
              <a:rPr lang="en-US" dirty="0"/>
              <a:t> </a:t>
            </a:r>
            <a:r>
              <a:rPr lang="en-US" dirty="0" err="1"/>
              <a:t>nextWave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MMLSegmentPlayer</a:t>
            </a:r>
            <a:r>
              <a:rPr lang="en-US" dirty="0"/>
              <a:t> </a:t>
            </a:r>
            <a:r>
              <a:rPr lang="en-US" dirty="0" err="1"/>
              <a:t>mmlPlayer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517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59A7-7E8D-45F2-9CA4-11B0CC49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0964-0369-41A4-95B8-560AD4CD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Sound Player by:</a:t>
            </a:r>
          </a:p>
          <a:p>
            <a:pPr marL="457200" lvl="1" indent="0">
              <a:buNone/>
            </a:pPr>
            <a:r>
              <a:rPr lang="en-US" dirty="0" err="1"/>
              <a:t>soundPlayer.Start</a:t>
            </a:r>
            <a:r>
              <a:rPr lang="en-US" dirty="0"/>
              <a:t>();</a:t>
            </a:r>
          </a:p>
          <a:p>
            <a:r>
              <a:rPr lang="en-US" dirty="0"/>
              <a:t>Start Sound Streaming by:</a:t>
            </a:r>
          </a:p>
          <a:p>
            <a:pPr marL="457200" lvl="1" indent="0">
              <a:buNone/>
            </a:pPr>
            <a:r>
              <a:rPr lang="en-US" dirty="0" err="1"/>
              <a:t>soundPlayer.StartStreaming</a:t>
            </a:r>
            <a:r>
              <a:rPr lang="en-US" dirty="0"/>
              <a:t>(</a:t>
            </a:r>
            <a:r>
              <a:rPr lang="en-US" dirty="0" err="1"/>
              <a:t>soundStream</a:t>
            </a:r>
            <a:r>
              <a:rPr lang="en-US" dirty="0"/>
              <a:t>);</a:t>
            </a:r>
          </a:p>
          <a:p>
            <a:r>
              <a:rPr lang="en-US" dirty="0"/>
              <a:t>Add MML segments in </a:t>
            </a:r>
            <a:r>
              <a:rPr lang="en-US" dirty="0" err="1"/>
              <a:t>mmlPlayer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18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49AA-E3BF-4A42-B5FF-1E2213C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CF74-2F43-469E-A5E8-40C42D24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step (in the main loop or </a:t>
            </a:r>
            <a:r>
              <a:rPr lang="en-US" dirty="0" err="1"/>
              <a:t>RunOneStep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soundPlayer.KeepPlaying</a:t>
            </a:r>
            <a:r>
              <a:rPr lang="en-US" sz="1200" dirty="0">
                <a:latin typeface="Consolas" panose="020B0609020204030204" pitchFamily="49" charset="0"/>
              </a:rPr>
              <a:t>();  // Needed for supporting Linux.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if(</a:t>
            </a:r>
            <a:r>
              <a:rPr lang="en-US" sz="1200" dirty="0" err="1">
                <a:latin typeface="Consolas" panose="020B0609020204030204" pitchFamily="49" charset="0"/>
              </a:rPr>
              <a:t>soundPlayer.StreamPlayerReadyToAcceptNextSegment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soundStream,nextWave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soundPlayer.AddNextStreamingSegment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soundStream,nextWave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rawWave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mmlPlayer.GenerateWave</a:t>
            </a:r>
            <a:r>
              <a:rPr lang="en-US" sz="1200" dirty="0"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nextWave.CreateFromSigned16bitStereo(YM2612::</a:t>
            </a:r>
            <a:r>
              <a:rPr lang="en-US" sz="1200" dirty="0" err="1">
                <a:latin typeface="Consolas" panose="020B0609020204030204" pitchFamily="49" charset="0"/>
              </a:rPr>
              <a:t>WAVE_SAMPLING_RATE,rawWave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if(0!=</a:t>
            </a:r>
            <a:r>
              <a:rPr lang="en-US" sz="1200" dirty="0" err="1">
                <a:latin typeface="Consolas" panose="020B0609020204030204" pitchFamily="49" charset="0"/>
              </a:rPr>
              <a:t>mmlPlayer.GetLastErrorCode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for(auto msg : </a:t>
            </a:r>
            <a:r>
              <a:rPr lang="en-US" sz="1200" dirty="0" err="1">
                <a:latin typeface="Consolas" panose="020B0609020204030204" pitchFamily="49" charset="0"/>
              </a:rPr>
              <a:t>mmlPlayer.GetLastError</a:t>
            </a:r>
            <a:r>
              <a:rPr lang="en-US" sz="1200" dirty="0">
                <a:latin typeface="Consolas" panose="020B0609020204030204" pitchFamily="49" charset="0"/>
              </a:rPr>
              <a:t>().Format())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std::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msg &lt;&lt; std::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4BE-D3C6-46A3-AAD8-1C158E08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Macro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6FD7-0636-4677-B86A-9A34B3F1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Advantage: You can play a music without being proficient in instruments.  You at least need to be able to read music score and translate to MML.</a:t>
            </a:r>
          </a:p>
          <a:p>
            <a:endParaRPr lang="en-US" dirty="0"/>
          </a:p>
          <a:p>
            <a:r>
              <a:rPr lang="en-US" dirty="0"/>
              <a:t>So why was it difficult with modern system?  In addition to MML parser, it requires a module for synthesizing tones.</a:t>
            </a:r>
          </a:p>
          <a:p>
            <a:endParaRPr lang="en-US" dirty="0"/>
          </a:p>
          <a:p>
            <a:r>
              <a:rPr lang="en-US" dirty="0"/>
              <a:t>Many computers used to have YAMAHA YM sound chip for synthesizing tones.</a:t>
            </a:r>
          </a:p>
        </p:txBody>
      </p:sp>
    </p:spTree>
    <p:extLst>
      <p:ext uri="{BB962C8B-B14F-4D97-AF65-F5344CB8AC3E}">
        <p14:creationId xmlns:p14="http://schemas.microsoft.com/office/powerpoint/2010/main" val="379122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6D5-9EDD-4B27-BDBC-C793CC27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YAMAHA YM2612 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0AAA-5365-4C7A-B0A0-5D73B2B1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YM-series is a family of YAMAHA FM Synthesizer LSIs.</a:t>
            </a:r>
          </a:p>
          <a:p>
            <a:r>
              <a:rPr lang="en-US" dirty="0"/>
              <a:t>FM stands for Frequency Modulation.</a:t>
            </a:r>
          </a:p>
          <a:p>
            <a:r>
              <a:rPr lang="en-US" dirty="0"/>
              <a:t>YM2612 was used by SEGA arcade games and game consoles.</a:t>
            </a:r>
          </a:p>
          <a:p>
            <a:r>
              <a:rPr lang="en-US" dirty="0"/>
              <a:t>Also used Fujitsu </a:t>
            </a:r>
            <a:r>
              <a:rPr lang="en-US" sz="2000" dirty="0"/>
              <a:t>FM</a:t>
            </a:r>
            <a:r>
              <a:rPr lang="en-US" dirty="0"/>
              <a:t>TOWNS-series computer (The last computer I pledged loyalty to!)</a:t>
            </a:r>
          </a:p>
          <a:p>
            <a:r>
              <a:rPr lang="en-US" dirty="0"/>
              <a:t>Cheaper version YM2203 was used in many 8-bit computers and game consoles.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62E62-0BFB-406B-BD8C-1F4A39BA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17" y="4031800"/>
            <a:ext cx="2936712" cy="23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046F4-3ACB-4BD3-BC6D-33CB2CD74263}"/>
              </a:ext>
            </a:extLst>
          </p:cNvPr>
          <p:cNvSpPr txBox="1"/>
          <p:nvPr/>
        </p:nvSpPr>
        <p:spPr>
          <a:xfrm>
            <a:off x="4848153" y="6355480"/>
            <a:ext cx="384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YAMAHA YM2203C and 3812 chips</a:t>
            </a:r>
          </a:p>
        </p:txBody>
      </p:sp>
    </p:spTree>
    <p:extLst>
      <p:ext uri="{BB962C8B-B14F-4D97-AF65-F5344CB8AC3E}">
        <p14:creationId xmlns:p14="http://schemas.microsoft.com/office/powerpoint/2010/main" val="40119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16FD-15C5-4DA3-A81E-B39D64CB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MML Player and YAMAHA YM2612 Emulator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197F-704A-47B8-9F7F-BD26017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Repository.</a:t>
            </a:r>
          </a:p>
          <a:p>
            <a:pPr lvl="1"/>
            <a:r>
              <a:rPr lang="en-US" dirty="0">
                <a:hlinkClick r:id="rId2"/>
              </a:rPr>
              <a:t>https://github.com/captainys/MMLPlayer.git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CMake</a:t>
            </a:r>
            <a:r>
              <a:rPr lang="en-US" dirty="0"/>
              <a:t>, add two sub-directories:</a:t>
            </a:r>
          </a:p>
          <a:p>
            <a:pPr lvl="1"/>
            <a:r>
              <a:rPr lang="en-US" dirty="0" err="1"/>
              <a:t>mmlplayer</a:t>
            </a:r>
            <a:endParaRPr lang="en-US" dirty="0"/>
          </a:p>
          <a:p>
            <a:pPr lvl="1"/>
            <a:r>
              <a:rPr lang="en-US" dirty="0"/>
              <a:t>ym2612</a:t>
            </a:r>
          </a:p>
        </p:txBody>
      </p:sp>
    </p:spTree>
    <p:extLst>
      <p:ext uri="{BB962C8B-B14F-4D97-AF65-F5344CB8AC3E}">
        <p14:creationId xmlns:p14="http://schemas.microsoft.com/office/powerpoint/2010/main" val="183263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694D-A913-465C-83E2-BC7EA00F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00E8-D20F-400B-805E-F0DBE2BF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listen to what kind of music you can play with </a:t>
            </a:r>
            <a:r>
              <a:rPr lang="en-US"/>
              <a:t>these libraries.</a:t>
            </a:r>
          </a:p>
        </p:txBody>
      </p:sp>
    </p:spTree>
    <p:extLst>
      <p:ext uri="{BB962C8B-B14F-4D97-AF65-F5344CB8AC3E}">
        <p14:creationId xmlns:p14="http://schemas.microsoft.com/office/powerpoint/2010/main" val="312345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E6B3-591F-40D0-A2C1-37A92D0E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Libraries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493F-1D15-46DC-941B-93F8DD8B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14761"/>
          </a:xfrm>
        </p:spPr>
        <p:txBody>
          <a:bodyPr/>
          <a:lstStyle/>
          <a:p>
            <a:r>
              <a:rPr lang="en-US" dirty="0"/>
              <a:t>MML Player library interprets MML and generates a fragment of 44.1KHz wave.</a:t>
            </a:r>
          </a:p>
          <a:p>
            <a:r>
              <a:rPr lang="en-US" dirty="0" err="1"/>
              <a:t>YsSimpleSound</a:t>
            </a:r>
            <a:r>
              <a:rPr lang="en-US" dirty="0"/>
              <a:t> library plays the wave.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15D16-62B5-4925-94FB-CABD0768FAA5}"/>
              </a:ext>
            </a:extLst>
          </p:cNvPr>
          <p:cNvSpPr txBox="1"/>
          <p:nvPr/>
        </p:nvSpPr>
        <p:spPr>
          <a:xfrm>
            <a:off x="665478" y="3710865"/>
            <a:ext cx="1771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MML</a:t>
            </a:r>
            <a:br>
              <a:rPr lang="en-US" dirty="0"/>
            </a:br>
            <a:r>
              <a:rPr lang="en-US" dirty="0"/>
              <a:t>"O4CDEFGAB"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D688E-D392-4FF6-9D4C-2BB8E28C7116}"/>
              </a:ext>
            </a:extLst>
          </p:cNvPr>
          <p:cNvSpPr txBox="1"/>
          <p:nvPr/>
        </p:nvSpPr>
        <p:spPr>
          <a:xfrm>
            <a:off x="2594154" y="3710865"/>
            <a:ext cx="14363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MML Player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72FD0-CC32-4001-A779-655F8C6929A0}"/>
              </a:ext>
            </a:extLst>
          </p:cNvPr>
          <p:cNvSpPr txBox="1"/>
          <p:nvPr/>
        </p:nvSpPr>
        <p:spPr>
          <a:xfrm>
            <a:off x="4187500" y="3701985"/>
            <a:ext cx="10592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44.1KHz Wave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A01AC-4866-48A5-AE87-3697A879F3B3}"/>
              </a:ext>
            </a:extLst>
          </p:cNvPr>
          <p:cNvSpPr txBox="1"/>
          <p:nvPr/>
        </p:nvSpPr>
        <p:spPr>
          <a:xfrm>
            <a:off x="5403742" y="3701986"/>
            <a:ext cx="18820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YsSimpleSound</a:t>
            </a:r>
            <a:r>
              <a:rPr lang="en-US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A19A-D8DD-4ACA-8A4D-EFB73F08CB7F}"/>
              </a:ext>
            </a:extLst>
          </p:cNvPr>
          <p:cNvSpPr txBox="1"/>
          <p:nvPr/>
        </p:nvSpPr>
        <p:spPr>
          <a:xfrm>
            <a:off x="7442846" y="3710865"/>
            <a:ext cx="10592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PC Speaker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96E901-9D31-4104-BA7F-18B5260E9AB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37117" y="4034031"/>
            <a:ext cx="1570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DA24FF-2EEA-402B-8EB1-FAB4D97D231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030462" y="4025151"/>
            <a:ext cx="157038" cy="8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C923F-AFF0-4918-B283-BCA995D6BAC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46704" y="4025151"/>
            <a:ext cx="1570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9528F-AA62-41B9-A969-38D7E37933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85808" y="4025152"/>
            <a:ext cx="157038" cy="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7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7951-ABB8-4CD0-94D7-197A8E33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MML Player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6931-9B1A-4CD8-9344-9508C956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Sub-directories in MML Player repository:</a:t>
            </a:r>
          </a:p>
          <a:p>
            <a:pPr lvl="1"/>
            <a:r>
              <a:rPr lang="en-US" dirty="0"/>
              <a:t>ym2612</a:t>
            </a:r>
          </a:p>
          <a:p>
            <a:pPr lvl="1"/>
            <a:r>
              <a:rPr lang="en-US" dirty="0" err="1"/>
              <a:t>mmlplayer</a:t>
            </a:r>
            <a:endParaRPr lang="en-US" dirty="0"/>
          </a:p>
          <a:p>
            <a:r>
              <a:rPr lang="en-US" dirty="0"/>
              <a:t>Two header files:</a:t>
            </a:r>
          </a:p>
          <a:p>
            <a:pPr lvl="1"/>
            <a:r>
              <a:rPr lang="en-US" dirty="0" err="1"/>
              <a:t>yssimplesound.h</a:t>
            </a:r>
            <a:endParaRPr lang="en-US" dirty="0"/>
          </a:p>
          <a:p>
            <a:pPr lvl="1"/>
            <a:r>
              <a:rPr lang="en-US" dirty="0" err="1"/>
              <a:t>mmlplayer.h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460B-3AE0-4E73-A01D-644558DD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Sound Player for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C757-5E91-40F8-980B-CE77E5E0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at the beginning of the program:</a:t>
            </a:r>
          </a:p>
          <a:p>
            <a:r>
              <a:rPr lang="en-US" dirty="0"/>
              <a:t>Create three variables: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MMLSegmentPlayer</a:t>
            </a:r>
            <a:r>
              <a:rPr lang="en-US" dirty="0"/>
              <a:t> </a:t>
            </a:r>
            <a:r>
              <a:rPr lang="en-US" dirty="0" err="1"/>
              <a:t>mmlplayer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YsSoundPlayer</a:t>
            </a:r>
            <a:r>
              <a:rPr lang="en-US" dirty="0"/>
              <a:t> player;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YsSoundPlayer</a:t>
            </a:r>
            <a:r>
              <a:rPr lang="en-US" dirty="0"/>
              <a:t>::Stream </a:t>
            </a:r>
            <a:r>
              <a:rPr lang="en-US" dirty="0" err="1"/>
              <a:t>stream</a:t>
            </a:r>
            <a:r>
              <a:rPr lang="en-US" dirty="0"/>
              <a:t>;</a:t>
            </a:r>
          </a:p>
          <a:p>
            <a:r>
              <a:rPr lang="en-US" dirty="0"/>
              <a:t>Then start player and streaming.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player.Start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player.StartStreaming</a:t>
            </a:r>
            <a:r>
              <a:rPr lang="en-US" dirty="0"/>
              <a:t>(stream);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52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1024</Words>
  <Application>Microsoft Office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Consolas</vt:lpstr>
      <vt:lpstr>Default Design</vt:lpstr>
      <vt:lpstr>24-783 Lecture Note 02 EX - Music Macro Language</vt:lpstr>
      <vt:lpstr>Music Macro Language</vt:lpstr>
      <vt:lpstr>Music Macro Language</vt:lpstr>
      <vt:lpstr>YAMAHA YM2612 chip</vt:lpstr>
      <vt:lpstr>MML Player and YAMAHA YM2612 Emulator Libraries</vt:lpstr>
      <vt:lpstr>PowerPoint Presentation</vt:lpstr>
      <vt:lpstr>How the Libraries Work?</vt:lpstr>
      <vt:lpstr>Using a MML Player Library</vt:lpstr>
      <vt:lpstr>Initializing Sound Player for Streaming</vt:lpstr>
      <vt:lpstr>Set Up MML</vt:lpstr>
      <vt:lpstr>General Structure of the Program</vt:lpstr>
      <vt:lpstr>Let's Take a Look at the Moon-Light Sonata Source Code</vt:lpstr>
      <vt:lpstr>MML Tutorial</vt:lpstr>
      <vt:lpstr>MML Tutorial</vt:lpstr>
      <vt:lpstr>MML Tutorial</vt:lpstr>
      <vt:lpstr>MML Tutorial</vt:lpstr>
      <vt:lpstr>MML Tutorial</vt:lpstr>
      <vt:lpstr>MML Tutorial</vt:lpstr>
      <vt:lpstr>Using MML Player Library</vt:lpstr>
      <vt:lpstr>Using MML Player Library</vt:lpstr>
      <vt:lpstr>Four Variables for Using MMLPlayer Library</vt:lpstr>
      <vt:lpstr>Initialization</vt:lpstr>
      <vt:lpstr>Playing Music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575</cp:revision>
  <dcterms:created xsi:type="dcterms:W3CDTF">2009-08-19T14:18:47Z</dcterms:created>
  <dcterms:modified xsi:type="dcterms:W3CDTF">2021-02-10T22:15:01Z</dcterms:modified>
</cp:coreProperties>
</file>