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64" r:id="rId3"/>
    <p:sldId id="432" r:id="rId4"/>
    <p:sldId id="420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419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421" r:id="rId25"/>
    <p:sldId id="422" r:id="rId26"/>
    <p:sldId id="311" r:id="rId27"/>
    <p:sldId id="343" r:id="rId28"/>
    <p:sldId id="313" r:id="rId29"/>
    <p:sldId id="411" r:id="rId30"/>
    <p:sldId id="314" r:id="rId31"/>
    <p:sldId id="315" r:id="rId32"/>
    <p:sldId id="316" r:id="rId33"/>
    <p:sldId id="423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8" r:id="rId45"/>
    <p:sldId id="329" r:id="rId46"/>
    <p:sldId id="330" r:id="rId47"/>
    <p:sldId id="424" r:id="rId48"/>
    <p:sldId id="427" r:id="rId49"/>
    <p:sldId id="425" r:id="rId50"/>
    <p:sldId id="426" r:id="rId51"/>
    <p:sldId id="344" r:id="rId52"/>
    <p:sldId id="335" r:id="rId53"/>
    <p:sldId id="338" r:id="rId54"/>
    <p:sldId id="339" r:id="rId55"/>
    <p:sldId id="412" r:id="rId56"/>
    <p:sldId id="413" r:id="rId57"/>
    <p:sldId id="418" r:id="rId58"/>
    <p:sldId id="428" r:id="rId59"/>
    <p:sldId id="429" r:id="rId60"/>
    <p:sldId id="430" r:id="rId61"/>
    <p:sldId id="431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FA322-6F3F-4DC0-87DD-C2243BD40E5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35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F19005-ABF8-4206-A7D8-6B64D35F11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49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11E539-E3A0-4ACA-8410-6BBB64C731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405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2BEA70-0706-42DF-B69B-B92068D80B2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480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2500B-4EAB-4352-950A-83638A46CB1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437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D067-94AF-4CC4-A3F4-94BC229338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1754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F1812-1DE0-4021-BADA-FFAFA5A10F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088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3109A-EB99-4320-890D-5E88143228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415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C6F314-25DC-4377-AD01-A920945A220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0991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0ED3A-E24C-4B6A-90A2-C196FD3C67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329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6225BB-6760-4477-80E2-E9464DB153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516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9013F-5B2C-4E9D-9745-5981D3CFC2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0596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charset="-127"/>
              </a:defRPr>
            </a:lvl1pPr>
          </a:lstStyle>
          <a:p>
            <a:pPr>
              <a:defRPr/>
            </a:pPr>
            <a:fld id="{E37565C6-0CEA-42B8-A9C2-60D46C6627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68521"/>
            <a:ext cx="7772400" cy="1470025"/>
          </a:xfrm>
        </p:spPr>
        <p:txBody>
          <a:bodyPr/>
          <a:lstStyle/>
          <a:p>
            <a:r>
              <a:rPr lang="en-US" dirty="0"/>
              <a:t>24-783 </a:t>
            </a:r>
            <a:r>
              <a:rPr lang="en-US"/>
              <a:t>Lecture Note 03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2" y="2590798"/>
            <a:ext cx="4063996" cy="30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4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the Concept of </a:t>
            </a:r>
            <a:r>
              <a:rPr lang="en-US" i="1" dirty="0"/>
              <a:t>Moving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Want to have </a:t>
            </a:r>
            <a:r>
              <a:rPr lang="en-US" dirty="0" err="1"/>
              <a:t>LoadPng</a:t>
            </a:r>
            <a:r>
              <a:rPr lang="en-US" dirty="0"/>
              <a:t> member function.</a:t>
            </a:r>
          </a:p>
          <a:p>
            <a:r>
              <a:rPr lang="en-US" dirty="0"/>
              <a:t>It uses </a:t>
            </a:r>
            <a:r>
              <a:rPr lang="en-US" dirty="0" err="1"/>
              <a:t>YsRawPngDecoder</a:t>
            </a:r>
            <a:r>
              <a:rPr lang="en-US" dirty="0"/>
              <a:t> in </a:t>
            </a:r>
            <a:r>
              <a:rPr lang="en-US" dirty="0" err="1"/>
              <a:t>yspng.h</a:t>
            </a:r>
            <a:endParaRPr lang="en-US" dirty="0"/>
          </a:p>
          <a:p>
            <a:r>
              <a:rPr lang="en-US" dirty="0"/>
              <a:t>After loading a PNG image, the ownership of an array of pixel values is transferred from </a:t>
            </a:r>
            <a:r>
              <a:rPr lang="en-US" dirty="0" err="1"/>
              <a:t>YsRawPngDecoder</a:t>
            </a:r>
            <a:r>
              <a:rPr lang="en-US" dirty="0"/>
              <a:t> to </a:t>
            </a:r>
            <a:r>
              <a:rPr lang="en-US" dirty="0" err="1"/>
              <a:t>SimpleBitmap</a:t>
            </a:r>
            <a:r>
              <a:rPr lang="en-US" dirty="0"/>
              <a:t> class.</a:t>
            </a:r>
          </a:p>
          <a:p>
            <a:r>
              <a:rPr lang="en-US" dirty="0"/>
              <a:t>Why move?  Not copy?  Because it is much faster.</a:t>
            </a:r>
          </a:p>
          <a:p>
            <a:r>
              <a:rPr lang="en-US" dirty="0"/>
              <a:t>Transferring an ownership of an array takes just one copy of a pointer.</a:t>
            </a:r>
          </a:p>
          <a:p>
            <a:r>
              <a:rPr lang="en-US" dirty="0"/>
              <a:t>After transferring the ownership, </a:t>
            </a:r>
          </a:p>
          <a:p>
            <a:pPr lvl="1"/>
            <a:r>
              <a:rPr lang="en-US" dirty="0" err="1"/>
              <a:t>YsRawPngDecoder</a:t>
            </a:r>
            <a:r>
              <a:rPr lang="en-US" dirty="0"/>
              <a:t> object must be safely destroyed by the destructor.</a:t>
            </a:r>
          </a:p>
          <a:p>
            <a:pPr lvl="1"/>
            <a:r>
              <a:rPr lang="en-US" dirty="0" err="1"/>
              <a:t>SimpleBitmap</a:t>
            </a:r>
            <a:r>
              <a:rPr lang="en-US" dirty="0"/>
              <a:t> class is responsible for deleting the array when it is no longer needed.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52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base class has all the information needed.  Therefore, no member variables.</a:t>
            </a:r>
          </a:p>
          <a:p>
            <a:pPr marL="0" indent="0">
              <a:buNone/>
            </a:pPr>
            <a:r>
              <a:rPr lang="en-US" sz="1100"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: public </a:t>
            </a:r>
            <a:r>
              <a:rPr lang="en-US" sz="1100" dirty="0" err="1">
                <a:latin typeface="Consolas" panose="020B0609020204030204" pitchFamily="49" charset="0"/>
              </a:rPr>
              <a:t>SimpleBitmapTemplate</a:t>
            </a:r>
            <a:r>
              <a:rPr lang="en-US" sz="1100" dirty="0">
                <a:latin typeface="Consolas" panose="020B0609020204030204" pitchFamily="49" charset="0"/>
              </a:rPr>
              <a:t> &lt;unsigned char,4&gt;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using </a:t>
            </a:r>
            <a:r>
              <a:rPr lang="en-US" sz="1100" dirty="0" err="1">
                <a:latin typeface="Consolas" panose="020B0609020204030204" pitchFamily="49" charset="0"/>
              </a:rPr>
              <a:t>SimpleBitmapTemplate</a:t>
            </a:r>
            <a:r>
              <a:rPr lang="en-US" sz="1100" dirty="0">
                <a:latin typeface="Consolas" panose="020B0609020204030204" pitchFamily="49" charset="0"/>
              </a:rPr>
              <a:t> &lt;unsigned char,4&gt;::</a:t>
            </a:r>
            <a:r>
              <a:rPr lang="en-US" sz="1100" dirty="0" err="1">
                <a:latin typeface="Consolas" panose="020B0609020204030204" pitchFamily="49" charset="0"/>
              </a:rPr>
              <a:t>CopyFrom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using </a:t>
            </a:r>
            <a:r>
              <a:rPr lang="en-US" sz="1100" dirty="0" err="1">
                <a:latin typeface="Consolas" panose="020B0609020204030204" pitchFamily="49" charset="0"/>
              </a:rPr>
              <a:t>SimpleBitmapTemplate</a:t>
            </a:r>
            <a:r>
              <a:rPr lang="en-US" sz="1100" dirty="0">
                <a:latin typeface="Consolas" panose="020B0609020204030204" pitchFamily="49" charset="0"/>
              </a:rPr>
              <a:t> &lt;unsigned char,4&gt;::</a:t>
            </a:r>
            <a:r>
              <a:rPr lang="en-US" sz="1100" dirty="0" err="1">
                <a:latin typeface="Consolas" panose="020B0609020204030204" pitchFamily="49" charset="0"/>
              </a:rPr>
              <a:t>MoveFrom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(){}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~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(){}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&amp;incoming);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&amp;operator=(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&amp;from);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&amp;&amp;incoming);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&amp;operator=(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&amp;&amp;incoming);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bool </a:t>
            </a:r>
            <a:r>
              <a:rPr lang="en-US" sz="1100" dirty="0" err="1">
                <a:latin typeface="Consolas" panose="020B0609020204030204" pitchFamily="49" charset="0"/>
              </a:rPr>
              <a:t>LoadPng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char </a:t>
            </a:r>
            <a:r>
              <a:rPr lang="en-US" sz="1100" dirty="0" err="1">
                <a:latin typeface="Consolas" panose="020B0609020204030204" pitchFamily="49" charset="0"/>
              </a:rPr>
              <a:t>fn</a:t>
            </a:r>
            <a:r>
              <a:rPr lang="en-US" sz="1100" dirty="0">
                <a:latin typeface="Consolas" panose="020B0609020204030204" pitchFamily="49" charset="0"/>
              </a:rPr>
              <a:t>[]);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bool </a:t>
            </a:r>
            <a:r>
              <a:rPr lang="en-US" sz="1100" dirty="0" err="1">
                <a:latin typeface="Consolas" panose="020B0609020204030204" pitchFamily="49" charset="0"/>
              </a:rPr>
              <a:t>LoadPng</a:t>
            </a:r>
            <a:r>
              <a:rPr lang="en-US" sz="1100" dirty="0">
                <a:latin typeface="Consolas" panose="020B0609020204030204" pitchFamily="49" charset="0"/>
              </a:rPr>
              <a:t>(FILE *</a:t>
            </a:r>
            <a:r>
              <a:rPr lang="en-US" sz="1100" dirty="0" err="1">
                <a:latin typeface="Consolas" panose="020B0609020204030204" pitchFamily="49" charset="0"/>
              </a:rPr>
              <a:t>fp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&amp;operator=(class </a:t>
            </a:r>
            <a:r>
              <a:rPr lang="en-US" sz="1100" dirty="0" err="1">
                <a:latin typeface="Consolas" panose="020B0609020204030204" pitchFamily="49" charset="0"/>
              </a:rPr>
              <a:t>YsRawPngDecoder</a:t>
            </a:r>
            <a:r>
              <a:rPr lang="en-US" sz="1100" dirty="0">
                <a:latin typeface="Consolas" panose="020B0609020204030204" pitchFamily="49" charset="0"/>
              </a:rPr>
              <a:t> &amp;&amp;</a:t>
            </a:r>
            <a:r>
              <a:rPr lang="en-US" sz="1100" dirty="0" err="1">
                <a:latin typeface="Consolas" panose="020B0609020204030204" pitchFamily="49" charset="0"/>
              </a:rPr>
              <a:t>pngDecoder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MoveFrom</a:t>
            </a:r>
            <a:r>
              <a:rPr lang="en-US" sz="1100" dirty="0">
                <a:latin typeface="Consolas" panose="020B0609020204030204" pitchFamily="49" charset="0"/>
              </a:rPr>
              <a:t>(class </a:t>
            </a:r>
            <a:r>
              <a:rPr lang="en-US" sz="1100" dirty="0" err="1">
                <a:latin typeface="Consolas" panose="020B0609020204030204" pitchFamily="49" charset="0"/>
              </a:rPr>
              <a:t>YsRawPngDecoder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pngDecoder</a:t>
            </a:r>
            <a:r>
              <a:rPr lang="en-US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CutOut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 x0,int y0,int </a:t>
            </a:r>
            <a:r>
              <a:rPr lang="en-US" sz="1100" dirty="0" err="1">
                <a:latin typeface="Consolas" panose="020B0609020204030204" pitchFamily="49" charset="0"/>
              </a:rPr>
              <a:t>wid,int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hei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void Clear(unsigned char </a:t>
            </a:r>
            <a:r>
              <a:rPr lang="en-US" sz="1100" dirty="0" err="1">
                <a:latin typeface="Consolas" panose="020B0609020204030204" pitchFamily="49" charset="0"/>
              </a:rPr>
              <a:t>r,unsigned</a:t>
            </a:r>
            <a:r>
              <a:rPr lang="en-US" sz="1100" dirty="0">
                <a:latin typeface="Consolas" panose="020B0609020204030204" pitchFamily="49" charset="0"/>
              </a:rPr>
              <a:t> char </a:t>
            </a:r>
            <a:r>
              <a:rPr lang="en-US" sz="1100" dirty="0" err="1">
                <a:latin typeface="Consolas" panose="020B0609020204030204" pitchFamily="49" charset="0"/>
              </a:rPr>
              <a:t>g,unsigned</a:t>
            </a:r>
            <a:r>
              <a:rPr lang="en-US" sz="1100" dirty="0">
                <a:latin typeface="Consolas" panose="020B0609020204030204" pitchFamily="49" charset="0"/>
              </a:rPr>
              <a:t> char </a:t>
            </a:r>
            <a:r>
              <a:rPr lang="en-US" sz="1100" dirty="0" err="1">
                <a:latin typeface="Consolas" panose="020B0609020204030204" pitchFamily="49" charset="0"/>
              </a:rPr>
              <a:t>b,unsigned</a:t>
            </a:r>
            <a:r>
              <a:rPr lang="en-US" sz="1100" dirty="0">
                <a:latin typeface="Consolas" panose="020B0609020204030204" pitchFamily="49" charset="0"/>
              </a:rPr>
              <a:t> char a);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bool </a:t>
            </a:r>
            <a:r>
              <a:rPr lang="en-US" sz="1100" dirty="0" err="1">
                <a:latin typeface="Consolas" panose="020B0609020204030204" pitchFamily="49" charset="0"/>
              </a:rPr>
              <a:t>SavePng</a:t>
            </a:r>
            <a:r>
              <a:rPr lang="en-US" sz="1100" dirty="0">
                <a:latin typeface="Consolas" panose="020B0609020204030204" pitchFamily="49" charset="0"/>
              </a:rPr>
              <a:t>(FILE *</a:t>
            </a:r>
            <a:r>
              <a:rPr lang="en-US" sz="1100" dirty="0" err="1">
                <a:latin typeface="Consolas" panose="020B0609020204030204" pitchFamily="49" charset="0"/>
              </a:rPr>
              <a:t>fp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bool operator==(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bitmapB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    bool operator!=(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latin typeface="Consolas" panose="020B0609020204030204" pitchFamily="49" charset="0"/>
              </a:rPr>
              <a:t>SimpleBitmap</a:t>
            </a:r>
            <a:r>
              <a:rPr lang="en-US" sz="1100" dirty="0">
                <a:latin typeface="Consolas" panose="020B0609020204030204" pitchFamily="49" charset="0"/>
              </a:rPr>
              <a:t> &amp;</a:t>
            </a:r>
            <a:r>
              <a:rPr lang="en-US" sz="1100" dirty="0" err="1">
                <a:latin typeface="Consolas" panose="020B0609020204030204" pitchFamily="49" charset="0"/>
              </a:rPr>
              <a:t>bitmapB</a:t>
            </a:r>
            <a:r>
              <a:rPr lang="en-US" sz="1100" dirty="0">
                <a:latin typeface="Consolas" panose="020B0609020204030204" pitchFamily="49" charset="0"/>
              </a:rPr>
              <a:t>) </a:t>
            </a:r>
            <a:r>
              <a:rPr lang="en-US" sz="1100" dirty="0" err="1">
                <a:latin typeface="Consolas" panose="020B0609020204030204" pitchFamily="49" charset="0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0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with Command-Line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advantage of running a program from the command line.</a:t>
            </a:r>
          </a:p>
          <a:p>
            <a:r>
              <a:rPr lang="en-US" dirty="0"/>
              <a:t>Your program can take arguments (or parameter) from the command line.</a:t>
            </a:r>
          </a:p>
          <a:p>
            <a:r>
              <a:rPr lang="en-US" dirty="0"/>
              <a:t>You type like:</a:t>
            </a:r>
            <a:br>
              <a:rPr lang="en-US" dirty="0"/>
            </a:br>
            <a:r>
              <a:rPr lang="en-US" sz="1200" dirty="0">
                <a:latin typeface="Consolas" panose="020B0609020204030204" pitchFamily="49" charset="0"/>
              </a:rPr>
              <a:t>./</a:t>
            </a:r>
            <a:r>
              <a:rPr lang="en-US" sz="1200" dirty="0" err="1">
                <a:latin typeface="Consolas" panose="020B0609020204030204" pitchFamily="49" charset="0"/>
              </a:rPr>
              <a:t>test_simplebitmap</a:t>
            </a:r>
            <a:r>
              <a:rPr lang="en-US" sz="1200" dirty="0">
                <a:latin typeface="Consolas" panose="020B0609020204030204" pitchFamily="49" charset="0"/>
              </a:rPr>
              <a:t>/Release/test_simplebitmap.exe ../</a:t>
            </a:r>
            <a:r>
              <a:rPr lang="en-US" sz="1200" dirty="0" err="1">
                <a:latin typeface="Consolas" panose="020B0609020204030204" pitchFamily="49" charset="0"/>
              </a:rPr>
              <a:t>basecode</a:t>
            </a:r>
            <a:r>
              <a:rPr lang="en-US" sz="1200" dirty="0">
                <a:latin typeface="Consolas" panose="020B0609020204030204" pitchFamily="49" charset="0"/>
              </a:rPr>
              <a:t>/foliage.png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Or, in </a:t>
            </a:r>
            <a:r>
              <a:rPr lang="en-US" dirty="0" err="1"/>
              <a:t>macOS</a:t>
            </a:r>
            <a:r>
              <a:rPr lang="en-US" dirty="0"/>
              <a:t>:</a:t>
            </a:r>
            <a:br>
              <a:rPr lang="en-US" dirty="0"/>
            </a:br>
            <a:r>
              <a:rPr lang="en-US" sz="1200" dirty="0">
                <a:latin typeface="Consolas" panose="020B0609020204030204" pitchFamily="49" charset="0"/>
              </a:rPr>
              <a:t>./</a:t>
            </a:r>
            <a:r>
              <a:rPr lang="en-US" sz="1200" dirty="0" err="1">
                <a:latin typeface="Consolas" panose="020B0609020204030204" pitchFamily="49" charset="0"/>
              </a:rPr>
              <a:t>test_simplebitmap.app</a:t>
            </a:r>
            <a:r>
              <a:rPr lang="en-US" sz="1200" dirty="0">
                <a:latin typeface="Consolas" panose="020B0609020204030204" pitchFamily="49" charset="0"/>
              </a:rPr>
              <a:t>/Contents/</a:t>
            </a:r>
            <a:r>
              <a:rPr lang="en-US" sz="1200" dirty="0" err="1">
                <a:latin typeface="Consolas" panose="020B0609020204030204" pitchFamily="49" charset="0"/>
              </a:rPr>
              <a:t>MacOS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test_simplebitmap</a:t>
            </a:r>
            <a:r>
              <a:rPr lang="en-US" sz="1200" dirty="0">
                <a:latin typeface="Consolas" panose="020B0609020204030204" pitchFamily="49" charset="0"/>
              </a:rPr>
              <a:t> ../</a:t>
            </a:r>
            <a:r>
              <a:rPr lang="en-US" sz="1200" dirty="0" err="1">
                <a:latin typeface="Consolas" panose="020B0609020204030204" pitchFamily="49" charset="0"/>
              </a:rPr>
              <a:t>basecode</a:t>
            </a:r>
            <a:r>
              <a:rPr lang="en-US" sz="1200" dirty="0">
                <a:latin typeface="Consolas" panose="020B0609020204030204" pitchFamily="49" charset="0"/>
              </a:rPr>
              <a:t>/foliage.png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And, you write main function as:</a:t>
            </a:r>
            <a:br>
              <a:rPr lang="en-US" dirty="0"/>
            </a:b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main(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argc,char</a:t>
            </a:r>
            <a:r>
              <a:rPr lang="en-US" sz="1800" dirty="0">
                <a:latin typeface="Consolas" panose="020B0609020204030204" pitchFamily="49" charset="0"/>
              </a:rPr>
              <a:t> *</a:t>
            </a:r>
            <a:r>
              <a:rPr lang="en-US" sz="1800" dirty="0" err="1">
                <a:latin typeface="Consolas" panose="020B0609020204030204" pitchFamily="49" charset="0"/>
              </a:rPr>
              <a:t>argv</a:t>
            </a:r>
            <a:r>
              <a:rPr lang="en-US" sz="1800" dirty="0">
                <a:latin typeface="Consolas" panose="020B0609020204030204" pitchFamily="49" charset="0"/>
              </a:rPr>
              <a:t>[])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Then you can receive "</a:t>
            </a:r>
            <a:r>
              <a:rPr lang="en-US" dirty="0">
                <a:latin typeface="Consolas" panose="020B0609020204030204" pitchFamily="49" charset="0"/>
              </a:rPr>
              <a:t>../</a:t>
            </a:r>
            <a:r>
              <a:rPr lang="en-US" dirty="0" err="1">
                <a:latin typeface="Consolas" panose="020B0609020204030204" pitchFamily="49" charset="0"/>
              </a:rPr>
              <a:t>basecode</a:t>
            </a:r>
            <a:r>
              <a:rPr lang="en-US" dirty="0">
                <a:latin typeface="Consolas" panose="020B0609020204030204" pitchFamily="49" charset="0"/>
              </a:rPr>
              <a:t>/foliage.png" </a:t>
            </a:r>
            <a:r>
              <a:rPr lang="en-US" dirty="0"/>
              <a:t>in </a:t>
            </a:r>
            <a:r>
              <a:rPr lang="en-US" dirty="0" err="1"/>
              <a:t>argv</a:t>
            </a:r>
            <a:r>
              <a:rPr lang="en-US" dirty="0"/>
              <a:t>[1]. </a:t>
            </a:r>
          </a:p>
          <a:p>
            <a:r>
              <a:rPr lang="en-US" dirty="0"/>
              <a:t>In Windows, drag &amp; drop to icon does the same thing.</a:t>
            </a:r>
          </a:p>
        </p:txBody>
      </p:sp>
    </p:spTree>
    <p:extLst>
      <p:ext uri="{BB962C8B-B14F-4D97-AF65-F5344CB8AC3E}">
        <p14:creationId xmlns:p14="http://schemas.microsoft.com/office/powerpoint/2010/main" val="1848634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argument to use your program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command argument is useful when you want to use your program from other languages like Python.</a:t>
            </a:r>
          </a:p>
          <a:p>
            <a:r>
              <a:rPr lang="en-US" dirty="0"/>
              <a:t>You can pass a command parameter by </a:t>
            </a:r>
            <a:r>
              <a:rPr lang="en-US" dirty="0" err="1"/>
              <a:t>subprocess.Popen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8250" y="2996316"/>
            <a:ext cx="49423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import </a:t>
            </a:r>
            <a:r>
              <a:rPr lang="en-US" sz="1200" dirty="0" err="1">
                <a:latin typeface="Consolas" panose="020B0609020204030204" pitchFamily="49" charset="0"/>
              </a:rPr>
              <a:t>subprocess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subprocess.Popen</a:t>
            </a:r>
            <a:r>
              <a:rPr lang="en-US" sz="1200" dirty="0">
                <a:latin typeface="Consolas" panose="020B0609020204030204" pitchFamily="49" charset="0"/>
              </a:rPr>
              <a:t>([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"./</a:t>
            </a:r>
            <a:r>
              <a:rPr lang="en-US" sz="1200" dirty="0" err="1">
                <a:latin typeface="Consolas" panose="020B0609020204030204" pitchFamily="49" charset="0"/>
              </a:rPr>
              <a:t>test_simplebitmap</a:t>
            </a:r>
            <a:r>
              <a:rPr lang="en-US" sz="1200" dirty="0">
                <a:latin typeface="Consolas" panose="020B0609020204030204" pitchFamily="49" charset="0"/>
              </a:rPr>
              <a:t>/Release/test_simplebitmap.exe",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"../</a:t>
            </a:r>
            <a:r>
              <a:rPr lang="en-US" sz="1200" dirty="0" err="1">
                <a:latin typeface="Consolas" panose="020B0609020204030204" pitchFamily="49" charset="0"/>
              </a:rPr>
              <a:t>basecode</a:t>
            </a:r>
            <a:r>
              <a:rPr lang="en-US" sz="1200" dirty="0">
                <a:latin typeface="Consolas" panose="020B0609020204030204" pitchFamily="49" charset="0"/>
              </a:rPr>
              <a:t>/foliage.png"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]).wait()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83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Bitmap viewer to test </a:t>
            </a:r>
            <a:r>
              <a:rPr lang="en-US"/>
              <a:t>the class.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OpenGL functions: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600" dirty="0"/>
              <a:t>    glRasterPos2i(</a:t>
            </a:r>
            <a:r>
              <a:rPr lang="en-US" sz="1600" dirty="0" err="1"/>
              <a:t>x,y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glDrawPixels</a:t>
            </a:r>
            <a:r>
              <a:rPr lang="en-US" sz="1600" dirty="0"/>
              <a:t>(40,40,GL_RGBA,GL_UNSIGNED_BYTE,key.GetBitmapPointer());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252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Assignment Operator and Move Constructor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30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Assignment Operator and Move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know copy assignment operator and constructor.</a:t>
            </a:r>
          </a:p>
          <a:p>
            <a:r>
              <a:rPr lang="en-US" dirty="0"/>
              <a:t>If you write it correctly, you can write a function like: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Question:  How many times is this bitmap copied?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2146300"/>
            <a:ext cx="55753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wid,int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hei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bmp.Create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wid,hei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bmp.Clear</a:t>
            </a:r>
            <a:r>
              <a:rPr lang="en-US" sz="1200" dirty="0">
                <a:latin typeface="Consolas" panose="020B0609020204030204" pitchFamily="49" charset="0"/>
              </a:rPr>
              <a:t>(0,0,0,0);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return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i="1" dirty="0">
                <a:solidFill>
                  <a:srgbClr val="00B050"/>
                </a:solidFill>
                <a:latin typeface="Consolas" panose="020B0609020204030204" pitchFamily="49" charset="0"/>
              </a:rPr>
              <a:t>(Somewhere in another function)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bmp=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(100,100);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589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Copying a large bitmap itself is costly.</a:t>
            </a:r>
          </a:p>
          <a:p>
            <a:r>
              <a:rPr lang="en-US" dirty="0"/>
              <a:t>And, the bitmap is copied twice.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2146300"/>
            <a:ext cx="55753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wid,int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hei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bmp.Create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wid,hei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bmp.Clear</a:t>
            </a:r>
            <a:r>
              <a:rPr lang="en-US" sz="1200" dirty="0">
                <a:latin typeface="Consolas" panose="020B0609020204030204" pitchFamily="49" charset="0"/>
              </a:rPr>
              <a:t>(0,0,0,0);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return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i="1" dirty="0">
                <a:solidFill>
                  <a:srgbClr val="00B050"/>
                </a:solidFill>
                <a:latin typeface="Consolas" panose="020B0609020204030204" pitchFamily="49" charset="0"/>
              </a:rPr>
              <a:t>(Somewhere in another function)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bmp=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(100,100);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19850" y="2425700"/>
            <a:ext cx="26538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life of bmp ends here, it needs to be copied to a temporary variable of </a:t>
            </a:r>
            <a:r>
              <a:rPr lang="en-US" dirty="0" err="1"/>
              <a:t>SimpleBitmap</a:t>
            </a:r>
            <a:r>
              <a:rPr lang="en-US" dirty="0"/>
              <a:t> class.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510529" y="3158836"/>
            <a:ext cx="2890271" cy="25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915849" y="4386562"/>
            <a:ext cx="607468" cy="549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574474" y="4725466"/>
            <a:ext cx="5454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Then, the temporary variable is copied to the variable that receives the return value.</a:t>
            </a:r>
          </a:p>
        </p:txBody>
      </p:sp>
    </p:spTree>
    <p:extLst>
      <p:ext uri="{BB962C8B-B14F-4D97-AF65-F5344CB8AC3E}">
        <p14:creationId xmlns:p14="http://schemas.microsoft.com/office/powerpoint/2010/main" val="1835759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most of the recent compilers, you can avoid copy by taking advantage of Return Value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can receive a return value upon creation of the variable,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C++ Optimizer will eliminate the copy.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2146300"/>
            <a:ext cx="5575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wid,int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hei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bmp.Create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wid,hei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bmp.Clear</a:t>
            </a:r>
            <a:r>
              <a:rPr lang="en-US" sz="1200" dirty="0">
                <a:latin typeface="Consolas" panose="020B0609020204030204" pitchFamily="49" charset="0"/>
              </a:rPr>
              <a:t>(0,0,0,0);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return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i="1" dirty="0">
                <a:solidFill>
                  <a:srgbClr val="00B050"/>
                </a:solidFill>
                <a:latin typeface="Consolas" panose="020B0609020204030204" pitchFamily="49" charset="0"/>
              </a:rPr>
              <a:t>(Somewhere in another function)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bmp=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(100,100);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502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 Optimization (RVO)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Behind the scenes, C++ optimizer splits </a:t>
            </a:r>
            <a:r>
              <a:rPr lang="en-US" dirty="0" err="1"/>
              <a:t>MakeClearBitmap</a:t>
            </a:r>
            <a:r>
              <a:rPr lang="en-US" dirty="0"/>
              <a:t> function into two functions: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Then, interpret the function call into: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done automatically by the optimizer.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6550" y="1911350"/>
            <a:ext cx="5575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wid,int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hei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bmp,wid,hei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return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&amp;</a:t>
            </a:r>
            <a:r>
              <a:rPr lang="en-US" sz="1200" dirty="0" err="1">
                <a:latin typeface="Consolas" panose="020B0609020204030204" pitchFamily="49" charset="0"/>
              </a:rPr>
              <a:t>bmp,int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wid,int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hei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bmp.Create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wid,hei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bmp.Clear</a:t>
            </a:r>
            <a:r>
              <a:rPr lang="en-US" sz="1200" dirty="0">
                <a:latin typeface="Consolas" panose="020B0609020204030204" pitchFamily="49" charset="0"/>
              </a:rPr>
              <a:t>(0,0,0,0);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06500" y="4889500"/>
            <a:ext cx="5575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i="1" dirty="0">
                <a:solidFill>
                  <a:srgbClr val="00B050"/>
                </a:solidFill>
                <a:latin typeface="Consolas" panose="020B0609020204030204" pitchFamily="49" charset="0"/>
              </a:rPr>
              <a:t>(Somewhere in another function)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(bmp,100,100);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3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Preview of Problem Set 4 (The one after the next)</a:t>
            </a:r>
          </a:p>
          <a:p>
            <a:r>
              <a:rPr lang="en-US" dirty="0"/>
              <a:t>Getting Rust Off of Programming: Bitmap Class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Inheritance</a:t>
            </a:r>
          </a:p>
          <a:p>
            <a:pPr lvl="1"/>
            <a:r>
              <a:rPr lang="en-US" dirty="0"/>
              <a:t>Resource Management</a:t>
            </a:r>
          </a:p>
          <a:p>
            <a:pPr lvl="1"/>
            <a:r>
              <a:rPr lang="en-US" dirty="0"/>
              <a:t>Introducing the Concept of “Move”</a:t>
            </a:r>
          </a:p>
          <a:p>
            <a:pPr lvl="1"/>
            <a:r>
              <a:rPr lang="en-US" dirty="0"/>
              <a:t>Passing Command Parameters</a:t>
            </a:r>
          </a:p>
          <a:p>
            <a:r>
              <a:rPr lang="en-US" dirty="0"/>
              <a:t>Testing the Bitmap Class</a:t>
            </a:r>
          </a:p>
          <a:p>
            <a:pPr lvl="1"/>
            <a:r>
              <a:rPr lang="en-US" dirty="0"/>
              <a:t>PNG Bitmap Viewer</a:t>
            </a:r>
          </a:p>
          <a:p>
            <a:r>
              <a:rPr lang="en-US" dirty="0"/>
              <a:t>R-value Reference and Move Assignment Operator and Move Constructor</a:t>
            </a:r>
          </a:p>
          <a:p>
            <a:r>
              <a:rPr lang="en-US" dirty="0"/>
              <a:t>Hash Set and Hash Table</a:t>
            </a:r>
          </a:p>
          <a:p>
            <a:r>
              <a:rPr lang="en-US" dirty="0"/>
              <a:t>Setting Up Unit Tests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131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Rare but potential problem of RVO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expecting that the copy constructor or move constructor is called, that will not happen.</a:t>
            </a:r>
          </a:p>
          <a:p>
            <a:r>
              <a:rPr lang="en-US" dirty="0"/>
              <a:t>Actually, when I was testing my move assignment operator, I was caught by surprise because I didn’t see console output that I was supposed to see.</a:t>
            </a:r>
          </a:p>
          <a:p>
            <a:r>
              <a:rPr lang="en-US" dirty="0"/>
              <a:t>If you want to force copy assignment operator or move assignment operator, you must write: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84350" y="4057650"/>
            <a:ext cx="5575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i="1" dirty="0">
                <a:solidFill>
                  <a:srgbClr val="00B050"/>
                </a:solidFill>
                <a:latin typeface="Consolas" panose="020B0609020204030204" pitchFamily="49" charset="0"/>
              </a:rPr>
              <a:t>(Somewhere in another function)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SimpleBitmap</a:t>
            </a:r>
            <a:r>
              <a:rPr lang="en-US" sz="1200" dirty="0">
                <a:latin typeface="Consolas" panose="020B0609020204030204" pitchFamily="49" charset="0"/>
              </a:rPr>
              <a:t> bmp;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bmp=</a:t>
            </a:r>
            <a:r>
              <a:rPr lang="en-US" sz="1200" dirty="0" err="1">
                <a:latin typeface="Consolas" panose="020B0609020204030204" pitchFamily="49" charset="0"/>
              </a:rPr>
              <a:t>MakeClearBitmap</a:t>
            </a:r>
            <a:r>
              <a:rPr lang="en-US" sz="1200" dirty="0">
                <a:latin typeface="Consolas" panose="020B0609020204030204" pitchFamily="49" charset="0"/>
              </a:rPr>
              <a:t>(100,100);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34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Or, you can implement and explicitly use </a:t>
            </a:r>
            <a:r>
              <a:rPr lang="en-US" dirty="0" err="1"/>
              <a:t>MoveFrom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implement </a:t>
            </a:r>
            <a:r>
              <a:rPr lang="en-US" dirty="0" err="1"/>
              <a:t>MoveFrom</a:t>
            </a:r>
            <a:r>
              <a:rPr lang="en-US" dirty="0"/>
              <a:t> function now.</a:t>
            </a:r>
          </a:p>
        </p:txBody>
      </p:sp>
    </p:spTree>
    <p:extLst>
      <p:ext uri="{BB962C8B-B14F-4D97-AF65-F5344CB8AC3E}">
        <p14:creationId xmlns:p14="http://schemas.microsoft.com/office/powerpoint/2010/main" val="2993717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R-value Reference and Move Assignment Operator and Move Constructor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C++11 introduced a new way to take more advantages of the moving.</a:t>
            </a:r>
          </a:p>
          <a:p>
            <a:r>
              <a:rPr lang="en-US" dirty="0"/>
              <a:t>Concept of L-value and R-value:</a:t>
            </a:r>
          </a:p>
          <a:p>
            <a:pPr lvl="1"/>
            <a:r>
              <a:rPr lang="en-US" dirty="0"/>
              <a:t>L-value:  The value on the left of = sign, or the copy destination.  The variable that receives a value.</a:t>
            </a:r>
          </a:p>
          <a:p>
            <a:pPr lvl="1"/>
            <a:r>
              <a:rPr lang="en-US" dirty="0"/>
              <a:t>R-value:  The value that CANNOT be an L-value.  A variable that is thrown away as soon as the value is consumed.  Return-by-value from a function is always an R-value.</a:t>
            </a:r>
          </a:p>
          <a:p>
            <a:r>
              <a:rPr lang="en-US" dirty="0"/>
              <a:t>You can identify the situation of R-value and use </a:t>
            </a:r>
            <a:r>
              <a:rPr lang="en-US" dirty="0" err="1"/>
              <a:t>MoveFrom</a:t>
            </a:r>
            <a:r>
              <a:rPr lang="en-US" dirty="0"/>
              <a:t> function, or</a:t>
            </a:r>
          </a:p>
          <a:p>
            <a:r>
              <a:rPr lang="en-US" dirty="0"/>
              <a:t>You can let C++ compiler identify R-value and use Move Assignment Operator or Move Constructor.</a:t>
            </a:r>
          </a:p>
        </p:txBody>
      </p:sp>
    </p:spTree>
    <p:extLst>
      <p:ext uri="{BB962C8B-B14F-4D97-AF65-F5344CB8AC3E}">
        <p14:creationId xmlns:p14="http://schemas.microsoft.com/office/powerpoint/2010/main" val="1267192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 Constructor and Move Assignment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constructor or an assignment operator that takes an R-value reference: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>
                <a:latin typeface="Consolas" panose="020B0609020204030204" pitchFamily="49" charset="0"/>
              </a:rPr>
              <a:t>SimpleBitmap</a:t>
            </a:r>
            <a:r>
              <a:rPr lang="en-US" dirty="0">
                <a:latin typeface="Consolas" panose="020B0609020204030204" pitchFamily="49" charset="0"/>
              </a:rPr>
              <a:t> &amp;&amp;incoming</a:t>
            </a:r>
          </a:p>
          <a:p>
            <a:r>
              <a:rPr lang="en-US" dirty="0"/>
              <a:t>Use two &amp; signs to make it an R-value reference.</a:t>
            </a:r>
          </a:p>
          <a:p>
            <a:r>
              <a:rPr lang="en-US" dirty="0"/>
              <a:t>Whenever C++ compiler identifies that an R-value is substituted, the compiler will use move assignment operator or move constructor, instead of copy assignment operator or copy constructor.</a:t>
            </a:r>
          </a:p>
          <a:p>
            <a:r>
              <a:rPr lang="en-US" dirty="0"/>
              <a:t>Can save substantial computational time for copying.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39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Set and Hash Table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52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Set and Hash Table in Standard Template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unordered_set</a:t>
            </a:r>
            <a:r>
              <a:rPr lang="en-US" dirty="0"/>
              <a:t> in #include &lt;</a:t>
            </a:r>
            <a:r>
              <a:rPr lang="en-US" dirty="0" err="1"/>
              <a:t>unordered_set</a:t>
            </a:r>
            <a:r>
              <a:rPr lang="en-US" dirty="0"/>
              <a:t>&gt;</a:t>
            </a:r>
          </a:p>
          <a:p>
            <a:r>
              <a:rPr lang="en-US" dirty="0"/>
              <a:t>std:: unordered_ map in #include &lt;</a:t>
            </a:r>
            <a:r>
              <a:rPr lang="en-US" dirty="0" err="1"/>
              <a:t>unordered_map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22971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Set and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Non-Repeating Random Numbers without Shuffling.</a:t>
            </a:r>
          </a:p>
          <a:p>
            <a:r>
              <a:rPr lang="en-US" dirty="0"/>
              <a:t>Shuffling method is O(N), which is good.</a:t>
            </a:r>
          </a:p>
          <a:p>
            <a:r>
              <a:rPr lang="en-US" dirty="0"/>
              <a:t>When you need like 1000 random numbers in which no number appears more than once, Shuffling is good.</a:t>
            </a:r>
          </a:p>
          <a:p>
            <a:r>
              <a:rPr lang="en-US" dirty="0"/>
              <a:t>What if you need 1000 random numbers, absolutely guaranteed not to have any number appearing more than once, but the range of the number can be between 0 and 2 billion?</a:t>
            </a:r>
          </a:p>
        </p:txBody>
      </p:sp>
    </p:spTree>
    <p:extLst>
      <p:ext uri="{BB962C8B-B14F-4D97-AF65-F5344CB8AC3E}">
        <p14:creationId xmlns:p14="http://schemas.microsoft.com/office/powerpoint/2010/main" val="3992688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may not want to prepare 2 billion sequence of numbers and shuffle them.</a:t>
            </a:r>
          </a:p>
          <a:p>
            <a:r>
              <a:rPr lang="en-US" dirty="0"/>
              <a:t>Rather, you want to create one, and check if the number is already taken. Re-create a number until it is not used yet.</a:t>
            </a:r>
          </a:p>
          <a:p>
            <a:r>
              <a:rPr lang="en-US" dirty="0"/>
              <a:t>If you check a new random number against all existing numbers every time, it </a:t>
            </a:r>
            <a:r>
              <a:rPr lang="en-US"/>
              <a:t>goes O(N</a:t>
            </a:r>
            <a:r>
              <a:rPr lang="en-US" baseline="30000"/>
              <a:t>2</a:t>
            </a:r>
            <a:r>
              <a:rPr lang="en-US"/>
              <a:t>logN)</a:t>
            </a:r>
            <a:endParaRPr lang="en-US" dirty="0"/>
          </a:p>
          <a:p>
            <a:r>
              <a:rPr lang="en-US" dirty="0"/>
              <a:t>You need a quick way of checking if the number is already used or not.</a:t>
            </a:r>
          </a:p>
          <a:p>
            <a:r>
              <a:rPr lang="en-US" dirty="0"/>
              <a:t>Solution is a simple hash set.  (I call it simple, because it is not general.)</a:t>
            </a:r>
          </a:p>
        </p:txBody>
      </p:sp>
    </p:spTree>
    <p:extLst>
      <p:ext uri="{BB962C8B-B14F-4D97-AF65-F5344CB8AC3E}">
        <p14:creationId xmlns:p14="http://schemas.microsoft.com/office/powerpoint/2010/main" val="1872860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order-insensitive group of elements.</a:t>
            </a:r>
          </a:p>
          <a:p>
            <a:r>
              <a:rPr lang="en-US" dirty="0"/>
              <a:t>Example: a group of integer numbers.  You want to know whether the number is in the group or not, </a:t>
            </a:r>
            <a:r>
              <a:rPr lang="en-US" u="sng" dirty="0"/>
              <a:t>quickly</a:t>
            </a:r>
            <a:r>
              <a:rPr lang="en-US" dirty="0"/>
              <a:t>.</a:t>
            </a:r>
          </a:p>
          <a:p>
            <a:r>
              <a:rPr lang="en-US" dirty="0"/>
              <a:t>With a binary-tree, you can do it with O(</a:t>
            </a:r>
            <a:r>
              <a:rPr lang="en-US" dirty="0" err="1"/>
              <a:t>logN</a:t>
            </a:r>
            <a:r>
              <a:rPr lang="en-US" dirty="0"/>
              <a:t>) time and O(N) storage space.</a:t>
            </a:r>
          </a:p>
          <a:p>
            <a:r>
              <a:rPr lang="en-US" dirty="0"/>
              <a:t>Hash Set can do it with O(1) time and O(N) storage space.</a:t>
            </a:r>
          </a:p>
        </p:txBody>
      </p:sp>
    </p:spTree>
    <p:extLst>
      <p:ext uri="{BB962C8B-B14F-4D97-AF65-F5344CB8AC3E}">
        <p14:creationId xmlns:p14="http://schemas.microsoft.com/office/powerpoint/2010/main" val="984326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Set / Hash Table is nothing more than a table, which is a 2-dimensional array.</a:t>
            </a:r>
          </a:p>
          <a:p>
            <a:endParaRPr lang="en-US" dirty="0"/>
          </a:p>
          <a:p>
            <a:r>
              <a:rPr lang="en-US" dirty="0"/>
              <a:t>Don't make it difficult in yourself!</a:t>
            </a:r>
          </a:p>
          <a:p>
            <a:endParaRPr lang="en-US" dirty="0"/>
          </a:p>
          <a:p>
            <a:r>
              <a:rPr lang="en-US" dirty="0"/>
              <a:t>A slight twist is that each row can have different length from other rows.</a:t>
            </a:r>
          </a:p>
        </p:txBody>
      </p:sp>
    </p:spTree>
    <p:extLst>
      <p:ext uri="{BB962C8B-B14F-4D97-AF65-F5344CB8AC3E}">
        <p14:creationId xmlns:p14="http://schemas.microsoft.com/office/powerpoint/2010/main" val="27748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90E1-AA8B-44BA-BB4E-3C95C510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of Problem Set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B1063-688A-4EB0-981D-ED70A740A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goal that I want you to write with bitmap and </a:t>
            </a:r>
            <a:r>
              <a:rPr lang="en-US"/>
              <a:t>hash-table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853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set of unsigned integers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 need to store an order-insensitive set of unsigned integers.</a:t>
            </a:r>
          </a:p>
          <a:p>
            <a:r>
              <a:rPr lang="en-US" dirty="0"/>
              <a:t>If you use a </a:t>
            </a:r>
            <a:r>
              <a:rPr lang="en-US" dirty="0" err="1"/>
              <a:t>std</a:t>
            </a:r>
            <a:r>
              <a:rPr lang="en-US" dirty="0"/>
              <a:t>::vector, what’s the order of computation to check if a number is included in the set?</a:t>
            </a:r>
          </a:p>
          <a:p>
            <a:r>
              <a:rPr lang="en-US" dirty="0"/>
              <a:t>How about a binary-tree?</a:t>
            </a:r>
          </a:p>
        </p:txBody>
      </p:sp>
    </p:spTree>
    <p:extLst>
      <p:ext uri="{BB962C8B-B14F-4D97-AF65-F5344CB8AC3E}">
        <p14:creationId xmlns:p14="http://schemas.microsoft.com/office/powerpoint/2010/main" val="433948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set of numbers – what if you have an infinitely long 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an infinitely long table of 1/0, what is the order of computation for checking if a number is included?</a:t>
            </a:r>
          </a:p>
          <a:p>
            <a:endParaRPr lang="en-US" dirty="0"/>
          </a:p>
          <a:p>
            <a:r>
              <a:rPr lang="en-US" dirty="0"/>
              <a:t>Bad news:  Looking-up is fast, but it takes infinity to initialize such a table.</a:t>
            </a:r>
          </a:p>
        </p:txBody>
      </p:sp>
    </p:spTree>
    <p:extLst>
      <p:ext uri="{BB962C8B-B14F-4D97-AF65-F5344CB8AC3E}">
        <p14:creationId xmlns:p14="http://schemas.microsoft.com/office/powerpoint/2010/main" val="2515597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Set:  2D table of elements organized based on the hash code.</a:t>
            </a:r>
          </a:p>
        </p:txBody>
      </p:sp>
    </p:spTree>
    <p:extLst>
      <p:ext uri="{BB962C8B-B14F-4D97-AF65-F5344CB8AC3E}">
        <p14:creationId xmlns:p14="http://schemas.microsoft.com/office/powerpoint/2010/main" val="2011314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875A-9EC9-4714-AF41-7F913199D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Non-Repeating Random Number with std::</a:t>
            </a:r>
            <a:r>
              <a:rPr lang="en-US" dirty="0" err="1"/>
              <a:t>unordered_set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DF642-7786-42D3-B69D-5D24A688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do it with std::</a:t>
            </a:r>
            <a:r>
              <a:rPr lang="en-US" dirty="0" err="1"/>
              <a:t>unordered_set</a:t>
            </a:r>
            <a:endParaRPr lang="en-US" dirty="0"/>
          </a:p>
          <a:p>
            <a:r>
              <a:rPr lang="en-US" dirty="0"/>
              <a:t>Then we will look into how it is implemented.</a:t>
            </a:r>
          </a:p>
        </p:txBody>
      </p:sp>
    </p:spTree>
    <p:extLst>
      <p:ext uri="{BB962C8B-B14F-4D97-AF65-F5344CB8AC3E}">
        <p14:creationId xmlns:p14="http://schemas.microsoft.com/office/powerpoint/2010/main" val="3468428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Set: Simple case – Hash Code==Hash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55135"/>
          </a:xfrm>
        </p:spPr>
        <p:txBody>
          <a:bodyPr/>
          <a:lstStyle/>
          <a:p>
            <a:r>
              <a:rPr lang="en-US" dirty="0"/>
              <a:t>Example: A hash set that can check if an unsigned integer is already included in the set.</a:t>
            </a:r>
          </a:p>
          <a:p>
            <a:r>
              <a:rPr lang="en-US" dirty="0"/>
              <a:t>Need a table, or an array of variable-length arrays.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61953" y="3029098"/>
          <a:ext cx="60960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Code%7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985611" y="3391786"/>
            <a:ext cx="79744" cy="2631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978" y="4508202"/>
            <a:ext cx="154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size=7</a:t>
            </a:r>
          </a:p>
        </p:txBody>
      </p:sp>
    </p:spTree>
    <p:extLst>
      <p:ext uri="{BB962C8B-B14F-4D97-AF65-F5344CB8AC3E}">
        <p14:creationId xmlns:p14="http://schemas.microsoft.com/office/powerpoint/2010/main" val="596923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Set: Simple case – Hash Code==Hash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55135"/>
          </a:xfrm>
        </p:spPr>
        <p:txBody>
          <a:bodyPr/>
          <a:lstStyle/>
          <a:p>
            <a:r>
              <a:rPr lang="en-US" dirty="0"/>
              <a:t>After adding 41, 67, 34, 0, 69, 24, 78, 58, 62, 64, 5, 45, 81, 27, 61, 91, 95, 42, 27, 36, the table looks like:</a:t>
            </a:r>
            <a:br>
              <a:rPr lang="en-US" dirty="0"/>
            </a:br>
            <a:r>
              <a:rPr lang="en-US" dirty="0"/>
              <a:t>(* 27 is added twice, but the number can appear only once in the table.)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61953" y="3029098"/>
          <a:ext cx="60960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Code%7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985611" y="3391786"/>
            <a:ext cx="79744" cy="2631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978" y="4508202"/>
            <a:ext cx="154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size=7</a:t>
            </a:r>
          </a:p>
        </p:txBody>
      </p:sp>
    </p:spTree>
    <p:extLst>
      <p:ext uri="{BB962C8B-B14F-4D97-AF65-F5344CB8AC3E}">
        <p14:creationId xmlns:p14="http://schemas.microsoft.com/office/powerpoint/2010/main" val="415452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Set: Simple case – Hash Code==Hash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55135"/>
          </a:xfrm>
        </p:spPr>
        <p:txBody>
          <a:bodyPr/>
          <a:lstStyle/>
          <a:p>
            <a:r>
              <a:rPr lang="en-US" dirty="0"/>
              <a:t>To check if 23 is included in the set, you can only check elements included in the row of 23%7=2.</a:t>
            </a:r>
          </a:p>
          <a:p>
            <a:r>
              <a:rPr lang="en-US" dirty="0"/>
              <a:t>In this case, 23 is not included in the set.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61953" y="3029098"/>
          <a:ext cx="60960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Code%7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985611" y="3391786"/>
            <a:ext cx="79744" cy="2631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978" y="4508202"/>
            <a:ext cx="154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size=7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65355" y="4075611"/>
            <a:ext cx="6277456" cy="505098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680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Set: Simple case – Hash Code==Hash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55135"/>
          </a:xfrm>
        </p:spPr>
        <p:txBody>
          <a:bodyPr/>
          <a:lstStyle/>
          <a:p>
            <a:r>
              <a:rPr lang="en-US" dirty="0"/>
              <a:t>To check if 69 is included in the set, you can only check elements included in the row of 69%7=6.</a:t>
            </a:r>
          </a:p>
          <a:p>
            <a:r>
              <a:rPr lang="en-US" dirty="0"/>
              <a:t>In this case, 69 is found after checking against three integers.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61953" y="3029098"/>
          <a:ext cx="60960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55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Hash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Code%7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Left Brace 4"/>
          <p:cNvSpPr/>
          <p:nvPr/>
        </p:nvSpPr>
        <p:spPr>
          <a:xfrm>
            <a:off x="1985611" y="3391786"/>
            <a:ext cx="79744" cy="263155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19978" y="4508202"/>
            <a:ext cx="154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size=7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65355" y="5556067"/>
            <a:ext cx="6277456" cy="505098"/>
          </a:xfrm>
          <a:prstGeom prst="round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60538" y="5556065"/>
            <a:ext cx="500031" cy="513809"/>
          </a:xfrm>
          <a:prstGeom prst="rect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5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N elements to look up, make a table with N/C rows (C is a small number compared to N).</a:t>
            </a:r>
          </a:p>
          <a:p>
            <a:r>
              <a:rPr lang="en-US" dirty="0"/>
              <a:t>You can find an element in C steps on average.</a:t>
            </a:r>
          </a:p>
          <a:p>
            <a:r>
              <a:rPr lang="en-US" dirty="0"/>
              <a:t>Hash Set uses O(N) storage space and reduces the look-up time to O(1).</a:t>
            </a:r>
          </a:p>
          <a:p>
            <a:r>
              <a:rPr lang="en-US" dirty="0"/>
              <a:t>By doing this, O(N</a:t>
            </a:r>
            <a:r>
              <a:rPr lang="en-US" baseline="30000" dirty="0"/>
              <a:t>2</a:t>
            </a:r>
            <a:r>
              <a:rPr lang="en-US" dirty="0"/>
              <a:t>) computation can be reduced to O(N).</a:t>
            </a:r>
          </a:p>
        </p:txBody>
      </p:sp>
    </p:spTree>
    <p:extLst>
      <p:ext uri="{BB962C8B-B14F-4D97-AF65-F5344CB8AC3E}">
        <p14:creationId xmlns:p14="http://schemas.microsoft.com/office/powerpoint/2010/main" val="2188369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06841" y="2336045"/>
            <a:ext cx="387798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Lucida Console" panose="020B0609040504020204" pitchFamily="49" charset="0"/>
              </a:rPr>
              <a:t>#ifndef SIMPLESET_IS_INCLUDED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#define SIMPLESET_IS_INCLUDED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#include &lt;vector&gt;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template &lt;class </a:t>
            </a:r>
            <a:r>
              <a:rPr lang="en-US" sz="1000" dirty="0" err="1">
                <a:latin typeface="Lucida Console" panose="020B0609040504020204" pitchFamily="49" charset="0"/>
              </a:rPr>
              <a:t>IntClass</a:t>
            </a:r>
            <a:r>
              <a:rPr lang="en-US" sz="10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class SimpleSet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</a:t>
            </a:r>
            <a:r>
              <a:rPr lang="en-US" sz="1000" dirty="0" err="1">
                <a:latin typeface="Lucida Console" panose="020B0609040504020204" pitchFamily="49" charset="0"/>
              </a:rPr>
              <a:t>enum</a:t>
            </a:r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    MINIMUM_HASH_SIZE=7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};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private: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std::vector &lt;std::vector &lt;</a:t>
            </a:r>
            <a:r>
              <a:rPr lang="en-US" sz="1000" dirty="0" err="1">
                <a:latin typeface="Lucida Console" panose="020B0609040504020204" pitchFamily="49" charset="0"/>
              </a:rPr>
              <a:t>IntClass</a:t>
            </a:r>
            <a:r>
              <a:rPr lang="en-US" sz="1000" dirty="0">
                <a:latin typeface="Lucida Console" panose="020B0609040504020204" pitchFamily="49" charset="0"/>
              </a:rPr>
              <a:t>&gt; &gt; table;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public: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SimpleSet();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~SimpleSet();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clear(void);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    void insert(const </a:t>
            </a:r>
            <a:r>
              <a:rPr lang="en-US" sz="1000" dirty="0" err="1">
                <a:latin typeface="Lucida Console" panose="020B0609040504020204" pitchFamily="49" charset="0"/>
              </a:rPr>
              <a:t>IntClass</a:t>
            </a:r>
            <a:r>
              <a:rPr lang="en-US" sz="1000" dirty="0">
                <a:latin typeface="Lucida Console" panose="020B0609040504020204" pitchFamily="49" charset="0"/>
              </a:rPr>
              <a:t> &amp;incoming);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    // How can we implement find() and end()?</a:t>
            </a:r>
          </a:p>
          <a:p>
            <a:r>
              <a:rPr lang="en-US" sz="1000" dirty="0">
                <a:latin typeface="Lucida Console" panose="020B0609040504020204" pitchFamily="49" charset="0"/>
              </a:rPr>
              <a:t>};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  <a:p>
            <a:r>
              <a:rPr lang="en-US" sz="1000" dirty="0">
                <a:latin typeface="Lucida Console" panose="020B0609040504020204" pitchFamily="49" charset="0"/>
              </a:rPr>
              <a:t>#endif</a:t>
            </a:r>
          </a:p>
          <a:p>
            <a:endParaRPr lang="en-US" sz="1000" dirty="0">
              <a:latin typeface="Lucida Console" panose="020B060904050402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78A05-6BBA-4C98-8494-243F40A63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Hash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5D584-8D21-480C-8BE6-DE46FFD6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implement find, end, and iterator?</a:t>
            </a:r>
          </a:p>
          <a:p>
            <a:r>
              <a:rPr lang="en-US" dirty="0"/>
              <a:t>Let's make a minimum implementation, we make it really </a:t>
            </a:r>
            <a:r>
              <a:rPr lang="en-US" dirty="0" err="1"/>
              <a:t>iterable</a:t>
            </a:r>
            <a:r>
              <a:rPr lang="en-US" dirty="0"/>
              <a:t> later.</a:t>
            </a:r>
          </a:p>
        </p:txBody>
      </p:sp>
    </p:spTree>
    <p:extLst>
      <p:ext uri="{BB962C8B-B14F-4D97-AF65-F5344CB8AC3E}">
        <p14:creationId xmlns:p14="http://schemas.microsoft.com/office/powerpoint/2010/main" val="423080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Rust Off of the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474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Deleting is just a matter of finding a number and deleting from </a:t>
            </a:r>
            <a:r>
              <a:rPr lang="en-US" dirty="0" err="1"/>
              <a:t>std</a:t>
            </a:r>
            <a:r>
              <a:rPr lang="en-US" dirty="0"/>
              <a:t>::vector.</a:t>
            </a:r>
          </a:p>
          <a:p>
            <a:r>
              <a:rPr lang="en-US" dirty="0"/>
              <a:t>The question can be how can I delete an element from </a:t>
            </a:r>
            <a:r>
              <a:rPr lang="en-US" dirty="0" err="1"/>
              <a:t>std</a:t>
            </a:r>
            <a:r>
              <a:rPr lang="en-US" dirty="0"/>
              <a:t>::vector quickly?</a:t>
            </a:r>
          </a:p>
          <a:p>
            <a:r>
              <a:rPr lang="en-US" dirty="0"/>
              <a:t>Would you do this?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5960" y="3319272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272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948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624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5960" y="4166616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1272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948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0624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62</a:t>
            </a:r>
          </a:p>
        </p:txBody>
      </p:sp>
      <p:sp>
        <p:nvSpPr>
          <p:cNvPr id="12" name="Explosion 1 11"/>
          <p:cNvSpPr/>
          <p:nvPr/>
        </p:nvSpPr>
        <p:spPr>
          <a:xfrm>
            <a:off x="2642616" y="4158575"/>
            <a:ext cx="594360" cy="377373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965960" y="5013960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59480" y="5005919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06240" y="5005919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62</a:t>
            </a:r>
          </a:p>
        </p:txBody>
      </p:sp>
      <p:sp>
        <p:nvSpPr>
          <p:cNvPr id="18" name="Right Arrow 17"/>
          <p:cNvSpPr/>
          <p:nvPr/>
        </p:nvSpPr>
        <p:spPr>
          <a:xfrm rot="10800000">
            <a:off x="2821331" y="5094461"/>
            <a:ext cx="236930" cy="150904"/>
          </a:xfrm>
          <a:prstGeom prst="rightArrow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39645" y="5855442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12720" y="585142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59480" y="585142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62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3153866" y="3832963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>
            <a:off x="3153866" y="4660532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3153866" y="5499835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440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(Faster method)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advantage of the order insensitivity.</a:t>
            </a:r>
          </a:p>
          <a:p>
            <a:r>
              <a:rPr lang="en-US" dirty="0"/>
              <a:t>Moving the last element of the array to the element which is deleted.</a:t>
            </a:r>
          </a:p>
          <a:p>
            <a:r>
              <a:rPr lang="en-US" dirty="0"/>
              <a:t>Shorten the length of the array by 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65960" y="3319272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1272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5948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06240" y="3311231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65960" y="4166616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1272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948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06240" y="415857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62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3153866" y="3832963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153866" y="4660532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017520" y="3090672"/>
            <a:ext cx="1371600" cy="219456"/>
          </a:xfrm>
          <a:custGeom>
            <a:avLst/>
            <a:gdLst>
              <a:gd name="connsiteX0" fmla="*/ 1371600 w 1371600"/>
              <a:gd name="connsiteY0" fmla="*/ 219456 h 219456"/>
              <a:gd name="connsiteX1" fmla="*/ 731520 w 1371600"/>
              <a:gd name="connsiteY1" fmla="*/ 0 h 219456"/>
              <a:gd name="connsiteX2" fmla="*/ 0 w 1371600"/>
              <a:gd name="connsiteY2" fmla="*/ 219456 h 219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219456">
                <a:moveTo>
                  <a:pt x="1371600" y="219456"/>
                </a:moveTo>
                <a:cubicBezTo>
                  <a:pt x="1165860" y="109728"/>
                  <a:pt x="960120" y="0"/>
                  <a:pt x="731520" y="0"/>
                </a:cubicBezTo>
                <a:cubicBezTo>
                  <a:pt x="502920" y="0"/>
                  <a:pt x="251460" y="109728"/>
                  <a:pt x="0" y="219456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965960" y="5000805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12720" y="4992764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59480" y="4992764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06240" y="4992764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62</a:t>
            </a:r>
          </a:p>
        </p:txBody>
      </p:sp>
      <p:sp>
        <p:nvSpPr>
          <p:cNvPr id="28" name="Explosion 1 27"/>
          <p:cNvSpPr/>
          <p:nvPr/>
        </p:nvSpPr>
        <p:spPr>
          <a:xfrm>
            <a:off x="4129633" y="4984723"/>
            <a:ext cx="594360" cy="377373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3153866" y="5496460"/>
            <a:ext cx="305614" cy="227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965960" y="5836733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12720" y="5828692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59480" y="5828692"/>
            <a:ext cx="441146" cy="36933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69</a:t>
            </a:r>
          </a:p>
        </p:txBody>
      </p:sp>
    </p:spTree>
    <p:extLst>
      <p:ext uri="{BB962C8B-B14F-4D97-AF65-F5344CB8AC3E}">
        <p14:creationId xmlns:p14="http://schemas.microsoft.com/office/powerpoint/2010/main" val="26219039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1"/>
            <a:ext cx="8229600" cy="210701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this case, the order in which the keys are stored in the table doesn’t matter.  You can delete an element &amp;e in the </a:t>
            </a:r>
            <a:r>
              <a:rPr lang="en-US" dirty="0" err="1"/>
              <a:t>std</a:t>
            </a:r>
            <a:r>
              <a:rPr lang="en-US" dirty="0"/>
              <a:t>::vector by: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Overwrite e with the last element in the </a:t>
            </a:r>
            <a:r>
              <a:rPr lang="en-US" dirty="0" err="1"/>
              <a:t>std</a:t>
            </a:r>
            <a:r>
              <a:rPr lang="en-US" dirty="0"/>
              <a:t>::vector.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Shrink the size of the array by 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5577" y="2844210"/>
            <a:ext cx="491031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template &lt;class </a:t>
            </a:r>
            <a:r>
              <a:rPr lang="en-US" sz="1400" dirty="0" err="1">
                <a:latin typeface="Lucida Console" panose="020B0609040504020204" pitchFamily="49" charset="0"/>
              </a:rPr>
              <a:t>KeyType</a:t>
            </a:r>
            <a:r>
              <a:rPr lang="en-US" sz="1400" dirty="0">
                <a:latin typeface="Lucida Console" panose="020B0609040504020204" pitchFamily="49" charset="0"/>
              </a:rPr>
              <a:t>&gt;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void SimpleSet&lt;</a:t>
            </a:r>
            <a:r>
              <a:rPr lang="en-US" sz="1400" dirty="0" err="1">
                <a:latin typeface="Lucida Console" panose="020B0609040504020204" pitchFamily="49" charset="0"/>
              </a:rPr>
              <a:t>KeyType</a:t>
            </a:r>
            <a:r>
              <a:rPr lang="en-US" sz="1400" dirty="0">
                <a:latin typeface="Lucida Console" panose="020B0609040504020204" pitchFamily="49" charset="0"/>
              </a:rPr>
              <a:t>&gt;::Delete(</a:t>
            </a:r>
            <a:r>
              <a:rPr lang="en-US" sz="1400" dirty="0" err="1">
                <a:latin typeface="Lucida Console" panose="020B0609040504020204" pitchFamily="49" charset="0"/>
              </a:rPr>
              <a:t>KeyType</a:t>
            </a:r>
            <a:r>
              <a:rPr lang="en-US" sz="1400" dirty="0">
                <a:latin typeface="Lucida Console" panose="020B0609040504020204" pitchFamily="49" charset="0"/>
              </a:rPr>
              <a:t> key)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{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auto </a:t>
            </a:r>
            <a:r>
              <a:rPr lang="en-US" sz="1400" dirty="0" err="1">
                <a:latin typeface="Lucida Console" panose="020B0609040504020204" pitchFamily="49" charset="0"/>
              </a:rPr>
              <a:t>idx</a:t>
            </a:r>
            <a:r>
              <a:rPr lang="en-US" sz="1400" dirty="0">
                <a:latin typeface="Lucida Console" panose="020B0609040504020204" pitchFamily="49" charset="0"/>
              </a:rPr>
              <a:t>=</a:t>
            </a:r>
            <a:r>
              <a:rPr lang="en-US" sz="1400" dirty="0" err="1">
                <a:latin typeface="Lucida Console" panose="020B0609040504020204" pitchFamily="49" charset="0"/>
              </a:rPr>
              <a:t>key%table.size</a:t>
            </a:r>
            <a:r>
              <a:rPr lang="en-US" sz="14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for(auto &amp;e : table[</a:t>
            </a:r>
            <a:r>
              <a:rPr lang="en-US" sz="1400" dirty="0" err="1">
                <a:latin typeface="Lucida Console" panose="020B0609040504020204" pitchFamily="49" charset="0"/>
              </a:rPr>
              <a:t>idx</a:t>
            </a:r>
            <a:r>
              <a:rPr lang="en-US" sz="1400" dirty="0">
                <a:latin typeface="Lucida Console" panose="020B0609040504020204" pitchFamily="49" charset="0"/>
              </a:rPr>
              <a:t>])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{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    if(e==key)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    {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        e=table[</a:t>
            </a:r>
            <a:r>
              <a:rPr lang="en-US" sz="1400" dirty="0" err="1">
                <a:latin typeface="Lucida Console" panose="020B0609040504020204" pitchFamily="49" charset="0"/>
              </a:rPr>
              <a:t>idx</a:t>
            </a:r>
            <a:r>
              <a:rPr lang="en-US" sz="1400" dirty="0">
                <a:latin typeface="Lucida Console" panose="020B0609040504020204" pitchFamily="49" charset="0"/>
              </a:rPr>
              <a:t>].back();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        table[</a:t>
            </a:r>
            <a:r>
              <a:rPr lang="en-US" sz="1400" dirty="0" err="1">
                <a:latin typeface="Lucida Console" panose="020B0609040504020204" pitchFamily="49" charset="0"/>
              </a:rPr>
              <a:t>idx</a:t>
            </a:r>
            <a:r>
              <a:rPr lang="en-US" sz="1400" dirty="0">
                <a:latin typeface="Lucida Console" panose="020B0609040504020204" pitchFamily="49" charset="0"/>
              </a:rPr>
              <a:t>].</a:t>
            </a:r>
            <a:r>
              <a:rPr lang="en-US" sz="1400" dirty="0" err="1">
                <a:latin typeface="Lucida Console" panose="020B0609040504020204" pitchFamily="49" charset="0"/>
              </a:rPr>
              <a:t>pop_back</a:t>
            </a:r>
            <a:r>
              <a:rPr lang="en-US" sz="1400" dirty="0">
                <a:latin typeface="Lucida Console" panose="020B0609040504020204" pitchFamily="49" charset="0"/>
              </a:rPr>
              <a:t>();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        break;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183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number of elements in the table exceeds certain count, the table may need to grow to stay efficient.</a:t>
            </a:r>
          </a:p>
          <a:p>
            <a:r>
              <a:rPr lang="en-US" dirty="0"/>
              <a:t>For example, if you want to keep the average element count per row to four, grow the table size when the total element count exceeds four times the table size.</a:t>
            </a:r>
          </a:p>
          <a:p>
            <a:r>
              <a:rPr lang="en-US" dirty="0"/>
              <a:t>An easy option is to move all elements to a separate array, resize the table, and then put them back.</a:t>
            </a:r>
          </a:p>
          <a:p>
            <a:endParaRPr lang="en-US" dirty="0"/>
          </a:p>
          <a:p>
            <a:r>
              <a:rPr lang="en-US" dirty="0"/>
              <a:t>To make it a little more efficient, make a new temporary table, transfer elements to the new table, and then move swap old and new tables.</a:t>
            </a:r>
          </a:p>
        </p:txBody>
      </p:sp>
    </p:spTree>
    <p:extLst>
      <p:ext uri="{BB962C8B-B14F-4D97-AF65-F5344CB8AC3E}">
        <p14:creationId xmlns:p14="http://schemas.microsoft.com/office/powerpoint/2010/main" val="2465252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hash table size.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grow your table, you may think it’s a good idea to double it.</a:t>
            </a:r>
          </a:p>
          <a:p>
            <a:r>
              <a:rPr lang="en-US" dirty="0"/>
              <a:t>Theoretically, using a prime number as the hash table size gives the best efficiency.</a:t>
            </a:r>
          </a:p>
        </p:txBody>
      </p:sp>
    </p:spTree>
    <p:extLst>
      <p:ext uri="{BB962C8B-B14F-4D97-AF65-F5344CB8AC3E}">
        <p14:creationId xmlns:p14="http://schemas.microsoft.com/office/powerpoint/2010/main" val="38772414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 array of binary-trees instead of an array of a variable-length arrays.</a:t>
            </a:r>
          </a:p>
          <a:p>
            <a:pPr lvl="1"/>
            <a:r>
              <a:rPr lang="en-US" dirty="0"/>
              <a:t>Faster inquiry</a:t>
            </a:r>
          </a:p>
          <a:p>
            <a:pPr lvl="1"/>
            <a:r>
              <a:rPr lang="en-US" dirty="0"/>
              <a:t>Slower construction</a:t>
            </a:r>
          </a:p>
          <a:p>
            <a:pPr lvl="1"/>
            <a:r>
              <a:rPr lang="en-US" dirty="0"/>
              <a:t>More storage space</a:t>
            </a:r>
          </a:p>
          <a:p>
            <a:r>
              <a:rPr lang="en-US" dirty="0"/>
              <a:t>Or, you can keep each row sorted by the hash code.  You will get faster look up but slower insertion/deletion.</a:t>
            </a:r>
          </a:p>
        </p:txBody>
      </p:sp>
    </p:spTree>
    <p:extLst>
      <p:ext uri="{BB962C8B-B14F-4D97-AF65-F5344CB8AC3E}">
        <p14:creationId xmlns:p14="http://schemas.microsoft.com/office/powerpoint/2010/main" val="19228443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Set - General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case : Hash Code==A function of Hash Key</a:t>
            </a:r>
          </a:p>
          <a:p>
            <a:r>
              <a:rPr lang="en-US" dirty="0"/>
              <a:t>What if you need a set of std::string s?</a:t>
            </a:r>
          </a:p>
          <a:p>
            <a:endParaRPr lang="en-US" dirty="0"/>
          </a:p>
          <a:p>
            <a:r>
              <a:rPr lang="en-US" dirty="0"/>
              <a:t>A hash key can be anything, as long as a hash code can be calculated from a hash key, and also hash key is comparable.</a:t>
            </a:r>
          </a:p>
          <a:p>
            <a:endParaRPr lang="en-US" dirty="0"/>
          </a:p>
          <a:p>
            <a:r>
              <a:rPr lang="en-US" dirty="0"/>
              <a:t>Hash-code collision problem:  A hash code from two different hash key may be equal.  </a:t>
            </a:r>
          </a:p>
          <a:p>
            <a:r>
              <a:rPr lang="en-US" dirty="0"/>
              <a:t>Location of the hash key needs to be found in two steps: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a hash code that is same as the code for the key.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Compare if the key is really the same as what is being searched.</a:t>
            </a:r>
          </a:p>
        </p:txBody>
      </p:sp>
    </p:spTree>
    <p:extLst>
      <p:ext uri="{BB962C8B-B14F-4D97-AF65-F5344CB8AC3E}">
        <p14:creationId xmlns:p14="http://schemas.microsoft.com/office/powerpoint/2010/main" val="23710595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1313-E7ED-432B-9079-B4CF48A5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Set - General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D9DB6-889E-4D04-8339-05CAD6780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need to define your own hash function.</a:t>
            </a:r>
          </a:p>
          <a:p>
            <a:r>
              <a:rPr lang="en-US" dirty="0"/>
              <a:t>Need to be written by template specialization.</a:t>
            </a:r>
          </a:p>
          <a:p>
            <a:r>
              <a:rPr lang="en-US" dirty="0"/>
              <a:t>When you need to define your own hash function to be used with std::</a:t>
            </a:r>
            <a:r>
              <a:rPr lang="en-US" dirty="0" err="1"/>
              <a:t>unordered_set</a:t>
            </a:r>
            <a:r>
              <a:rPr lang="en-US" dirty="0"/>
              <a:t> and std::unordered::map,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148C0-A6FD-4122-8BA7-916447AFBD49}"/>
              </a:ext>
            </a:extLst>
          </p:cNvPr>
          <p:cNvSpPr txBox="1"/>
          <p:nvPr/>
        </p:nvSpPr>
        <p:spPr>
          <a:xfrm>
            <a:off x="457200" y="3139242"/>
            <a:ext cx="76562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template&lt;&gt;   // Begin template specialization</a:t>
            </a:r>
          </a:p>
          <a:p>
            <a:r>
              <a:rPr lang="en-US" dirty="0">
                <a:latin typeface="Consolas" panose="020B0609020204030204" pitchFamily="49" charset="0"/>
              </a:rPr>
              <a:t>struct std::hash&lt;class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// std::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is by default a 64-bit unsigned integer.</a:t>
            </a:r>
          </a:p>
          <a:p>
            <a:r>
              <a:rPr lang="en-US" dirty="0">
                <a:latin typeface="Consolas" panose="020B0609020204030204" pitchFamily="49" charset="0"/>
              </a:rPr>
              <a:t>    std::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operator()(const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 &amp; key) const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// Do calculation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calcualtedHashValue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15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7EAC-4735-4871-B048-C8CEFF2E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Set - General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81B3-873A-4E97-ACAC-FAEF2189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 to see what it is, you can try: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std::hash &lt;std::string&gt; </a:t>
            </a:r>
            <a:r>
              <a:rPr lang="en-US" sz="1800" dirty="0" err="1">
                <a:latin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std::</a:t>
            </a:r>
            <a:r>
              <a:rPr lang="en-US" sz="1800" dirty="0" err="1">
                <a:latin typeface="Consolas" panose="020B0609020204030204" pitchFamily="49" charset="0"/>
              </a:rPr>
              <a:t>cout</a:t>
            </a:r>
            <a:r>
              <a:rPr lang="en-US" sz="1800" dirty="0">
                <a:latin typeface="Consolas" panose="020B0609020204030204" pitchFamily="49" charset="0"/>
              </a:rPr>
              <a:t> &lt;&lt; </a:t>
            </a:r>
            <a:r>
              <a:rPr lang="en-US" sz="1800" dirty="0" err="1">
                <a:latin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</a:rPr>
              <a:t>("</a:t>
            </a:r>
            <a:r>
              <a:rPr lang="en-US" sz="1800" dirty="0" err="1">
                <a:latin typeface="Consolas" panose="020B0609020204030204" pitchFamily="49" charset="0"/>
              </a:rPr>
              <a:t>xyz</a:t>
            </a:r>
            <a:r>
              <a:rPr lang="en-US" sz="1800" dirty="0">
                <a:latin typeface="Consolas" panose="020B0609020204030204" pitchFamily="49" charset="0"/>
              </a:rPr>
              <a:t>") &lt;&lt; std::</a:t>
            </a:r>
            <a:r>
              <a:rPr lang="en-US" sz="1800" dirty="0" err="1">
                <a:latin typeface="Consolas" panose="020B0609020204030204" pitchFamily="49" charset="0"/>
              </a:rPr>
              <a:t>endl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442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189A-C063-409E-8B73-CB224DB1C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Set - General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7C44C-D756-4949-A86C-62D99989F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Template Library already defines a hash function for std::string and other common classes, so you won't need to write your own unless you need to make a set of your own class.</a:t>
            </a:r>
          </a:p>
          <a:p>
            <a:r>
              <a:rPr lang="en-US" dirty="0"/>
              <a:t>Let's write our own as a practice: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7A10DF-6BC0-4FE6-BAE0-3589A3EE7685}"/>
              </a:ext>
            </a:extLst>
          </p:cNvPr>
          <p:cNvSpPr txBox="1"/>
          <p:nvPr/>
        </p:nvSpPr>
        <p:spPr>
          <a:xfrm>
            <a:off x="457200" y="3139242"/>
            <a:ext cx="76562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template&lt;&gt;   // Begin template specialization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ysHash</a:t>
            </a:r>
            <a:r>
              <a:rPr lang="en-US" dirty="0">
                <a:latin typeface="Consolas" panose="020B0609020204030204" pitchFamily="49" charset="0"/>
              </a:rPr>
              <a:t>&lt;class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  // std::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is by default a 64-bit unsigned integer.</a:t>
            </a:r>
          </a:p>
          <a:p>
            <a:r>
              <a:rPr lang="en-US" dirty="0">
                <a:latin typeface="Consolas" panose="020B0609020204030204" pitchFamily="49" charset="0"/>
              </a:rPr>
              <a:t>    std::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operator()(const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 &amp; key) const</a:t>
            </a:r>
          </a:p>
          <a:p>
            <a:r>
              <a:rPr lang="en-US" dirty="0"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latin typeface="Consolas" panose="020B0609020204030204" pitchFamily="49" charset="0"/>
              </a:rPr>
              <a:t>        // Do calculation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latin typeface="Consolas" panose="020B0609020204030204" pitchFamily="49" charset="0"/>
              </a:rPr>
              <a:t>calcualtedHashValue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6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Rust Off of the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remember resource management we did in 24780?</a:t>
            </a:r>
          </a:p>
          <a:p>
            <a:endParaRPr lang="en-US" dirty="0"/>
          </a:p>
          <a:p>
            <a:r>
              <a:rPr lang="en-US" dirty="0"/>
              <a:t>Let’s write a </a:t>
            </a:r>
            <a:r>
              <a:rPr lang="en-US" dirty="0" err="1"/>
              <a:t>SimpleBitmap</a:t>
            </a:r>
            <a:r>
              <a:rPr lang="en-US" dirty="0"/>
              <a:t> class.</a:t>
            </a:r>
          </a:p>
          <a:p>
            <a:r>
              <a:rPr lang="en-US" dirty="0"/>
              <a:t>First write a </a:t>
            </a:r>
            <a:r>
              <a:rPr lang="en-US" dirty="0" err="1"/>
              <a:t>SimpleBitmapTemplate</a:t>
            </a:r>
            <a:r>
              <a:rPr lang="en-US" dirty="0"/>
              <a:t> class, and then make a sub-class.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772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D323-B9DD-4DA8-B547-35759FB7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Implement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147BE-E41C-4353-9DAB-4CA84B1FB55C}"/>
              </a:ext>
            </a:extLst>
          </p:cNvPr>
          <p:cNvSpPr txBox="1"/>
          <p:nvPr/>
        </p:nvSpPr>
        <p:spPr>
          <a:xfrm>
            <a:off x="1660124" y="818226"/>
            <a:ext cx="5823752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#include &lt;vector&gt;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// Template for hash functions.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template &lt;class </a:t>
            </a:r>
            <a:r>
              <a:rPr lang="en-US" sz="900" dirty="0" err="1">
                <a:latin typeface="Consolas" panose="020B0609020204030204" pitchFamily="49" charset="0"/>
              </a:rPr>
              <a:t>KeyType</a:t>
            </a:r>
            <a:r>
              <a:rPr lang="en-US" sz="9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struct </a:t>
            </a:r>
            <a:r>
              <a:rPr lang="en-US" sz="900" dirty="0" err="1">
                <a:latin typeface="Consolas" panose="020B0609020204030204" pitchFamily="49" charset="0"/>
              </a:rPr>
              <a:t>ysHash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std::</a:t>
            </a:r>
            <a:r>
              <a:rPr lang="en-US" sz="900" dirty="0" err="1">
                <a:latin typeface="Consolas" panose="020B0609020204030204" pitchFamily="49" charset="0"/>
              </a:rPr>
              <a:t>size_t</a:t>
            </a:r>
            <a:r>
              <a:rPr lang="en-US" sz="900" dirty="0">
                <a:latin typeface="Consolas" panose="020B0609020204030204" pitchFamily="49" charset="0"/>
              </a:rPr>
              <a:t> operator()(const </a:t>
            </a:r>
            <a:r>
              <a:rPr lang="en-US" sz="900" dirty="0" err="1">
                <a:latin typeface="Consolas" panose="020B0609020204030204" pitchFamily="49" charset="0"/>
              </a:rPr>
              <a:t>KeyType</a:t>
            </a:r>
            <a:r>
              <a:rPr lang="en-US" sz="900" dirty="0">
                <a:latin typeface="Consolas" panose="020B0609020204030204" pitchFamily="49" charset="0"/>
              </a:rPr>
              <a:t> &amp;key) const;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};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template &lt;class </a:t>
            </a:r>
            <a:r>
              <a:rPr lang="en-US" sz="900" dirty="0" err="1">
                <a:latin typeface="Consolas" panose="020B0609020204030204" pitchFamily="49" charset="0"/>
              </a:rPr>
              <a:t>KeyType</a:t>
            </a:r>
            <a:r>
              <a:rPr lang="en-US" sz="900" dirty="0">
                <a:latin typeface="Consolas" panose="020B0609020204030204" pitchFamily="49" charset="0"/>
              </a:rPr>
              <a:t> &gt;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class </a:t>
            </a:r>
            <a:r>
              <a:rPr lang="en-US" sz="900" dirty="0" err="1">
                <a:latin typeface="Consolas" panose="020B0609020204030204" pitchFamily="49" charset="0"/>
              </a:rPr>
              <a:t>ysHashSet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enum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MINIMUM_HASH_SIZE=7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class Entry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public: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std::</a:t>
            </a:r>
            <a:r>
              <a:rPr lang="en-US" sz="900" dirty="0" err="1">
                <a:latin typeface="Consolas" panose="020B0609020204030204" pitchFamily="49" charset="0"/>
              </a:rPr>
              <a:t>size_t</a:t>
            </a:r>
            <a:r>
              <a:rPr lang="en-US" sz="900" dirty="0">
                <a:latin typeface="Consolas" panose="020B0609020204030204" pitchFamily="49" charset="0"/>
              </a:rPr>
              <a:t> code;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 </a:t>
            </a:r>
            <a:r>
              <a:rPr lang="en-US" sz="900" dirty="0" err="1">
                <a:latin typeface="Consolas" panose="020B0609020204030204" pitchFamily="49" charset="0"/>
              </a:rPr>
              <a:t>KeyType</a:t>
            </a:r>
            <a:r>
              <a:rPr lang="en-US" sz="900" dirty="0">
                <a:latin typeface="Consolas" panose="020B0609020204030204" pitchFamily="49" charset="0"/>
              </a:rPr>
              <a:t> key;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std::vector &lt;std::vector &lt;Entry&gt; &gt; table;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class iterator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public: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std::</a:t>
            </a:r>
            <a:r>
              <a:rPr lang="en-US" sz="900" dirty="0" err="1">
                <a:latin typeface="Consolas" panose="020B0609020204030204" pitchFamily="49" charset="0"/>
              </a:rPr>
              <a:t>size_t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row,column</a:t>
            </a:r>
            <a:r>
              <a:rPr lang="en-US" sz="900" dirty="0">
                <a:latin typeface="Consolas" panose="020B0609020204030204" pitchFamily="49" charset="0"/>
              </a:rPr>
              <a:t>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bool operator==(const iterator &amp;incoming) const;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bool operator!=(const iterator &amp;incoming) const;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dirty="0" err="1">
                <a:latin typeface="Consolas" panose="020B0609020204030204" pitchFamily="49" charset="0"/>
              </a:rPr>
              <a:t>ysHashSet</a:t>
            </a:r>
            <a:r>
              <a:rPr lang="en-US" sz="9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void insert(const </a:t>
            </a:r>
            <a:r>
              <a:rPr lang="en-US" sz="900" dirty="0" err="1">
                <a:latin typeface="Consolas" panose="020B0609020204030204" pitchFamily="49" charset="0"/>
              </a:rPr>
              <a:t>KeyType</a:t>
            </a:r>
            <a:r>
              <a:rPr lang="en-US" sz="900" dirty="0">
                <a:latin typeface="Consolas" panose="020B0609020204030204" pitchFamily="49" charset="0"/>
              </a:rPr>
              <a:t> &amp;key);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void erase(const </a:t>
            </a:r>
            <a:r>
              <a:rPr lang="en-US" sz="900" dirty="0" err="1">
                <a:latin typeface="Consolas" panose="020B0609020204030204" pitchFamily="49" charset="0"/>
              </a:rPr>
              <a:t>KeyType</a:t>
            </a:r>
            <a:r>
              <a:rPr lang="en-US" sz="900" dirty="0">
                <a:latin typeface="Consolas" panose="020B0609020204030204" pitchFamily="49" charset="0"/>
              </a:rPr>
              <a:t> &amp;key);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void erase(iterator </a:t>
            </a:r>
            <a:r>
              <a:rPr lang="en-US" sz="900" dirty="0" err="1">
                <a:latin typeface="Consolas" panose="020B0609020204030204" pitchFamily="49" charset="0"/>
              </a:rPr>
              <a:t>iter</a:t>
            </a:r>
            <a:r>
              <a:rPr lang="en-US" sz="9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iterator find(const </a:t>
            </a:r>
            <a:r>
              <a:rPr lang="en-US" sz="900" dirty="0" err="1">
                <a:latin typeface="Consolas" panose="020B0609020204030204" pitchFamily="49" charset="0"/>
              </a:rPr>
              <a:t>KeyType</a:t>
            </a:r>
            <a:r>
              <a:rPr lang="en-US" sz="900" dirty="0">
                <a:latin typeface="Consolas" panose="020B0609020204030204" pitchFamily="49" charset="0"/>
              </a:rPr>
              <a:t> &amp;key) const;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iterator end(void) const;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void resize(std::</a:t>
            </a:r>
            <a:r>
              <a:rPr lang="en-US" sz="900" dirty="0" err="1">
                <a:latin typeface="Consolas" panose="020B0609020204030204" pitchFamily="49" charset="0"/>
              </a:rPr>
              <a:t>size_t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nRows</a:t>
            </a:r>
            <a:r>
              <a:rPr lang="en-US" sz="9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// void </a:t>
            </a:r>
            <a:r>
              <a:rPr lang="en-US" sz="900" dirty="0" err="1">
                <a:latin typeface="Consolas" panose="020B0609020204030204" pitchFamily="49" charset="0"/>
              </a:rPr>
              <a:t>autoResize</a:t>
            </a:r>
            <a:r>
              <a:rPr lang="en-US" sz="900" dirty="0">
                <a:latin typeface="Consolas" panose="020B0609020204030204" pitchFamily="49" charset="0"/>
              </a:rPr>
              <a:t>(void) will be part of the next assignment.</a:t>
            </a:r>
          </a:p>
          <a:p>
            <a:r>
              <a:rPr lang="en-US" sz="900" dirty="0">
                <a:latin typeface="Consolas" panose="020B0609020204030204" pitchFamily="49" charset="0"/>
              </a:rPr>
              <a:t>};</a:t>
            </a:r>
          </a:p>
          <a:p>
            <a:endParaRPr lang="en-US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1841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Re-sizing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track of the number of elements in the table.  (The number must be updated in which functions?)</a:t>
            </a:r>
          </a:p>
          <a:p>
            <a:r>
              <a:rPr lang="en-US" dirty="0"/>
              <a:t>If the number of elements exceeds k times the length of the table (number of rows), grow the table.</a:t>
            </a:r>
          </a:p>
          <a:p>
            <a:r>
              <a:rPr lang="en-US" dirty="0"/>
              <a:t>If the number of elements is reduced to k times the length of the table, shrink the table.</a:t>
            </a:r>
          </a:p>
          <a:p>
            <a:endParaRPr lang="en-US" dirty="0"/>
          </a:p>
          <a:p>
            <a:r>
              <a:rPr lang="en-US" dirty="0"/>
              <a:t>Part of </a:t>
            </a:r>
            <a:r>
              <a:rPr lang="en-US"/>
              <a:t>the next assignment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4082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have a hash set, you can make a hash table by adding a value that corresponds to a key.</a:t>
            </a:r>
          </a:p>
        </p:txBody>
      </p:sp>
    </p:spTree>
    <p:extLst>
      <p:ext uri="{BB962C8B-B14F-4D97-AF65-F5344CB8AC3E}">
        <p14:creationId xmlns:p14="http://schemas.microsoft.com/office/powerpoint/2010/main" val="33118140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Enumerating keys and values in the hash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I visit keys and values stored in the hash table?</a:t>
            </a:r>
          </a:p>
          <a:p>
            <a:r>
              <a:rPr lang="en-US" dirty="0"/>
              <a:t>Same problem for a hash set.</a:t>
            </a:r>
          </a:p>
          <a:p>
            <a:r>
              <a:rPr lang="en-US" dirty="0"/>
              <a:t>So far, hash key and hash set are useful for checking if a key is in the set.</a:t>
            </a:r>
          </a:p>
          <a:p>
            <a:r>
              <a:rPr lang="en-US" dirty="0"/>
              <a:t>But, not as useful as a storage unless I can enumerate key and values in the hash table and hash set.</a:t>
            </a:r>
          </a:p>
        </p:txBody>
      </p:sp>
    </p:spTree>
    <p:extLst>
      <p:ext uri="{BB962C8B-B14F-4D97-AF65-F5344CB8AC3E}">
        <p14:creationId xmlns:p14="http://schemas.microsoft.com/office/powerpoint/2010/main" val="26813216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an iterator.</a:t>
            </a:r>
          </a:p>
        </p:txBody>
      </p:sp>
    </p:spTree>
    <p:extLst>
      <p:ext uri="{BB962C8B-B14F-4D97-AF65-F5344CB8AC3E}">
        <p14:creationId xmlns:p14="http://schemas.microsoft.com/office/powerpoint/2010/main" val="7274631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Re-designing </a:t>
            </a:r>
            <a:r>
              <a:rPr lang="en-US" dirty="0" err="1"/>
              <a:t>HashSet</a:t>
            </a:r>
            <a:r>
              <a:rPr lang="en-US" dirty="0"/>
              <a:t> and </a:t>
            </a:r>
            <a:r>
              <a:rPr lang="en-US" dirty="0" err="1"/>
              <a:t>HashTable</a:t>
            </a:r>
            <a:r>
              <a:rPr lang="en-US" dirty="0"/>
              <a:t> with a Common Base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HashSet and </a:t>
            </a:r>
            <a:r>
              <a:rPr lang="en-US" dirty="0" err="1"/>
              <a:t>HashTable</a:t>
            </a:r>
            <a:r>
              <a:rPr lang="en-US" dirty="0"/>
              <a:t> works, but….</a:t>
            </a:r>
          </a:p>
          <a:p>
            <a:r>
              <a:rPr lang="en-US" dirty="0"/>
              <a:t>There are some duplicates.</a:t>
            </a:r>
          </a:p>
          <a:p>
            <a:r>
              <a:rPr lang="en-US" dirty="0"/>
              <a:t>Can we remove duplicates using inheritance?</a:t>
            </a:r>
          </a:p>
        </p:txBody>
      </p:sp>
    </p:spTree>
    <p:extLst>
      <p:ext uri="{BB962C8B-B14F-4D97-AF65-F5344CB8AC3E}">
        <p14:creationId xmlns:p14="http://schemas.microsoft.com/office/powerpoint/2010/main" val="752818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production software development, duplicate code is evil.</a:t>
            </a:r>
          </a:p>
          <a:p>
            <a:r>
              <a:rPr lang="en-US" dirty="0"/>
              <a:t>Whenever you notice that you are typing the same thing twice, think if there is a way to make it one, and use the same code in the next time.</a:t>
            </a:r>
          </a:p>
          <a:p>
            <a:r>
              <a:rPr lang="en-US" dirty="0"/>
              <a:t>Since </a:t>
            </a:r>
            <a:r>
              <a:rPr lang="en-US" dirty="0" err="1"/>
              <a:t>ysHashSet</a:t>
            </a:r>
            <a:r>
              <a:rPr lang="en-US" dirty="0"/>
              <a:t> and </a:t>
            </a:r>
            <a:r>
              <a:rPr lang="en-US" dirty="0" err="1"/>
              <a:t>ysHashTable</a:t>
            </a:r>
            <a:r>
              <a:rPr lang="en-US" dirty="0"/>
              <a:t> classes have something in common, you can make </a:t>
            </a:r>
            <a:r>
              <a:rPr lang="en-US" dirty="0" err="1"/>
              <a:t>ysHashBase</a:t>
            </a:r>
            <a:r>
              <a:rPr lang="en-US" dirty="0"/>
              <a:t> class, and then sub-class </a:t>
            </a:r>
            <a:r>
              <a:rPr lang="en-US" dirty="0" err="1"/>
              <a:t>ysHashSet</a:t>
            </a:r>
            <a:r>
              <a:rPr lang="en-US" dirty="0"/>
              <a:t> and </a:t>
            </a:r>
            <a:r>
              <a:rPr lang="en-US" dirty="0" err="1"/>
              <a:t>ysHashTable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55885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possible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move-assignment operators in Resize function.</a:t>
            </a:r>
          </a:p>
          <a:p>
            <a:r>
              <a:rPr lang="en-US" dirty="0"/>
              <a:t>Further reduce the duplicate code.  Next and </a:t>
            </a:r>
            <a:r>
              <a:rPr lang="en-US" dirty="0" err="1"/>
              <a:t>GetKey</a:t>
            </a:r>
            <a:r>
              <a:rPr lang="en-US" dirty="0"/>
              <a:t> functions can be made a function of the base class.  One solution is make Entry class a template parameter.</a:t>
            </a:r>
          </a:p>
          <a:p>
            <a:r>
              <a:rPr lang="en-US" dirty="0"/>
              <a:t>Make move-assignment operator version of Update function.  When possible, a key can be moved rather </a:t>
            </a:r>
            <a:r>
              <a:rPr lang="en-US"/>
              <a:t>than copied.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2802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0194-C8F8-4126-80E8-DDC86C18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Unit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E6F72-231B-4C82-B4BD-071E0CBA2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good idea to write automated tests for hash set and hash table classes because:</a:t>
            </a:r>
          </a:p>
          <a:p>
            <a:pPr lvl="1"/>
            <a:r>
              <a:rPr lang="en-US" dirty="0"/>
              <a:t>Make sure your classes functions correctly when you make changes.</a:t>
            </a:r>
          </a:p>
          <a:p>
            <a:pPr lvl="1"/>
            <a:r>
              <a:rPr lang="en-US" dirty="0"/>
              <a:t>These tests also serve as a sample code for those who need to use your classes (and will be your own reminder as well)</a:t>
            </a:r>
          </a:p>
          <a:p>
            <a:r>
              <a:rPr lang="en-US" dirty="0" err="1"/>
              <a:t>CMake</a:t>
            </a:r>
            <a:r>
              <a:rPr lang="en-US" dirty="0"/>
              <a:t> has a facility to set up automated tests.</a:t>
            </a:r>
          </a:p>
        </p:txBody>
      </p:sp>
    </p:spTree>
    <p:extLst>
      <p:ext uri="{BB962C8B-B14F-4D97-AF65-F5344CB8AC3E}">
        <p14:creationId xmlns:p14="http://schemas.microsoft.com/office/powerpoint/2010/main" val="7826184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95BD-D5F4-4628-8BD8-7BE6F305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E9D97-32F3-4760-A090-68D7B3971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Set</a:t>
            </a:r>
          </a:p>
          <a:p>
            <a:pPr lvl="1"/>
            <a:r>
              <a:rPr lang="en-US" dirty="0"/>
              <a:t>Inserted elements can be found.</a:t>
            </a:r>
          </a:p>
          <a:p>
            <a:pPr lvl="1"/>
            <a:r>
              <a:rPr lang="en-US" dirty="0"/>
              <a:t>When same key is added twice, it is only added once.</a:t>
            </a:r>
          </a:p>
          <a:p>
            <a:pPr lvl="1"/>
            <a:r>
              <a:rPr lang="en-US" dirty="0"/>
              <a:t>Anything else?</a:t>
            </a:r>
          </a:p>
          <a:p>
            <a:endParaRPr lang="en-US" dirty="0"/>
          </a:p>
          <a:p>
            <a:r>
              <a:rPr lang="en-US" dirty="0"/>
              <a:t>Hash Table</a:t>
            </a:r>
          </a:p>
          <a:p>
            <a:pPr lvl="1"/>
            <a:r>
              <a:rPr lang="en-US" dirty="0"/>
              <a:t>Inserted value can be found from a key.</a:t>
            </a:r>
          </a:p>
          <a:p>
            <a:pPr lvl="1"/>
            <a:r>
              <a:rPr lang="en-US" dirty="0"/>
              <a:t>Anything else?</a:t>
            </a:r>
          </a:p>
        </p:txBody>
      </p:sp>
    </p:spTree>
    <p:extLst>
      <p:ext uri="{BB962C8B-B14F-4D97-AF65-F5344CB8AC3E}">
        <p14:creationId xmlns:p14="http://schemas.microsoft.com/office/powerpoint/2010/main" val="43574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bitmap can be represented as an array of pixels.</a:t>
            </a:r>
          </a:p>
          <a:p>
            <a:r>
              <a:rPr lang="en-US" dirty="0"/>
              <a:t>A pixel can be (R,G,B) or (R,G,B,A) or (R).  The number of components per pixel may vary.</a:t>
            </a:r>
          </a:p>
          <a:p>
            <a:r>
              <a:rPr lang="en-US" dirty="0"/>
              <a:t>A component can be 8-bit (1 byte=unsigned char), 16-bit (2 bytes=unsigned short), or 32-bit (4 bytes=unsigned </a:t>
            </a:r>
            <a:r>
              <a:rPr lang="en-US" dirty="0" err="1"/>
              <a:t>int</a:t>
            </a:r>
            <a:r>
              <a:rPr lang="en-US" dirty="0"/>
              <a:t> in most of the compilers).</a:t>
            </a:r>
          </a:p>
          <a:p>
            <a:r>
              <a:rPr lang="en-US" dirty="0"/>
              <a:t>Template parameter can be:</a:t>
            </a:r>
          </a:p>
          <a:p>
            <a:pPr lvl="1"/>
            <a:r>
              <a:rPr lang="en-US" dirty="0"/>
              <a:t>The number of components per pixel, and</a:t>
            </a:r>
          </a:p>
          <a:p>
            <a:pPr lvl="1"/>
            <a:r>
              <a:rPr lang="en-US" dirty="0"/>
              <a:t>Data type for a component.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27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3E108-161C-47D1-9663-487DB0DE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11FF-C189-425A-B177-ADD78F3E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CMakeLists.txt</a:t>
            </a:r>
          </a:p>
          <a:p>
            <a:pPr lvl="1"/>
            <a:r>
              <a:rPr lang="en-US" dirty="0" err="1"/>
              <a:t>enable_testing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add_test</a:t>
            </a:r>
            <a:r>
              <a:rPr lang="en-US" dirty="0"/>
              <a:t>(NAME </a:t>
            </a:r>
            <a:r>
              <a:rPr lang="en-US" dirty="0" err="1"/>
              <a:t>name</a:t>
            </a:r>
            <a:r>
              <a:rPr lang="en-US" dirty="0"/>
              <a:t> COMMAND </a:t>
            </a:r>
            <a:r>
              <a:rPr lang="en-US" dirty="0" err="1"/>
              <a:t>cmd</a:t>
            </a:r>
            <a:r>
              <a:rPr lang="en-US" dirty="0"/>
              <a:t> arg1 arg2 arg3 ...)</a:t>
            </a:r>
            <a:br>
              <a:rPr lang="en-US" dirty="0"/>
            </a:br>
            <a:r>
              <a:rPr lang="en-US" dirty="0"/>
              <a:t>(* </a:t>
            </a:r>
            <a:r>
              <a:rPr lang="en-US" dirty="0" err="1"/>
              <a:t>cmd</a:t>
            </a:r>
            <a:r>
              <a:rPr lang="en-US" dirty="0"/>
              <a:t> can be an executable target, or an executable file.  Therefore, it is also possible to run a Python script.)</a:t>
            </a:r>
          </a:p>
          <a:p>
            <a:endParaRPr lang="en-US" dirty="0"/>
          </a:p>
          <a:p>
            <a:r>
              <a:rPr lang="en-US" dirty="0"/>
              <a:t>In Command Line</a:t>
            </a:r>
          </a:p>
          <a:p>
            <a:pPr lvl="1"/>
            <a:r>
              <a:rPr lang="en-US" dirty="0"/>
              <a:t>List all unit tests:</a:t>
            </a:r>
            <a:br>
              <a:rPr lang="en-US" dirty="0"/>
            </a:br>
            <a:r>
              <a:rPr lang="en-US" dirty="0" err="1"/>
              <a:t>cmake</a:t>
            </a:r>
            <a:r>
              <a:rPr lang="en-US" dirty="0"/>
              <a:t> -N</a:t>
            </a:r>
          </a:p>
          <a:p>
            <a:pPr lvl="1"/>
            <a:r>
              <a:rPr lang="en-US" dirty="0"/>
              <a:t>Run tests:</a:t>
            </a:r>
            <a:br>
              <a:rPr lang="en-US" dirty="0"/>
            </a:br>
            <a:r>
              <a:rPr lang="en-US" dirty="0" err="1"/>
              <a:t>ctest</a:t>
            </a:r>
            <a:r>
              <a:rPr lang="en-US" dirty="0"/>
              <a:t> . -C Release</a:t>
            </a:r>
          </a:p>
          <a:p>
            <a:pPr lvl="1"/>
            <a:r>
              <a:rPr lang="en-US" dirty="0"/>
              <a:t>Run specific tests (test A to test B):</a:t>
            </a:r>
            <a:br>
              <a:rPr lang="en-US" dirty="0"/>
            </a:br>
            <a:r>
              <a:rPr lang="en-US" dirty="0" err="1"/>
              <a:t>ctest</a:t>
            </a:r>
            <a:r>
              <a:rPr lang="en-US" dirty="0"/>
              <a:t> . -I A,B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282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50E3-1D0A-4B0C-A782-D4073CB74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94A8A-D5C2-4747-802B-6533507B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test program tells </a:t>
            </a:r>
            <a:r>
              <a:rPr lang="en-US" dirty="0" err="1"/>
              <a:t>ctest</a:t>
            </a:r>
            <a:r>
              <a:rPr lang="en-US" dirty="0"/>
              <a:t> if the test was success or failure by the return value of the main function.  (Finally we found a use of this </a:t>
            </a:r>
            <a:r>
              <a:rPr lang="en-US" u="sng" dirty="0">
                <a:solidFill>
                  <a:srgbClr val="00B050"/>
                </a:solidFill>
              </a:rPr>
              <a:t>int</a:t>
            </a:r>
            <a:r>
              <a:rPr lang="en-US" dirty="0"/>
              <a:t> main()!)</a:t>
            </a:r>
          </a:p>
          <a:p>
            <a:r>
              <a:rPr lang="en-US" dirty="0"/>
              <a:t>Return 0 if the tests passes, or 1 if fails.</a:t>
            </a:r>
          </a:p>
        </p:txBody>
      </p:sp>
    </p:spTree>
    <p:extLst>
      <p:ext uri="{BB962C8B-B14F-4D97-AF65-F5344CB8AC3E}">
        <p14:creationId xmlns:p14="http://schemas.microsoft.com/office/powerpoint/2010/main" val="2969738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SimpleBitmapTemplate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common functionalities for any number of components per pixel and any component data type.</a:t>
            </a:r>
          </a:p>
          <a:p>
            <a:r>
              <a:rPr lang="en-US" dirty="0"/>
              <a:t>A useful bitmap class should be derived from this class.</a:t>
            </a:r>
          </a:p>
          <a:p>
            <a:r>
              <a:rPr lang="en-US" dirty="0"/>
              <a:t>Copy constructor/operator should be implemented in the sub-class, but give a function that easily copy from the sub-class’s copy constructor/operator.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template &lt;class </a:t>
            </a:r>
            <a:r>
              <a:rPr lang="en-US" sz="2000" dirty="0" err="1">
                <a:latin typeface="Consolas" panose="020B0609020204030204" pitchFamily="49" charset="0"/>
              </a:rPr>
              <a:t>ComponentType,int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NumComponentPerPixel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SimpleBitmapTemplate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1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variables and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000" y="825500"/>
            <a:ext cx="87757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template &lt;class </a:t>
            </a:r>
            <a:r>
              <a:rPr lang="en-US" sz="1000" dirty="0" err="1">
                <a:latin typeface="Consolas" panose="020B0609020204030204" pitchFamily="49" charset="0"/>
              </a:rPr>
              <a:t>ComponentType,int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NumComponentPerPixel</a:t>
            </a:r>
            <a:r>
              <a:rPr lang="en-US" sz="1000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class </a:t>
            </a:r>
            <a:r>
              <a:rPr lang="en-US" sz="1000" dirty="0" err="1">
                <a:latin typeface="Consolas" panose="020B0609020204030204" pitchFamily="49" charset="0"/>
              </a:rPr>
              <a:t>SimpleBitmapTemplate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   (Not allowing copy/move constructor and operator)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nx,ny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ComponentType</a:t>
            </a:r>
            <a:r>
              <a:rPr lang="en-US" sz="1000" dirty="0">
                <a:latin typeface="Consolas" panose="020B0609020204030204" pitchFamily="49" charset="0"/>
              </a:rPr>
              <a:t> *</a:t>
            </a:r>
            <a:r>
              <a:rPr lang="en-US" sz="1000" dirty="0" err="1">
                <a:latin typeface="Consolas" panose="020B0609020204030204" pitchFamily="49" charset="0"/>
              </a:rPr>
              <a:t>bmpPtr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ComponentType</a:t>
            </a:r>
            <a:r>
              <a:rPr lang="en-US" sz="1000" dirty="0">
                <a:latin typeface="Consolas" panose="020B0609020204030204" pitchFamily="49" charset="0"/>
              </a:rPr>
              <a:t> *</a:t>
            </a:r>
            <a:r>
              <a:rPr lang="en-US" sz="1000" dirty="0" err="1">
                <a:latin typeface="Consolas" panose="020B0609020204030204" pitchFamily="49" charset="0"/>
              </a:rPr>
              <a:t>LineTop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y);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ComponentType</a:t>
            </a:r>
            <a:r>
              <a:rPr lang="en-US" sz="1000" dirty="0">
                <a:latin typeface="Consolas" panose="020B0609020204030204" pitchFamily="49" charset="0"/>
              </a:rPr>
              <a:t> *</a:t>
            </a:r>
            <a:r>
              <a:rPr lang="en-US" sz="1000" dirty="0" err="1">
                <a:latin typeface="Consolas" panose="020B0609020204030204" pitchFamily="49" charset="0"/>
              </a:rPr>
              <a:t>LineTop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y)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   (Constructor, destructor, and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CleanUp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void </a:t>
            </a:r>
            <a:r>
              <a:rPr lang="en-US" sz="1000" dirty="0" err="1">
                <a:latin typeface="Consolas" panose="020B0609020204030204" pitchFamily="49" charset="0"/>
              </a:rPr>
              <a:t>CutOut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SimpleBitmapTemplate</a:t>
            </a:r>
            <a:r>
              <a:rPr lang="en-US" sz="1000" dirty="0">
                <a:latin typeface="Consolas" panose="020B0609020204030204" pitchFamily="49" charset="0"/>
              </a:rPr>
              <a:t> &lt;</a:t>
            </a:r>
            <a:r>
              <a:rPr lang="en-US" sz="1000" dirty="0" err="1">
                <a:latin typeface="Consolas" panose="020B0609020204030204" pitchFamily="49" charset="0"/>
              </a:rPr>
              <a:t>ComponentType,NumComponentPerPixel</a:t>
            </a:r>
            <a:r>
              <a:rPr lang="en-US" sz="1000" dirty="0">
                <a:latin typeface="Consolas" panose="020B0609020204030204" pitchFamily="49" charset="0"/>
              </a:rPr>
              <a:t>&gt; &amp;destination,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thisX0,int thisY0,int </a:t>
            </a:r>
            <a:r>
              <a:rPr lang="en-US" sz="1000" dirty="0" err="1">
                <a:latin typeface="Consolas" panose="020B0609020204030204" pitchFamily="49" charset="0"/>
              </a:rPr>
              <a:t>wid,int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hei,ComponentType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clearColor</a:t>
            </a:r>
            <a:r>
              <a:rPr lang="en-US" sz="1000" dirty="0">
                <a:latin typeface="Consolas" panose="020B0609020204030204" pitchFamily="49" charset="0"/>
              </a:rPr>
              <a:t>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endParaRPr lang="en-US" sz="1000" dirty="0">
              <a:latin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GetTotalNumComponent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wid,int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hei</a:t>
            </a:r>
            <a:r>
              <a:rPr lang="en-US" sz="1000" dirty="0">
                <a:latin typeface="Consolas" panose="020B0609020204030204" pitchFamily="49" charset="0"/>
              </a:rPr>
              <a:t>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GetTotalNumComponent</a:t>
            </a:r>
            <a:r>
              <a:rPr lang="en-US" sz="1000" dirty="0">
                <a:latin typeface="Consolas" panose="020B0609020204030204" pitchFamily="49" charset="0"/>
              </a:rPr>
              <a:t>(void)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GetNumComponentPerLine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wid</a:t>
            </a:r>
            <a:r>
              <a:rPr lang="en-US" sz="1000" dirty="0">
                <a:latin typeface="Consolas" panose="020B0609020204030204" pitchFamily="49" charset="0"/>
              </a:rPr>
              <a:t>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GetNumComponentPerLine</a:t>
            </a:r>
            <a:r>
              <a:rPr lang="en-US" sz="1000" dirty="0">
                <a:latin typeface="Consolas" panose="020B0609020204030204" pitchFamily="49" charset="0"/>
              </a:rPr>
              <a:t>(void)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SimpleBitmapTemplate</a:t>
            </a:r>
            <a:r>
              <a:rPr lang="en-US" sz="1000" dirty="0">
                <a:latin typeface="Consolas" panose="020B0609020204030204" pitchFamily="49" charset="0"/>
              </a:rPr>
              <a:t> &lt;</a:t>
            </a:r>
            <a:r>
              <a:rPr lang="en-US" sz="1000" dirty="0" err="1">
                <a:latin typeface="Consolas" panose="020B0609020204030204" pitchFamily="49" charset="0"/>
              </a:rPr>
              <a:t>ComponentType,NumComponentPerPixel</a:t>
            </a:r>
            <a:r>
              <a:rPr lang="en-US" sz="1000" dirty="0">
                <a:latin typeface="Consolas" panose="020B0609020204030204" pitchFamily="49" charset="0"/>
              </a:rPr>
              <a:t>&gt; &amp;</a:t>
            </a:r>
            <a:r>
              <a:rPr lang="en-US" sz="1000" dirty="0" err="1">
                <a:latin typeface="Consolas" panose="020B0609020204030204" pitchFamily="49" charset="0"/>
              </a:rPr>
              <a:t>CopyFrom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SimpleBitmapTemplate</a:t>
            </a:r>
            <a:r>
              <a:rPr lang="en-US" sz="1000" dirty="0">
                <a:latin typeface="Consolas" panose="020B0609020204030204" pitchFamily="49" charset="0"/>
              </a:rPr>
              <a:t> &lt;</a:t>
            </a:r>
            <a:r>
              <a:rPr lang="en-US" sz="1000" dirty="0" err="1">
                <a:latin typeface="Consolas" panose="020B0609020204030204" pitchFamily="49" charset="0"/>
              </a:rPr>
              <a:t>ComponentType,NumComponentPerPixel</a:t>
            </a:r>
            <a:r>
              <a:rPr lang="en-US" sz="1000" dirty="0">
                <a:latin typeface="Consolas" panose="020B0609020204030204" pitchFamily="49" charset="0"/>
              </a:rPr>
              <a:t>&gt; &amp;incoming);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SimpleBitmapTemplate</a:t>
            </a:r>
            <a:r>
              <a:rPr lang="en-US" sz="1000" dirty="0">
                <a:latin typeface="Consolas" panose="020B0609020204030204" pitchFamily="49" charset="0"/>
              </a:rPr>
              <a:t> &lt;</a:t>
            </a:r>
            <a:r>
              <a:rPr lang="en-US" sz="1000" dirty="0" err="1">
                <a:latin typeface="Consolas" panose="020B0609020204030204" pitchFamily="49" charset="0"/>
              </a:rPr>
              <a:t>ComponentType,NumComponentPerPixel</a:t>
            </a:r>
            <a:r>
              <a:rPr lang="en-US" sz="1000" dirty="0">
                <a:latin typeface="Consolas" panose="020B0609020204030204" pitchFamily="49" charset="0"/>
              </a:rPr>
              <a:t>&gt; &amp;</a:t>
            </a:r>
            <a:r>
              <a:rPr lang="en-US" sz="1000" dirty="0" err="1">
                <a:latin typeface="Consolas" panose="020B0609020204030204" pitchFamily="49" charset="0"/>
              </a:rPr>
              <a:t>MoveFrom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    </a:t>
            </a:r>
            <a:r>
              <a:rPr lang="en-US" sz="1000" dirty="0" err="1">
                <a:latin typeface="Consolas" panose="020B0609020204030204" pitchFamily="49" charset="0"/>
              </a:rPr>
              <a:t>SimpleBitmapTemplate</a:t>
            </a:r>
            <a:r>
              <a:rPr lang="en-US" sz="1000" dirty="0">
                <a:latin typeface="Consolas" panose="020B0609020204030204" pitchFamily="49" charset="0"/>
              </a:rPr>
              <a:t> &lt;</a:t>
            </a:r>
            <a:r>
              <a:rPr lang="en-US" sz="1000" dirty="0" err="1">
                <a:latin typeface="Consolas" panose="020B0609020204030204" pitchFamily="49" charset="0"/>
              </a:rPr>
              <a:t>ComponentType,NumComponentPerPixel</a:t>
            </a:r>
            <a:r>
              <a:rPr lang="en-US" sz="1000" dirty="0">
                <a:latin typeface="Consolas" panose="020B0609020204030204" pitchFamily="49" charset="0"/>
              </a:rPr>
              <a:t>&gt; &amp;incoming);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bool Create(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wid,int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hei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GetWidth</a:t>
            </a:r>
            <a:r>
              <a:rPr lang="en-US" sz="1000" dirty="0">
                <a:latin typeface="Consolas" panose="020B0609020204030204" pitchFamily="49" charset="0"/>
              </a:rPr>
              <a:t>(void)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GetHeight</a:t>
            </a:r>
            <a:r>
              <a:rPr lang="en-US" sz="1000" dirty="0">
                <a:latin typeface="Consolas" panose="020B0609020204030204" pitchFamily="49" charset="0"/>
              </a:rPr>
              <a:t>(void)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ComponentType</a:t>
            </a:r>
            <a:r>
              <a:rPr lang="en-US" sz="1000" dirty="0">
                <a:latin typeface="Consolas" panose="020B0609020204030204" pitchFamily="49" charset="0"/>
              </a:rPr>
              <a:t> *</a:t>
            </a:r>
            <a:r>
              <a:rPr lang="en-US" sz="1000" dirty="0" err="1">
                <a:latin typeface="Consolas" panose="020B0609020204030204" pitchFamily="49" charset="0"/>
              </a:rPr>
              <a:t>GetBitmapPointer</a:t>
            </a:r>
            <a:r>
              <a:rPr lang="en-US" sz="1000" dirty="0">
                <a:latin typeface="Consolas" panose="020B0609020204030204" pitchFamily="49" charset="0"/>
              </a:rPr>
              <a:t>(void)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ComponentType</a:t>
            </a:r>
            <a:r>
              <a:rPr lang="en-US" sz="1000" dirty="0">
                <a:latin typeface="Consolas" panose="020B0609020204030204" pitchFamily="49" charset="0"/>
              </a:rPr>
              <a:t> *</a:t>
            </a:r>
            <a:r>
              <a:rPr lang="en-US" sz="1000" dirty="0" err="1">
                <a:latin typeface="Consolas" panose="020B0609020204030204" pitchFamily="49" charset="0"/>
              </a:rPr>
              <a:t>GetPixelPointer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x,int</a:t>
            </a:r>
            <a:r>
              <a:rPr lang="en-US" sz="1000" dirty="0">
                <a:latin typeface="Consolas" panose="020B0609020204030204" pitchFamily="49" charset="0"/>
              </a:rPr>
              <a:t> y)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ComponentType</a:t>
            </a:r>
            <a:r>
              <a:rPr lang="en-US" sz="1000" dirty="0">
                <a:latin typeface="Consolas" panose="020B0609020204030204" pitchFamily="49" charset="0"/>
              </a:rPr>
              <a:t> *</a:t>
            </a:r>
            <a:r>
              <a:rPr lang="en-US" sz="1000" dirty="0" err="1">
                <a:latin typeface="Consolas" panose="020B0609020204030204" pitchFamily="49" charset="0"/>
              </a:rPr>
              <a:t>GetEditableBitmapPointer</a:t>
            </a:r>
            <a:r>
              <a:rPr lang="en-US" sz="1000" dirty="0">
                <a:latin typeface="Consolas" panose="020B0609020204030204" pitchFamily="49" charset="0"/>
              </a:rPr>
              <a:t>(void);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latin typeface="Consolas" panose="020B0609020204030204" pitchFamily="49" charset="0"/>
              </a:rPr>
              <a:t>ComponentType</a:t>
            </a:r>
            <a:r>
              <a:rPr lang="en-US" sz="1000" dirty="0">
                <a:latin typeface="Consolas" panose="020B0609020204030204" pitchFamily="49" charset="0"/>
              </a:rPr>
              <a:t> *</a:t>
            </a:r>
            <a:r>
              <a:rPr lang="en-US" sz="1000" dirty="0" err="1">
                <a:latin typeface="Consolas" panose="020B0609020204030204" pitchFamily="49" charset="0"/>
              </a:rPr>
              <a:t>GetEditablePixelPointer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x,int</a:t>
            </a:r>
            <a:r>
              <a:rPr lang="en-US" sz="1000" dirty="0">
                <a:latin typeface="Consolas" panose="020B0609020204030204" pitchFamily="49" charset="0"/>
              </a:rPr>
              <a:t> y);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void Invert(void);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void </a:t>
            </a:r>
            <a:r>
              <a:rPr lang="en-US" sz="1000" dirty="0" err="1">
                <a:latin typeface="Consolas" panose="020B0609020204030204" pitchFamily="49" charset="0"/>
              </a:rPr>
              <a:t>SetDirect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wid,int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hei,ComponentType</a:t>
            </a:r>
            <a:r>
              <a:rPr lang="en-US" sz="1000" dirty="0">
                <a:latin typeface="Consolas" panose="020B0609020204030204" pitchFamily="49" charset="0"/>
              </a:rPr>
              <a:t> *</a:t>
            </a:r>
            <a:r>
              <a:rPr lang="en-US" sz="1000" dirty="0" err="1">
                <a:latin typeface="Consolas" panose="020B0609020204030204" pitchFamily="49" charset="0"/>
              </a:rPr>
              <a:t>incomingBmpPtr</a:t>
            </a:r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bool </a:t>
            </a:r>
            <a:r>
              <a:rPr lang="en-US" sz="1000" dirty="0" err="1">
                <a:latin typeface="Consolas" panose="020B0609020204030204" pitchFamily="49" charset="0"/>
              </a:rPr>
              <a:t>IsInRange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x,int</a:t>
            </a:r>
            <a:r>
              <a:rPr lang="en-US" sz="1000" dirty="0">
                <a:latin typeface="Consolas" panose="020B0609020204030204" pitchFamily="49" charset="0"/>
              </a:rPr>
              <a:t> y)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bool </a:t>
            </a:r>
            <a:r>
              <a:rPr lang="en-US" sz="1000" dirty="0" err="1">
                <a:latin typeface="Consolas" panose="020B0609020204030204" pitchFamily="49" charset="0"/>
              </a:rPr>
              <a:t>IsXInRange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x)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bool </a:t>
            </a:r>
            <a:r>
              <a:rPr lang="en-US" sz="1000" dirty="0" err="1">
                <a:latin typeface="Consolas" panose="020B0609020204030204" pitchFamily="49" charset="0"/>
              </a:rPr>
              <a:t>IsYInRange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  <a:r>
              <a:rPr lang="en-US" sz="1000" dirty="0" err="1">
                <a:latin typeface="Consolas" panose="020B0609020204030204" pitchFamily="49" charset="0"/>
              </a:rPr>
              <a:t>int</a:t>
            </a:r>
            <a:r>
              <a:rPr lang="en-US" sz="1000" dirty="0">
                <a:latin typeface="Consolas" panose="020B0609020204030204" pitchFamily="49" charset="0"/>
              </a:rPr>
              <a:t> y) </a:t>
            </a:r>
            <a:r>
              <a:rPr lang="en-US" sz="1000" dirty="0" err="1">
                <a:latin typeface="Consolas" panose="020B0609020204030204" pitchFamily="49" charset="0"/>
              </a:rPr>
              <a:t>const</a:t>
            </a:r>
            <a:r>
              <a:rPr lang="en-US" sz="10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ight Brace 2"/>
          <p:cNvSpPr/>
          <p:nvPr/>
        </p:nvSpPr>
        <p:spPr>
          <a:xfrm>
            <a:off x="5683250" y="2819400"/>
            <a:ext cx="209550" cy="56515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11850" y="2774950"/>
            <a:ext cx="264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will be part of </a:t>
            </a:r>
            <a:r>
              <a:rPr lang="en-US"/>
              <a:t>the next </a:t>
            </a:r>
            <a:r>
              <a:rPr lang="en-US" dirty="0"/>
              <a:t>assignment.</a:t>
            </a:r>
          </a:p>
        </p:txBody>
      </p:sp>
    </p:spTree>
    <p:extLst>
      <p:ext uri="{BB962C8B-B14F-4D97-AF65-F5344CB8AC3E}">
        <p14:creationId xmlns:p14="http://schemas.microsoft.com/office/powerpoint/2010/main" val="1515079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SimpleBitmap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8-bit per component RGBA bitmap class.</a:t>
            </a:r>
          </a:p>
          <a:p>
            <a:r>
              <a:rPr lang="en-US" dirty="0"/>
              <a:t>Derived from </a:t>
            </a:r>
            <a:r>
              <a:rPr lang="en-US" dirty="0" err="1"/>
              <a:t>SimpleBitmapTemplate</a:t>
            </a:r>
            <a:r>
              <a:rPr lang="en-US" dirty="0"/>
              <a:t> class.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SimpleBitmap</a:t>
            </a:r>
            <a:r>
              <a:rPr lang="en-US" sz="1600" dirty="0">
                <a:latin typeface="Consolas" panose="020B0609020204030204" pitchFamily="49" charset="0"/>
              </a:rPr>
              <a:t> : public </a:t>
            </a:r>
            <a:r>
              <a:rPr lang="en-US" sz="1600" dirty="0" err="1">
                <a:latin typeface="Consolas" panose="020B0609020204030204" pitchFamily="49" charset="0"/>
              </a:rPr>
              <a:t>SimpleBitmapTemplate</a:t>
            </a:r>
            <a:r>
              <a:rPr lang="en-US" sz="1600" dirty="0">
                <a:latin typeface="Consolas" panose="020B0609020204030204" pitchFamily="49" charset="0"/>
              </a:rPr>
              <a:t> &lt;unsigned char,4&gt;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9755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3594</TotalTime>
  <Words>4436</Words>
  <Application>Microsoft Office PowerPoint</Application>
  <PresentationFormat>On-screen Show (4:3)</PresentationFormat>
  <Paragraphs>627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Consolas</vt:lpstr>
      <vt:lpstr>Lucida Console</vt:lpstr>
      <vt:lpstr>Default Design</vt:lpstr>
      <vt:lpstr>24-783 Lecture Note 03</vt:lpstr>
      <vt:lpstr>PowerPoint Presentation</vt:lpstr>
      <vt:lpstr>Preview of Problem Set 4</vt:lpstr>
      <vt:lpstr>Getting the Rust Off of the Programming</vt:lpstr>
      <vt:lpstr>Getting the Rust Off of the Programming</vt:lpstr>
      <vt:lpstr>Bitmap</vt:lpstr>
      <vt:lpstr>SimpleBitmapTemplate</vt:lpstr>
      <vt:lpstr>Member variables and functions</vt:lpstr>
      <vt:lpstr>SimpleBitmap class</vt:lpstr>
      <vt:lpstr>Introducing the Concept of Moving</vt:lpstr>
      <vt:lpstr>Member functions</vt:lpstr>
      <vt:lpstr>Test with Command-Line Arguments</vt:lpstr>
      <vt:lpstr>Command argument to use your program from Python</vt:lpstr>
      <vt:lpstr>Writing a Bitmap viewer to test the class.</vt:lpstr>
      <vt:lpstr>Move Assignment Operator and Move Constructor</vt:lpstr>
      <vt:lpstr>Move Assignment Operator and Move Constructor</vt:lpstr>
      <vt:lpstr>Problem of Copy</vt:lpstr>
      <vt:lpstr>In most of the recent compilers, you can avoid copy by taking advantage of Return Value Optimization</vt:lpstr>
      <vt:lpstr>Return Value Optimization (RVO)</vt:lpstr>
      <vt:lpstr>Rare but potential problem of RVO</vt:lpstr>
      <vt:lpstr>Or, you can implement and explicitly use MoveFrom function</vt:lpstr>
      <vt:lpstr>R-value Reference and Move Assignment Operator and Move Constructor </vt:lpstr>
      <vt:lpstr>Move Constructor and Move Assignment Operator</vt:lpstr>
      <vt:lpstr>Hash Set and Hash Table</vt:lpstr>
      <vt:lpstr>Hash Set and Hash Table in Standard Template Library</vt:lpstr>
      <vt:lpstr>Hash Set and Hash Table</vt:lpstr>
      <vt:lpstr>PowerPoint Presentation</vt:lpstr>
      <vt:lpstr>Hash Set</vt:lpstr>
      <vt:lpstr>What exactly is it?</vt:lpstr>
      <vt:lpstr>A set of unsigned integers</vt:lpstr>
      <vt:lpstr>A set of numbers – what if you have an infinitely long table?</vt:lpstr>
      <vt:lpstr>Solution</vt:lpstr>
      <vt:lpstr>Non-Repeating Random Number with std::unordered_set</vt:lpstr>
      <vt:lpstr>Hash Set: Simple case – Hash Code==Hash Key</vt:lpstr>
      <vt:lpstr>Hash Set: Simple case – Hash Code==Hash Key</vt:lpstr>
      <vt:lpstr>Hash Set: Simple case – Hash Code==Hash Key</vt:lpstr>
      <vt:lpstr>Hash Set: Simple case – Hash Code==Hash Key</vt:lpstr>
      <vt:lpstr>Hash Set</vt:lpstr>
      <vt:lpstr>Implementing a Hash Set</vt:lpstr>
      <vt:lpstr>Deleting</vt:lpstr>
      <vt:lpstr>Deleting (Faster method)</vt:lpstr>
      <vt:lpstr>PowerPoint Presentation</vt:lpstr>
      <vt:lpstr>Re-sizing</vt:lpstr>
      <vt:lpstr>About the hash table size.</vt:lpstr>
      <vt:lpstr>Variation</vt:lpstr>
      <vt:lpstr>Hash Set - General Case</vt:lpstr>
      <vt:lpstr>Hash Set - General Case</vt:lpstr>
      <vt:lpstr>Hash Set - General Case</vt:lpstr>
      <vt:lpstr>Hash Set - General Case</vt:lpstr>
      <vt:lpstr>What to Implement</vt:lpstr>
      <vt:lpstr>Automatic Re-sizing</vt:lpstr>
      <vt:lpstr>Hash Table</vt:lpstr>
      <vt:lpstr>Enumerating keys and values in the hash table</vt:lpstr>
      <vt:lpstr>PowerPoint Presentation</vt:lpstr>
      <vt:lpstr>Re-designing HashSet and HashTable with a Common Base Class</vt:lpstr>
      <vt:lpstr>PowerPoint Presentation</vt:lpstr>
      <vt:lpstr>More possible improvements</vt:lpstr>
      <vt:lpstr>Setting Up Unit Tests</vt:lpstr>
      <vt:lpstr>What Kind of Tests?</vt:lpstr>
      <vt:lpstr>CMake Commands</vt:lpstr>
      <vt:lpstr>Test Program</vt:lpstr>
    </vt:vector>
  </TitlesOfParts>
  <Company>CMU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soji</dc:creator>
  <cp:lastModifiedBy>Soji Yamakawa</cp:lastModifiedBy>
  <cp:revision>544</cp:revision>
  <dcterms:created xsi:type="dcterms:W3CDTF">2009-08-19T14:18:47Z</dcterms:created>
  <dcterms:modified xsi:type="dcterms:W3CDTF">2021-02-15T23:11:03Z</dcterms:modified>
</cp:coreProperties>
</file>