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83" r:id="rId2"/>
    <p:sldId id="519" r:id="rId3"/>
    <p:sldId id="520" r:id="rId4"/>
    <p:sldId id="427" r:id="rId5"/>
    <p:sldId id="428" r:id="rId6"/>
    <p:sldId id="429" r:id="rId7"/>
    <p:sldId id="516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517" r:id="rId41"/>
    <p:sldId id="51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9" r:id="rId60"/>
    <p:sldId id="480" r:id="rId61"/>
    <p:sldId id="481" r:id="rId62"/>
    <p:sldId id="482" r:id="rId63"/>
    <p:sldId id="483" r:id="rId64"/>
    <p:sldId id="487" r:id="rId65"/>
    <p:sldId id="488" r:id="rId66"/>
    <p:sldId id="489" r:id="rId67"/>
    <p:sldId id="490" r:id="rId68"/>
    <p:sldId id="491" r:id="rId69"/>
    <p:sldId id="492" r:id="rId70"/>
    <p:sldId id="493" r:id="rId71"/>
    <p:sldId id="494" r:id="rId72"/>
    <p:sldId id="495" r:id="rId73"/>
    <p:sldId id="496" r:id="rId74"/>
    <p:sldId id="497" r:id="rId75"/>
    <p:sldId id="498" r:id="rId76"/>
    <p:sldId id="499" r:id="rId77"/>
    <p:sldId id="500" r:id="rId78"/>
    <p:sldId id="501" r:id="rId79"/>
    <p:sldId id="502" r:id="rId80"/>
    <p:sldId id="503" r:id="rId81"/>
    <p:sldId id="504" r:id="rId82"/>
    <p:sldId id="505" r:id="rId83"/>
    <p:sldId id="539" r:id="rId84"/>
    <p:sldId id="540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write a plain binary tree.  Make</a:t>
            </a:r>
            <a:r>
              <a:rPr lang="en-US" baseline="0" dirty="0"/>
              <a:t> </a:t>
            </a:r>
            <a:r>
              <a:rPr lang="en-US" baseline="0" dirty="0" err="1"/>
              <a:t>left,right,up</a:t>
            </a:r>
            <a:r>
              <a:rPr lang="en-US" baseline="0" dirty="0"/>
              <a:t> of node class as public members.  Then, make them protected, and add Left(),Right(), and Up() functions </a:t>
            </a:r>
            <a:r>
              <a:rPr lang="en-US" baseline="0"/>
              <a:t>for traversal.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52171-27E8-424E-AF8F-E680FB935C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y%E2%80%93Stout%E2%80%93Warren_algorithm" TargetMode="External"/><Relationship Id="rId2" Type="http://schemas.openxmlformats.org/officeDocument/2006/relationships/hyperlink" Target="http://web.eecs.umich.edu/~qstout/pap/CACM86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4 Binary Tree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71" y="2603502"/>
            <a:ext cx="4047058" cy="30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first node is added, root pointer points to the first node, and the first node’s parent, left, and right are all NULL.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5062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3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4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5066" name="Straight Arrow Connector 11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Rounded Rectangle 12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267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06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second node is added (let’s say the second is greater than the first node) it is added to the right of the first node.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8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6092" name="Straight Arrow Connector 1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Arrow Connector 13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Rounded Rectangle 1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6097" name="Straight Arrow Connector 17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Straight Arrow Connector 18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2578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9184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say the third node is greater than the first, but smaller than the second node.</a:t>
            </a:r>
          </a:p>
          <a:p>
            <a:r>
              <a:rPr lang="en-US" altLang="en-US"/>
              <a:t>It needs to be added to the left of the second node.</a:t>
            </a: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17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Straight Arrow Connector 14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121" name="Oval 16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7123" name="Straight Arrow Connector 1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1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Rounded Rectangle 2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910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28" name="Straight Arrow Connector 23"/>
          <p:cNvCxnSpPr>
            <a:cxnSpLocks noChangeShapeType="1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467600" y="54102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130" name="Straight Arrow Connector 25"/>
          <p:cNvCxnSpPr>
            <a:cxnSpLocks noChangeShapeType="1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1" name="Freeform 26"/>
          <p:cNvSpPr>
            <a:spLocks/>
          </p:cNvSpPr>
          <p:nvPr/>
        </p:nvSpPr>
        <p:spPr bwMode="auto">
          <a:xfrm>
            <a:off x="3403600" y="2870200"/>
            <a:ext cx="3414713" cy="2641600"/>
          </a:xfrm>
          <a:custGeom>
            <a:avLst/>
            <a:gdLst>
              <a:gd name="T0" fmla="*/ 0 w 3414183"/>
              <a:gd name="T1" fmla="*/ 0 h 2641600"/>
              <a:gd name="T2" fmla="*/ 1412111 w 3414183"/>
              <a:gd name="T3" fmla="*/ 698500 h 2641600"/>
              <a:gd name="T4" fmla="*/ 3193153 w 3414183"/>
              <a:gd name="T5" fmla="*/ 1308100 h 2641600"/>
              <a:gd name="T6" fmla="*/ 2773331 w 3414183"/>
              <a:gd name="T7" fmla="*/ 2641600 h 2641600"/>
              <a:gd name="T8" fmla="*/ 0 60000 65536"/>
              <a:gd name="T9" fmla="*/ 0 60000 65536"/>
              <a:gd name="T10" fmla="*/ 0 60000 65536"/>
              <a:gd name="T11" fmla="*/ 0 60000 65536"/>
              <a:gd name="T12" fmla="*/ 0 w 3414183"/>
              <a:gd name="T13" fmla="*/ 0 h 2641600"/>
              <a:gd name="T14" fmla="*/ 3414183 w 3414183"/>
              <a:gd name="T15" fmla="*/ 2641600 h 264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4183" h="2641600">
                <a:moveTo>
                  <a:pt x="0" y="0"/>
                </a:moveTo>
                <a:cubicBezTo>
                  <a:pt x="439208" y="240241"/>
                  <a:pt x="878417" y="480483"/>
                  <a:pt x="1409700" y="698500"/>
                </a:cubicBezTo>
                <a:cubicBezTo>
                  <a:pt x="1940983" y="916517"/>
                  <a:pt x="2961217" y="984250"/>
                  <a:pt x="3187700" y="1308100"/>
                </a:cubicBezTo>
                <a:cubicBezTo>
                  <a:pt x="3414183" y="1631950"/>
                  <a:pt x="3091391" y="2136775"/>
                  <a:pt x="2768600" y="26416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0" y="3271838"/>
            <a:ext cx="2590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greater than the root node, so it needs to go right.</a:t>
            </a:r>
            <a:endParaRPr lang="en-US" sz="1200" i="0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808538"/>
            <a:ext cx="25908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New node is smaller than the second node, so it needs to go left, and it is where the third node needs to be connected.</a:t>
            </a:r>
          </a:p>
        </p:txBody>
      </p:sp>
    </p:spTree>
    <p:extLst>
      <p:ext uri="{BB962C8B-B14F-4D97-AF65-F5344CB8AC3E}">
        <p14:creationId xmlns:p14="http://schemas.microsoft.com/office/powerpoint/2010/main" val="21280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building a whole tree, you can iterate through the smallest node to the greatest node as follows. 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48179" name="Freeform 50"/>
          <p:cNvSpPr>
            <a:spLocks/>
          </p:cNvSpPr>
          <p:nvPr/>
        </p:nvSpPr>
        <p:spPr bwMode="auto">
          <a:xfrm>
            <a:off x="704850" y="2832100"/>
            <a:ext cx="3670300" cy="2628900"/>
          </a:xfrm>
          <a:custGeom>
            <a:avLst/>
            <a:gdLst>
              <a:gd name="T0" fmla="*/ 3219450 w 3670300"/>
              <a:gd name="T1" fmla="*/ 0 h 2628900"/>
              <a:gd name="T2" fmla="*/ 3321050 w 3670300"/>
              <a:gd name="T3" fmla="*/ 457200 h 2628900"/>
              <a:gd name="T4" fmla="*/ 1123950 w 3670300"/>
              <a:gd name="T5" fmla="*/ 1282700 h 2628900"/>
              <a:gd name="T6" fmla="*/ 184150 w 3670300"/>
              <a:gd name="T7" fmla="*/ 1866900 h 2628900"/>
              <a:gd name="T8" fmla="*/ 19050 w 3670300"/>
              <a:gd name="T9" fmla="*/ 2628900 h 262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70300"/>
              <a:gd name="T16" fmla="*/ 0 h 2628900"/>
              <a:gd name="T17" fmla="*/ 3670300 w 3670300"/>
              <a:gd name="T18" fmla="*/ 2628900 h 2628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70300" h="2628900">
                <a:moveTo>
                  <a:pt x="3219450" y="0"/>
                </a:moveTo>
                <a:cubicBezTo>
                  <a:pt x="3444875" y="121708"/>
                  <a:pt x="3670300" y="243417"/>
                  <a:pt x="3321050" y="457200"/>
                </a:cubicBezTo>
                <a:cubicBezTo>
                  <a:pt x="2971800" y="670983"/>
                  <a:pt x="1646767" y="1047750"/>
                  <a:pt x="1123950" y="1282700"/>
                </a:cubicBezTo>
                <a:cubicBezTo>
                  <a:pt x="601133" y="1517650"/>
                  <a:pt x="368300" y="1642533"/>
                  <a:pt x="184150" y="1866900"/>
                </a:cubicBezTo>
                <a:cubicBezTo>
                  <a:pt x="0" y="2091267"/>
                  <a:pt x="9525" y="2360083"/>
                  <a:pt x="19050" y="26289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" y="3805238"/>
            <a:ext cx="1676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all the way to the left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50244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Then go up a level.</a:t>
            </a:r>
          </a:p>
        </p:txBody>
      </p:sp>
      <p:sp>
        <p:nvSpPr>
          <p:cNvPr id="48182" name="Freeform 54"/>
          <p:cNvSpPr>
            <a:spLocks/>
          </p:cNvSpPr>
          <p:nvPr/>
        </p:nvSpPr>
        <p:spPr bwMode="auto">
          <a:xfrm>
            <a:off x="2184400" y="4749800"/>
            <a:ext cx="787400" cy="889000"/>
          </a:xfrm>
          <a:custGeom>
            <a:avLst/>
            <a:gdLst>
              <a:gd name="T0" fmla="*/ 0 w 787400"/>
              <a:gd name="T1" fmla="*/ 203200 h 889000"/>
              <a:gd name="T2" fmla="*/ 241300 w 787400"/>
              <a:gd name="T3" fmla="*/ 114300 h 889000"/>
              <a:gd name="T4" fmla="*/ 787400 w 787400"/>
              <a:gd name="T5" fmla="*/ 889000 h 889000"/>
              <a:gd name="T6" fmla="*/ 0 60000 65536"/>
              <a:gd name="T7" fmla="*/ 0 60000 65536"/>
              <a:gd name="T8" fmla="*/ 0 60000 65536"/>
              <a:gd name="T9" fmla="*/ 0 w 787400"/>
              <a:gd name="T10" fmla="*/ 0 h 889000"/>
              <a:gd name="T11" fmla="*/ 787400 w 787400"/>
              <a:gd name="T12" fmla="*/ 889000 h 889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7400" h="889000">
                <a:moveTo>
                  <a:pt x="0" y="203200"/>
                </a:moveTo>
                <a:cubicBezTo>
                  <a:pt x="55033" y="101600"/>
                  <a:pt x="110067" y="0"/>
                  <a:pt x="241300" y="114300"/>
                </a:cubicBezTo>
                <a:cubicBezTo>
                  <a:pt x="372533" y="228600"/>
                  <a:pt x="579966" y="558800"/>
                  <a:pt x="787400" y="88900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5253038"/>
            <a:ext cx="106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i="0" dirty="0">
                <a:solidFill>
                  <a:srgbClr val="FF0000"/>
                </a:solidFill>
                <a:latin typeface="+mn-lt"/>
              </a:rPr>
              <a:t>Go to the right.</a:t>
            </a:r>
          </a:p>
        </p:txBody>
      </p:sp>
      <p:sp>
        <p:nvSpPr>
          <p:cNvPr id="48184" name="Freeform 56"/>
          <p:cNvSpPr>
            <a:spLocks/>
          </p:cNvSpPr>
          <p:nvPr/>
        </p:nvSpPr>
        <p:spPr bwMode="auto">
          <a:xfrm>
            <a:off x="2552700" y="4800600"/>
            <a:ext cx="1998663" cy="1846263"/>
          </a:xfrm>
          <a:custGeom>
            <a:avLst/>
            <a:gdLst>
              <a:gd name="T0" fmla="*/ 433065 w 1998133"/>
              <a:gd name="T1" fmla="*/ 828111 h 1845733"/>
              <a:gd name="T2" fmla="*/ 534962 w 1998133"/>
              <a:gd name="T3" fmla="*/ 1057434 h 1845733"/>
              <a:gd name="T4" fmla="*/ 25477 w 1998133"/>
              <a:gd name="T5" fmla="*/ 1618001 h 1845733"/>
              <a:gd name="T6" fmla="*/ 382111 w 1998133"/>
              <a:gd name="T7" fmla="*/ 1719923 h 1845733"/>
              <a:gd name="T8" fmla="*/ 878862 w 1998133"/>
              <a:gd name="T9" fmla="*/ 1274018 h 1845733"/>
              <a:gd name="T10" fmla="*/ 1694035 w 1998133"/>
              <a:gd name="T11" fmla="*/ 1821845 h 1845733"/>
              <a:gd name="T12" fmla="*/ 1808669 w 1998133"/>
              <a:gd name="T13" fmla="*/ 1452380 h 1845733"/>
              <a:gd name="T14" fmla="*/ 522218 w 1998133"/>
              <a:gd name="T15" fmla="*/ 0 h 18457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98133"/>
              <a:gd name="T25" fmla="*/ 0 h 1845733"/>
              <a:gd name="T26" fmla="*/ 1998133 w 1998133"/>
              <a:gd name="T27" fmla="*/ 1845733 h 18457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98133" h="1845733">
                <a:moveTo>
                  <a:pt x="431800" y="825500"/>
                </a:moveTo>
                <a:cubicBezTo>
                  <a:pt x="516466" y="874183"/>
                  <a:pt x="601133" y="922867"/>
                  <a:pt x="533400" y="1054100"/>
                </a:cubicBezTo>
                <a:cubicBezTo>
                  <a:pt x="465667" y="1185333"/>
                  <a:pt x="50800" y="1502833"/>
                  <a:pt x="25400" y="1612900"/>
                </a:cubicBezTo>
                <a:cubicBezTo>
                  <a:pt x="0" y="1722967"/>
                  <a:pt x="239183" y="1771650"/>
                  <a:pt x="381000" y="1714500"/>
                </a:cubicBezTo>
                <a:cubicBezTo>
                  <a:pt x="522817" y="1657350"/>
                  <a:pt x="658283" y="1253067"/>
                  <a:pt x="876300" y="1270000"/>
                </a:cubicBezTo>
                <a:cubicBezTo>
                  <a:pt x="1094317" y="1286933"/>
                  <a:pt x="1534584" y="1786467"/>
                  <a:pt x="1689100" y="1816100"/>
                </a:cubicBezTo>
                <a:cubicBezTo>
                  <a:pt x="1843616" y="1845733"/>
                  <a:pt x="1998133" y="1750483"/>
                  <a:pt x="1803400" y="1447800"/>
                </a:cubicBezTo>
                <a:cubicBezTo>
                  <a:pt x="1608667" y="1145117"/>
                  <a:pt x="1064683" y="572558"/>
                  <a:pt x="52070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Freeform 57"/>
          <p:cNvSpPr>
            <a:spLocks/>
          </p:cNvSpPr>
          <p:nvPr/>
        </p:nvSpPr>
        <p:spPr bwMode="auto">
          <a:xfrm>
            <a:off x="277813" y="4965700"/>
            <a:ext cx="1993900" cy="1757363"/>
          </a:xfrm>
          <a:custGeom>
            <a:avLst/>
            <a:gdLst>
              <a:gd name="T0" fmla="*/ 484717 w 1993900"/>
              <a:gd name="T1" fmla="*/ 484206 h 1756833"/>
              <a:gd name="T2" fmla="*/ 573617 w 1993900"/>
              <a:gd name="T3" fmla="*/ 764532 h 1756833"/>
              <a:gd name="T4" fmla="*/ 116417 w 1993900"/>
              <a:gd name="T5" fmla="*/ 1299707 h 1756833"/>
              <a:gd name="T6" fmla="*/ 52917 w 1993900"/>
              <a:gd name="T7" fmla="*/ 1707456 h 1756833"/>
              <a:gd name="T8" fmla="*/ 433917 w 1993900"/>
              <a:gd name="T9" fmla="*/ 1618261 h 1756833"/>
              <a:gd name="T10" fmla="*/ 891117 w 1993900"/>
              <a:gd name="T11" fmla="*/ 1223253 h 1756833"/>
              <a:gd name="T12" fmla="*/ 1094317 w 1993900"/>
              <a:gd name="T13" fmla="*/ 1325191 h 1756833"/>
              <a:gd name="T14" fmla="*/ 1665817 w 1993900"/>
              <a:gd name="T15" fmla="*/ 1758425 h 1756833"/>
              <a:gd name="T16" fmla="*/ 1970617 w 1993900"/>
              <a:gd name="T17" fmla="*/ 1299707 h 1756833"/>
              <a:gd name="T18" fmla="*/ 1526117 w 1993900"/>
              <a:gd name="T19" fmla="*/ 777274 h 1756833"/>
              <a:gd name="T20" fmla="*/ 1881717 w 1993900"/>
              <a:gd name="T21" fmla="*/ 0 h 17568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93900"/>
              <a:gd name="T34" fmla="*/ 0 h 1756833"/>
              <a:gd name="T35" fmla="*/ 1993900 w 1993900"/>
              <a:gd name="T36" fmla="*/ 1756833 h 17568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93900" h="1756833">
                <a:moveTo>
                  <a:pt x="484717" y="482600"/>
                </a:moveTo>
                <a:cubicBezTo>
                  <a:pt x="559858" y="554566"/>
                  <a:pt x="635000" y="626533"/>
                  <a:pt x="573617" y="762000"/>
                </a:cubicBezTo>
                <a:cubicBezTo>
                  <a:pt x="512234" y="897467"/>
                  <a:pt x="203200" y="1138767"/>
                  <a:pt x="116417" y="1295400"/>
                </a:cubicBezTo>
                <a:cubicBezTo>
                  <a:pt x="29634" y="1452033"/>
                  <a:pt x="0" y="1648883"/>
                  <a:pt x="52917" y="1701800"/>
                </a:cubicBezTo>
                <a:cubicBezTo>
                  <a:pt x="105834" y="1754717"/>
                  <a:pt x="294217" y="1693333"/>
                  <a:pt x="433917" y="1612900"/>
                </a:cubicBezTo>
                <a:cubicBezTo>
                  <a:pt x="573617" y="1532467"/>
                  <a:pt x="781050" y="1267883"/>
                  <a:pt x="891117" y="1219200"/>
                </a:cubicBezTo>
                <a:cubicBezTo>
                  <a:pt x="1001184" y="1170517"/>
                  <a:pt x="965200" y="1231900"/>
                  <a:pt x="1094317" y="1320800"/>
                </a:cubicBezTo>
                <a:cubicBezTo>
                  <a:pt x="1223434" y="1409700"/>
                  <a:pt x="1519767" y="1756833"/>
                  <a:pt x="1665817" y="1752600"/>
                </a:cubicBezTo>
                <a:cubicBezTo>
                  <a:pt x="1811867" y="1748367"/>
                  <a:pt x="1993900" y="1458383"/>
                  <a:pt x="1970617" y="1295400"/>
                </a:cubicBezTo>
                <a:cubicBezTo>
                  <a:pt x="1947334" y="1132417"/>
                  <a:pt x="1540934" y="990600"/>
                  <a:pt x="1526117" y="774700"/>
                </a:cubicBezTo>
                <a:cubicBezTo>
                  <a:pt x="1511300" y="558800"/>
                  <a:pt x="1696508" y="279400"/>
                  <a:pt x="1881717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Freeform 58"/>
          <p:cNvSpPr>
            <a:spLocks/>
          </p:cNvSpPr>
          <p:nvPr/>
        </p:nvSpPr>
        <p:spPr bwMode="auto">
          <a:xfrm>
            <a:off x="2903538" y="4046538"/>
            <a:ext cx="3041650" cy="2435225"/>
          </a:xfrm>
          <a:custGeom>
            <a:avLst/>
            <a:gdLst>
              <a:gd name="T0" fmla="*/ 182033 w 3041650"/>
              <a:gd name="T1" fmla="*/ 795429 h 2434166"/>
              <a:gd name="T2" fmla="*/ 182033 w 3041650"/>
              <a:gd name="T3" fmla="*/ 527451 h 2434166"/>
              <a:gd name="T4" fmla="*/ 1274233 w 3041650"/>
              <a:gd name="T5" fmla="*/ 4255 h 2434166"/>
              <a:gd name="T6" fmla="*/ 2836332 w 3041650"/>
              <a:gd name="T7" fmla="*/ 501928 h 2434166"/>
              <a:gd name="T8" fmla="*/ 2506132 w 3041650"/>
              <a:gd name="T9" fmla="*/ 1369670 h 2434166"/>
              <a:gd name="T10" fmla="*/ 1934633 w 3041650"/>
              <a:gd name="T11" fmla="*/ 2045997 h 2434166"/>
              <a:gd name="T12" fmla="*/ 1998133 w 3041650"/>
              <a:gd name="T13" fmla="*/ 2441583 h 2434166"/>
              <a:gd name="T14" fmla="*/ 2582332 w 3041650"/>
              <a:gd name="T15" fmla="*/ 2020474 h 24341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41650"/>
              <a:gd name="T25" fmla="*/ 0 h 2434166"/>
              <a:gd name="T26" fmla="*/ 3041650 w 3041650"/>
              <a:gd name="T27" fmla="*/ 2434166 h 24341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41650" h="2434166">
                <a:moveTo>
                  <a:pt x="182033" y="791633"/>
                </a:moveTo>
                <a:cubicBezTo>
                  <a:pt x="91016" y="723899"/>
                  <a:pt x="0" y="656166"/>
                  <a:pt x="182033" y="524933"/>
                </a:cubicBezTo>
                <a:cubicBezTo>
                  <a:pt x="364066" y="393700"/>
                  <a:pt x="831850" y="8466"/>
                  <a:pt x="1274233" y="4233"/>
                </a:cubicBezTo>
                <a:cubicBezTo>
                  <a:pt x="1716616" y="0"/>
                  <a:pt x="2631016" y="273050"/>
                  <a:pt x="2836333" y="499533"/>
                </a:cubicBezTo>
                <a:cubicBezTo>
                  <a:pt x="3041650" y="726016"/>
                  <a:pt x="2656416" y="1107016"/>
                  <a:pt x="2506133" y="1363133"/>
                </a:cubicBezTo>
                <a:cubicBezTo>
                  <a:pt x="2355850" y="1619250"/>
                  <a:pt x="2019300" y="1858433"/>
                  <a:pt x="1934633" y="2036233"/>
                </a:cubicBezTo>
                <a:cubicBezTo>
                  <a:pt x="1849966" y="2214033"/>
                  <a:pt x="1890183" y="2434166"/>
                  <a:pt x="1998133" y="2429933"/>
                </a:cubicBezTo>
                <a:cubicBezTo>
                  <a:pt x="2106083" y="2425700"/>
                  <a:pt x="2459566" y="2084916"/>
                  <a:pt x="2582333" y="2010833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Freeform 59"/>
          <p:cNvSpPr>
            <a:spLocks/>
          </p:cNvSpPr>
          <p:nvPr/>
        </p:nvSpPr>
        <p:spPr bwMode="auto">
          <a:xfrm>
            <a:off x="4826000" y="3048000"/>
            <a:ext cx="3906838" cy="3582988"/>
          </a:xfrm>
          <a:custGeom>
            <a:avLst/>
            <a:gdLst>
              <a:gd name="T0" fmla="*/ 710144 w 3907367"/>
              <a:gd name="T1" fmla="*/ 3005017 h 3583517"/>
              <a:gd name="T2" fmla="*/ 824273 w 3907367"/>
              <a:gd name="T3" fmla="*/ 2954304 h 3583517"/>
              <a:gd name="T4" fmla="*/ 1280797 w 3907367"/>
              <a:gd name="T5" fmla="*/ 3334686 h 3583517"/>
              <a:gd name="T6" fmla="*/ 1661226 w 3907367"/>
              <a:gd name="T7" fmla="*/ 3360045 h 3583517"/>
              <a:gd name="T8" fmla="*/ 1661226 w 3907367"/>
              <a:gd name="T9" fmla="*/ 3195209 h 3583517"/>
              <a:gd name="T10" fmla="*/ 1306155 w 3907367"/>
              <a:gd name="T11" fmla="*/ 2700717 h 3583517"/>
              <a:gd name="T12" fmla="*/ 1445650 w 3907367"/>
              <a:gd name="T13" fmla="*/ 1914591 h 3583517"/>
              <a:gd name="T14" fmla="*/ 2396731 w 3907367"/>
              <a:gd name="T15" fmla="*/ 2764113 h 3583517"/>
              <a:gd name="T16" fmla="*/ 2105071 w 3907367"/>
              <a:gd name="T17" fmla="*/ 3271287 h 3583517"/>
              <a:gd name="T18" fmla="*/ 2422093 w 3907367"/>
              <a:gd name="T19" fmla="*/ 3486839 h 3583517"/>
              <a:gd name="T20" fmla="*/ 2853253 w 3907367"/>
              <a:gd name="T21" fmla="*/ 3131815 h 3583517"/>
              <a:gd name="T22" fmla="*/ 3157593 w 3907367"/>
              <a:gd name="T23" fmla="*/ 3169853 h 3583517"/>
              <a:gd name="T24" fmla="*/ 3639483 w 3907367"/>
              <a:gd name="T25" fmla="*/ 3550236 h 3583517"/>
              <a:gd name="T26" fmla="*/ 3867737 w 3907367"/>
              <a:gd name="T27" fmla="*/ 3334686 h 3583517"/>
              <a:gd name="T28" fmla="*/ 3436578 w 3907367"/>
              <a:gd name="T29" fmla="*/ 2624633 h 3583517"/>
              <a:gd name="T30" fmla="*/ 1318838 w 3907367"/>
              <a:gd name="T31" fmla="*/ 912915 h 3583517"/>
              <a:gd name="T32" fmla="*/ 0 w 3907367"/>
              <a:gd name="T33" fmla="*/ 0 h 35835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907367"/>
              <a:gd name="T52" fmla="*/ 0 h 3583517"/>
              <a:gd name="T53" fmla="*/ 3907367 w 3907367"/>
              <a:gd name="T54" fmla="*/ 3583517 h 35835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907367" h="3583517">
                <a:moveTo>
                  <a:pt x="711200" y="3009900"/>
                </a:moveTo>
                <a:cubicBezTo>
                  <a:pt x="720725" y="2956983"/>
                  <a:pt x="730250" y="2904067"/>
                  <a:pt x="825500" y="2959100"/>
                </a:cubicBezTo>
                <a:cubicBezTo>
                  <a:pt x="920750" y="3014133"/>
                  <a:pt x="1143000" y="3272367"/>
                  <a:pt x="1282700" y="3340100"/>
                </a:cubicBezTo>
                <a:cubicBezTo>
                  <a:pt x="1422400" y="3407833"/>
                  <a:pt x="1600200" y="3388783"/>
                  <a:pt x="1663700" y="3365500"/>
                </a:cubicBezTo>
                <a:cubicBezTo>
                  <a:pt x="1727200" y="3342217"/>
                  <a:pt x="1722967" y="3310467"/>
                  <a:pt x="1663700" y="3200400"/>
                </a:cubicBezTo>
                <a:cubicBezTo>
                  <a:pt x="1604433" y="3090333"/>
                  <a:pt x="1344083" y="2918883"/>
                  <a:pt x="1308100" y="2705100"/>
                </a:cubicBezTo>
                <a:cubicBezTo>
                  <a:pt x="1272117" y="2491317"/>
                  <a:pt x="1265767" y="1907117"/>
                  <a:pt x="1447800" y="1917700"/>
                </a:cubicBezTo>
                <a:cubicBezTo>
                  <a:pt x="1629833" y="1928283"/>
                  <a:pt x="2290233" y="2542117"/>
                  <a:pt x="2400300" y="2768600"/>
                </a:cubicBezTo>
                <a:cubicBezTo>
                  <a:pt x="2510367" y="2995083"/>
                  <a:pt x="2103967" y="3155950"/>
                  <a:pt x="2108200" y="3276600"/>
                </a:cubicBezTo>
                <a:cubicBezTo>
                  <a:pt x="2112433" y="3397250"/>
                  <a:pt x="2300817" y="3515783"/>
                  <a:pt x="2425700" y="3492500"/>
                </a:cubicBezTo>
                <a:cubicBezTo>
                  <a:pt x="2550583" y="3469217"/>
                  <a:pt x="2734733" y="3189817"/>
                  <a:pt x="2857500" y="3136900"/>
                </a:cubicBezTo>
                <a:cubicBezTo>
                  <a:pt x="2980267" y="3083983"/>
                  <a:pt x="3031067" y="3105150"/>
                  <a:pt x="3162300" y="3175000"/>
                </a:cubicBezTo>
                <a:cubicBezTo>
                  <a:pt x="3293533" y="3244850"/>
                  <a:pt x="3526367" y="3528483"/>
                  <a:pt x="3644900" y="3556000"/>
                </a:cubicBezTo>
                <a:cubicBezTo>
                  <a:pt x="3763433" y="3583517"/>
                  <a:pt x="3907367" y="3494617"/>
                  <a:pt x="3873500" y="3340100"/>
                </a:cubicBezTo>
                <a:cubicBezTo>
                  <a:pt x="3839633" y="3185583"/>
                  <a:pt x="3867150" y="3033183"/>
                  <a:pt x="3441700" y="2628900"/>
                </a:cubicBezTo>
                <a:cubicBezTo>
                  <a:pt x="3016250" y="2224617"/>
                  <a:pt x="1894417" y="1352550"/>
                  <a:pt x="1320800" y="914400"/>
                </a:cubicBezTo>
                <a:cubicBezTo>
                  <a:pt x="747183" y="476250"/>
                  <a:pt x="373591" y="238125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Any lower nodes connected to the right (left) of the node X has greater (smaller) nodal values than X.</a:t>
            </a:r>
          </a:p>
          <a:p>
            <a:r>
              <a:rPr lang="en-US" altLang="en-US" dirty="0"/>
              <a:t>In this case, node Y or any lower node of Y has a greater nodal value than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8684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X is immediate left of W, any node connected to the right of X has a nodal value between X and W.</a:t>
            </a:r>
          </a:p>
          <a:p>
            <a:endParaRPr lang="en-US" altLang="en-US" dirty="0"/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0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Arrow Connector 23"/>
          <p:cNvCxnSpPr>
            <a:cxnSpLocks noChangeShapeType="1"/>
            <a:endCxn id="48142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5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64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  <a:stCxn id="48177" idx="3"/>
          </p:cNvCxnSpPr>
          <p:nvPr/>
        </p:nvCxnSpPr>
        <p:spPr bwMode="auto">
          <a:xfrm>
            <a:off x="3124200" y="316230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286000" y="2971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6488" y="2971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563" y="392655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5107641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9335" y="46921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X&lt;=Y&lt;=W</a:t>
            </a:r>
          </a:p>
        </p:txBody>
      </p:sp>
    </p:spTree>
    <p:extLst>
      <p:ext uri="{BB962C8B-B14F-4D97-AF65-F5344CB8AC3E}">
        <p14:creationId xmlns:p14="http://schemas.microsoft.com/office/powerpoint/2010/main" val="5728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Or, if X is immediate right of W, any lower node connected to the left of X has a nodal value between W and X.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3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8140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8148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8151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Arrow Connector 29"/>
          <p:cNvCxnSpPr>
            <a:cxnSpLocks noChangeShapeType="1"/>
            <a:endCxn id="48146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Arrow Connector 30"/>
          <p:cNvCxnSpPr>
            <a:cxnSpLocks noChangeShapeType="1"/>
            <a:endCxn id="48148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8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2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8176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7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34200" y="408253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05400" y="513453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4712" y="318214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22740" y="4697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W&lt;=Y&lt;=X</a:t>
            </a:r>
          </a:p>
        </p:txBody>
      </p:sp>
    </p:spTree>
    <p:extLst>
      <p:ext uri="{BB962C8B-B14F-4D97-AF65-F5344CB8AC3E}">
        <p14:creationId xmlns:p14="http://schemas.microsoft.com/office/powerpoint/2010/main" val="260179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basic binary-tree.</a:t>
            </a:r>
          </a:p>
          <a:p>
            <a:pPr lvl="1"/>
            <a:r>
              <a:rPr lang="en-US" dirty="0"/>
              <a:t>Bare binary tree with node insertion</a:t>
            </a:r>
          </a:p>
          <a:p>
            <a:pPr lvl="1"/>
            <a:r>
              <a:rPr lang="en-US" dirty="0"/>
              <a:t>Hide node pointers by making them protected/private</a:t>
            </a:r>
          </a:p>
          <a:p>
            <a:pPr lvl="1"/>
            <a:r>
              <a:rPr lang="en-US" dirty="0"/>
              <a:t>Use node handles so that the user of the class does not touch the pointer directly</a:t>
            </a:r>
          </a:p>
          <a:p>
            <a:endParaRPr lang="en-US" dirty="0"/>
          </a:p>
          <a:p>
            <a:r>
              <a:rPr lang="en-US" dirty="0"/>
              <a:t>Make sure it works by traversing with recursion.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Finding the first node:</a:t>
            </a:r>
          </a:p>
          <a:p>
            <a:pPr lvl="1">
              <a:defRPr/>
            </a:pPr>
            <a:r>
              <a:rPr lang="en-US" dirty="0"/>
              <a:t>Starting from the root node, descend to the left until no more left node is found.</a:t>
            </a:r>
          </a:p>
          <a:p>
            <a:pPr>
              <a:defRPr/>
            </a:pPr>
            <a:r>
              <a:rPr lang="en-US" dirty="0"/>
              <a:t>Finding the next node from the current node:</a:t>
            </a:r>
          </a:p>
          <a:p>
            <a:pPr lvl="1">
              <a:defRPr/>
            </a:pPr>
            <a:r>
              <a:rPr lang="en-US" dirty="0"/>
              <a:t>If the node has right sub-tree, the next node is the left-most node of the right sub-tree.</a:t>
            </a:r>
          </a:p>
          <a:p>
            <a:pPr lvl="1">
              <a:defRPr/>
            </a:pPr>
            <a:r>
              <a:rPr lang="en-US" dirty="0"/>
              <a:t>If the node has no right sub-tree (means no right node), the next node is the first parent node that is on the right.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4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current node has a non-null right node,</a:t>
            </a:r>
          </a:p>
          <a:p>
            <a:pPr marL="457200" indent="-457200">
              <a:buAutoNum type="arabicParenBoth"/>
            </a:pPr>
            <a:r>
              <a:rPr lang="en-US" dirty="0"/>
              <a:t>Move right, and then</a:t>
            </a:r>
          </a:p>
          <a:p>
            <a:pPr marL="457200" indent="-457200">
              <a:buAutoNum type="arabicParenBoth"/>
            </a:pPr>
            <a:r>
              <a:rPr lang="en-US" dirty="0"/>
              <a:t>Move left until no more left node exists.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rgbClr val="92D05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endCxn id="1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endCxn id="2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0" name="Freeform 59"/>
          <p:cNvSpPr/>
          <p:nvPr/>
        </p:nvSpPr>
        <p:spPr>
          <a:xfrm>
            <a:off x="5412441" y="3642037"/>
            <a:ext cx="1169894" cy="553445"/>
          </a:xfrm>
          <a:custGeom>
            <a:avLst/>
            <a:gdLst>
              <a:gd name="connsiteX0" fmla="*/ 0 w 1169894"/>
              <a:gd name="connsiteY0" fmla="*/ 22287 h 553445"/>
              <a:gd name="connsiteX1" fmla="*/ 679077 w 1169894"/>
              <a:gd name="connsiteY1" fmla="*/ 62628 h 553445"/>
              <a:gd name="connsiteX2" fmla="*/ 1169894 w 1169894"/>
              <a:gd name="connsiteY2" fmla="*/ 553445 h 5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894" h="553445">
                <a:moveTo>
                  <a:pt x="0" y="22287"/>
                </a:moveTo>
                <a:cubicBezTo>
                  <a:pt x="242047" y="-1806"/>
                  <a:pt x="484095" y="-25898"/>
                  <a:pt x="679077" y="62628"/>
                </a:cubicBezTo>
                <a:cubicBezTo>
                  <a:pt x="874059" y="151154"/>
                  <a:pt x="1021976" y="352299"/>
                  <a:pt x="1169894" y="55344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103159" y="4827494"/>
            <a:ext cx="685800" cy="672353"/>
          </a:xfrm>
          <a:custGeom>
            <a:avLst/>
            <a:gdLst>
              <a:gd name="connsiteX0" fmla="*/ 685800 w 685800"/>
              <a:gd name="connsiteY0" fmla="*/ 0 h 672353"/>
              <a:gd name="connsiteX1" fmla="*/ 154641 w 685800"/>
              <a:gd name="connsiteY1" fmla="*/ 275665 h 672353"/>
              <a:gd name="connsiteX2" fmla="*/ 0 w 685800"/>
              <a:gd name="connsiteY2" fmla="*/ 672353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72353">
                <a:moveTo>
                  <a:pt x="685800" y="0"/>
                </a:moveTo>
                <a:cubicBezTo>
                  <a:pt x="477370" y="81803"/>
                  <a:pt x="268941" y="163606"/>
                  <a:pt x="154641" y="275665"/>
                </a:cubicBezTo>
                <a:cubicBezTo>
                  <a:pt x="40341" y="387724"/>
                  <a:pt x="20170" y="530038"/>
                  <a:pt x="0" y="6723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4331776" y="4195482"/>
            <a:ext cx="4757980" cy="2433918"/>
          </a:xfrm>
          <a:prstGeom prst="trapezoid">
            <a:avLst>
              <a:gd name="adj" fmla="val 31368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65329" y="4641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sub-tree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199110" y="4826408"/>
            <a:ext cx="1514402" cy="5860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1122-3D05-4868-9950-2AB46A0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Binary-Tree in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9E86-2086-4161-A96E-8869ABA9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std::set and std::map use a self-balancing binary tree as a background data structure.</a:t>
            </a:r>
          </a:p>
          <a:p>
            <a:r>
              <a:rPr lang="en-US" dirty="0"/>
              <a:t>Usage is similar to hash-table and hash-set classes, but these do not need std::hash specialization.</a:t>
            </a:r>
          </a:p>
          <a:p>
            <a:r>
              <a:rPr lang="en-US" dirty="0"/>
              <a:t>Instead, elements (keys) need to be comparable, i.e., if you want to make a std::set or std::map of your own class, you need to override comparison operators.</a:t>
            </a:r>
          </a:p>
        </p:txBody>
      </p:sp>
    </p:spTree>
    <p:extLst>
      <p:ext uri="{BB962C8B-B14F-4D97-AF65-F5344CB8AC3E}">
        <p14:creationId xmlns:p14="http://schemas.microsoft.com/office/powerpoint/2010/main" val="276989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current node does not have a right sub-tree,</a:t>
            </a:r>
          </a:p>
          <a:p>
            <a:pPr marL="457200" indent="-457200">
              <a:buAutoNum type="arabicParenBoth"/>
            </a:pPr>
            <a:r>
              <a:rPr lang="en-US" dirty="0"/>
              <a:t>Go up until the current node becomes </a:t>
            </a:r>
            <a:r>
              <a:rPr lang="en-US" dirty="0" err="1"/>
              <a:t>nullptr</a:t>
            </a:r>
            <a:r>
              <a:rPr lang="en-US" dirty="0"/>
              <a:t>, or the step-movement was from the left to right.</a:t>
            </a:r>
          </a:p>
          <a:p>
            <a:pPr marL="457200" indent="-457200">
              <a:buAutoNum type="arabicParenBoth"/>
            </a:pP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  <a:endCxn id="1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7" name="Straight Arrow Connector 47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ounded Rectangle 48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sp>
        <p:nvSpPr>
          <p:cNvPr id="59" name="Freeform 58"/>
          <p:cNvSpPr/>
          <p:nvPr/>
        </p:nvSpPr>
        <p:spPr>
          <a:xfrm>
            <a:off x="3065929" y="4713194"/>
            <a:ext cx="1027544" cy="948018"/>
          </a:xfrm>
          <a:custGeom>
            <a:avLst/>
            <a:gdLst>
              <a:gd name="connsiteX0" fmla="*/ 1021977 w 1027544"/>
              <a:gd name="connsiteY0" fmla="*/ 948018 h 948018"/>
              <a:gd name="connsiteX1" fmla="*/ 874059 w 1027544"/>
              <a:gd name="connsiteY1" fmla="*/ 376518 h 948018"/>
              <a:gd name="connsiteX2" fmla="*/ 0 w 1027544"/>
              <a:gd name="connsiteY2" fmla="*/ 0 h 94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544" h="948018">
                <a:moveTo>
                  <a:pt x="1021977" y="948018"/>
                </a:moveTo>
                <a:cubicBezTo>
                  <a:pt x="1033182" y="741269"/>
                  <a:pt x="1044388" y="534521"/>
                  <a:pt x="874059" y="376518"/>
                </a:cubicBezTo>
                <a:cubicBezTo>
                  <a:pt x="703730" y="218515"/>
                  <a:pt x="351865" y="10925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191000" y="49530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right to left.  Need to go up one more level.</a:t>
            </a:r>
          </a:p>
        </p:txBody>
      </p:sp>
      <p:sp>
        <p:nvSpPr>
          <p:cNvPr id="61" name="Freeform 60"/>
          <p:cNvSpPr/>
          <p:nvPr/>
        </p:nvSpPr>
        <p:spPr>
          <a:xfrm>
            <a:off x="3079376" y="3987053"/>
            <a:ext cx="1378324" cy="484094"/>
          </a:xfrm>
          <a:custGeom>
            <a:avLst/>
            <a:gdLst>
              <a:gd name="connsiteX0" fmla="*/ 0 w 1378324"/>
              <a:gd name="connsiteY0" fmla="*/ 484094 h 484094"/>
              <a:gd name="connsiteX1" fmla="*/ 1055595 w 1378324"/>
              <a:gd name="connsiteY1" fmla="*/ 349623 h 484094"/>
              <a:gd name="connsiteX2" fmla="*/ 1378324 w 1378324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324" h="484094">
                <a:moveTo>
                  <a:pt x="0" y="484094"/>
                </a:moveTo>
                <a:cubicBezTo>
                  <a:pt x="412937" y="457199"/>
                  <a:pt x="825874" y="430305"/>
                  <a:pt x="1055595" y="349623"/>
                </a:cubicBezTo>
                <a:cubicBezTo>
                  <a:pt x="1285316" y="268941"/>
                  <a:pt x="1331820" y="134470"/>
                  <a:pt x="137832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19600" y="4020234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step-movement is from left to right. Therefore stop here.</a:t>
            </a:r>
          </a:p>
        </p:txBody>
      </p:sp>
    </p:spTree>
    <p:extLst>
      <p:ext uri="{BB962C8B-B14F-4D97-AF65-F5344CB8AC3E}">
        <p14:creationId xmlns:p14="http://schemas.microsoft.com/office/powerpoint/2010/main" val="42853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of an integer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962" y="914400"/>
            <a:ext cx="28911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3606" y="823153"/>
            <a:ext cx="51703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newNode,BinTreeNode</a:t>
            </a:r>
            <a:r>
              <a:rPr lang="en-US" sz="900" dirty="0">
                <a:latin typeface="Lucida Console" panose="020B0609040504020204" pitchFamily="49" charset="0"/>
              </a:rPr>
              <a:t>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67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3742" y="1082488"/>
            <a:ext cx="430305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AddBinTreeNode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BinTreeNode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 // Not supposed to come here.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" y="3731558"/>
            <a:ext cx="336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Binary-tree is often used for finding a key-value pair.  For this purpose, each node must carry a key and a value.</a:t>
            </a:r>
          </a:p>
        </p:txBody>
      </p:sp>
    </p:spTree>
    <p:extLst>
      <p:ext uri="{BB962C8B-B14F-4D97-AF65-F5344CB8AC3E}">
        <p14:creationId xmlns:p14="http://schemas.microsoft.com/office/powerpoint/2010/main" val="246246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32205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stdio.h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stdlib.h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time.h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class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class Node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 *parent,*left,*right;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Node()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parent=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left=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right=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Node *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~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</a:t>
            </a:r>
            <a:r>
              <a:rPr lang="en-US" sz="900" dirty="0" err="1">
                <a:latin typeface="Lucida Console" panose="020B0609040504020204" pitchFamily="49" charset="0"/>
              </a:rPr>
              <a:t>GetRoot</a:t>
            </a:r>
            <a:r>
              <a:rPr lang="en-US" sz="900" dirty="0">
                <a:latin typeface="Lucida Console" panose="020B0609040504020204" pitchFamily="49" charset="0"/>
              </a:rPr>
              <a:t>(void)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return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4711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Free(Node *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Free(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delete </a:t>
            </a:r>
            <a:r>
              <a:rPr lang="en-US" sz="900" dirty="0" err="1">
                <a:latin typeface="Lucida Console" panose="020B0609040504020204" pitchFamily="49" charset="0"/>
              </a:rPr>
              <a:t>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</a:t>
            </a:r>
            <a:r>
              <a:rPr lang="en-US" sz="900" dirty="0" err="1">
                <a:latin typeface="Lucida Console" panose="020B0609040504020204" pitchFamily="49" charset="0"/>
              </a:rPr>
              <a:t>CleanUp</a:t>
            </a:r>
            <a:r>
              <a:rPr lang="en-US" sz="9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Free(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void Add(Node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Node *Add(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protected version (</a:t>
            </a:r>
            <a:r>
              <a:rPr lang="en-US" dirty="0" err="1"/>
              <a:t>Cotninued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6" y="1082488"/>
            <a:ext cx="44442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//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auto *seeker=</a:t>
            </a:r>
            <a:r>
              <a:rPr lang="en-US" sz="900" dirty="0" err="1">
                <a:latin typeface="Lucida Console" panose="020B0609040504020204" pitchFamily="49" charset="0"/>
              </a:rPr>
              <a:t>rootNode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for(;;)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if(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-&gt;key&lt;seeker-&gt;key)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==seeker-&gt;left)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seeker-&gt;left=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seeker=seeker-&gt;left;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==seeker-&gt;right)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seeker-&gt;right=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    break;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seeker=seeker-&gt;right;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-&gt;parent=seeker;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075764"/>
            <a:ext cx="457200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template &lt;class </a:t>
            </a:r>
            <a:r>
              <a:rPr lang="en-US" sz="900" dirty="0" err="1">
                <a:latin typeface="Lucida Console" panose="020B0609040504020204" pitchFamily="49" charset="0"/>
              </a:rPr>
              <a:t>KeyClass,class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typename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 *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&gt;::Add(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        </a:t>
            </a:r>
            <a:r>
              <a:rPr lang="en-US" sz="900" dirty="0" err="1">
                <a:latin typeface="Lucida Console" panose="020B0609040504020204" pitchFamily="49" charset="0"/>
              </a:rPr>
              <a:t>KeyClass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key,const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ValueClass</a:t>
            </a:r>
            <a:r>
              <a:rPr lang="en-US" sz="900" dirty="0">
                <a:latin typeface="Lucida Console" panose="020B0609040504020204" pitchFamily="49" charset="0"/>
              </a:rPr>
              <a:t> &amp;value)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auto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=new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latin typeface="Lucida Console" panose="020B0609040504020204" pitchFamily="49" charset="0"/>
              </a:rPr>
              <a:t>KeyClass,ValueClass</a:t>
            </a:r>
            <a:r>
              <a:rPr lang="en-US" sz="900" dirty="0">
                <a:latin typeface="Lucida Console" panose="020B0609040504020204" pitchFamily="49" charset="0"/>
              </a:rPr>
              <a:t>&gt;::Node;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-&gt;key=key;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-&gt;value=value;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Add(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</a:t>
            </a:r>
            <a:r>
              <a:rPr lang="en-US" sz="900" dirty="0" err="1">
                <a:latin typeface="Lucida Console" panose="020B0609040504020204" pitchFamily="49" charset="0"/>
              </a:rPr>
              <a:t>newNode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&gt;&gt;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void Traverse(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&gt;::Node *node)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if(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!=node)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Traverse(node-&gt;left);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printf</a:t>
            </a:r>
            <a:r>
              <a:rPr lang="en-US" sz="900" dirty="0">
                <a:latin typeface="Lucida Console" panose="020B0609040504020204" pitchFamily="49" charset="0"/>
              </a:rPr>
              <a:t>(" %</a:t>
            </a:r>
            <a:r>
              <a:rPr lang="en-US" sz="900" dirty="0" err="1">
                <a:latin typeface="Lucida Console" panose="020B0609040504020204" pitchFamily="49" charset="0"/>
              </a:rPr>
              <a:t>d",node</a:t>
            </a:r>
            <a:r>
              <a:rPr lang="en-US" sz="900" dirty="0">
                <a:latin typeface="Lucida Console" panose="020B0609040504020204" pitchFamily="49" charset="0"/>
              </a:rPr>
              <a:t>-&gt;key);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Traverse(node-&gt;right);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main(void)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srand</a:t>
            </a:r>
            <a:r>
              <a:rPr lang="en-US" sz="900" dirty="0">
                <a:latin typeface="Lucida Console" panose="020B0609040504020204" pitchFamily="49" charset="0"/>
              </a:rPr>
              <a:t>((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)time(</a:t>
            </a:r>
            <a:r>
              <a:rPr lang="en-US" sz="900" dirty="0" err="1">
                <a:latin typeface="Lucida Console" panose="020B0609040504020204" pitchFamily="49" charset="0"/>
              </a:rPr>
              <a:t>nullptr</a:t>
            </a:r>
            <a:r>
              <a:rPr lang="en-US" sz="9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BinaryTree</a:t>
            </a:r>
            <a:r>
              <a:rPr lang="en-US" sz="900" dirty="0">
                <a:latin typeface="Lucida Console" panose="020B0609040504020204" pitchFamily="49" charset="0"/>
              </a:rPr>
              <a:t> &lt;</a:t>
            </a:r>
            <a:r>
              <a:rPr lang="en-US" sz="900" dirty="0" err="1">
                <a:latin typeface="Lucida Console" panose="020B0609040504020204" pitchFamily="49" charset="0"/>
              </a:rPr>
              <a:t>int,int</a:t>
            </a:r>
            <a:r>
              <a:rPr lang="en-US" sz="900" dirty="0">
                <a:latin typeface="Lucida Console" panose="020B0609040504020204" pitchFamily="49" charset="0"/>
              </a:rPr>
              <a:t>&gt; </a:t>
            </a:r>
            <a:r>
              <a:rPr lang="en-US" sz="900" dirty="0" err="1">
                <a:latin typeface="Lucida Console" panose="020B0609040504020204" pitchFamily="49" charset="0"/>
              </a:rPr>
              <a:t>bTree</a:t>
            </a:r>
            <a:r>
              <a:rPr lang="en-US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for(</a:t>
            </a:r>
            <a:r>
              <a:rPr lang="en-US" sz="900" dirty="0" err="1">
                <a:latin typeface="Lucida Console" panose="020B0609040504020204" pitchFamily="49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=0; 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&lt;10; ++</a:t>
            </a:r>
            <a:r>
              <a:rPr lang="en-US" sz="900" dirty="0" err="1">
                <a:latin typeface="Lucida Console" panose="020B0609040504020204" pitchFamily="49" charset="0"/>
              </a:rPr>
              <a:t>i</a:t>
            </a:r>
            <a:r>
              <a:rPr lang="en-US" sz="9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    </a:t>
            </a:r>
            <a:r>
              <a:rPr lang="en-US" sz="900" dirty="0" err="1">
                <a:latin typeface="Lucida Console" panose="020B0609040504020204" pitchFamily="49" charset="0"/>
              </a:rPr>
              <a:t>bTree.Add</a:t>
            </a:r>
            <a:r>
              <a:rPr lang="en-US" sz="900" dirty="0">
                <a:latin typeface="Lucida Console" panose="020B0609040504020204" pitchFamily="49" charset="0"/>
              </a:rPr>
              <a:t>(rand()%100,0);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Traverse(</a:t>
            </a:r>
            <a:r>
              <a:rPr lang="en-US" sz="900" dirty="0" err="1">
                <a:latin typeface="Lucida Console" panose="020B0609040504020204" pitchFamily="49" charset="0"/>
              </a:rPr>
              <a:t>bTree.GetRoot</a:t>
            </a:r>
            <a:r>
              <a:rPr lang="en-US" sz="9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 return 0;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// Test functions &lt;&lt;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7371" y="1687606"/>
            <a:ext cx="571500" cy="6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852974" y="1690842"/>
            <a:ext cx="3136835" cy="4582211"/>
          </a:xfrm>
          <a:custGeom>
            <a:avLst/>
            <a:gdLst>
              <a:gd name="connsiteX0" fmla="*/ 2072106 w 2149864"/>
              <a:gd name="connsiteY0" fmla="*/ 443753 h 443753"/>
              <a:gd name="connsiteX1" fmla="*/ 1937636 w 2149864"/>
              <a:gd name="connsiteY1" fmla="*/ 188259 h 443753"/>
              <a:gd name="connsiteX2" fmla="*/ 263477 w 2149864"/>
              <a:gd name="connsiteY2" fmla="*/ 47065 h 443753"/>
              <a:gd name="connsiteX3" fmla="*/ 28153 w 2149864"/>
              <a:gd name="connsiteY3" fmla="*/ 0 h 443753"/>
              <a:gd name="connsiteX0" fmla="*/ 3114253 w 3120409"/>
              <a:gd name="connsiteY0" fmla="*/ 4751569 h 4751569"/>
              <a:gd name="connsiteX1" fmla="*/ 1937636 w 3120409"/>
              <a:gd name="connsiteY1" fmla="*/ 367828 h 4751569"/>
              <a:gd name="connsiteX2" fmla="*/ 263477 w 3120409"/>
              <a:gd name="connsiteY2" fmla="*/ 226634 h 4751569"/>
              <a:gd name="connsiteX3" fmla="*/ 28153 w 3120409"/>
              <a:gd name="connsiteY3" fmla="*/ 179569 h 4751569"/>
              <a:gd name="connsiteX0" fmla="*/ 3127355 w 3136835"/>
              <a:gd name="connsiteY0" fmla="*/ 4582211 h 4582211"/>
              <a:gd name="connsiteX1" fmla="*/ 2253297 w 3136835"/>
              <a:gd name="connsiteY1" fmla="*/ 595158 h 4582211"/>
              <a:gd name="connsiteX2" fmla="*/ 276579 w 3136835"/>
              <a:gd name="connsiteY2" fmla="*/ 57276 h 4582211"/>
              <a:gd name="connsiteX3" fmla="*/ 41255 w 3136835"/>
              <a:gd name="connsiteY3" fmla="*/ 10211 h 45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835" h="4582211">
                <a:moveTo>
                  <a:pt x="3127355" y="4582211"/>
                </a:moveTo>
                <a:cubicBezTo>
                  <a:pt x="3210839" y="4487521"/>
                  <a:pt x="2728426" y="1349314"/>
                  <a:pt x="2253297" y="595158"/>
                </a:cubicBezTo>
                <a:cubicBezTo>
                  <a:pt x="1778168" y="-158998"/>
                  <a:pt x="645253" y="154767"/>
                  <a:pt x="276579" y="57276"/>
                </a:cubicBezTo>
                <a:cubicBezTo>
                  <a:pt x="-92095" y="-40215"/>
                  <a:pt x="-207" y="18055"/>
                  <a:pt x="41255" y="102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46" y="6232988"/>
            <a:ext cx="8444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a bit confusing.  Whenever the compiler identifies that the type can cause an ambiguity, the compiler requires to add a keyword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” in front of the data type.  Very conservative C++ specification (because compiler can tell 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is required or not.)  When you get an error “</a:t>
            </a:r>
            <a:r>
              <a:rPr lang="en-US" sz="1100" dirty="0" err="1">
                <a:solidFill>
                  <a:srgbClr val="FF0000"/>
                </a:solidFill>
              </a:rPr>
              <a:t>typename</a:t>
            </a:r>
            <a:r>
              <a:rPr lang="en-US" sz="1100" dirty="0">
                <a:solidFill>
                  <a:srgbClr val="FF0000"/>
                </a:solidFill>
              </a:rPr>
              <a:t> required”</a:t>
            </a:r>
          </a:p>
        </p:txBody>
      </p:sp>
    </p:spTree>
    <p:extLst>
      <p:ext uri="{BB962C8B-B14F-4D97-AF65-F5344CB8AC3E}">
        <p14:creationId xmlns:p14="http://schemas.microsoft.com/office/powerpoint/2010/main" val="383437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Even Better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hide the pointer from the code that uses the binary-tree class.  Use </a:t>
            </a:r>
            <a:r>
              <a:rPr lang="en-US" dirty="0" err="1"/>
              <a:t>NodeHandle</a:t>
            </a:r>
            <a:r>
              <a:rPr lang="en-US" dirty="0"/>
              <a:t> class.</a:t>
            </a:r>
          </a:p>
          <a:p>
            <a:r>
              <a:rPr lang="en-US" dirty="0"/>
              <a:t>Allocation / De-allocation must be of the </a:t>
            </a:r>
            <a:r>
              <a:rPr lang="en-US" dirty="0" err="1"/>
              <a:t>BinaryTree</a:t>
            </a:r>
            <a:r>
              <a:rPr lang="en-US" dirty="0"/>
              <a:t> class's responsibility.  No node-allocation outside of the class.</a:t>
            </a:r>
          </a:p>
          <a:p>
            <a:r>
              <a:rPr lang="en-US" dirty="0"/>
              <a:t>All access must be via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Want to count how many nodes are in the tree.  (Updated on insertion, deletion, and cleaning-up.)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-4006"/>
            <a:ext cx="537415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template &lt;class </a:t>
            </a:r>
            <a:r>
              <a:rPr lang="en-US" sz="1050" dirty="0" err="1">
                <a:latin typeface="Consolas" panose="020B0609020204030204" pitchFamily="49" charset="0"/>
              </a:rPr>
              <a:t>KeyClass,class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class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Node *root;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376057" y="1069179"/>
            <a:ext cx="244929" cy="19920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0986" y="1581003"/>
            <a:ext cx="421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a handle to be similar to a pointer, but don't want to expose a pointer.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037413" y="3495659"/>
            <a:ext cx="117260" cy="3948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9775" y="3495659"/>
            <a:ext cx="373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this class and sub-classes a direct access to nodes.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778060" y="4692462"/>
            <a:ext cx="169739" cy="6680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5406" y="478554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for navigating.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5442599"/>
            <a:ext cx="147837" cy="761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1018" y="563423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functions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59884" y="6521303"/>
            <a:ext cx="371468" cy="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1352" y="63365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3742" y="152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 of the class</a:t>
            </a:r>
          </a:p>
        </p:txBody>
      </p:sp>
    </p:spTree>
    <p:extLst>
      <p:ext uri="{BB962C8B-B14F-4D97-AF65-F5344CB8AC3E}">
        <p14:creationId xmlns:p14="http://schemas.microsoft.com/office/powerpoint/2010/main" val="152468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Node, </a:t>
            </a:r>
            <a:r>
              <a:rPr lang="en-US" dirty="0" err="1"/>
              <a:t>NodeHandle</a:t>
            </a:r>
            <a:r>
              <a:rPr lang="en-US" dirty="0"/>
              <a:t>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4033" y="914400"/>
            <a:ext cx="438774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Node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*left,*right,*up;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Node() : left(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),right(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),up(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3933" y="914400"/>
            <a:ext cx="40190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class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friend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 &lt;</a:t>
            </a:r>
            <a:r>
              <a:rPr lang="en-US" sz="1050" dirty="0" err="1">
                <a:latin typeface="Consolas" panose="020B0609020204030204" pitchFamily="49" charset="0"/>
              </a:rPr>
              <a:t>KeyClass,ValueClass</a:t>
            </a:r>
            <a:r>
              <a:rPr lang="en-US" sz="1050" dirty="0">
                <a:latin typeface="Consolas" panose="020B0609020204030204" pitchFamily="49" charset="0"/>
              </a:rPr>
              <a:t>&gt;;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Node *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void Nullify(void)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this-&gt;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operator==(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inline bool operator!=(</a:t>
            </a:r>
            <a:r>
              <a:rPr lang="en-US" sz="1050" dirty="0" err="1">
                <a:latin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nullptr_t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MakeHandle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7815"/>
            <a:ext cx="3650358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Node *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(Node *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7DE4-A52D-45E1-8007-192E071A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std::set and std::map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516D-97FA-42C4-89CD-0DF40ACB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need to be unique.</a:t>
            </a:r>
          </a:p>
          <a:p>
            <a:r>
              <a:rPr lang="en-US" dirty="0"/>
              <a:t>In engineering applications, you often want to sort elements and keep them sorted based on a measurement, but multiple elements may have the same measurement.  STL does not help.</a:t>
            </a:r>
          </a:p>
        </p:txBody>
      </p:sp>
    </p:spTree>
    <p:extLst>
      <p:ext uri="{BB962C8B-B14F-4D97-AF65-F5344CB8AC3E}">
        <p14:creationId xmlns:p14="http://schemas.microsoft.com/office/powerpoint/2010/main" val="154604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Constructor, Null, </a:t>
            </a:r>
            <a:r>
              <a:rPr lang="en-US" dirty="0" err="1"/>
              <a:t>RootNode</a:t>
            </a:r>
            <a:r>
              <a:rPr lang="en-US" dirty="0"/>
              <a:t>, Left, Up,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829" y="1148443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BinaryTree</a:t>
            </a:r>
            <a:r>
              <a:rPr lang="en-US" sz="105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static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Null(void)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ndHd.ptr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(root);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187" y="1148443"/>
            <a:ext cx="3576620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Left(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Up(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Right(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676899"/>
            <a:ext cx="856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 is to let the user-code navigate within the binary tree without directly exposing a pointer to the nodes. </a:t>
            </a:r>
          </a:p>
        </p:txBody>
      </p:sp>
    </p:spTree>
    <p:extLst>
      <p:ext uri="{BB962C8B-B14F-4D97-AF65-F5344CB8AC3E}">
        <p14:creationId xmlns:p14="http://schemas.microsoft.com/office/powerpoint/2010/main" val="80581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0744" y="1404258"/>
            <a:ext cx="75584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long </a:t>
            </a:r>
            <a:r>
              <a:rPr lang="en-US" sz="1050" dirty="0" err="1">
                <a:latin typeface="Consolas" panose="020B0609020204030204" pitchFamily="49" charset="0"/>
              </a:rPr>
              <a:t>long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GetN</a:t>
            </a:r>
            <a:r>
              <a:rPr lang="en-US" sz="1050" dirty="0">
                <a:latin typeface="Consolas" panose="020B0609020204030204" pitchFamily="49" charset="0"/>
              </a:rPr>
              <a:t>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GetValue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// This will crash if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.  Therefore,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must be non-null to use this function.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)-&gt;value;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540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1083129"/>
            <a:ext cx="3871573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=Root();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if(key==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IsKeyIncluded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&amp;key)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FindNode</a:t>
            </a:r>
            <a:r>
              <a:rPr lang="en-US" sz="1050" dirty="0">
                <a:latin typeface="Consolas" panose="020B0609020204030204" pitchFamily="49" charset="0"/>
              </a:rPr>
              <a:t>(key).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1358" y="985158"/>
            <a:ext cx="4092787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if(key&lt;</a:t>
            </a:r>
            <a:r>
              <a:rPr lang="en-US" sz="1050" dirty="0" err="1">
                <a:latin typeface="Consolas" panose="020B0609020204030204" pitchFamily="49" charset="0"/>
              </a:rPr>
              <a:t>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)-&gt;left=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)!=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)-&gt;right=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break;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MakeHandle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};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9" y="985158"/>
            <a:ext cx="5051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Insert(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KeyClass</a:t>
            </a:r>
            <a:r>
              <a:rPr lang="en-US" sz="1050" dirty="0">
                <a:latin typeface="Consolas" panose="020B0609020204030204" pitchFamily="49" charset="0"/>
              </a:rPr>
              <a:t> &amp;</a:t>
            </a:r>
            <a:r>
              <a:rPr lang="en-US" sz="1050" dirty="0" err="1">
                <a:latin typeface="Consolas" panose="020B0609020204030204" pitchFamily="49" charset="0"/>
              </a:rPr>
              <a:t>key,const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ValueClass</a:t>
            </a:r>
            <a:r>
              <a:rPr lang="en-US" sz="1050" dirty="0">
                <a:latin typeface="Consolas" panose="020B0609020204030204" pitchFamily="49" charset="0"/>
              </a:rPr>
              <a:t> &amp;value)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=new Node;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-&gt;key=key;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-&gt;value=value;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root=</a:t>
            </a:r>
            <a:r>
              <a:rPr lang="en-US" sz="1050" dirty="0" err="1">
                <a:latin typeface="Consolas" panose="020B0609020204030204" pitchFamily="49" charset="0"/>
              </a:rPr>
              <a:t>newNode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7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free of 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BinaryTree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dirty="0" err="1">
                <a:latin typeface="Consolas" panose="020B0609020204030204" pitchFamily="49" charset="0"/>
              </a:rPr>
              <a:t>CleanUp</a:t>
            </a:r>
            <a:r>
              <a:rPr lang="en-US" dirty="0">
                <a:latin typeface="Consolas" panose="020B0609020204030204" pitchFamily="49" charset="0"/>
              </a:rPr>
              <a:t>(void);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350" y="2679700"/>
            <a:ext cx="303159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GetNode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RootNode</a:t>
            </a:r>
            <a:r>
              <a:rPr lang="en-US" sz="1100" dirty="0">
                <a:latin typeface="Consolas" panose="020B0609020204030204" pitchFamily="49" charset="0"/>
              </a:rPr>
              <a:t>()));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(Node *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latin typeface="Consolas" panose="020B0609020204030204" pitchFamily="49" charset="0"/>
              </a:rPr>
              <a:t>nullptr</a:t>
            </a:r>
            <a:r>
              <a:rPr lang="en-US" sz="1100" dirty="0">
                <a:latin typeface="Consolas" panose="020B0609020204030204" pitchFamily="49" charset="0"/>
              </a:rPr>
              <a:t>!=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-&gt;left);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-&gt;right);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delete </a:t>
            </a:r>
            <a:r>
              <a:rPr lang="en-US" sz="1100" dirty="0" err="1">
                <a:latin typeface="Consolas" panose="020B0609020204030204" pitchFamily="49" charset="0"/>
              </a:rPr>
              <a:t>nodePtr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First, Last, </a:t>
            </a:r>
            <a:r>
              <a:rPr lang="en-US" dirty="0" err="1"/>
              <a:t>FindNext</a:t>
            </a:r>
            <a:r>
              <a:rPr lang="en-US" dirty="0"/>
              <a:t>, and </a:t>
            </a:r>
            <a:r>
              <a:rPr lang="en-US" dirty="0" err="1"/>
              <a:t>FindPrev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user-program navigate without using recursion.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First(void)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FindNext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Last(void)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FindPrev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Last and </a:t>
            </a:r>
            <a:r>
              <a:rPr lang="en-US" dirty="0" err="1"/>
              <a:t>FindPrev</a:t>
            </a:r>
            <a:r>
              <a:rPr lang="en-US" dirty="0"/>
              <a:t> are symmetric.  Let you do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309555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81709"/>
            <a:ext cx="519885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First(void)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RootNode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FindNext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rightHd.IsNotNull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Has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The next node is the left-most of the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Does not have a right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Go up until it goes up from the left.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while(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upHd.IsNotNull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==Left(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Null();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9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Want to delete one node from the binary tree </a:t>
            </a:r>
            <a:r>
              <a:rPr lang="en-US" u="sng" dirty="0"/>
              <a:t>without breaking the order in the tree.</a:t>
            </a:r>
          </a:p>
        </p:txBody>
      </p:sp>
      <p:sp>
        <p:nvSpPr>
          <p:cNvPr id="4" name="Oval 3"/>
          <p:cNvSpPr/>
          <p:nvPr/>
        </p:nvSpPr>
        <p:spPr>
          <a:xfrm>
            <a:off x="3124365" y="2338151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1395" y="3313722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36644" y="3313722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527629" y="4097964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6079838" y="4111410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2859454" y="2869561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3655775" y="2869561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4843635" y="3762886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5" idx="2"/>
            <a:endCxn id="8" idx="0"/>
          </p:cNvCxnSpPr>
          <p:nvPr/>
        </p:nvCxnSpPr>
        <p:spPr>
          <a:xfrm>
            <a:off x="5479612" y="3762886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4021920" y="5140112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099130" y="5140112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4458792" y="4729976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4843635" y="4729976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0ABB-9522-4ED5-9A1A-509B35A7107C}"/>
              </a:ext>
            </a:extLst>
          </p:cNvPr>
          <p:cNvCxnSpPr/>
          <p:nvPr/>
        </p:nvCxnSpPr>
        <p:spPr>
          <a:xfrm flipH="1">
            <a:off x="5023196" y="5505948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2AF3266-0AAE-44C7-BBBB-5B2B8F2A3F1F}"/>
              </a:ext>
            </a:extLst>
          </p:cNvPr>
          <p:cNvSpPr/>
          <p:nvPr/>
        </p:nvSpPr>
        <p:spPr>
          <a:xfrm>
            <a:off x="4755391" y="5757343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33C77A-6F51-4B10-8C6C-1EBA8E963CDC}"/>
              </a:ext>
            </a:extLst>
          </p:cNvPr>
          <p:cNvSpPr/>
          <p:nvPr/>
        </p:nvSpPr>
        <p:spPr>
          <a:xfrm>
            <a:off x="5575177" y="2787588"/>
            <a:ext cx="683580" cy="630315"/>
          </a:xfrm>
          <a:custGeom>
            <a:avLst/>
            <a:gdLst>
              <a:gd name="connsiteX0" fmla="*/ 683580 w 683580"/>
              <a:gd name="connsiteY0" fmla="*/ 0 h 630315"/>
              <a:gd name="connsiteX1" fmla="*/ 328473 w 683580"/>
              <a:gd name="connsiteY1" fmla="*/ 159798 h 630315"/>
              <a:gd name="connsiteX2" fmla="*/ 0 w 683580"/>
              <a:gd name="connsiteY2" fmla="*/ 630315 h 6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80" h="630315">
                <a:moveTo>
                  <a:pt x="683580" y="0"/>
                </a:moveTo>
                <a:cubicBezTo>
                  <a:pt x="562991" y="27373"/>
                  <a:pt x="442403" y="54746"/>
                  <a:pt x="328473" y="159798"/>
                </a:cubicBezTo>
                <a:cubicBezTo>
                  <a:pt x="214543" y="264850"/>
                  <a:pt x="107271" y="447582"/>
                  <a:pt x="0" y="6303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8B683-D08B-4AE0-8BAF-48DDF40E6E50}"/>
              </a:ext>
            </a:extLst>
          </p:cNvPr>
          <p:cNvSpPr txBox="1"/>
          <p:nvPr/>
        </p:nvSpPr>
        <p:spPr>
          <a:xfrm>
            <a:off x="5634741" y="244876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I delete this guy?</a:t>
            </a:r>
          </a:p>
        </p:txBody>
      </p:sp>
    </p:spTree>
    <p:extLst>
      <p:ext uri="{BB962C8B-B14F-4D97-AF65-F5344CB8AC3E}">
        <p14:creationId xmlns:p14="http://schemas.microsoft.com/office/powerpoint/2010/main" val="2074961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Sloppy method.  (1) Connecting the right sub-tree to the right-most node of the left-sub-tree, and then (2) put left sub-tree in position for the node to be deleted.</a:t>
            </a:r>
          </a:p>
        </p:txBody>
      </p:sp>
      <p:sp>
        <p:nvSpPr>
          <p:cNvPr id="4" name="Oval 3"/>
          <p:cNvSpPr/>
          <p:nvPr/>
        </p:nvSpPr>
        <p:spPr>
          <a:xfrm>
            <a:off x="783976" y="2336423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0279" y="3161363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7023" y="3196219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179471" y="4285465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731680" y="4298911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99833" y="2867833"/>
            <a:ext cx="375319" cy="32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315386" y="2867833"/>
            <a:ext cx="1803110" cy="29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495477" y="3610527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673762" y="5327613"/>
            <a:ext cx="547810" cy="443753"/>
          </a:xfrm>
          <a:prstGeom prst="hexag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750972" y="5327613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2110634" y="4917477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495477" y="4917477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>
            <a:off x="3298013" y="5903593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>
            <a:off x="3018778" y="5704131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17555" y="4799816"/>
            <a:ext cx="331447" cy="1190065"/>
          </a:xfrm>
          <a:custGeom>
            <a:avLst/>
            <a:gdLst>
              <a:gd name="connsiteX0" fmla="*/ 282389 w 331447"/>
              <a:gd name="connsiteY0" fmla="*/ 0 h 1190065"/>
              <a:gd name="connsiteX1" fmla="*/ 309283 w 331447"/>
              <a:gd name="connsiteY1" fmla="*/ 463924 h 1190065"/>
              <a:gd name="connsiteX2" fmla="*/ 0 w 331447"/>
              <a:gd name="connsiteY2" fmla="*/ 1190065 h 11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47" h="1190065">
                <a:moveTo>
                  <a:pt x="282389" y="0"/>
                </a:moveTo>
                <a:cubicBezTo>
                  <a:pt x="319368" y="132790"/>
                  <a:pt x="356348" y="265580"/>
                  <a:pt x="309283" y="463924"/>
                </a:cubicBezTo>
                <a:cubicBezTo>
                  <a:pt x="262218" y="662268"/>
                  <a:pt x="131109" y="926166"/>
                  <a:pt x="0" y="11900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32512" y="4403911"/>
            <a:ext cx="598394" cy="595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54585" y="53276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03008" y="3637107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6" name="Freeform 25"/>
          <p:cNvSpPr/>
          <p:nvPr/>
        </p:nvSpPr>
        <p:spPr>
          <a:xfrm>
            <a:off x="2291628" y="3441663"/>
            <a:ext cx="545145" cy="968189"/>
          </a:xfrm>
          <a:custGeom>
            <a:avLst/>
            <a:gdLst>
              <a:gd name="connsiteX0" fmla="*/ 34157 w 545145"/>
              <a:gd name="connsiteY0" fmla="*/ 968189 h 968189"/>
              <a:gd name="connsiteX1" fmla="*/ 54327 w 545145"/>
              <a:gd name="connsiteY1" fmla="*/ 463924 h 968189"/>
              <a:gd name="connsiteX2" fmla="*/ 545145 w 545145"/>
              <a:gd name="connsiteY2" fmla="*/ 0 h 9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45" h="968189">
                <a:moveTo>
                  <a:pt x="34157" y="968189"/>
                </a:moveTo>
                <a:cubicBezTo>
                  <a:pt x="1659" y="796739"/>
                  <a:pt x="-30838" y="625289"/>
                  <a:pt x="54327" y="463924"/>
                </a:cubicBezTo>
                <a:cubicBezTo>
                  <a:pt x="139492" y="302559"/>
                  <a:pt x="342318" y="151279"/>
                  <a:pt x="545145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25487" y="2346756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431395" y="3209329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7110202" y="3198996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3"/>
            <a:endCxn id="29" idx="0"/>
          </p:cNvCxnSpPr>
          <p:nvPr/>
        </p:nvCxnSpPr>
        <p:spPr>
          <a:xfrm flipH="1">
            <a:off x="5654205" y="2878166"/>
            <a:ext cx="362458" cy="33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30" idx="0"/>
          </p:cNvCxnSpPr>
          <p:nvPr/>
        </p:nvCxnSpPr>
        <p:spPr>
          <a:xfrm>
            <a:off x="6456897" y="2878166"/>
            <a:ext cx="969311" cy="320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6604493" y="4241144"/>
            <a:ext cx="547810" cy="443753"/>
          </a:xfrm>
          <a:prstGeom prst="hexag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Rectangle 34"/>
          <p:cNvSpPr/>
          <p:nvPr/>
        </p:nvSpPr>
        <p:spPr>
          <a:xfrm>
            <a:off x="7681703" y="4241144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0" idx="2"/>
            <a:endCxn id="34" idx="5"/>
          </p:cNvCxnSpPr>
          <p:nvPr/>
        </p:nvCxnSpPr>
        <p:spPr>
          <a:xfrm flipH="1">
            <a:off x="7041365" y="383100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3"/>
          </p:cNvCxnSpPr>
          <p:nvPr/>
        </p:nvCxnSpPr>
        <p:spPr>
          <a:xfrm>
            <a:off x="7426208" y="383100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gular Pentagon 37"/>
          <p:cNvSpPr/>
          <p:nvPr/>
        </p:nvSpPr>
        <p:spPr>
          <a:xfrm>
            <a:off x="8228744" y="4817124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5" idx="1"/>
            <a:endCxn id="38" idx="0"/>
          </p:cNvCxnSpPr>
          <p:nvPr/>
        </p:nvCxnSpPr>
        <p:spPr>
          <a:xfrm>
            <a:off x="7949509" y="4617662"/>
            <a:ext cx="533385" cy="199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573BD7-76F2-40AC-9F35-57207558DFA8}"/>
              </a:ext>
            </a:extLst>
          </p:cNvPr>
          <p:cNvCxnSpPr/>
          <p:nvPr/>
        </p:nvCxnSpPr>
        <p:spPr>
          <a:xfrm flipH="1">
            <a:off x="2666197" y="5714368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D6278CD-B49B-4302-9821-39E28ECA7BEB}"/>
              </a:ext>
            </a:extLst>
          </p:cNvPr>
          <p:cNvSpPr/>
          <p:nvPr/>
        </p:nvSpPr>
        <p:spPr>
          <a:xfrm>
            <a:off x="2398392" y="5965763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D9AAFF-86D8-471C-8D6E-1D13DA841A98}"/>
              </a:ext>
            </a:extLst>
          </p:cNvPr>
          <p:cNvCxnSpPr/>
          <p:nvPr/>
        </p:nvCxnSpPr>
        <p:spPr>
          <a:xfrm flipH="1">
            <a:off x="7609815" y="4621761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2263483-D82C-4674-AF58-43EB38F61C89}"/>
              </a:ext>
            </a:extLst>
          </p:cNvPr>
          <p:cNvSpPr/>
          <p:nvPr/>
        </p:nvSpPr>
        <p:spPr>
          <a:xfrm>
            <a:off x="7342010" y="4873156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105BAF-3C73-4A40-B018-006DDC13F09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118496" y="3610527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9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sloppy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the tree may increase after deletion.</a:t>
            </a:r>
          </a:p>
          <a:p>
            <a:r>
              <a:rPr lang="en-US" dirty="0"/>
              <a:t>We are deleting a node.  Want to keep the tree height same or even shorter.</a:t>
            </a:r>
          </a:p>
        </p:txBody>
      </p:sp>
    </p:spTree>
    <p:extLst>
      <p:ext uri="{BB962C8B-B14F-4D97-AF65-F5344CB8AC3E}">
        <p14:creationId xmlns:p14="http://schemas.microsoft.com/office/powerpoint/2010/main" val="16771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purposes</a:t>
            </a:r>
          </a:p>
          <a:p>
            <a:pPr lvl="1"/>
            <a:r>
              <a:rPr lang="en-US" altLang="en-US" dirty="0"/>
              <a:t>Efficiently sort objects</a:t>
            </a:r>
          </a:p>
          <a:p>
            <a:pPr lvl="1"/>
            <a:r>
              <a:rPr lang="en-US" altLang="en-US" dirty="0"/>
              <a:t>Efficiently find an object.</a:t>
            </a:r>
          </a:p>
          <a:p>
            <a:pPr lvl="1"/>
            <a:r>
              <a:rPr lang="en-US" altLang="en-US" dirty="0"/>
              <a:t>Very useful when you need a priority queue.</a:t>
            </a: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3505200" y="25908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2004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>
            <a:off x="4724400" y="32004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Oval 8"/>
          <p:cNvSpPr>
            <a:spLocks noChangeArrowheads="1"/>
          </p:cNvSpPr>
          <p:nvPr/>
        </p:nvSpPr>
        <p:spPr bwMode="auto">
          <a:xfrm>
            <a:off x="1447800" y="3505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4" name="Oval 10"/>
          <p:cNvSpPr>
            <a:spLocks noChangeArrowheads="1"/>
          </p:cNvSpPr>
          <p:nvPr/>
        </p:nvSpPr>
        <p:spPr bwMode="auto">
          <a:xfrm>
            <a:off x="5410200" y="3581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5" name="Oval 12"/>
          <p:cNvSpPr>
            <a:spLocks noChangeArrowheads="1"/>
          </p:cNvSpPr>
          <p:nvPr/>
        </p:nvSpPr>
        <p:spPr bwMode="auto">
          <a:xfrm>
            <a:off x="3810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6" name="Oval 14"/>
          <p:cNvSpPr>
            <a:spLocks noChangeArrowheads="1"/>
          </p:cNvSpPr>
          <p:nvPr/>
        </p:nvSpPr>
        <p:spPr bwMode="auto">
          <a:xfrm>
            <a:off x="25908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7" name="Oval 16"/>
          <p:cNvSpPr>
            <a:spLocks noChangeArrowheads="1"/>
          </p:cNvSpPr>
          <p:nvPr/>
        </p:nvSpPr>
        <p:spPr bwMode="auto">
          <a:xfrm>
            <a:off x="47244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39948" name="Oval 18"/>
          <p:cNvSpPr>
            <a:spLocks noChangeArrowheads="1"/>
          </p:cNvSpPr>
          <p:nvPr/>
        </p:nvSpPr>
        <p:spPr bwMode="auto">
          <a:xfrm>
            <a:off x="6934200" y="47244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cxnSp>
        <p:nvCxnSpPr>
          <p:cNvPr id="39949" name="Straight Arrow Connector 22"/>
          <p:cNvCxnSpPr>
            <a:cxnSpLocks noChangeShapeType="1"/>
            <a:endCxn id="39945" idx="0"/>
          </p:cNvCxnSpPr>
          <p:nvPr/>
        </p:nvCxnSpPr>
        <p:spPr bwMode="auto">
          <a:xfrm rot="10800000" flipV="1">
            <a:off x="1295400" y="41148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Arrow Connector 23"/>
          <p:cNvCxnSpPr>
            <a:cxnSpLocks noChangeShapeType="1"/>
          </p:cNvCxnSpPr>
          <p:nvPr/>
        </p:nvCxnSpPr>
        <p:spPr bwMode="auto">
          <a:xfrm>
            <a:off x="2743200" y="41148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Arrow Connector 28"/>
          <p:cNvCxnSpPr>
            <a:cxnSpLocks noChangeShapeType="1"/>
            <a:endCxn id="39947" idx="0"/>
          </p:cNvCxnSpPr>
          <p:nvPr/>
        </p:nvCxnSpPr>
        <p:spPr bwMode="auto">
          <a:xfrm rot="5400000">
            <a:off x="5524500" y="43053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29"/>
          <p:cNvCxnSpPr>
            <a:cxnSpLocks noChangeShapeType="1"/>
            <a:endCxn id="39948" idx="0"/>
          </p:cNvCxnSpPr>
          <p:nvPr/>
        </p:nvCxnSpPr>
        <p:spPr bwMode="auto">
          <a:xfrm>
            <a:off x="6705600" y="41910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886200" y="27432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36576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7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81600" y="49530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91200" y="37338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236154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6C5-96EA-4D3B-9E2A-875827EB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Swapping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478F-A94B-4B2C-8D35-C49C5759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key &amp; value with the right-most-of-left, and then delete right-most-of-left.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6739D40-5415-4A8A-A93E-B6A482D4CE37}"/>
              </a:ext>
            </a:extLst>
          </p:cNvPr>
          <p:cNvSpPr/>
          <p:nvPr/>
        </p:nvSpPr>
        <p:spPr>
          <a:xfrm>
            <a:off x="3917672" y="3117105"/>
            <a:ext cx="3983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A95BD3C-D1ED-4932-954E-058B52868D09}"/>
              </a:ext>
            </a:extLst>
          </p:cNvPr>
          <p:cNvSpPr/>
          <p:nvPr/>
        </p:nvSpPr>
        <p:spPr>
          <a:xfrm>
            <a:off x="748669" y="2098989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A2A57C-D331-4FE4-A48E-F22F006B4225}"/>
              </a:ext>
            </a:extLst>
          </p:cNvPr>
          <p:cNvSpPr/>
          <p:nvPr/>
        </p:nvSpPr>
        <p:spPr>
          <a:xfrm>
            <a:off x="2865699" y="3074560"/>
            <a:ext cx="476434" cy="449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B64F64CC-B229-4C68-B1CB-94B64FEDFE1B}"/>
              </a:ext>
            </a:extLst>
          </p:cNvPr>
          <p:cNvSpPr/>
          <p:nvPr/>
        </p:nvSpPr>
        <p:spPr>
          <a:xfrm>
            <a:off x="260948" y="3074560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5AA7A39F-F1D4-4673-94E3-48AA42B79E71}"/>
              </a:ext>
            </a:extLst>
          </p:cNvPr>
          <p:cNvSpPr/>
          <p:nvPr/>
        </p:nvSpPr>
        <p:spPr>
          <a:xfrm>
            <a:off x="2151933" y="3858802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gular Pentagon 7">
            <a:extLst>
              <a:ext uri="{FF2B5EF4-FFF2-40B4-BE49-F238E27FC236}">
                <a16:creationId xmlns:a16="http://schemas.microsoft.com/office/drawing/2014/main" id="{B0A22383-AB0D-466F-BD69-688BD21F33AA}"/>
              </a:ext>
            </a:extLst>
          </p:cNvPr>
          <p:cNvSpPr/>
          <p:nvPr/>
        </p:nvSpPr>
        <p:spPr>
          <a:xfrm>
            <a:off x="3704142" y="3872248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044CC1-3954-4BCA-ABC3-E495EEF271BC}"/>
              </a:ext>
            </a:extLst>
          </p:cNvPr>
          <p:cNvCxnSpPr>
            <a:stCxn id="71" idx="3"/>
            <a:endCxn id="73" idx="0"/>
          </p:cNvCxnSpPr>
          <p:nvPr/>
        </p:nvCxnSpPr>
        <p:spPr>
          <a:xfrm flipH="1">
            <a:off x="483758" y="2630399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018765-AD7C-419C-B6F9-507B86824E0E}"/>
              </a:ext>
            </a:extLst>
          </p:cNvPr>
          <p:cNvCxnSpPr>
            <a:stCxn id="71" idx="5"/>
            <a:endCxn id="72" idx="0"/>
          </p:cNvCxnSpPr>
          <p:nvPr/>
        </p:nvCxnSpPr>
        <p:spPr>
          <a:xfrm>
            <a:off x="1280079" y="2630399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229CE7-11F4-4195-8D3A-9F49C5FC7B7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flipH="1">
            <a:off x="2467939" y="3523724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93C77E-A79D-48F8-9AB7-B95D6E9815E1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>
            <a:off x="3103916" y="3523724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exagon 79">
            <a:extLst>
              <a:ext uri="{FF2B5EF4-FFF2-40B4-BE49-F238E27FC236}">
                <a16:creationId xmlns:a16="http://schemas.microsoft.com/office/drawing/2014/main" id="{2E8D2F9F-7886-403E-A660-0E039808D295}"/>
              </a:ext>
            </a:extLst>
          </p:cNvPr>
          <p:cNvSpPr/>
          <p:nvPr/>
        </p:nvSpPr>
        <p:spPr>
          <a:xfrm>
            <a:off x="1646224" y="4900950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Diagonal Corner Rectangle 13">
            <a:extLst>
              <a:ext uri="{FF2B5EF4-FFF2-40B4-BE49-F238E27FC236}">
                <a16:creationId xmlns:a16="http://schemas.microsoft.com/office/drawing/2014/main" id="{18C82A6E-234B-4F28-A94F-6EE422957AD1}"/>
              </a:ext>
            </a:extLst>
          </p:cNvPr>
          <p:cNvSpPr/>
          <p:nvPr/>
        </p:nvSpPr>
        <p:spPr>
          <a:xfrm>
            <a:off x="2723434" y="4900950"/>
            <a:ext cx="535611" cy="376518"/>
          </a:xfrm>
          <a:prstGeom prst="round2Diag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164DF13-3380-48EF-9B43-585FF9310B02}"/>
              </a:ext>
            </a:extLst>
          </p:cNvPr>
          <p:cNvCxnSpPr>
            <a:stCxn id="74" idx="2"/>
            <a:endCxn id="80" idx="5"/>
          </p:cNvCxnSpPr>
          <p:nvPr/>
        </p:nvCxnSpPr>
        <p:spPr>
          <a:xfrm flipH="1">
            <a:off x="2083096" y="449081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D7FA825-8452-47D8-9598-AE7B132559C3}"/>
              </a:ext>
            </a:extLst>
          </p:cNvPr>
          <p:cNvCxnSpPr>
            <a:endCxn id="81" idx="3"/>
          </p:cNvCxnSpPr>
          <p:nvPr/>
        </p:nvCxnSpPr>
        <p:spPr>
          <a:xfrm>
            <a:off x="2467939" y="449081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D3A1E0-9CFE-41F2-9EF9-5090FF8B9F57}"/>
              </a:ext>
            </a:extLst>
          </p:cNvPr>
          <p:cNvCxnSpPr/>
          <p:nvPr/>
        </p:nvCxnSpPr>
        <p:spPr>
          <a:xfrm flipH="1">
            <a:off x="2647500" y="5266786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8611E1D-0623-40E4-B2C6-FE06B5EEC957}"/>
              </a:ext>
            </a:extLst>
          </p:cNvPr>
          <p:cNvSpPr/>
          <p:nvPr/>
        </p:nvSpPr>
        <p:spPr>
          <a:xfrm>
            <a:off x="2379695" y="5518181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A0E9769-3191-47AB-BA89-CA70E9BD840E}"/>
              </a:ext>
            </a:extLst>
          </p:cNvPr>
          <p:cNvSpPr/>
          <p:nvPr/>
        </p:nvSpPr>
        <p:spPr>
          <a:xfrm>
            <a:off x="3067174" y="3250945"/>
            <a:ext cx="301433" cy="1831375"/>
          </a:xfrm>
          <a:custGeom>
            <a:avLst/>
            <a:gdLst>
              <a:gd name="connsiteX0" fmla="*/ 159798 w 315523"/>
              <a:gd name="connsiteY0" fmla="*/ 0 h 2032987"/>
              <a:gd name="connsiteX1" fmla="*/ 310719 w 315523"/>
              <a:gd name="connsiteY1" fmla="*/ 994299 h 2032987"/>
              <a:gd name="connsiteX2" fmla="*/ 0 w 315523"/>
              <a:gd name="connsiteY2" fmla="*/ 2032987 h 203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523" h="2032987">
                <a:moveTo>
                  <a:pt x="159798" y="0"/>
                </a:moveTo>
                <a:cubicBezTo>
                  <a:pt x="248575" y="327734"/>
                  <a:pt x="337352" y="655468"/>
                  <a:pt x="310719" y="994299"/>
                </a:cubicBezTo>
                <a:cubicBezTo>
                  <a:pt x="284086" y="1333130"/>
                  <a:pt x="142043" y="1683058"/>
                  <a:pt x="0" y="2032987"/>
                </a:cubicBez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7A8D2-BF3A-41A1-B0EF-0F1044909A93}"/>
              </a:ext>
            </a:extLst>
          </p:cNvPr>
          <p:cNvSpPr txBox="1"/>
          <p:nvPr/>
        </p:nvSpPr>
        <p:spPr>
          <a:xfrm>
            <a:off x="2723434" y="4367760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Keys and Values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484D4A9-14C5-419F-BD74-9191E1A01095}"/>
              </a:ext>
            </a:extLst>
          </p:cNvPr>
          <p:cNvSpPr/>
          <p:nvPr/>
        </p:nvSpPr>
        <p:spPr>
          <a:xfrm>
            <a:off x="5170642" y="2007680"/>
            <a:ext cx="622586" cy="62258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2A211-33CD-470A-8D81-6821BCC01B24}"/>
              </a:ext>
            </a:extLst>
          </p:cNvPr>
          <p:cNvSpPr/>
          <p:nvPr/>
        </p:nvSpPr>
        <p:spPr>
          <a:xfrm>
            <a:off x="7287672" y="2983251"/>
            <a:ext cx="476434" cy="44916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5">
            <a:extLst>
              <a:ext uri="{FF2B5EF4-FFF2-40B4-BE49-F238E27FC236}">
                <a16:creationId xmlns:a16="http://schemas.microsoft.com/office/drawing/2014/main" id="{5863B004-35E9-4916-9295-C1E67B8DE148}"/>
              </a:ext>
            </a:extLst>
          </p:cNvPr>
          <p:cNvSpPr/>
          <p:nvPr/>
        </p:nvSpPr>
        <p:spPr>
          <a:xfrm>
            <a:off x="4682921" y="2983251"/>
            <a:ext cx="445620" cy="44562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7EFE15CF-68E0-4EB9-B28B-244AB80DD466}"/>
              </a:ext>
            </a:extLst>
          </p:cNvPr>
          <p:cNvSpPr/>
          <p:nvPr/>
        </p:nvSpPr>
        <p:spPr>
          <a:xfrm>
            <a:off x="6573906" y="3767493"/>
            <a:ext cx="632012" cy="632012"/>
          </a:xfrm>
          <a:prstGeom prst="diamon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gular Pentagon 7">
            <a:extLst>
              <a:ext uri="{FF2B5EF4-FFF2-40B4-BE49-F238E27FC236}">
                <a16:creationId xmlns:a16="http://schemas.microsoft.com/office/drawing/2014/main" id="{DEF63C5D-5E72-4847-89F1-6C48137FDF89}"/>
              </a:ext>
            </a:extLst>
          </p:cNvPr>
          <p:cNvSpPr/>
          <p:nvPr/>
        </p:nvSpPr>
        <p:spPr>
          <a:xfrm>
            <a:off x="8126115" y="3780939"/>
            <a:ext cx="508300" cy="484096"/>
          </a:xfrm>
          <a:prstGeom prst="pen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1C3DAB-B6DD-476B-8276-E8481BD6D26E}"/>
              </a:ext>
            </a:extLst>
          </p:cNvPr>
          <p:cNvCxnSpPr>
            <a:stCxn id="87" idx="3"/>
            <a:endCxn id="89" idx="0"/>
          </p:cNvCxnSpPr>
          <p:nvPr/>
        </p:nvCxnSpPr>
        <p:spPr>
          <a:xfrm flipH="1">
            <a:off x="4905731" y="2539090"/>
            <a:ext cx="35608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1249CD0-58A2-4EDD-8BA1-A4E6127A54F6}"/>
              </a:ext>
            </a:extLst>
          </p:cNvPr>
          <p:cNvCxnSpPr>
            <a:stCxn id="87" idx="5"/>
            <a:endCxn id="88" idx="0"/>
          </p:cNvCxnSpPr>
          <p:nvPr/>
        </p:nvCxnSpPr>
        <p:spPr>
          <a:xfrm>
            <a:off x="5702052" y="2539090"/>
            <a:ext cx="1823837" cy="444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5559EA-0AFE-4C38-A8F8-9E63F6933324}"/>
              </a:ext>
            </a:extLst>
          </p:cNvPr>
          <p:cNvCxnSpPr>
            <a:stCxn id="88" idx="2"/>
            <a:endCxn id="90" idx="0"/>
          </p:cNvCxnSpPr>
          <p:nvPr/>
        </p:nvCxnSpPr>
        <p:spPr>
          <a:xfrm flipH="1">
            <a:off x="6889912" y="3432415"/>
            <a:ext cx="635977" cy="335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C12CD8-ABEF-41DA-9E1B-CAC702C72818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7525889" y="3432415"/>
            <a:ext cx="854376" cy="34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333F1380-D272-4EA4-901A-60A26B2CD84D}"/>
              </a:ext>
            </a:extLst>
          </p:cNvPr>
          <p:cNvSpPr/>
          <p:nvPr/>
        </p:nvSpPr>
        <p:spPr>
          <a:xfrm>
            <a:off x="6068197" y="4809641"/>
            <a:ext cx="547810" cy="443753"/>
          </a:xfrm>
          <a:prstGeom prst="hex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 Diagonal Corner Rectangle 13">
            <a:extLst>
              <a:ext uri="{FF2B5EF4-FFF2-40B4-BE49-F238E27FC236}">
                <a16:creationId xmlns:a16="http://schemas.microsoft.com/office/drawing/2014/main" id="{EA7F382F-D719-4CCA-8DD8-28F7A802384D}"/>
              </a:ext>
            </a:extLst>
          </p:cNvPr>
          <p:cNvSpPr/>
          <p:nvPr/>
        </p:nvSpPr>
        <p:spPr>
          <a:xfrm>
            <a:off x="7145407" y="4809641"/>
            <a:ext cx="535611" cy="376518"/>
          </a:xfrm>
          <a:prstGeom prst="round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1D0C59-438F-42B9-B702-3E050F5B7F0B}"/>
              </a:ext>
            </a:extLst>
          </p:cNvPr>
          <p:cNvCxnSpPr>
            <a:stCxn id="90" idx="2"/>
            <a:endCxn id="96" idx="5"/>
          </p:cNvCxnSpPr>
          <p:nvPr/>
        </p:nvCxnSpPr>
        <p:spPr>
          <a:xfrm flipH="1">
            <a:off x="6505069" y="439950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FF98BCF-6BC5-474C-847C-1AAFB1E897C8}"/>
              </a:ext>
            </a:extLst>
          </p:cNvPr>
          <p:cNvCxnSpPr>
            <a:endCxn id="97" idx="3"/>
          </p:cNvCxnSpPr>
          <p:nvPr/>
        </p:nvCxnSpPr>
        <p:spPr>
          <a:xfrm>
            <a:off x="6889912" y="439950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9AEB92-4831-4717-8647-AA88FFDEF7C3}"/>
              </a:ext>
            </a:extLst>
          </p:cNvPr>
          <p:cNvCxnSpPr/>
          <p:nvPr/>
        </p:nvCxnSpPr>
        <p:spPr>
          <a:xfrm flipH="1">
            <a:off x="7069473" y="5175477"/>
            <a:ext cx="364011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C0A60741-95A7-40D4-BCBA-05F2D9CE69E1}"/>
              </a:ext>
            </a:extLst>
          </p:cNvPr>
          <p:cNvSpPr/>
          <p:nvPr/>
        </p:nvSpPr>
        <p:spPr>
          <a:xfrm>
            <a:off x="6801668" y="5426872"/>
            <a:ext cx="521187" cy="3688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2E4870-94A3-41E7-912E-59FD39E523EB}"/>
              </a:ext>
            </a:extLst>
          </p:cNvPr>
          <p:cNvCxnSpPr/>
          <p:nvPr/>
        </p:nvCxnSpPr>
        <p:spPr>
          <a:xfrm flipH="1" flipV="1">
            <a:off x="7433484" y="5031517"/>
            <a:ext cx="330622" cy="1094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0E5B6A-8B41-43C4-8301-3317D2149C09}"/>
              </a:ext>
            </a:extLst>
          </p:cNvPr>
          <p:cNvSpPr txBox="1"/>
          <p:nvPr/>
        </p:nvSpPr>
        <p:spPr>
          <a:xfrm>
            <a:off x="6918076" y="614840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delete this.</a:t>
            </a:r>
          </a:p>
        </p:txBody>
      </p:sp>
    </p:spTree>
    <p:extLst>
      <p:ext uri="{BB962C8B-B14F-4D97-AF65-F5344CB8AC3E}">
        <p14:creationId xmlns:p14="http://schemas.microsoft.com/office/powerpoint/2010/main" val="3570734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FB78-835A-4E70-A50D-B3217219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Swapping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82D2-9078-4403-8920-75BFB39B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Efficient.</a:t>
            </a:r>
          </a:p>
          <a:p>
            <a:r>
              <a:rPr lang="en-US" dirty="0"/>
              <a:t>However, if a pointer (or handle) to the node is cached outside of the binary-tree, a pointer may become unexpectedly invalid.</a:t>
            </a:r>
          </a:p>
          <a:p>
            <a:r>
              <a:rPr lang="en-US" dirty="0"/>
              <a:t>It is often necessary to use a binary tree and a hash table together, and a hash table will be used for finding a binary tree node quick.</a:t>
            </a:r>
          </a:p>
        </p:txBody>
      </p:sp>
    </p:spTree>
    <p:extLst>
      <p:ext uri="{BB962C8B-B14F-4D97-AF65-F5344CB8AC3E}">
        <p14:creationId xmlns:p14="http://schemas.microsoft.com/office/powerpoint/2010/main" val="3453096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method.</a:t>
            </a:r>
          </a:p>
          <a:p>
            <a:r>
              <a:rPr lang="en-US" dirty="0"/>
              <a:t>Want to delete a square in the binary-tree below.</a:t>
            </a:r>
          </a:p>
          <a:p>
            <a:r>
              <a:rPr lang="en-US" dirty="0"/>
              <a:t>Easiest case: The node to be deleted has null left or right.</a:t>
            </a:r>
          </a:p>
          <a:p>
            <a:r>
              <a:rPr lang="en-US" dirty="0"/>
              <a:t>General case.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7" idx="2"/>
            <a:endCxn id="19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</p:spTree>
    <p:extLst>
      <p:ext uri="{BB962C8B-B14F-4D97-AF65-F5344CB8AC3E}">
        <p14:creationId xmlns:p14="http://schemas.microsoft.com/office/powerpoint/2010/main" val="202608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 :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case: The node being deleted does not have a sub-tree.</a:t>
            </a:r>
          </a:p>
          <a:p>
            <a:pPr lvl="1"/>
            <a:r>
              <a:rPr lang="en-US" dirty="0"/>
              <a:t>If the node has a parent node</a:t>
            </a:r>
          </a:p>
          <a:p>
            <a:pPr lvl="2"/>
            <a:r>
              <a:rPr lang="en-US" dirty="0"/>
              <a:t>If the node is the left of the parent node, nullify left connection from the parent node,</a:t>
            </a:r>
          </a:p>
          <a:p>
            <a:pPr lvl="2"/>
            <a:r>
              <a:rPr lang="en-US" dirty="0"/>
              <a:t>Or right of the parent node</a:t>
            </a:r>
          </a:p>
          <a:p>
            <a:pPr lvl="1"/>
            <a:r>
              <a:rPr lang="en-US" dirty="0"/>
              <a:t>If the node has no parent node</a:t>
            </a:r>
          </a:p>
          <a:p>
            <a:pPr lvl="2"/>
            <a:r>
              <a:rPr lang="en-US" dirty="0"/>
              <a:t>The node is root.  Nullify root node.</a:t>
            </a:r>
          </a:p>
        </p:txBody>
      </p:sp>
      <p:sp>
        <p:nvSpPr>
          <p:cNvPr id="4" name="Oval 3"/>
          <p:cNvSpPr/>
          <p:nvPr/>
        </p:nvSpPr>
        <p:spPr>
          <a:xfrm>
            <a:off x="5719030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31309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54119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6250440" y="3409078"/>
            <a:ext cx="365514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8946" y="475353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83288" y="5097461"/>
            <a:ext cx="307013" cy="382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7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to be deleted has null left or right, then…</a:t>
            </a:r>
          </a:p>
          <a:p>
            <a:r>
              <a:rPr lang="en-US" dirty="0"/>
              <a:t>Put non-null leaf in place for the deleted node.</a:t>
            </a:r>
          </a:p>
        </p:txBody>
      </p:sp>
      <p:sp>
        <p:nvSpPr>
          <p:cNvPr id="4" name="Oval 3"/>
          <p:cNvSpPr/>
          <p:nvPr/>
        </p:nvSpPr>
        <p:spPr>
          <a:xfrm>
            <a:off x="743619" y="259823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9455" y="391182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5898" y="3820645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938647" y="5035923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78708" y="3129643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275029" y="3129643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2254653" y="4360985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432938" y="60780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510148" y="607807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869810" y="5667935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2254653" y="5667935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9848" y="3767071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96335" y="4360985"/>
            <a:ext cx="537883" cy="49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4193" y="4914900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92282" y="2689409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04561" y="3911821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891647" y="391182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3"/>
            <a:endCxn id="22" idx="0"/>
          </p:cNvCxnSpPr>
          <p:nvPr/>
        </p:nvCxnSpPr>
        <p:spPr>
          <a:xfrm flipH="1">
            <a:off x="5327371" y="3220819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123692" y="3220819"/>
            <a:ext cx="1074968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6385938" y="495396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463148" y="495396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7" idx="5"/>
          </p:cNvCxnSpPr>
          <p:nvPr/>
        </p:nvCxnSpPr>
        <p:spPr>
          <a:xfrm flipH="1">
            <a:off x="6822810" y="454383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7207653" y="454383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37193" y="379079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0148" y="3820645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10148" y="3820645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4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Second easiest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598269" cy="5059363"/>
          </a:xfrm>
        </p:spPr>
        <p:txBody>
          <a:bodyPr/>
          <a:lstStyle/>
          <a:p>
            <a:r>
              <a:rPr lang="en-US" dirty="0"/>
              <a:t>If        has a parent node:</a:t>
            </a:r>
          </a:p>
          <a:p>
            <a:pPr lvl="1"/>
            <a:r>
              <a:rPr lang="en-US" dirty="0"/>
              <a:t>If           is right of its parent,</a:t>
            </a:r>
          </a:p>
          <a:p>
            <a:pPr lvl="2"/>
            <a:r>
              <a:rPr lang="en-US" dirty="0"/>
              <a:t>connect      to the right of       's parent.</a:t>
            </a:r>
          </a:p>
          <a:p>
            <a:pPr lvl="1"/>
            <a:r>
              <a:rPr lang="en-US" dirty="0"/>
              <a:t>If           is left of its parent,</a:t>
            </a:r>
          </a:p>
          <a:p>
            <a:pPr lvl="2"/>
            <a:r>
              <a:rPr lang="en-US" dirty="0"/>
              <a:t>connect      to the left of       's parent.</a:t>
            </a:r>
          </a:p>
          <a:p>
            <a:r>
              <a:rPr lang="en-US" dirty="0"/>
              <a:t>If not,</a:t>
            </a:r>
          </a:p>
          <a:p>
            <a:pPr lvl="1"/>
            <a:r>
              <a:rPr lang="en-US" dirty="0"/>
              <a:t>        is the root.  Make      the root node.</a:t>
            </a:r>
          </a:p>
          <a:p>
            <a:pPr lvl="1"/>
            <a:endParaRPr lang="en-US" dirty="0"/>
          </a:p>
          <a:p>
            <a:r>
              <a:rPr lang="en-US" dirty="0"/>
              <a:t>Don't forget updating      's parent. </a:t>
            </a:r>
          </a:p>
        </p:txBody>
      </p:sp>
      <p:sp>
        <p:nvSpPr>
          <p:cNvPr id="4" name="Oval 3"/>
          <p:cNvSpPr/>
          <p:nvPr/>
        </p:nvSpPr>
        <p:spPr>
          <a:xfrm>
            <a:off x="6442290" y="266899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38126" y="398257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54569" y="3891403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637318" y="5106681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6" idx="0"/>
          </p:cNvCxnSpPr>
          <p:nvPr/>
        </p:nvCxnSpPr>
        <p:spPr>
          <a:xfrm flipH="1">
            <a:off x="6177379" y="3200401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6973700" y="3200401"/>
            <a:ext cx="1602643" cy="78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7" idx="0"/>
          </p:cNvCxnSpPr>
          <p:nvPr/>
        </p:nvCxnSpPr>
        <p:spPr>
          <a:xfrm flipH="1">
            <a:off x="7953324" y="4431743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>
            <a:off x="7131609" y="6148829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8208819" y="6148829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11" idx="5"/>
          </p:cNvCxnSpPr>
          <p:nvPr/>
        </p:nvCxnSpPr>
        <p:spPr>
          <a:xfrm flipH="1">
            <a:off x="7568481" y="5738693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3"/>
          </p:cNvCxnSpPr>
          <p:nvPr/>
        </p:nvCxnSpPr>
        <p:spPr>
          <a:xfrm>
            <a:off x="7953324" y="5738693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4178" y="3079699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2864" y="4985658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208819" y="389140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08819" y="389140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35528" y="1148737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9056" y="157007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82486" y="1915075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58734" y="2592969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09056" y="2255944"/>
            <a:ext cx="301932" cy="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2541814" y="1915075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2535042" y="2592832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3875032" y="3404051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801610" y="4184154"/>
            <a:ext cx="283702" cy="2837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7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left and right of the node to be deleted are non-null, then…</a:t>
            </a:r>
          </a:p>
          <a:p>
            <a:r>
              <a:rPr lang="en-US" dirty="0"/>
              <a:t>The right-most of the left sub-tree need to take position for the deleted node.  (Or, left-most of the right-sub-tree.  It is symmetric.)</a:t>
            </a:r>
          </a:p>
        </p:txBody>
      </p:sp>
      <p:sp>
        <p:nvSpPr>
          <p:cNvPr id="4" name="Oval 3"/>
          <p:cNvSpPr/>
          <p:nvPr/>
        </p:nvSpPr>
        <p:spPr>
          <a:xfrm>
            <a:off x="4300365" y="2877668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7737" y="4100080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2644" y="4100080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676929" y="5224182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229138" y="523762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035454" y="3409078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4831775" y="3409078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5992935" y="4549244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6615954" y="4549244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171220" y="626633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248430" y="6266330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5608092" y="5856194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5992935" y="5856194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28130" y="3955330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this!</a:t>
            </a:r>
          </a:p>
        </p:txBody>
      </p:sp>
      <p:sp>
        <p:nvSpPr>
          <p:cNvPr id="20" name="Freeform 19"/>
          <p:cNvSpPr/>
          <p:nvPr/>
        </p:nvSpPr>
        <p:spPr>
          <a:xfrm>
            <a:off x="6763871" y="4565276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40107" y="5096435"/>
            <a:ext cx="1905655" cy="170105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5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 right-most of the left sub-tree may have its left node.</a:t>
            </a:r>
          </a:p>
          <a:p>
            <a:r>
              <a:rPr lang="en-US" dirty="0"/>
              <a:t>So, first detach the right-most of the left sub-tree safely, and then replace.  (Like easiest and second easiest case.)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063160" y="519056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807665" y="478043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578601" y="3489512"/>
            <a:ext cx="316054" cy="1858408"/>
          </a:xfrm>
          <a:custGeom>
            <a:avLst/>
            <a:gdLst>
              <a:gd name="connsiteX0" fmla="*/ 20170 w 275728"/>
              <a:gd name="connsiteY0" fmla="*/ 1855695 h 1886449"/>
              <a:gd name="connsiteX1" fmla="*/ 275664 w 275728"/>
              <a:gd name="connsiteY1" fmla="*/ 1633818 h 1886449"/>
              <a:gd name="connsiteX2" fmla="*/ 0 w 275728"/>
              <a:gd name="connsiteY2" fmla="*/ 0 h 1886449"/>
              <a:gd name="connsiteX0" fmla="*/ 20170 w 316054"/>
              <a:gd name="connsiteY0" fmla="*/ 1855695 h 1858408"/>
              <a:gd name="connsiteX1" fmla="*/ 316005 w 316054"/>
              <a:gd name="connsiteY1" fmla="*/ 1095936 h 1858408"/>
              <a:gd name="connsiteX2" fmla="*/ 0 w 316054"/>
              <a:gd name="connsiteY2" fmla="*/ 0 h 185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054" h="1858408">
                <a:moveTo>
                  <a:pt x="20170" y="1855695"/>
                </a:moveTo>
                <a:cubicBezTo>
                  <a:pt x="149598" y="1899397"/>
                  <a:pt x="319367" y="1405218"/>
                  <a:pt x="316005" y="1095936"/>
                </a:cubicBezTo>
                <a:cubicBezTo>
                  <a:pt x="312643" y="786654"/>
                  <a:pt x="136151" y="662268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4" idx="1"/>
            <a:endCxn id="19" idx="0"/>
          </p:cNvCxnSpPr>
          <p:nvPr/>
        </p:nvCxnSpPr>
        <p:spPr>
          <a:xfrm flipH="1">
            <a:off x="7101206" y="556708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5092" y="4160938"/>
            <a:ext cx="48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Right-most of the left sub-tree may be direct left of the node being deleted.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binary-tree node: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26541" cy="5059363"/>
          </a:xfrm>
        </p:spPr>
        <p:txBody>
          <a:bodyPr/>
          <a:lstStyle/>
          <a:p>
            <a:r>
              <a:rPr lang="en-US" dirty="0"/>
              <a:t>Then copy connections from         to  </a:t>
            </a:r>
          </a:p>
          <a:p>
            <a:r>
              <a:rPr lang="en-US" dirty="0"/>
              <a:t>Then make connections from          bi-directional.</a:t>
            </a:r>
          </a:p>
          <a:p>
            <a:r>
              <a:rPr lang="en-US" dirty="0"/>
              <a:t>If the parent of         is </a:t>
            </a:r>
            <a:r>
              <a:rPr lang="en-US" dirty="0" err="1"/>
              <a:t>nullptr</a:t>
            </a:r>
            <a:r>
              <a:rPr lang="en-US" dirty="0"/>
              <a:t>, make         the root node.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5095" y="180190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2467" y="302431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27374" y="302431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491659" y="414841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8043868" y="416186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850184" y="2333314"/>
            <a:ext cx="356087" cy="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646505" y="2333314"/>
            <a:ext cx="1784179" cy="691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807665" y="3473480"/>
            <a:ext cx="623019" cy="674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7430684" y="3473480"/>
            <a:ext cx="867334" cy="688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985950" y="51905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335836" y="308979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422822" y="478043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6807665" y="4780430"/>
            <a:ext cx="393405" cy="6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54837" y="4020671"/>
            <a:ext cx="1905655" cy="26020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6871447" y="609824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7101206" y="5458869"/>
            <a:ext cx="99864" cy="63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0753" y="152019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584929" y="152019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4" idx="3"/>
            <a:endCxn id="4" idx="5"/>
          </p:cNvCxnSpPr>
          <p:nvPr/>
        </p:nvCxnSpPr>
        <p:spPr>
          <a:xfrm flipH="1" flipV="1">
            <a:off x="5646505" y="2333314"/>
            <a:ext cx="957137" cy="756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7" idx="0"/>
          </p:cNvCxnSpPr>
          <p:nvPr/>
        </p:nvCxnSpPr>
        <p:spPr>
          <a:xfrm>
            <a:off x="6603642" y="3466316"/>
            <a:ext cx="204023" cy="68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1"/>
            <a:endCxn id="8" idx="0"/>
          </p:cNvCxnSpPr>
          <p:nvPr/>
        </p:nvCxnSpPr>
        <p:spPr>
          <a:xfrm>
            <a:off x="6603642" y="3466316"/>
            <a:ext cx="1694376" cy="69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36"/>
          <p:cNvSpPr/>
          <p:nvPr/>
        </p:nvSpPr>
        <p:spPr>
          <a:xfrm>
            <a:off x="1640753" y="2302297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21420" y="2596567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2714007" y="310706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7109664" y="2966473"/>
            <a:ext cx="754345" cy="623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09664" y="2966473"/>
            <a:ext cx="754345" cy="53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76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dis-connecting and connecting.</a:t>
            </a:r>
          </a:p>
          <a:p>
            <a:r>
              <a:rPr lang="en-US" dirty="0"/>
              <a:t>Easy to make a mistake.</a:t>
            </a:r>
          </a:p>
          <a:p>
            <a:r>
              <a:rPr lang="en-US" dirty="0"/>
              <a:t>But, doable.  Each step is very simple.</a:t>
            </a:r>
          </a:p>
        </p:txBody>
      </p:sp>
    </p:spTree>
    <p:extLst>
      <p:ext uri="{BB962C8B-B14F-4D97-AF65-F5344CB8AC3E}">
        <p14:creationId xmlns:p14="http://schemas.microsoft.com/office/powerpoint/2010/main" val="42618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Linked list makes a linear connection between objects.</a:t>
            </a:r>
          </a:p>
          <a:p>
            <a:r>
              <a:rPr lang="en-US" altLang="en-US"/>
              <a:t>Binary tree makes a tree-like structure.</a:t>
            </a:r>
          </a:p>
          <a:p>
            <a:r>
              <a:rPr lang="en-US" altLang="en-US"/>
              <a:t>Each node has pointers - left, right, and can also have parent.</a:t>
            </a:r>
          </a:p>
        </p:txBody>
      </p:sp>
      <p:sp>
        <p:nvSpPr>
          <p:cNvPr id="40964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66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8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0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0970" name="Oval 12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2" name="Oval 14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4" name="Oval 17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6" name="Oval 19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78" name="Oval 21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0980" name="Oval 23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0982" name="Straight Arrow Connector 26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Straight Arrow Connector 28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Straight Arrow Connector 30"/>
          <p:cNvCxnSpPr>
            <a:cxnSpLocks noChangeShapeType="1"/>
            <a:endCxn id="40974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Straight Arrow Connector 32"/>
          <p:cNvCxnSpPr>
            <a:cxnSpLocks noChangeShapeType="1"/>
            <a:endCxn id="21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34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Arrow Connector 3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Arrow Connector 38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Arrow Connector 42"/>
          <p:cNvCxnSpPr>
            <a:cxnSpLocks noChangeShapeType="1"/>
            <a:endCxn id="40978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Straight Arrow Connector 44"/>
          <p:cNvCxnSpPr>
            <a:cxnSpLocks noChangeShapeType="1"/>
            <a:endCxn id="40980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Straight Arrow Connector 48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0996" name="Straight Arrow Connector 51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0" name="Straight Arrow Connector 55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1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1004" name="Straight Arrow Connector 59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5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69950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while(Right(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).</a:t>
            </a:r>
            <a:r>
              <a:rPr lang="en-US" sz="1050" dirty="0" err="1">
                <a:latin typeface="Consolas" panose="020B0609020204030204" pitchFamily="49" charset="0"/>
              </a:rPr>
              <a:t>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=Up(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=Right(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=Left(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 &amp;&amp; 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 //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 is a root.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619853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542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rightHd.IsNull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leftHd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95449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82550"/>
            <a:ext cx="689483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else if(</a:t>
            </a:r>
            <a:r>
              <a:rPr lang="en-US" sz="1050" dirty="0" err="1">
                <a:latin typeface="Consolas" panose="020B0609020204030204" pitchFamily="49" charset="0"/>
              </a:rPr>
              <a:t>leftHd.IsNull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upHd.IsNull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// Connect 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rightHd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if(Left(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 if(Right(</a:t>
            </a:r>
            <a:r>
              <a:rPr lang="en-US" sz="1050" dirty="0" err="1">
                <a:latin typeface="Consolas" panose="020B0609020204030204" pitchFamily="49" charset="0"/>
              </a:rPr>
              <a:t>upHd</a:t>
            </a:r>
            <a:r>
              <a:rPr lang="en-US" sz="1050" dirty="0">
                <a:latin typeface="Consolas" panose="020B0609020204030204" pitchFamily="49" charset="0"/>
              </a:rPr>
              <a:t>)==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83958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6894836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bool Delete(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else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Right most of left. Always Simple-Detachable.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// Also, since 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 of itself has failed, it must have a left sub-tree.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RMOL=</a:t>
            </a:r>
            <a:r>
              <a:rPr lang="en-US" sz="1050" dirty="0" err="1">
                <a:latin typeface="Consolas" panose="020B0609020204030204" pitchFamily="49" charset="0"/>
              </a:rPr>
              <a:t>RightMostOf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if(true==</a:t>
            </a:r>
            <a:r>
              <a:rPr lang="en-US" sz="1050" dirty="0" err="1">
                <a:latin typeface="Consolas" panose="020B0609020204030204" pitchFamily="49" charset="0"/>
              </a:rPr>
              <a:t>SimpleDetach</a:t>
            </a:r>
            <a:r>
              <a:rPr lang="en-US" sz="1050" dirty="0">
                <a:latin typeface="Consolas" panose="020B0609020204030204" pitchFamily="49" charset="0"/>
              </a:rPr>
              <a:t>(RMOL))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// Now, RMOL needs to take position of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(RMOL);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(Up(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root-&gt;up=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 if(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upPtr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fprintf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stderr</a:t>
            </a:r>
            <a:r>
              <a:rPr lang="en-US" sz="1050" dirty="0">
                <a:latin typeface="Consolas" panose="020B0609020204030204" pitchFamily="49" charset="0"/>
              </a:rPr>
              <a:t>,"Error! Internal Tree Data Structure is broken.\n");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95445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" y="0"/>
            <a:ext cx="3945311" cy="31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leftPtr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RMOLptr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    delete 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--</a:t>
            </a:r>
            <a:r>
              <a:rPr lang="en-US" sz="1050" dirty="0" err="1">
                <a:latin typeface="Consolas" panose="020B0609020204030204" pitchFamily="49" charset="0"/>
              </a:rPr>
              <a:t>nElem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 // Cannot delete a null node.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03021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 </a:t>
            </a:r>
          </a:p>
          <a:p>
            <a:r>
              <a:rPr lang="en-US" dirty="0"/>
              <a:t>Visualize how the binary-tree is constructed.</a:t>
            </a:r>
          </a:p>
          <a:p>
            <a:r>
              <a:rPr lang="en-US" dirty="0"/>
              <a:t>Test deletion and insertion in graphical interface.</a:t>
            </a:r>
          </a:p>
          <a:p>
            <a:r>
              <a:rPr lang="en-US" dirty="0"/>
              <a:t>Interactively apply a binary-tree operation called tree rotation.</a:t>
            </a:r>
          </a:p>
          <a:p>
            <a:r>
              <a:rPr lang="en-US" dirty="0"/>
              <a:t>Implement and verify tree-rebalancing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271198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Window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level takes 40 pixels vertically.</a:t>
            </a:r>
          </a:p>
          <a:p>
            <a:r>
              <a:rPr lang="en-US" dirty="0"/>
              <a:t>The top-level (root) takes from 0 to 800 horizontally.</a:t>
            </a:r>
          </a:p>
          <a:p>
            <a:r>
              <a:rPr lang="en-US" dirty="0"/>
              <a:t>The second level nodes take left and right halves of the top-level node.</a:t>
            </a:r>
          </a:p>
          <a:p>
            <a:r>
              <a:rPr lang="en-US" dirty="0"/>
              <a:t>Can be drawn by recursion.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3250" y="3524250"/>
            <a:ext cx="4375150" cy="323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86250" y="35433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6250" y="40005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6250" y="4000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86250" y="44577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6250" y="44513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86250" y="49085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6250" y="49085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86250" y="53657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86250" y="53721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6250" y="58293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50" y="583565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86250" y="629285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6250" y="6299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6250" y="6756400"/>
            <a:ext cx="4699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228" y="35872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pixels</a:t>
            </a:r>
          </a:p>
        </p:txBody>
      </p: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6600825" y="4000500"/>
            <a:ext cx="0" cy="275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46795" y="354965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Top-level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661" y="40222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3046" y="40168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Level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4864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4300" y="4457700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6874" y="4461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5750" y="44740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43992" y="44804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 Level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10222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43696" y="4914901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54855" y="4908550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247986" y="4908549"/>
            <a:ext cx="0" cy="184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01689" y="4949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46705" y="49466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4362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174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24631" y="49556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89308" y="49503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60056" y="494296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95035" y="4937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4th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6635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9338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69333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08862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77264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48505" y="537210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12689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46657" y="5365750"/>
            <a:ext cx="0" cy="1384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33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8790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0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3149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26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8010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53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7150" y="58356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43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977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02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56500" y="582294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867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1216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401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655050" y="5829298"/>
            <a:ext cx="0" cy="92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480281" y="6283323"/>
            <a:ext cx="4121150" cy="460375"/>
            <a:chOff x="4435831" y="4924423"/>
            <a:chExt cx="4121150" cy="93345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435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8983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62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168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528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8203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55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309081" y="49371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645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8996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04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458431" y="492442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769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0235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8302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556981" y="4930773"/>
              <a:ext cx="0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>
            <a:off x="8718550" y="6292850"/>
            <a:ext cx="0" cy="46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95550" y="313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40569" y="31549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1992585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project.</a:t>
            </a:r>
          </a:p>
          <a:p>
            <a:r>
              <a:rPr lang="en-US" dirty="0"/>
              <a:t>Copy main.cpp from the </a:t>
            </a:r>
            <a:r>
              <a:rPr lang="en-US" dirty="0" err="1"/>
              <a:t>FsLazyWindow</a:t>
            </a:r>
            <a:r>
              <a:rPr lang="en-US" dirty="0"/>
              <a:t> template.</a:t>
            </a:r>
          </a:p>
          <a:p>
            <a:r>
              <a:rPr lang="en-US" dirty="0"/>
              <a:t>You need to add two libraries:</a:t>
            </a:r>
          </a:p>
          <a:p>
            <a:pPr lvl="1"/>
            <a:r>
              <a:rPr lang="en-US" dirty="0" err="1"/>
              <a:t>fslazywindow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ysbitmapfont</a:t>
            </a:r>
            <a:endParaRPr lang="en-US" dirty="0"/>
          </a:p>
          <a:p>
            <a:r>
              <a:rPr lang="en-US" dirty="0" err="1"/>
              <a:t>Ysbitmapfont</a:t>
            </a:r>
            <a:r>
              <a:rPr lang="en-US" dirty="0"/>
              <a:t> library is the same font-drawing library used in 24780.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2200" y="4616450"/>
            <a:ext cx="777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add_executable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main.cpp </a:t>
            </a:r>
            <a:r>
              <a:rPr lang="en-US" sz="1400" dirty="0" err="1">
                <a:latin typeface="Consolas" panose="020B0609020204030204" pitchFamily="49" charset="0"/>
              </a:rPr>
              <a:t>bintree.h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target_link_libraries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binary_tree_visualizer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fslazywindow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ysbitmapfont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790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structure that needs to be stored in the application class is a binary tree.</a:t>
            </a:r>
          </a:p>
          <a:p>
            <a:r>
              <a:rPr lang="en-US" dirty="0"/>
              <a:t>In the initialization, add 50 random numbers to the tree.</a:t>
            </a:r>
          </a:p>
          <a:p>
            <a:r>
              <a:rPr lang="en-US" dirty="0"/>
              <a:t>In Interval, at this point, you don't have to do anything.</a:t>
            </a:r>
          </a:p>
          <a:p>
            <a:r>
              <a:rPr lang="en-US" dirty="0"/>
              <a:t>In Draw, visualize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44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member-function: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498" y="1772905"/>
            <a:ext cx="741100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</a:rPr>
              <a:t>ApplicationMain</a:t>
            </a:r>
            <a:r>
              <a:rPr lang="en-US" sz="1050" dirty="0">
                <a:latin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x0,int x1,int y0,int </a:t>
            </a:r>
            <a:r>
              <a:rPr lang="en-US" sz="1050" dirty="0" err="1">
                <a:latin typeface="Consolas" panose="020B0609020204030204" pitchFamily="49" charset="0"/>
              </a:rPr>
              <a:t>yStep,int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prevX,int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prevY,BinaryTree</a:t>
            </a:r>
            <a:r>
              <a:rPr lang="en-US" sz="1050" dirty="0"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latin typeface="Consolas" panose="020B0609020204030204" pitchFamily="49" charset="0"/>
              </a:rPr>
              <a:t>int,int</a:t>
            </a:r>
            <a:r>
              <a:rPr lang="en-US" sz="1050" dirty="0">
                <a:latin typeface="Consolas" panose="020B0609020204030204" pitchFamily="49" charset="0"/>
              </a:rPr>
              <a:t>&gt;::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 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if(</a:t>
            </a:r>
            <a:r>
              <a:rPr lang="en-US" sz="1050" dirty="0" err="1">
                <a:latin typeface="Consolas" panose="020B0609020204030204" pitchFamily="49" charset="0"/>
              </a:rPr>
              <a:t>ndHd.IsNotNull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</a:rPr>
              <a:t> x=(x0+x1)/2,y=y0+yStep/2;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glColor3ub(0,0,0);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glBegin</a:t>
            </a:r>
            <a:r>
              <a:rPr lang="en-US" sz="1050" dirty="0">
                <a:latin typeface="Consolas" panose="020B0609020204030204" pitchFamily="49" charset="0"/>
              </a:rPr>
              <a:t>(GL_LINES);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prevX,prevY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glVertex2i(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glEnd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glRasterPos2i(</a:t>
            </a:r>
            <a:r>
              <a:rPr lang="en-US" sz="1050" dirty="0" err="1">
                <a:latin typeface="Consolas" panose="020B0609020204030204" pitchFamily="49" charset="0"/>
              </a:rPr>
              <a:t>x,y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char 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[256];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sprintf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,"%d",</a:t>
            </a:r>
            <a:r>
              <a:rPr lang="en-US" sz="1050" dirty="0" err="1">
                <a:latin typeface="Consolas" panose="020B0609020204030204" pitchFamily="49" charset="0"/>
              </a:rPr>
              <a:t>tree.GetKey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YsGlDrawFontBitmap12x16(</a:t>
            </a:r>
            <a:r>
              <a:rPr lang="en-US" sz="1050" dirty="0" err="1">
                <a:latin typeface="Consolas" panose="020B0609020204030204" pitchFamily="49" charset="0"/>
              </a:rPr>
              <a:t>str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(x0,(x0+x1)/2,y0+yStep,yStep,x,y,tree.Left(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latin typeface="Consolas" panose="020B0609020204030204" pitchFamily="49" charset="0"/>
              </a:rPr>
              <a:t>DrawNode</a:t>
            </a:r>
            <a:r>
              <a:rPr lang="en-US" sz="1050" dirty="0">
                <a:latin typeface="Consolas" panose="020B0609020204030204" pitchFamily="49" charset="0"/>
              </a:rPr>
              <a:t>((x0+x1)/2,x1,y0+yStep,yStep,x,y,tree.Right(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822950" y="4502150"/>
            <a:ext cx="171450" cy="438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2500" y="45339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54300" y="3733800"/>
            <a:ext cx="255270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38450" y="4903232"/>
            <a:ext cx="1250950" cy="66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7000" y="3383518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node takes left-half of the current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400" y="5272033"/>
            <a:ext cx="3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node takes right-half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7255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like a linked list is retained by head and tail pointers, a binary tree is retained by a pointer for the root node.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1990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4210050" y="3181350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2006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Straight Arrow Connector 23"/>
          <p:cNvCxnSpPr>
            <a:cxnSpLocks noChangeShapeType="1"/>
            <a:endCxn id="41998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Arrow Connector 29"/>
          <p:cNvCxnSpPr>
            <a:cxnSpLocks noChangeShapeType="1"/>
            <a:endCxn id="42002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Arrow Connector 30"/>
          <p:cNvCxnSpPr>
            <a:cxnSpLocks noChangeShapeType="1"/>
            <a:endCxn id="42004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0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4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8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32" name="Straight Arrow Connector 49"/>
          <p:cNvCxnSpPr>
            <a:cxnSpLocks noChangeShapeType="1"/>
          </p:cNvCxnSpPr>
          <p:nvPr/>
        </p:nvCxnSpPr>
        <p:spPr bwMode="auto">
          <a:xfrm>
            <a:off x="2971800" y="2895600"/>
            <a:ext cx="990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3" name="Rounded Rectangle 50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</p:spTree>
    <p:extLst>
      <p:ext uri="{BB962C8B-B14F-4D97-AF65-F5344CB8AC3E}">
        <p14:creationId xmlns:p14="http://schemas.microsoft.com/office/powerpoint/2010/main" val="258294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function must look like:</a:t>
            </a:r>
          </a:p>
          <a:p>
            <a:pPr marL="0" indent="0">
              <a:buNone/>
            </a:pPr>
            <a:br>
              <a:rPr lang="en-US" sz="1200" dirty="0">
                <a:latin typeface="Lucida Console" panose="020B0609040504020204" pitchFamily="49" charset="0"/>
              </a:rPr>
            </a:b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ApplicationMain</a:t>
            </a:r>
            <a:r>
              <a:rPr lang="en-US" sz="1200" dirty="0">
                <a:latin typeface="Lucida Console" panose="020B0609040504020204" pitchFamily="49" charset="0"/>
              </a:rPr>
              <a:t>::Draw(void) const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DrawNode</a:t>
            </a:r>
            <a:r>
              <a:rPr lang="en-US" sz="1200" dirty="0">
                <a:latin typeface="Lucida Console" panose="020B0609040504020204" pitchFamily="49" charset="0"/>
              </a:rPr>
              <a:t>(0,800,0,40, 400,20, </a:t>
            </a:r>
            <a:r>
              <a:rPr lang="en-US" sz="1200" dirty="0" err="1">
                <a:latin typeface="Lucida Console" panose="020B0609040504020204" pitchFamily="49" charset="0"/>
              </a:rPr>
              <a:t>tree.RootNode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accept Windows-size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ApplicationMain</a:t>
            </a:r>
            <a:r>
              <a:rPr lang="en-US" sz="1400" dirty="0">
                <a:latin typeface="Lucida Console" panose="020B0609040504020204" pitchFamily="49" charset="0"/>
              </a:rPr>
              <a:t>::Draw(void)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FsGetWindowSize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wid,hei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glViewport</a:t>
            </a:r>
            <a:r>
              <a:rPr lang="en-US" sz="1400" dirty="0">
                <a:latin typeface="Lucida Console" panose="020B0609040504020204" pitchFamily="49" charset="0"/>
              </a:rPr>
              <a:t>(0,0,wid,hei);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glMatrixMode</a:t>
            </a:r>
            <a:r>
              <a:rPr lang="en-US" sz="1400" dirty="0">
                <a:latin typeface="Lucida Console" panose="020B0609040504020204" pitchFamily="49" charset="0"/>
              </a:rPr>
              <a:t>(GL_PROJECTION);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glLoadIdentity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glOrtho</a:t>
            </a:r>
            <a:r>
              <a:rPr lang="en-US" sz="1400" dirty="0">
                <a:latin typeface="Lucida Console" panose="020B0609040504020204" pitchFamily="49" charset="0"/>
              </a:rPr>
              <a:t>(0,(float)wid-1,(float)hei-1,0,-1,1);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glClear</a:t>
            </a:r>
            <a:r>
              <a:rPr lang="en-US" sz="14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Draw(</a:t>
            </a:r>
            <a:r>
              <a:rPr lang="en-US" sz="1400" dirty="0" err="1">
                <a:latin typeface="Lucida Console" panose="020B0609040504020204" pitchFamily="49" charset="0"/>
              </a:rPr>
              <a:t>btree.GetRoot</a:t>
            </a:r>
            <a:r>
              <a:rPr lang="en-US" sz="1400" dirty="0">
                <a:latin typeface="Lucida Console" panose="020B0609040504020204" pitchFamily="49" charset="0"/>
              </a:rPr>
              <a:t>(),0,wid,40,40);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FsSwapBuffers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needRedraw</a:t>
            </a:r>
            <a:r>
              <a:rPr lang="en-US" sz="1400" dirty="0">
                <a:latin typeface="Lucida Console" panose="020B0609040504020204" pitchFamily="49" charset="0"/>
              </a:rPr>
              <a:t>=false;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18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a node where the mouse cursor is on.</a:t>
            </a:r>
          </a:p>
          <a:p>
            <a:r>
              <a:rPr lang="en-US" dirty="0"/>
              <a:t>Press DEL to delete the highlighted node.</a:t>
            </a:r>
          </a:p>
          <a:p>
            <a:r>
              <a:rPr lang="en-US" dirty="0"/>
              <a:t>Press INSERT to insert a new node.</a:t>
            </a:r>
          </a:p>
        </p:txBody>
      </p:sp>
    </p:spTree>
    <p:extLst>
      <p:ext uri="{BB962C8B-B14F-4D97-AF65-F5344CB8AC3E}">
        <p14:creationId xmlns:p14="http://schemas.microsoft.com/office/powerpoint/2010/main" val="1382585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which node the mouse cursor is 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 for storing highlighted node.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BinaryTree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int,int</a:t>
            </a:r>
            <a:r>
              <a:rPr lang="en-US" sz="1600" dirty="0"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latin typeface="Consolas" panose="020B0609020204030204" pitchFamily="49" charset="0"/>
              </a:rPr>
              <a:t>NodeHandle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mouseOn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Nullify it in the constructor.</a:t>
            </a:r>
          </a:p>
          <a:p>
            <a:r>
              <a:rPr lang="en-US" dirty="0"/>
              <a:t>Add the following function declarations in </a:t>
            </a:r>
            <a:r>
              <a:rPr lang="en-US" dirty="0" err="1"/>
              <a:t>ApplicationMain</a:t>
            </a:r>
            <a:r>
              <a:rPr lang="en-US" dirty="0"/>
              <a:t> class.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public: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my)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private: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</a:t>
            </a:r>
            <a:r>
              <a:rPr lang="en-US" sz="1400" dirty="0" err="1">
                <a:latin typeface="Lucida Console" panose="020B0609040504020204" pitchFamily="49" charset="0"/>
              </a:rPr>
              <a:t>PickedNode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BinaryTree</a:t>
            </a:r>
            <a:r>
              <a:rPr lang="en-US" sz="1400" dirty="0">
                <a:latin typeface="Lucida Console" panose="020B0609040504020204" pitchFamily="49" charset="0"/>
              </a:rPr>
              <a:t> &lt;</a:t>
            </a:r>
            <a:r>
              <a:rPr lang="en-US" sz="1400" dirty="0" err="1">
                <a:latin typeface="Lucida Console" panose="020B0609040504020204" pitchFamily="49" charset="0"/>
              </a:rPr>
              <a:t>int,int</a:t>
            </a:r>
            <a:r>
              <a:rPr lang="en-US" sz="1400" dirty="0">
                <a:latin typeface="Lucida Console" panose="020B0609040504020204" pitchFamily="49" charset="0"/>
              </a:rPr>
              <a:t>&gt;::Node *node,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mx,int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my,int</a:t>
            </a:r>
            <a:r>
              <a:rPr lang="en-US" sz="1400" dirty="0">
                <a:latin typeface="Lucida Console" panose="020B0609040504020204" pitchFamily="49" charset="0"/>
              </a:rPr>
              <a:t> x0,int x1,int </a:t>
            </a:r>
            <a:r>
              <a:rPr lang="en-US" sz="1400" dirty="0" err="1">
                <a:latin typeface="Lucida Console" panose="020B0609040504020204" pitchFamily="49" charset="0"/>
              </a:rPr>
              <a:t>y,int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yStep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err="1">
                <a:latin typeface="Lucida Console" panose="020B0609040504020204" pitchFamily="49" charset="0"/>
              </a:rPr>
              <a:t>const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0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Unbalanced tree is inefficient.  Want to transform an unbalanced tree into a balanced tree.</a:t>
            </a:r>
          </a:p>
          <a:p>
            <a:r>
              <a:rPr lang="en-US" dirty="0"/>
              <a:t>Transform a binary tree without breaking the node order.</a:t>
            </a:r>
          </a:p>
        </p:txBody>
      </p:sp>
    </p:spTree>
    <p:extLst>
      <p:ext uri="{BB962C8B-B14F-4D97-AF65-F5344CB8AC3E}">
        <p14:creationId xmlns:p14="http://schemas.microsoft.com/office/powerpoint/2010/main" val="45603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sub-tree of node B is between nodes A and B.  I.e., every node in the sub-tree’s key must be between the keys of A and B.  Therefore, 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trees below are equivalent.</a:t>
            </a:r>
          </a:p>
          <a:p>
            <a:r>
              <a:rPr lang="en-US" dirty="0"/>
              <a:t>The node can be ‘rotated’ without breaking the node order.</a:t>
            </a:r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3"/>
            <a:endCxn id="3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7"/>
            <a:endCxn id="3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2"/>
            <a:endCxn id="4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8674" y="4873790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rved Down Arrow 63"/>
          <p:cNvSpPr/>
          <p:nvPr/>
        </p:nvSpPr>
        <p:spPr>
          <a:xfrm>
            <a:off x="2173276" y="2623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4536646" y="2623283"/>
            <a:ext cx="1201091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8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 can be rotated left only if it has the right node.</a:t>
            </a:r>
          </a:p>
          <a:p>
            <a:pPr marL="457200" indent="-457200">
              <a:buAutoNum type="arabicPeriod"/>
            </a:pPr>
            <a:r>
              <a:rPr lang="en-US" dirty="0"/>
              <a:t>Connect B to where A is currently connected.</a:t>
            </a:r>
          </a:p>
          <a:p>
            <a:pPr marL="457200" indent="-457200">
              <a:buAutoNum type="arabicPeriod"/>
            </a:pPr>
            <a:r>
              <a:rPr lang="en-US" dirty="0"/>
              <a:t>Connect left-sub-node of B (node C)to the right of A.  Node C may be NULL.  Parent of C must be updated only when C is not NULL.</a:t>
            </a:r>
          </a:p>
          <a:p>
            <a:pPr marL="457200" indent="-457200">
              <a:buAutoNum type="arabicPeriod"/>
            </a:pPr>
            <a:r>
              <a:rPr lang="en-US" dirty="0"/>
              <a:t>Connect A to the left of </a:t>
            </a:r>
            <a:r>
              <a:rPr lang="en-US"/>
              <a:t>B.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58455" y="4210270"/>
            <a:ext cx="2373501" cy="2401090"/>
            <a:chOff x="4367709" y="2623283"/>
            <a:chExt cx="4024929" cy="4071714"/>
          </a:xfrm>
        </p:grpSpPr>
        <p:sp>
          <p:nvSpPr>
            <p:cNvPr id="4" name="Oval 3"/>
            <p:cNvSpPr/>
            <p:nvPr/>
          </p:nvSpPr>
          <p:spPr>
            <a:xfrm>
              <a:off x="4855430" y="3354803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37434" y="4231714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7709" y="4231714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332129" y="5053256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8" name="Regular Pentagon 7"/>
            <p:cNvSpPr/>
            <p:nvPr/>
          </p:nvSpPr>
          <p:spPr>
            <a:xfrm>
              <a:off x="7884338" y="5066702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  <a:endCxn id="6" idx="0"/>
            </p:cNvCxnSpPr>
            <p:nvPr/>
          </p:nvCxnSpPr>
          <p:spPr>
            <a:xfrm flipH="1">
              <a:off x="4590519" y="3886213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5" idx="0"/>
            </p:cNvCxnSpPr>
            <p:nvPr/>
          </p:nvCxnSpPr>
          <p:spPr>
            <a:xfrm>
              <a:off x="5386840" y="3886213"/>
              <a:ext cx="1888811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 flipH="1">
              <a:off x="6648135" y="4680878"/>
              <a:ext cx="627516" cy="372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7275651" y="4680878"/>
              <a:ext cx="862837" cy="38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xagon 12"/>
            <p:cNvSpPr/>
            <p:nvPr/>
          </p:nvSpPr>
          <p:spPr>
            <a:xfrm>
              <a:off x="5826420" y="6095404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6903630" y="6095404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2"/>
              <a:endCxn id="13" idx="5"/>
            </p:cNvCxnSpPr>
            <p:nvPr/>
          </p:nvCxnSpPr>
          <p:spPr>
            <a:xfrm flipH="1">
              <a:off x="6263292" y="5685268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3"/>
            </p:cNvCxnSpPr>
            <p:nvPr/>
          </p:nvCxnSpPr>
          <p:spPr>
            <a:xfrm>
              <a:off x="6648135" y="5685268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85183" y="4977516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rved Down Arrow 17"/>
            <p:cNvSpPr/>
            <p:nvPr/>
          </p:nvSpPr>
          <p:spPr>
            <a:xfrm flipH="1">
              <a:off x="4536646" y="2623283"/>
              <a:ext cx="1201091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2197" y="4221012"/>
            <a:ext cx="2159897" cy="2468310"/>
            <a:chOff x="325426" y="2623283"/>
            <a:chExt cx="3472192" cy="3967988"/>
          </a:xfrm>
        </p:grpSpPr>
        <p:sp>
          <p:nvSpPr>
            <p:cNvPr id="20" name="Oval 19"/>
            <p:cNvSpPr/>
            <p:nvPr/>
          </p:nvSpPr>
          <p:spPr>
            <a:xfrm>
              <a:off x="813147" y="4142316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2992" y="3216932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426" y="5019227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595620" y="4949530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3289318" y="4206734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0" idx="3"/>
              <a:endCxn id="22" idx="0"/>
            </p:cNvCxnSpPr>
            <p:nvPr/>
          </p:nvCxnSpPr>
          <p:spPr>
            <a:xfrm flipH="1">
              <a:off x="548236" y="4673726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7"/>
              <a:endCxn id="21" idx="2"/>
            </p:cNvCxnSpPr>
            <p:nvPr/>
          </p:nvCxnSpPr>
          <p:spPr>
            <a:xfrm flipV="1">
              <a:off x="1344557" y="3666096"/>
              <a:ext cx="1366652" cy="567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5"/>
              <a:endCxn id="23" idx="0"/>
            </p:cNvCxnSpPr>
            <p:nvPr/>
          </p:nvCxnSpPr>
          <p:spPr>
            <a:xfrm>
              <a:off x="1344557" y="4673726"/>
              <a:ext cx="567069" cy="27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24" idx="0"/>
            </p:cNvCxnSpPr>
            <p:nvPr/>
          </p:nvCxnSpPr>
          <p:spPr>
            <a:xfrm>
              <a:off x="2711209" y="3666096"/>
              <a:ext cx="832259" cy="540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/>
            <p:cNvSpPr/>
            <p:nvPr/>
          </p:nvSpPr>
          <p:spPr>
            <a:xfrm>
              <a:off x="1089911" y="5991678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167121" y="5991678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3" idx="2"/>
              <a:endCxn id="29" idx="5"/>
            </p:cNvCxnSpPr>
            <p:nvPr/>
          </p:nvCxnSpPr>
          <p:spPr>
            <a:xfrm flipH="1">
              <a:off x="1526783" y="5581542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0" idx="3"/>
            </p:cNvCxnSpPr>
            <p:nvPr/>
          </p:nvCxnSpPr>
          <p:spPr>
            <a:xfrm>
              <a:off x="1911626" y="5581542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48674" y="4873790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2173276" y="2623283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198289" y="4955020"/>
            <a:ext cx="644055" cy="5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RotateLeft</a:t>
            </a:r>
            <a:r>
              <a:rPr lang="en-US" dirty="0"/>
              <a:t> functions in the </a:t>
            </a:r>
            <a:r>
              <a:rPr lang="en-US" dirty="0" err="1"/>
              <a:t>BinaryTree</a:t>
            </a:r>
            <a:r>
              <a:rPr lang="en-US" dirty="0"/>
              <a:t> class.</a:t>
            </a:r>
          </a:p>
          <a:p>
            <a:r>
              <a:rPr lang="en-US" dirty="0"/>
              <a:t>Left-Rotate the node when the user presses the L key.</a:t>
            </a:r>
          </a:p>
        </p:txBody>
      </p:sp>
    </p:spTree>
    <p:extLst>
      <p:ext uri="{BB962C8B-B14F-4D97-AF65-F5344CB8AC3E}">
        <p14:creationId xmlns:p14="http://schemas.microsoft.com/office/powerpoint/2010/main" val="2476530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215900"/>
            <a:ext cx="42402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RotateLeft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 &amp;&amp;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-&gt;right-&gt;left;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root=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if(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-&gt;left=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if(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-&gt;up=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return false;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possible implementation with a dummy root node.</a:t>
            </a:r>
          </a:p>
          <a:p>
            <a:r>
              <a:rPr lang="en-US" altLang="en-US" dirty="0"/>
              <a:t>Makes implementation easier but wastes one node.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3505200" y="32766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3162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1990" name="Straight Arrow Connector 5"/>
          <p:cNvCxnSpPr>
            <a:cxnSpLocks noChangeShapeType="1"/>
          </p:cNvCxnSpPr>
          <p:nvPr/>
        </p:nvCxnSpPr>
        <p:spPr bwMode="auto">
          <a:xfrm flipH="1" flipV="1">
            <a:off x="3214984" y="3105489"/>
            <a:ext cx="784722" cy="3942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362200" y="3886200"/>
            <a:ext cx="1752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Arrow Connector 7"/>
          <p:cNvCxnSpPr>
            <a:cxnSpLocks noChangeShapeType="1"/>
          </p:cNvCxnSpPr>
          <p:nvPr/>
        </p:nvCxnSpPr>
        <p:spPr bwMode="auto">
          <a:xfrm>
            <a:off x="4724400" y="3886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52131" y="3508374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1447800" y="41910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306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6" name="Oval 11"/>
          <p:cNvSpPr>
            <a:spLocks noChangeArrowheads="1"/>
          </p:cNvSpPr>
          <p:nvPr/>
        </p:nvSpPr>
        <p:spPr bwMode="auto">
          <a:xfrm>
            <a:off x="5410200" y="4267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4306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3810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7244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934200" y="5410200"/>
            <a:ext cx="1828800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5449888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2006" name="Straight Arrow Connector 21"/>
          <p:cNvCxnSpPr>
            <a:cxnSpLocks noChangeShapeType="1"/>
          </p:cNvCxnSpPr>
          <p:nvPr/>
        </p:nvCxnSpPr>
        <p:spPr bwMode="auto">
          <a:xfrm flipV="1">
            <a:off x="2514600" y="4038600"/>
            <a:ext cx="1524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Straight Arrow Connector 22"/>
          <p:cNvCxnSpPr>
            <a:cxnSpLocks noChangeShapeType="1"/>
          </p:cNvCxnSpPr>
          <p:nvPr/>
        </p:nvCxnSpPr>
        <p:spPr bwMode="auto">
          <a:xfrm rot="10800000">
            <a:off x="4724400" y="4038600"/>
            <a:ext cx="1219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Straight Arrow Connector 23"/>
          <p:cNvCxnSpPr>
            <a:cxnSpLocks noChangeShapeType="1"/>
            <a:endCxn id="41998" idx="0"/>
          </p:cNvCxnSpPr>
          <p:nvPr/>
        </p:nvCxnSpPr>
        <p:spPr bwMode="auto">
          <a:xfrm rot="10800000" flipV="1">
            <a:off x="1295400" y="48006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Straight Arrow Connector 24"/>
          <p:cNvCxnSpPr>
            <a:cxnSpLocks noChangeShapeType="1"/>
            <a:endCxn id="17" idx="0"/>
          </p:cNvCxnSpPr>
          <p:nvPr/>
        </p:nvCxnSpPr>
        <p:spPr bwMode="auto">
          <a:xfrm>
            <a:off x="2743200" y="4800600"/>
            <a:ext cx="76200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1485900" y="51435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2590800" y="5029200"/>
            <a:ext cx="685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Arrow Connector 27"/>
          <p:cNvCxnSpPr>
            <a:cxnSpLocks noChangeShapeType="1"/>
          </p:cNvCxnSpPr>
          <p:nvPr/>
        </p:nvCxnSpPr>
        <p:spPr bwMode="auto">
          <a:xfrm rot="10800000" flipV="1">
            <a:off x="533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1562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Arrow Connector 29"/>
          <p:cNvCxnSpPr>
            <a:cxnSpLocks noChangeShapeType="1"/>
            <a:endCxn id="42002" idx="0"/>
          </p:cNvCxnSpPr>
          <p:nvPr/>
        </p:nvCxnSpPr>
        <p:spPr bwMode="auto">
          <a:xfrm rot="5400000">
            <a:off x="5524500" y="49911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Arrow Connector 30"/>
          <p:cNvCxnSpPr>
            <a:cxnSpLocks noChangeShapeType="1"/>
            <a:endCxn id="42004" idx="0"/>
          </p:cNvCxnSpPr>
          <p:nvPr/>
        </p:nvCxnSpPr>
        <p:spPr bwMode="auto">
          <a:xfrm>
            <a:off x="6705600" y="4876800"/>
            <a:ext cx="1143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5753100" y="5219700"/>
            <a:ext cx="5334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Arrow Connector 32"/>
          <p:cNvCxnSpPr>
            <a:cxnSpLocks noChangeShapeType="1"/>
          </p:cNvCxnSpPr>
          <p:nvPr/>
        </p:nvCxnSpPr>
        <p:spPr bwMode="auto">
          <a:xfrm rot="10800000">
            <a:off x="6705600" y="5029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8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0" name="Straight Arrow Connector 35"/>
          <p:cNvCxnSpPr>
            <a:cxnSpLocks noChangeShapeType="1"/>
          </p:cNvCxnSpPr>
          <p:nvPr/>
        </p:nvCxnSpPr>
        <p:spPr bwMode="auto">
          <a:xfrm rot="10800000" flipV="1">
            <a:off x="28194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8481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5146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38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4" name="Straight Arrow Connector 39"/>
          <p:cNvCxnSpPr>
            <a:cxnSpLocks noChangeShapeType="1"/>
          </p:cNvCxnSpPr>
          <p:nvPr/>
        </p:nvCxnSpPr>
        <p:spPr bwMode="auto">
          <a:xfrm rot="10800000" flipV="1">
            <a:off x="49530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9817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648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28" name="Straight Arrow Connector 43"/>
          <p:cNvCxnSpPr>
            <a:cxnSpLocks noChangeShapeType="1"/>
          </p:cNvCxnSpPr>
          <p:nvPr/>
        </p:nvCxnSpPr>
        <p:spPr bwMode="auto">
          <a:xfrm rot="10800000" flipV="1">
            <a:off x="7162800" y="60198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8191500" y="6057900"/>
            <a:ext cx="304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68580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77200" y="62484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cxnSp>
        <p:nvCxnSpPr>
          <p:cNvPr id="42032" name="Straight Arrow Connector 49"/>
          <p:cNvCxnSpPr>
            <a:cxnSpLocks noChangeShapeType="1"/>
          </p:cNvCxnSpPr>
          <p:nvPr/>
        </p:nvCxnSpPr>
        <p:spPr bwMode="auto">
          <a:xfrm>
            <a:off x="3429000" y="3066256"/>
            <a:ext cx="533400" cy="2865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1614120" y="2126456"/>
            <a:ext cx="15311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Dummy Root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A3C95000-5A40-4ECB-AA75-DA36FCE1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69" y="2502693"/>
            <a:ext cx="1828800" cy="762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71D449-5902-4B15-A7C3-6AF14422F225}"/>
              </a:ext>
            </a:extLst>
          </p:cNvPr>
          <p:cNvSpPr txBox="1"/>
          <p:nvPr/>
        </p:nvSpPr>
        <p:spPr>
          <a:xfrm>
            <a:off x="1861669" y="2542381"/>
            <a:ext cx="1524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*parent</a:t>
            </a:r>
          </a:p>
          <a:p>
            <a:pPr algn="ctr" eaLnBrk="1" hangingPunct="1">
              <a:defRPr/>
            </a:pPr>
            <a:r>
              <a:rPr lang="en-US" i="0" dirty="0">
                <a:latin typeface="+mn-lt"/>
              </a:rPr>
              <a:t>*left   *right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4758DA-6B1A-4DAE-ABF1-28BFAE42AACE}"/>
              </a:ext>
            </a:extLst>
          </p:cNvPr>
          <p:cNvCxnSpPr>
            <a:endCxn id="9" idx="0"/>
          </p:cNvCxnSpPr>
          <p:nvPr/>
        </p:nvCxnSpPr>
        <p:spPr>
          <a:xfrm flipH="1">
            <a:off x="1409331" y="3135312"/>
            <a:ext cx="723901" cy="37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1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5-1: Re-balancing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Write your own </a:t>
            </a:r>
            <a:r>
              <a:rPr lang="en-US" dirty="0" err="1"/>
              <a:t>RotateRight</a:t>
            </a:r>
            <a:r>
              <a:rPr lang="en-US" dirty="0"/>
              <a:t> function. It is symmetric with </a:t>
            </a:r>
            <a:r>
              <a:rPr lang="en-US" dirty="0" err="1"/>
              <a:t>RotateLeft</a:t>
            </a:r>
            <a:r>
              <a:rPr lang="en-US" dirty="0"/>
              <a:t>.  Should be easy.</a:t>
            </a:r>
          </a:p>
          <a:p>
            <a:pPr marL="457200" indent="-457200">
              <a:buAutoNum type="arabicPeriod"/>
            </a:pPr>
            <a:r>
              <a:rPr lang="en-US" dirty="0"/>
              <a:t>Implement a tree-rebalancing function.  Tree re-balancing can be done with three functions.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TreeToVine</a:t>
            </a:r>
            <a:r>
              <a:rPr lang="en-US" dirty="0"/>
              <a:t>(void);</a:t>
            </a:r>
          </a:p>
          <a:p>
            <a:pPr marL="857250" lvl="1" indent="-457200"/>
            <a:r>
              <a:rPr lang="en-US" dirty="0"/>
              <a:t>void Compress(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  <a:p>
            <a:pPr marL="857250" lvl="1" indent="-457200"/>
            <a:r>
              <a:rPr lang="en-US" dirty="0"/>
              <a:t>void </a:t>
            </a:r>
            <a:r>
              <a:rPr lang="en-US" dirty="0" err="1"/>
              <a:t>VineToTree</a:t>
            </a:r>
            <a:r>
              <a:rPr lang="en-US" dirty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algorithm is based on:</a:t>
            </a:r>
          </a:p>
          <a:p>
            <a:pPr marL="0" indent="0">
              <a:buNone/>
            </a:pPr>
            <a:r>
              <a:rPr lang="en-US" dirty="0"/>
              <a:t>Quentin F. Stout and Bette L. Warren, “T</a:t>
            </a:r>
            <a:r>
              <a:rPr lang="en-US" i="1" dirty="0"/>
              <a:t>ree Rebalancing in Optimal Time and Space</a:t>
            </a:r>
            <a:r>
              <a:rPr lang="en-US" dirty="0"/>
              <a:t>,” Communications of the ACM, September 1986, Volume 29, Number 9, pp. 902-908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http://web.eecs.umich.edu/~qstout/pap/CACM86.pdf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https://en.wikipedia.org/wiki/Day%E2%80%93Stout%E2%80%93Warren_algorithm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1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to Vine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/>
              <a:t>a sequence </a:t>
            </a:r>
            <a:r>
              <a:rPr lang="en-US" dirty="0"/>
              <a:t>of right rotation staring from the root node, until the tree becomes a linear </a:t>
            </a:r>
          </a:p>
        </p:txBody>
      </p:sp>
      <p:sp>
        <p:nvSpPr>
          <p:cNvPr id="4" name="Oval 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07080" y="4949530"/>
            <a:ext cx="444382" cy="4086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78670" y="2805367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2798" y="309718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2658" y="563148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1305" y="258200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611588" y="432357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/>
          <p:nvPr/>
        </p:nvSpPr>
        <p:spPr>
          <a:xfrm>
            <a:off x="8432650" y="6193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6095384" y="378142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87150" y="508858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2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an input parameter N.  Vine node </a:t>
            </a:r>
            <a:r>
              <a:rPr lang="en-US" i="1" dirty="0" err="1"/>
              <a:t>i</a:t>
            </a:r>
            <a:r>
              <a:rPr lang="en-US" dirty="0"/>
              <a:t> (zero-based) is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node connected from the rood by right pointer.</a:t>
            </a:r>
          </a:p>
          <a:p>
            <a:r>
              <a:rPr lang="en-US" dirty="0"/>
              <a:t>Apply left rotation to </a:t>
            </a:r>
            <a:r>
              <a:rPr lang="en-US" i="1" dirty="0" err="1"/>
              <a:t>i</a:t>
            </a:r>
            <a:r>
              <a:rPr lang="en-US" dirty="0"/>
              <a:t>=0, </a:t>
            </a:r>
            <a:r>
              <a:rPr lang="en-US" i="1" dirty="0" err="1"/>
              <a:t>i</a:t>
            </a:r>
            <a:r>
              <a:rPr lang="en-US" dirty="0"/>
              <a:t>=2,…,</a:t>
            </a:r>
            <a:r>
              <a:rPr lang="en-US" i="1" dirty="0" err="1"/>
              <a:t>i</a:t>
            </a:r>
            <a:r>
              <a:rPr lang="en-US" dirty="0"/>
              <a:t>=2*(N-1).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755" y="2702818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5883" y="2994632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743" y="552893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390" y="2479458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94673" y="422102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815735" y="60908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478469" y="36788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0235" y="498603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973" y="2513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1983" y="299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3782" y="3571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8251" y="41126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7863" y="47161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2177" y="5228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4035" y="58601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dirty="0"/>
              <a:t>=6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33978" y="4007978"/>
            <a:ext cx="506388" cy="4739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05355" y="310036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8183" y="47488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50673" y="3960802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379193" y="389572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/>
          <p:nvPr/>
        </p:nvSpPr>
        <p:spPr>
          <a:xfrm>
            <a:off x="7725899" y="548365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835086" y="46154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769181" y="55652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1" idx="3"/>
            <a:endCxn id="23" idx="0"/>
          </p:cNvCxnSpPr>
          <p:nvPr/>
        </p:nvCxnSpPr>
        <p:spPr>
          <a:xfrm flipH="1">
            <a:off x="5673483" y="3631776"/>
            <a:ext cx="223048" cy="3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4" idx="0"/>
          </p:cNvCxnSpPr>
          <p:nvPr/>
        </p:nvCxnSpPr>
        <p:spPr>
          <a:xfrm>
            <a:off x="6336765" y="3631776"/>
            <a:ext cx="358434" cy="26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1"/>
            <a:endCxn id="26" idx="5"/>
          </p:cNvCxnSpPr>
          <p:nvPr/>
        </p:nvCxnSpPr>
        <p:spPr>
          <a:xfrm flipH="1">
            <a:off x="6271958" y="4211734"/>
            <a:ext cx="107235" cy="40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2" idx="0"/>
          </p:cNvCxnSpPr>
          <p:nvPr/>
        </p:nvCxnSpPr>
        <p:spPr>
          <a:xfrm>
            <a:off x="7011205" y="4211734"/>
            <a:ext cx="465195" cy="53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  <a:endCxn id="27" idx="3"/>
          </p:cNvCxnSpPr>
          <p:nvPr/>
        </p:nvCxnSpPr>
        <p:spPr>
          <a:xfrm flipH="1">
            <a:off x="7036987" y="5198055"/>
            <a:ext cx="439413" cy="367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5" idx="0"/>
          </p:cNvCxnSpPr>
          <p:nvPr/>
        </p:nvCxnSpPr>
        <p:spPr>
          <a:xfrm>
            <a:off x="7476400" y="5198055"/>
            <a:ext cx="503649" cy="28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60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Vine to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sequence of compression to convert a vine to a balanced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=(node count)</a:t>
            </a:r>
          </a:p>
          <a:p>
            <a:pPr marL="0" indent="0">
              <a:buNone/>
            </a:pPr>
            <a:r>
              <a:rPr lang="en-US" sz="1800" dirty="0" err="1"/>
              <a:t>lc</a:t>
            </a:r>
            <a:r>
              <a:rPr lang="en-US" sz="1800" dirty="0"/>
              <a:t>=sz+1-2</a:t>
            </a:r>
            <a:r>
              <a:rPr lang="en-US" sz="1800" baseline="30000" dirty="0"/>
              <a:t>int(log2(sz+1))</a:t>
            </a:r>
          </a:p>
          <a:p>
            <a:pPr marL="0" indent="0">
              <a:buNone/>
            </a:pPr>
            <a:r>
              <a:rPr lang="en-US" sz="1800" dirty="0"/>
              <a:t>Compress(</a:t>
            </a:r>
            <a:r>
              <a:rPr lang="en-US" sz="1800" dirty="0" err="1"/>
              <a:t>lc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sz</a:t>
            </a:r>
            <a:r>
              <a:rPr lang="en-US" sz="1800" dirty="0"/>
              <a:t>=</a:t>
            </a:r>
            <a:r>
              <a:rPr lang="en-US" sz="1800" dirty="0" err="1"/>
              <a:t>sz-lc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while(1&lt;</a:t>
            </a:r>
            <a:r>
              <a:rPr lang="en-US" sz="1800" dirty="0" err="1"/>
              <a:t>sz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Compress(</a:t>
            </a:r>
            <a:r>
              <a:rPr lang="en-US" sz="1800" dirty="0" err="1"/>
              <a:t>sz</a:t>
            </a:r>
            <a:r>
              <a:rPr lang="en-US" sz="1800" dirty="0"/>
              <a:t>/2)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sz</a:t>
            </a:r>
            <a:r>
              <a:rPr lang="en-US" sz="1800" dirty="0"/>
              <a:t>/=2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38316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compression will make some leaves on the left of the vine nodes.  These left nodes will become the deepest nodes in the end.</a:t>
            </a:r>
            <a:endParaRPr lang="en-US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6572" y="2409914"/>
            <a:ext cx="3743058" cy="38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22304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546" y="255367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3892" y="287688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7238" y="32001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10584" y="35233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23930" y="38465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37276" y="416976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50622" y="4492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3968" y="481619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7314" y="51394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0660" y="546263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04006" y="57858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7350" y="61090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61874" y="3649054"/>
            <a:ext cx="555476" cy="520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66873" y="2820110"/>
            <a:ext cx="2858573" cy="2926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79784" y="426194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93130" y="458516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06476" y="490838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19822" y="52315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3166" y="555482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15484" y="2938230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32805" y="334737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3483" y="3728422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531664" y="415313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4689" y="309755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53642" y="27459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0525" y="3491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5294" y="311282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9359" y="38900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6946" y="35361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0365" y="43147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66438" y="39387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subsequent left rotations will make the tree perfectly balanced with deepest nodes on the left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39254" y="2811564"/>
            <a:ext cx="2449082" cy="25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3837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0901" y="2818884"/>
            <a:ext cx="652100" cy="6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12643" y="3226505"/>
            <a:ext cx="327240" cy="35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62371" y="4030408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64734" y="3579888"/>
            <a:ext cx="697092" cy="73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8978" y="33858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931" y="30342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1129" y="340230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60149" y="26192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1048" y="419201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8635" y="383812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12185" y="42321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33195" y="341291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71149" y="4526004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7210" y="502764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53570" y="466454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554" y="43198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336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0493" y="48492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40896" y="3578111"/>
            <a:ext cx="445221" cy="519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83637" y="2880581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34195" y="3388222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35415" y="3444368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74762" y="4095871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70770" y="344046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75987" y="42215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583" y="32191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24576" y="42976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621931" y="405577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52253" y="341141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07396" y="4329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2962" y="382305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56806" y="437113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66054" y="2900920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7505" y="268830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0813" y="31959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007836" y="4095871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19458" y="4095871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4940" y="3869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58138" y="42380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33439" y="42574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61026" y="39035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77480" y="38370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68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5-2: AVL-Tree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is a kind of self-balancing binary tree.</a:t>
            </a:r>
          </a:p>
          <a:p>
            <a:r>
              <a:rPr lang="en-US" dirty="0"/>
              <a:t>It keeps the height difference between the left and right sub-trees less than 2.</a:t>
            </a:r>
          </a:p>
          <a:p>
            <a:r>
              <a:rPr lang="en-US" dirty="0"/>
              <a:t>When a node is inserted or deleted, the balance of the upper nodes may change.</a:t>
            </a:r>
          </a:p>
          <a:p>
            <a:r>
              <a:rPr lang="en-US" dirty="0"/>
              <a:t>If the balance becomes -2 or smaller, or 2 or greater, it performs re-balancing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4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of node: </a:t>
            </a:r>
            <a:r>
              <a:rPr lang="en-US" dirty="0" err="1"/>
              <a:t>heightL-heightR</a:t>
            </a:r>
            <a:endParaRPr lang="en-US" dirty="0"/>
          </a:p>
          <a:p>
            <a:r>
              <a:rPr lang="en-US" dirty="0"/>
              <a:t>Positive balance=Left heavy</a:t>
            </a:r>
          </a:p>
          <a:p>
            <a:r>
              <a:rPr lang="en-US"/>
              <a:t>Negative balance=Right </a:t>
            </a:r>
            <a:r>
              <a:rPr lang="en-US" dirty="0"/>
              <a:t>heavy</a:t>
            </a:r>
          </a:p>
        </p:txBody>
      </p:sp>
    </p:spTree>
    <p:extLst>
      <p:ext uri="{BB962C8B-B14F-4D97-AF65-F5344CB8AC3E}">
        <p14:creationId xmlns:p14="http://schemas.microsoft.com/office/powerpoint/2010/main" val="29029752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425964" y="5203086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4895" y="5420783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Left-Left 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also left-heavy.</a:t>
            </a:r>
          </a:p>
          <a:p>
            <a:r>
              <a:rPr lang="en-US" dirty="0"/>
              <a:t>Called Left-Left case.</a:t>
            </a:r>
          </a:p>
          <a:p>
            <a:r>
              <a:rPr lang="en-US" dirty="0"/>
              <a:t>Balance is recovered by applying a Right rotation to the off-balance node.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cxnSp>
        <p:nvCxnSpPr>
          <p:cNvPr id="33" name="Straight Connector 32"/>
          <p:cNvCxnSpPr>
            <a:endCxn id="50" idx="3"/>
          </p:cNvCxnSpPr>
          <p:nvPr/>
        </p:nvCxnSpPr>
        <p:spPr>
          <a:xfrm flipV="1">
            <a:off x="4909886" y="5000477"/>
            <a:ext cx="821843" cy="87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668817" y="5742713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Oval 50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2" name="Oval 51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4" name="Right Arrow 63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C21484-DA9F-4BFB-BADE-DF218AA08B57}"/>
              </a:ext>
            </a:extLst>
          </p:cNvPr>
          <p:cNvCxnSpPr/>
          <p:nvPr/>
        </p:nvCxnSpPr>
        <p:spPr>
          <a:xfrm flipH="1" flipV="1">
            <a:off x="379316" y="5652577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8B470F-A62E-4073-A807-3B99A609BBB6}"/>
              </a:ext>
            </a:extLst>
          </p:cNvPr>
          <p:cNvSpPr txBox="1"/>
          <p:nvPr/>
        </p:nvSpPr>
        <p:spPr>
          <a:xfrm>
            <a:off x="798186" y="590227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13305201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Re-balancing Left-Right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Off-balanced node is left-heavy, and</a:t>
            </a:r>
          </a:p>
          <a:p>
            <a:r>
              <a:rPr lang="en-US" dirty="0"/>
              <a:t>Left of the off-balanced node is right-heavy.</a:t>
            </a:r>
          </a:p>
          <a:p>
            <a:r>
              <a:rPr lang="en-US" dirty="0"/>
              <a:t>L-R case.</a:t>
            </a:r>
          </a:p>
          <a:p>
            <a:r>
              <a:rPr lang="en-US" dirty="0"/>
              <a:t>Applying the same rotation doesn’t help.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85418" y="5235685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8368" y="5505259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29" name="Curved Down Arrow 28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Balance=2</a:t>
            </a:r>
          </a:p>
        </p:txBody>
      </p:sp>
      <p:sp>
        <p:nvSpPr>
          <p:cNvPr id="31" name="Right Arrow 30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77" idx="3"/>
          </p:cNvCxnSpPr>
          <p:nvPr/>
        </p:nvCxnSpPr>
        <p:spPr>
          <a:xfrm flipV="1">
            <a:off x="5225777" y="5000477"/>
            <a:ext cx="505952" cy="54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Oval 78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675411" y="6085912"/>
            <a:ext cx="355861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2769" y="6229925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5731" y="422038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Balance=2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75411" y="3610576"/>
            <a:ext cx="274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help.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5D4F6B-F660-49FB-BD86-0B00DE5ADCF5}"/>
              </a:ext>
            </a:extLst>
          </p:cNvPr>
          <p:cNvCxnSpPr/>
          <p:nvPr/>
        </p:nvCxnSpPr>
        <p:spPr>
          <a:xfrm flipH="1" flipV="1">
            <a:off x="1064026" y="5787325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E7057C2-3560-4861-BC25-3C291C57D10A}"/>
              </a:ext>
            </a:extLst>
          </p:cNvPr>
          <p:cNvSpPr txBox="1"/>
          <p:nvPr/>
        </p:nvSpPr>
        <p:spPr>
          <a:xfrm>
            <a:off x="1482896" y="60370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28402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common usage of a binary tree is for sorting and finding objects quickly.</a:t>
            </a:r>
          </a:p>
          <a:p>
            <a:r>
              <a:rPr lang="en-US" altLang="en-US"/>
              <a:t>Each tree node (someone calls it a leaf) needs to be comparable.</a:t>
            </a:r>
          </a:p>
        </p:txBody>
      </p:sp>
    </p:spTree>
    <p:extLst>
      <p:ext uri="{BB962C8B-B14F-4D97-AF65-F5344CB8AC3E}">
        <p14:creationId xmlns:p14="http://schemas.microsoft.com/office/powerpoint/2010/main" val="2008391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Solution of L-R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the tree is self-balancing, and if the balance is kept between -1 and 1, applying one left rotation will make B left-heavy.</a:t>
            </a:r>
          </a:p>
          <a:p>
            <a:r>
              <a:rPr lang="en-US" dirty="0"/>
              <a:t>It converts a L-R case into a L-L case.</a:t>
            </a:r>
          </a:p>
          <a:p>
            <a:r>
              <a:rPr lang="en-US" dirty="0"/>
              <a:t>Then apply a Right rotation to A.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70659" y="5444912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93609" y="5714486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5248" y="3893396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5806" y="4401037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777026" y="4457183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598" y="52343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5194" y="42319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7665" y="3913735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9116" y="37011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9447" y="5108686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66551" y="488279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299749" y="52508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202637" y="49164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rot="10800000">
            <a:off x="736687" y="4749649"/>
            <a:ext cx="790414" cy="340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84543" y="4680489"/>
            <a:ext cx="588935" cy="581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998189" y="5635436"/>
            <a:ext cx="340657" cy="25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1796" y="5806422"/>
            <a:ext cx="384560" cy="3845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93435" y="3985332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15470" y="4492973"/>
            <a:ext cx="1290625" cy="146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945213" y="4549119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2306" y="57718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3381" y="432388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175852" y="4005671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57303" y="37930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17634" y="5200622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41259" y="54202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5121046" y="50014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6370824" y="5008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0879" y="531974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>
            <a:off x="5480591" y="4210381"/>
            <a:ext cx="865218" cy="371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6F76F3-73D9-4180-B64A-D9E286A2736F}"/>
              </a:ext>
            </a:extLst>
          </p:cNvPr>
          <p:cNvCxnSpPr/>
          <p:nvPr/>
        </p:nvCxnSpPr>
        <p:spPr>
          <a:xfrm flipH="1" flipV="1">
            <a:off x="1144229" y="5997118"/>
            <a:ext cx="531849" cy="362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461218-6126-4FC0-A698-D392AE3E3C3F}"/>
              </a:ext>
            </a:extLst>
          </p:cNvPr>
          <p:cNvSpPr txBox="1"/>
          <p:nvPr/>
        </p:nvSpPr>
        <p:spPr>
          <a:xfrm>
            <a:off x="1563099" y="62468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added</a:t>
            </a:r>
          </a:p>
        </p:txBody>
      </p:sp>
    </p:spTree>
    <p:extLst>
      <p:ext uri="{BB962C8B-B14F-4D97-AF65-F5344CB8AC3E}">
        <p14:creationId xmlns:p14="http://schemas.microsoft.com/office/powerpoint/2010/main" val="3893142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Right-heavy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R-R and R-L cases are symmetric to L-L and L-R cases.</a:t>
            </a:r>
          </a:p>
        </p:txBody>
      </p:sp>
    </p:spTree>
    <p:extLst>
      <p:ext uri="{BB962C8B-B14F-4D97-AF65-F5344CB8AC3E}">
        <p14:creationId xmlns:p14="http://schemas.microsoft.com/office/powerpoint/2010/main" val="1962428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nodes need to be re-balanced?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insertion:  If X is the node that is just inserted, the nodes above X must be checked for re-balancing.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129231" y="5051549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99839" y="524382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3566" y="3443945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3198" y="3951586"/>
            <a:ext cx="553028" cy="634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435344" y="4007732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52094" y="4027017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93512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103255" y="4642328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533577" y="3997970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88720" y="491585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4286" y="44096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8130" y="49576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65983" y="3464284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7434" y="325166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2137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07765" y="4659235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24869" y="4433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8067" y="48014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0955" y="446695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8804" y="44235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66315" y="3417376"/>
            <a:ext cx="1804207" cy="2022529"/>
          </a:xfrm>
          <a:custGeom>
            <a:avLst/>
            <a:gdLst>
              <a:gd name="connsiteX0" fmla="*/ 665082 w 1804207"/>
              <a:gd name="connsiteY0" fmla="*/ 2022529 h 2022529"/>
              <a:gd name="connsiteX1" fmla="*/ 37400 w 1804207"/>
              <a:gd name="connsiteY1" fmla="*/ 1418095 h 2022529"/>
              <a:gd name="connsiteX2" fmla="*/ 114892 w 1804207"/>
              <a:gd name="connsiteY2" fmla="*/ 906651 h 2022529"/>
              <a:gd name="connsiteX3" fmla="*/ 471353 w 1804207"/>
              <a:gd name="connsiteY3" fmla="*/ 426204 h 2022529"/>
              <a:gd name="connsiteX4" fmla="*/ 1804207 w 1804207"/>
              <a:gd name="connsiteY4" fmla="*/ 0 h 202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207" h="2022529">
                <a:moveTo>
                  <a:pt x="665082" y="2022529"/>
                </a:moveTo>
                <a:cubicBezTo>
                  <a:pt x="397090" y="1813302"/>
                  <a:pt x="129098" y="1604075"/>
                  <a:pt x="37400" y="1418095"/>
                </a:cubicBezTo>
                <a:cubicBezTo>
                  <a:pt x="-54298" y="1232115"/>
                  <a:pt x="42567" y="1071966"/>
                  <a:pt x="114892" y="906651"/>
                </a:cubicBezTo>
                <a:cubicBezTo>
                  <a:pt x="187217" y="741336"/>
                  <a:pt x="189801" y="577312"/>
                  <a:pt x="471353" y="426204"/>
                </a:cubicBezTo>
                <a:cubicBezTo>
                  <a:pt x="752905" y="275096"/>
                  <a:pt x="1278556" y="137548"/>
                  <a:pt x="180420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6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Keep Track of Node Heights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 what to update?</a:t>
            </a:r>
          </a:p>
          <a:p>
            <a:pPr lvl="1"/>
            <a:r>
              <a:rPr lang="en-US" dirty="0"/>
              <a:t>When a new node is inserted:</a:t>
            </a:r>
          </a:p>
          <a:p>
            <a:pPr lvl="2"/>
            <a:r>
              <a:rPr lang="en-US" dirty="0"/>
              <a:t>All higher-level nodes.</a:t>
            </a:r>
          </a:p>
          <a:p>
            <a:pPr lvl="1"/>
            <a:r>
              <a:rPr lang="en-US" dirty="0"/>
              <a:t>When a node is deleted:</a:t>
            </a:r>
          </a:p>
          <a:p>
            <a:pPr lvl="2"/>
            <a:r>
              <a:rPr lang="en-US" dirty="0"/>
              <a:t>Simple case -&gt; One level up to all the way to the root</a:t>
            </a:r>
          </a:p>
          <a:p>
            <a:pPr lvl="2"/>
            <a:r>
              <a:rPr lang="en-US" dirty="0"/>
              <a:t>General case -&gt; (Conservative) Parent of the detached node all the way up, and RMOL node after replacing the deleted node.</a:t>
            </a:r>
          </a:p>
          <a:p>
            <a:pPr lvl="1"/>
            <a:r>
              <a:rPr lang="en-US" dirty="0"/>
              <a:t>When a node is rotated:</a:t>
            </a:r>
          </a:p>
          <a:p>
            <a:pPr lvl="2"/>
            <a:r>
              <a:rPr lang="en-US" dirty="0"/>
              <a:t>Originally-higher node and above.</a:t>
            </a:r>
          </a:p>
        </p:txBody>
      </p:sp>
    </p:spTree>
    <p:extLst>
      <p:ext uri="{BB962C8B-B14F-4D97-AF65-F5344CB8AC3E}">
        <p14:creationId xmlns:p14="http://schemas.microsoft.com/office/powerpoint/2010/main" val="1344530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add three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UpdateHeight</a:t>
            </a:r>
            <a:r>
              <a:rPr lang="en-US" dirty="0"/>
              <a:t>(Node *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true if the height is actually updated.</a:t>
            </a:r>
          </a:p>
          <a:p>
            <a:r>
              <a:rPr lang="en-US" dirty="0"/>
              <a:t>void </a:t>
            </a:r>
            <a:r>
              <a:rPr lang="en-US" dirty="0" err="1"/>
              <a:t>UpdateHeightCascade</a:t>
            </a:r>
            <a:r>
              <a:rPr lang="en-US" dirty="0"/>
              <a:t>(Node *</a:t>
            </a:r>
            <a:r>
              <a:rPr lang="en-US" dirty="0" err="1"/>
              <a:t>nodePtr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Updates </a:t>
            </a:r>
            <a:r>
              <a:rPr lang="en-US" dirty="0" err="1"/>
              <a:t>nodePtr</a:t>
            </a:r>
            <a:r>
              <a:rPr lang="en-US" dirty="0"/>
              <a:t> and above.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GetHeight</a:t>
            </a:r>
            <a:r>
              <a:rPr lang="en-US" dirty="0"/>
              <a:t>(</a:t>
            </a:r>
            <a:r>
              <a:rPr lang="en-US" dirty="0" err="1"/>
              <a:t>NodeHandle</a:t>
            </a:r>
            <a:r>
              <a:rPr lang="en-US" dirty="0"/>
              <a:t> </a:t>
            </a:r>
            <a:r>
              <a:rPr lang="en-US" dirty="0" err="1"/>
              <a:t>ndHd</a:t>
            </a:r>
            <a:r>
              <a:rPr lang="en-US" dirty="0"/>
              <a:t>)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/>
              <a:t>Returns the height of the node.</a:t>
            </a:r>
          </a:p>
          <a:p>
            <a:pPr lvl="1"/>
            <a:endParaRPr lang="en-US" dirty="0"/>
          </a:p>
          <a:p>
            <a:r>
              <a:rPr lang="en-US" dirty="0"/>
              <a:t>Also let's show height in the binary-tree visualizer.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6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Initially, the root pointer is NULL.  (When the tree is empty.)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2590800"/>
            <a:ext cx="914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NULL</a:t>
            </a:r>
          </a:p>
        </p:txBody>
      </p:sp>
      <p:sp>
        <p:nvSpPr>
          <p:cNvPr id="44037" name="Rounded Rectangle 4"/>
          <p:cNvSpPr>
            <a:spLocks noChangeArrowheads="1"/>
          </p:cNvSpPr>
          <p:nvPr/>
        </p:nvSpPr>
        <p:spPr bwMode="auto">
          <a:xfrm>
            <a:off x="2362200" y="2590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2688" y="2590800"/>
            <a:ext cx="671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i="0" dirty="0">
                <a:latin typeface="+mn-lt"/>
              </a:rPr>
              <a:t>*root</a:t>
            </a:r>
          </a:p>
        </p:txBody>
      </p:sp>
      <p:cxnSp>
        <p:nvCxnSpPr>
          <p:cNvPr id="44039" name="Straight Arrow Connector 7"/>
          <p:cNvCxnSpPr>
            <a:cxnSpLocks noChangeShapeType="1"/>
            <a:stCxn id="44037" idx="3"/>
            <a:endCxn id="4" idx="1"/>
          </p:cNvCxnSpPr>
          <p:nvPr/>
        </p:nvCxnSpPr>
        <p:spPr bwMode="auto">
          <a:xfrm>
            <a:off x="3200400" y="278130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078462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7483</Words>
  <Application>Microsoft Office PowerPoint</Application>
  <PresentationFormat>On-screen Show (4:3)</PresentationFormat>
  <Paragraphs>1377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Consolas</vt:lpstr>
      <vt:lpstr>Lucida Console</vt:lpstr>
      <vt:lpstr>Default Design</vt:lpstr>
      <vt:lpstr>24-783 Lecture Note 4 Binary Tree</vt:lpstr>
      <vt:lpstr>Binary-Tree in Standard Template Library</vt:lpstr>
      <vt:lpstr>Limitation of std::set and std::map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PowerPoint Presentation</vt:lpstr>
      <vt:lpstr>Binary tree</vt:lpstr>
      <vt:lpstr>Finding the next node</vt:lpstr>
      <vt:lpstr>Finding the next node</vt:lpstr>
      <vt:lpstr>Binary tree of an integer</vt:lpstr>
      <vt:lpstr>Templated version</vt:lpstr>
      <vt:lpstr>Better protected version</vt:lpstr>
      <vt:lpstr>Better protected version (Cotninued)</vt:lpstr>
      <vt:lpstr>PowerPoint Presentation</vt:lpstr>
      <vt:lpstr>Make it Even Better Protected</vt:lpstr>
      <vt:lpstr>PowerPoint Presentation</vt:lpstr>
      <vt:lpstr>Implementation of Node, NodeHandle classes</vt:lpstr>
      <vt:lpstr>Implementation of GetNode, MakeHandle</vt:lpstr>
      <vt:lpstr>Constructor, Null, RootNode, Left, Up, Right</vt:lpstr>
      <vt:lpstr>PowerPoint Presentation</vt:lpstr>
      <vt:lpstr>PowerPoint Presentation</vt:lpstr>
      <vt:lpstr>PowerPoint Presentation</vt:lpstr>
      <vt:lpstr>Make it free of memory leak</vt:lpstr>
      <vt:lpstr>Add First, Last, FindNext, and FindPrev</vt:lpstr>
      <vt:lpstr>PowerPoint Presentation</vt:lpstr>
      <vt:lpstr>Deleting a binary-tree node</vt:lpstr>
      <vt:lpstr>Deleting a binary-tree node</vt:lpstr>
      <vt:lpstr>Problem of the sloppy method</vt:lpstr>
      <vt:lpstr>Deleting a Binary-Tree Node: Swapping Method</vt:lpstr>
      <vt:lpstr>Deleting a Binary-Tree Node: Swapping Method</vt:lpstr>
      <vt:lpstr>Deleting a binary-tree node</vt:lpstr>
      <vt:lpstr>Deleting a binary-tree node : Easiest case</vt:lpstr>
      <vt:lpstr>Deleting a binary-tree node: Second easiest case</vt:lpstr>
      <vt:lpstr>Deleting a binary-tree node: Second easiest case</vt:lpstr>
      <vt:lpstr>Deleting a binary-tree node: General Case</vt:lpstr>
      <vt:lpstr>Deleting a binary-tree node: General Case</vt:lpstr>
      <vt:lpstr>Deleting a binary-tree node: General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a binary tree</vt:lpstr>
      <vt:lpstr>Nodes and Window Regions</vt:lpstr>
      <vt:lpstr>PowerPoint Presentation</vt:lpstr>
      <vt:lpstr>PowerPoint Presentation</vt:lpstr>
      <vt:lpstr>PowerPoint Presentation</vt:lpstr>
      <vt:lpstr>PowerPoint Presentation</vt:lpstr>
      <vt:lpstr>To accept Windows-size change</vt:lpstr>
      <vt:lpstr>Make it Interactive</vt:lpstr>
      <vt:lpstr>Identify which node the mouse cursor is on.</vt:lpstr>
      <vt:lpstr>Tree Rotation</vt:lpstr>
      <vt:lpstr>Tree rotation.</vt:lpstr>
      <vt:lpstr>Tree rotation.</vt:lpstr>
      <vt:lpstr>Left rotation</vt:lpstr>
      <vt:lpstr>PowerPoint Presentation</vt:lpstr>
      <vt:lpstr>PowerPoint Presentation</vt:lpstr>
      <vt:lpstr>Problem Set 5-1: Re-balancing a Binary Tree</vt:lpstr>
      <vt:lpstr>Tree to Vine</vt:lpstr>
      <vt:lpstr>Compress</vt:lpstr>
      <vt:lpstr>Vine to Tree</vt:lpstr>
      <vt:lpstr>PowerPoint Presentation</vt:lpstr>
      <vt:lpstr>PowerPoint Presentation</vt:lpstr>
      <vt:lpstr>Problem Set 5-2: AVL-Tree</vt:lpstr>
      <vt:lpstr>PowerPoint Presentation</vt:lpstr>
      <vt:lpstr>Re-balancing Left-Left case </vt:lpstr>
      <vt:lpstr>Re-balancing Left-Right case</vt:lpstr>
      <vt:lpstr>Observation and Solution of L-R case</vt:lpstr>
      <vt:lpstr>Right-heavy situations</vt:lpstr>
      <vt:lpstr>Which nodes need to be re-balanced?</vt:lpstr>
      <vt:lpstr>Need to Keep Track of Node Heights</vt:lpstr>
      <vt:lpstr>Let's add three functions: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553</cp:revision>
  <dcterms:created xsi:type="dcterms:W3CDTF">2009-08-19T14:18:47Z</dcterms:created>
  <dcterms:modified xsi:type="dcterms:W3CDTF">2021-03-03T22:10:51Z</dcterms:modified>
</cp:coreProperties>
</file>