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83" r:id="rId2"/>
    <p:sldId id="510" r:id="rId3"/>
    <p:sldId id="511" r:id="rId4"/>
    <p:sldId id="567" r:id="rId5"/>
    <p:sldId id="568" r:id="rId6"/>
    <p:sldId id="569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70" r:id="rId46"/>
    <p:sldId id="552" r:id="rId47"/>
    <p:sldId id="553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72" r:id="rId62"/>
    <p:sldId id="573" r:id="rId63"/>
    <p:sldId id="574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5 3D Graphics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8" y="2603498"/>
            <a:ext cx="4047064" cy="30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glEnableClientState</a:t>
            </a:r>
            <a:r>
              <a:rPr lang="en-US" dirty="0"/>
              <a:t> / </a:t>
            </a:r>
            <a:r>
              <a:rPr lang="en-US" dirty="0" err="1"/>
              <a:t>glDisableClientState</a:t>
            </a:r>
            <a:endParaRPr lang="en-US" dirty="0"/>
          </a:p>
          <a:p>
            <a:r>
              <a:rPr lang="en-US" dirty="0" err="1"/>
              <a:t>glColorPointer</a:t>
            </a:r>
            <a:endParaRPr lang="en-US" dirty="0"/>
          </a:p>
          <a:p>
            <a:r>
              <a:rPr lang="en-US" dirty="0" err="1"/>
              <a:t>glVertexPointer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7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2250" y="1601848"/>
            <a:ext cx="76690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glClear</a:t>
            </a:r>
            <a:r>
              <a:rPr lang="en-US" dirty="0"/>
              <a:t>(GL_COLOR_BUFFER_BIT|GL_DEPTH_BUFFER_BIT);</a:t>
            </a:r>
          </a:p>
          <a:p>
            <a:r>
              <a:rPr lang="en-US" dirty="0"/>
              <a:t>	</a:t>
            </a:r>
            <a:r>
              <a:rPr lang="en-US" dirty="0" err="1"/>
              <a:t>glShadeModel</a:t>
            </a:r>
            <a:r>
              <a:rPr lang="en-US" dirty="0"/>
              <a:t>(GL_SMOOTH);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GLfloat</a:t>
            </a:r>
            <a:r>
              <a:rPr lang="en-US" dirty="0"/>
              <a:t> </a:t>
            </a:r>
            <a:r>
              <a:rPr lang="en-US" dirty="0" err="1"/>
              <a:t>vtx</a:t>
            </a:r>
            <a:r>
              <a:rPr lang="en-US" dirty="0"/>
              <a:t>[]={0,0,  800.0f,0,  800.0f,600.0f,  0,600.0f};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GLfloat</a:t>
            </a:r>
            <a:r>
              <a:rPr lang="en-US" dirty="0"/>
              <a:t> col[]={1,0,0,1,  0,1,0,1,  0,0,1,1,  1,1,0,1};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glEnableClientState</a:t>
            </a:r>
            <a:r>
              <a:rPr lang="en-US" dirty="0"/>
              <a:t>(GL_VERTEX_ARRAY);</a:t>
            </a:r>
          </a:p>
          <a:p>
            <a:r>
              <a:rPr lang="en-US" dirty="0"/>
              <a:t>	</a:t>
            </a:r>
            <a:r>
              <a:rPr lang="en-US" dirty="0" err="1"/>
              <a:t>glEnableClientState</a:t>
            </a:r>
            <a:r>
              <a:rPr lang="en-US" dirty="0"/>
              <a:t>(GL_COLOR_ARRAY);</a:t>
            </a:r>
          </a:p>
          <a:p>
            <a:r>
              <a:rPr lang="en-US" dirty="0"/>
              <a:t>	</a:t>
            </a:r>
            <a:r>
              <a:rPr lang="en-US" dirty="0" err="1"/>
              <a:t>glColorPointer</a:t>
            </a:r>
            <a:r>
              <a:rPr lang="en-US" dirty="0"/>
              <a:t>(4,GL_FLOAT,0,col);</a:t>
            </a:r>
          </a:p>
          <a:p>
            <a:r>
              <a:rPr lang="en-US" dirty="0"/>
              <a:t>	</a:t>
            </a:r>
            <a:r>
              <a:rPr lang="en-US" dirty="0" err="1"/>
              <a:t>glVertexPointer</a:t>
            </a:r>
            <a:r>
              <a:rPr lang="en-US" dirty="0"/>
              <a:t>(2,GL_FLOAT,0,vtx);</a:t>
            </a:r>
          </a:p>
          <a:p>
            <a:r>
              <a:rPr lang="en-US" dirty="0"/>
              <a:t>	</a:t>
            </a:r>
            <a:r>
              <a:rPr lang="en-US" dirty="0" err="1"/>
              <a:t>glDrawArrays</a:t>
            </a:r>
            <a:r>
              <a:rPr lang="en-US" dirty="0"/>
              <a:t>(GL_QUADS,0,4);</a:t>
            </a:r>
          </a:p>
          <a:p>
            <a:r>
              <a:rPr lang="en-US" dirty="0"/>
              <a:t>	</a:t>
            </a:r>
            <a:r>
              <a:rPr lang="en-US" dirty="0" err="1"/>
              <a:t>glDisableClientState</a:t>
            </a:r>
            <a:r>
              <a:rPr lang="en-US" dirty="0"/>
              <a:t>(GL_VERTEX_ARRAY);</a:t>
            </a:r>
          </a:p>
          <a:p>
            <a:r>
              <a:rPr lang="en-US" dirty="0"/>
              <a:t>	</a:t>
            </a:r>
            <a:r>
              <a:rPr lang="en-US" dirty="0" err="1"/>
              <a:t>glDisableClientState</a:t>
            </a:r>
            <a:r>
              <a:rPr lang="en-US" dirty="0"/>
              <a:t>(GL_COLOR_ARRAY);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FsSwapBuffers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good and bad.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much all 3D Graphics APIs require vertex, normal, texture coordinates in a plain array.</a:t>
            </a:r>
          </a:p>
          <a:p>
            <a:r>
              <a:rPr lang="en-US" dirty="0"/>
              <a:t>By writing your program so that everything is assembled in an array before drawing, you can easily port your program to a different 3D graphics API.</a:t>
            </a:r>
          </a:p>
          <a:p>
            <a:endParaRPr lang="en-US" dirty="0"/>
          </a:p>
          <a:p>
            <a:r>
              <a:rPr lang="en-US" dirty="0"/>
              <a:t>But, you have a core data structure (for example, polygonal mesh data), and vertex arrays separately.</a:t>
            </a:r>
          </a:p>
          <a:p>
            <a:r>
              <a:rPr lang="en-US" dirty="0"/>
              <a:t>Can eat gigabytes.</a:t>
            </a:r>
          </a:p>
          <a:p>
            <a:r>
              <a:rPr lang="en-US" dirty="0"/>
              <a:t>Although you can transfer some of them as much as the GPU memory allows, but when it goes gigabytes, main memory will be consumed by vertex arrays.</a:t>
            </a:r>
          </a:p>
        </p:txBody>
      </p:sp>
    </p:spTree>
    <p:extLst>
      <p:ext uri="{BB962C8B-B14F-4D97-AF65-F5344CB8AC3E}">
        <p14:creationId xmlns:p14="http://schemas.microsoft.com/office/powerpoint/2010/main" val="355295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 Click to draw line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3D Graphics APIs do not maintain transformation matrices for you.</a:t>
            </a:r>
          </a:p>
          <a:p>
            <a:r>
              <a:rPr lang="en-US" dirty="0"/>
              <a:t>OpenGL 1.x's Projection and </a:t>
            </a:r>
            <a:r>
              <a:rPr lang="en-US" dirty="0" err="1"/>
              <a:t>ModelView</a:t>
            </a:r>
            <a:r>
              <a:rPr lang="en-US" dirty="0"/>
              <a:t> matrices are only one kind of transformation model.</a:t>
            </a:r>
          </a:p>
          <a:p>
            <a:r>
              <a:rPr lang="en-US" dirty="0"/>
              <a:t>There can be more possible transformation models.</a:t>
            </a:r>
          </a:p>
          <a:p>
            <a:r>
              <a:rPr lang="en-US" dirty="0"/>
              <a:t>No </a:t>
            </a:r>
            <a:r>
              <a:rPr lang="en-US" dirty="0" err="1"/>
              <a:t>glPerspective</a:t>
            </a:r>
            <a:r>
              <a:rPr lang="en-US" dirty="0"/>
              <a:t>, </a:t>
            </a:r>
            <a:r>
              <a:rPr lang="en-US" dirty="0" err="1"/>
              <a:t>glRotate</a:t>
            </a:r>
            <a:r>
              <a:rPr lang="en-US" dirty="0"/>
              <a:t>, </a:t>
            </a:r>
            <a:r>
              <a:rPr lang="en-US" dirty="0" err="1"/>
              <a:t>glTranslate</a:t>
            </a:r>
            <a:r>
              <a:rPr lang="en-US" dirty="0"/>
              <a:t>, </a:t>
            </a:r>
            <a:r>
              <a:rPr lang="en-US" dirty="0" err="1"/>
              <a:t>glScale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Good news is OpenGL can mix the old and modern ways.</a:t>
            </a:r>
          </a:p>
          <a:p>
            <a:r>
              <a:rPr lang="en-US" dirty="0"/>
              <a:t>Let's replace </a:t>
            </a:r>
            <a:r>
              <a:rPr lang="en-US" dirty="0" err="1"/>
              <a:t>glRotate</a:t>
            </a:r>
            <a:r>
              <a:rPr lang="en-US" dirty="0"/>
              <a:t>, </a:t>
            </a:r>
            <a:r>
              <a:rPr lang="en-US" dirty="0" err="1"/>
              <a:t>glTranslate</a:t>
            </a:r>
            <a:r>
              <a:rPr lang="en-US" dirty="0"/>
              <a:t>, and </a:t>
            </a:r>
            <a:r>
              <a:rPr lang="en-US" dirty="0" err="1"/>
              <a:t>glScale</a:t>
            </a:r>
            <a:r>
              <a:rPr lang="en-US" dirty="0"/>
              <a:t> with CPU computation.</a:t>
            </a:r>
          </a:p>
          <a:p>
            <a:r>
              <a:rPr lang="en-US" dirty="0"/>
              <a:t>We still let OpenGL take care of projection.</a:t>
            </a:r>
          </a:p>
        </p:txBody>
      </p:sp>
    </p:spTree>
    <p:extLst>
      <p:ext uri="{BB962C8B-B14F-4D97-AF65-F5344CB8AC3E}">
        <p14:creationId xmlns:p14="http://schemas.microsoft.com/office/powerpoint/2010/main" val="56374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YS-Class library and YsMatrix4x4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assume you know how to write a 4x4 matrix class.</a:t>
            </a:r>
          </a:p>
          <a:p>
            <a:r>
              <a:rPr lang="en-US" dirty="0"/>
              <a:t>Let's use YS-Class library for the matrix and vector calculations.</a:t>
            </a:r>
          </a:p>
          <a:p>
            <a:r>
              <a:rPr lang="en-US" dirty="0"/>
              <a:t>For the documentation of YsMatrix4x4 class, please look at </a:t>
            </a:r>
            <a:r>
              <a:rPr lang="en-US" dirty="0" err="1"/>
              <a:t>ysgeometry.h</a:t>
            </a:r>
            <a:endParaRPr lang="en-US" dirty="0"/>
          </a:p>
          <a:p>
            <a:endParaRPr lang="en-US" dirty="0"/>
          </a:p>
          <a:p>
            <a:r>
              <a:rPr lang="en-US" dirty="0"/>
              <a:t>YS-Class library is a collection of functions and classes I wrote since I was an undergrad.  I could only do it because C++ is well-thought, expandable language.</a:t>
            </a:r>
          </a:p>
          <a:p>
            <a:r>
              <a:rPr lang="en-US" dirty="0"/>
              <a:t>Open Source, and free for commercial or non-commercial purposes.</a:t>
            </a:r>
          </a:p>
        </p:txBody>
      </p:sp>
    </p:spTree>
    <p:extLst>
      <p:ext uri="{BB962C8B-B14F-4D97-AF65-F5344CB8AC3E}">
        <p14:creationId xmlns:p14="http://schemas.microsoft.com/office/powerpoint/2010/main" val="265715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DrawCube</a:t>
            </a:r>
            <a:r>
              <a:rPr lang="en-US" dirty="0"/>
              <a:t> function from 24-780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2450" y="810191"/>
            <a:ext cx="4929555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 </a:t>
            </a:r>
            <a:r>
              <a:rPr lang="en-US" sz="900" dirty="0" err="1">
                <a:latin typeface="Consolas" panose="020B0609020204030204" pitchFamily="49" charset="0"/>
              </a:rPr>
              <a:t>DrawCube</a:t>
            </a:r>
            <a:r>
              <a:rPr lang="en-US" sz="900" dirty="0">
                <a:latin typeface="Consolas" panose="020B0609020204030204" pitchFamily="49" charset="0"/>
              </a:rPr>
              <a:t>(double x1,double y1,double z1,double x2,double y2,double z2)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glBegin</a:t>
            </a:r>
            <a:r>
              <a:rPr lang="en-US" sz="900" dirty="0">
                <a:latin typeface="Consolas" panose="020B0609020204030204" pitchFamily="49" charset="0"/>
              </a:rPr>
              <a:t>(GL_QUADS);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glColor3ub(0,0,255);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glColor3ub(0,255,0);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glColor3ub(0,255,255);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glColor3ub(255,0,0);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glColor3ub(255,0,255);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glVertex3d(x1,y1,z2);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glColor3ub(255,255,0);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glVertex3d(x2,y2,z2);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glVertex3d(x2,y1,z2);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glEnd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74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834" y="914400"/>
            <a:ext cx="62055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	</a:t>
            </a:r>
            <a:r>
              <a:rPr lang="en-US" sz="1400" dirty="0" err="1"/>
              <a:t>glClear</a:t>
            </a:r>
            <a:r>
              <a:rPr lang="en-US" sz="1400" dirty="0"/>
              <a:t>(GL_COLOR_BUFFER_BIT|GL_DEPTH_BUFFER_BIT);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glEnable</a:t>
            </a:r>
            <a:r>
              <a:rPr lang="en-US" sz="1400" dirty="0"/>
              <a:t>(GL_DEPTH_TEST);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wid,hei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FsGetWindowSize</a:t>
            </a:r>
            <a:r>
              <a:rPr lang="en-US" sz="1400" dirty="0"/>
              <a:t>(</a:t>
            </a:r>
            <a:r>
              <a:rPr lang="en-US" sz="1400" dirty="0" err="1"/>
              <a:t>wid,hei</a:t>
            </a:r>
            <a:r>
              <a:rPr lang="en-US" sz="1400" dirty="0"/>
              <a:t>);</a:t>
            </a:r>
          </a:p>
          <a:p>
            <a:r>
              <a:rPr lang="en-US" sz="1400" dirty="0"/>
              <a:t>	auto aspect=(double)</a:t>
            </a:r>
            <a:r>
              <a:rPr lang="en-US" sz="1400" dirty="0" err="1"/>
              <a:t>wid</a:t>
            </a:r>
            <a:r>
              <a:rPr lang="en-US" sz="1400" dirty="0"/>
              <a:t>/(double)</a:t>
            </a:r>
            <a:r>
              <a:rPr lang="en-US" sz="1400" dirty="0" err="1"/>
              <a:t>hei</a:t>
            </a:r>
            <a:r>
              <a:rPr lang="en-US" sz="1400" dirty="0"/>
              <a:t>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glViewport</a:t>
            </a:r>
            <a:r>
              <a:rPr lang="en-US" sz="1400" dirty="0"/>
              <a:t>(0,0,wid,hei);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glMatrixMode</a:t>
            </a:r>
            <a:r>
              <a:rPr lang="en-US" sz="1400" dirty="0"/>
              <a:t>(GL_PROJECTION);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glLoadIdentity</a:t>
            </a:r>
            <a:r>
              <a:rPr lang="en-US" sz="1400" dirty="0"/>
              <a:t>();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gluPerspective</a:t>
            </a:r>
            <a:r>
              <a:rPr lang="en-US" sz="1400" dirty="0"/>
              <a:t>(45.0,aspect,0.1,20.0);</a:t>
            </a:r>
          </a:p>
          <a:p>
            <a:endParaRPr lang="en-US" sz="1400" dirty="0"/>
          </a:p>
          <a:p>
            <a:r>
              <a:rPr lang="en-US" sz="1400" dirty="0"/>
              <a:t>	YsMatrix4x4 </a:t>
            </a:r>
            <a:r>
              <a:rPr lang="en-US" sz="1400" dirty="0" err="1"/>
              <a:t>modelView</a:t>
            </a:r>
            <a:r>
              <a:rPr lang="en-US" sz="1400" dirty="0"/>
              <a:t>;  // need #include </a:t>
            </a:r>
            <a:r>
              <a:rPr lang="en-US" sz="1400" dirty="0" err="1"/>
              <a:t>ysclass.h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modelView.Translate</a:t>
            </a:r>
            <a:r>
              <a:rPr lang="en-US" sz="1400" dirty="0"/>
              <a:t>(0,0,-10);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GLfloat</a:t>
            </a:r>
            <a:r>
              <a:rPr lang="en-US" sz="1400" dirty="0"/>
              <a:t> </a:t>
            </a:r>
            <a:r>
              <a:rPr lang="en-US" sz="1400" dirty="0" err="1"/>
              <a:t>modelViewGl</a:t>
            </a:r>
            <a:r>
              <a:rPr lang="en-US" sz="1400" dirty="0"/>
              <a:t>[16];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modelView.GetOpenGlCompatibleMatrix</a:t>
            </a:r>
            <a:r>
              <a:rPr lang="en-US" sz="1400" dirty="0"/>
              <a:t>(</a:t>
            </a:r>
            <a:r>
              <a:rPr lang="en-US" sz="1400" dirty="0" err="1"/>
              <a:t>modelViewGl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glMatrixMode</a:t>
            </a:r>
            <a:r>
              <a:rPr lang="en-US" sz="1400" dirty="0"/>
              <a:t>(GL_MODELVIEW);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glLoadIdentity</a:t>
            </a:r>
            <a:r>
              <a:rPr lang="en-US" sz="1400" dirty="0"/>
              <a:t>();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glMultMatrixf</a:t>
            </a:r>
            <a:r>
              <a:rPr lang="en-US" sz="1400" dirty="0"/>
              <a:t>(</a:t>
            </a:r>
            <a:r>
              <a:rPr lang="en-US" sz="1400" dirty="0" err="1"/>
              <a:t>modelViewGl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DrawCube</a:t>
            </a:r>
            <a:r>
              <a:rPr lang="en-US" sz="1400" dirty="0"/>
              <a:t>(-3,-3,-3,3,3,3);</a:t>
            </a:r>
          </a:p>
          <a:p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FsSwapBuffers</a:t>
            </a:r>
            <a:r>
              <a:rPr lang="en-US" sz="1400" dirty="0"/>
              <a:t>();</a:t>
            </a:r>
          </a:p>
          <a:p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>
            <a:off x="4131384" y="2699061"/>
            <a:ext cx="165100" cy="6985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04434" y="2781611"/>
            <a:ext cx="454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Still let OpenGL calculate Projection Matrix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244850" y="3397561"/>
            <a:ext cx="1227936" cy="310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2786" y="3212895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creates an identity matrix.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8610" y="376689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Multiplies translation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00050" y="3893066"/>
            <a:ext cx="804384" cy="61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38389" y="4952947"/>
            <a:ext cx="415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it an array of </a:t>
            </a:r>
            <a:r>
              <a:rPr lang="en-US" dirty="0" err="1">
                <a:solidFill>
                  <a:srgbClr val="FF0000"/>
                </a:solidFill>
              </a:rPr>
              <a:t>GLfoat</a:t>
            </a:r>
            <a:r>
              <a:rPr lang="en-US" dirty="0">
                <a:solidFill>
                  <a:srgbClr val="FF0000"/>
                </a:solidFill>
              </a:rPr>
              <a:t> to pass it to OpenGL.  OpenGL assumes that it is organized in the column-first order.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3875010" y="4403237"/>
            <a:ext cx="863379" cy="1011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7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spin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  <a:br>
              <a:rPr lang="en-US" dirty="0"/>
            </a:br>
            <a:r>
              <a:rPr lang="en-US" dirty="0"/>
              <a:t>	double angle;</a:t>
            </a:r>
          </a:p>
          <a:p>
            <a:r>
              <a:rPr lang="en-US" dirty="0"/>
              <a:t>Don't forget to initialize it.</a:t>
            </a:r>
          </a:p>
          <a:p>
            <a:r>
              <a:rPr lang="en-US" dirty="0"/>
              <a:t>Increment in Interval</a:t>
            </a:r>
          </a:p>
          <a:p>
            <a:r>
              <a:rPr lang="en-US" dirty="0"/>
              <a:t>And then,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0459" y="1873250"/>
            <a:ext cx="547778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</a:t>
            </a:r>
            <a:r>
              <a:rPr lang="en-US" sz="1200" dirty="0" err="1"/>
              <a:t>glClear</a:t>
            </a:r>
            <a:r>
              <a:rPr lang="en-US" sz="1200" dirty="0"/>
              <a:t>(GL_COLOR_BUFFER_BIT|GL_DEPTH_BUFFER_BIT);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glEnable</a:t>
            </a:r>
            <a:r>
              <a:rPr lang="en-US" sz="1200" dirty="0"/>
              <a:t>(GL_DEPTH_TEST);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wid,hei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FsGetWindowSize</a:t>
            </a:r>
            <a:r>
              <a:rPr lang="en-US" sz="1200" dirty="0"/>
              <a:t>(</a:t>
            </a:r>
            <a:r>
              <a:rPr lang="en-US" sz="1200" dirty="0" err="1"/>
              <a:t>wid,hei</a:t>
            </a:r>
            <a:r>
              <a:rPr lang="en-US" sz="1200" dirty="0"/>
              <a:t>);</a:t>
            </a:r>
          </a:p>
          <a:p>
            <a:r>
              <a:rPr lang="en-US" sz="1200" dirty="0"/>
              <a:t>	auto aspect=(double)</a:t>
            </a:r>
            <a:r>
              <a:rPr lang="en-US" sz="1200" dirty="0" err="1"/>
              <a:t>wid</a:t>
            </a:r>
            <a:r>
              <a:rPr lang="en-US" sz="1200" dirty="0"/>
              <a:t>/(double)</a:t>
            </a:r>
            <a:r>
              <a:rPr lang="en-US" sz="1200" dirty="0" err="1"/>
              <a:t>hei</a:t>
            </a:r>
            <a:r>
              <a:rPr lang="en-US" sz="1200" dirty="0"/>
              <a:t>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glViewport</a:t>
            </a:r>
            <a:r>
              <a:rPr lang="en-US" sz="1200" dirty="0"/>
              <a:t>(0,0,wid,hei);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glMatrixMode</a:t>
            </a:r>
            <a:r>
              <a:rPr lang="en-US" sz="1200" dirty="0"/>
              <a:t>(GL_PROJECTION);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glLoadIdentity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gluPerspective</a:t>
            </a:r>
            <a:r>
              <a:rPr lang="en-US" sz="1200" dirty="0"/>
              <a:t>(45.0,aspect,0.1,20.0);</a:t>
            </a:r>
          </a:p>
          <a:p>
            <a:endParaRPr lang="en-US" sz="1200" dirty="0"/>
          </a:p>
          <a:p>
            <a:r>
              <a:rPr lang="en-US" sz="1200" dirty="0"/>
              <a:t>	YsMatrix4x4 </a:t>
            </a:r>
            <a:r>
              <a:rPr lang="en-US" sz="1200" dirty="0" err="1"/>
              <a:t>modelView</a:t>
            </a:r>
            <a:r>
              <a:rPr lang="en-US" sz="1200" dirty="0"/>
              <a:t>;  // need #include </a:t>
            </a:r>
            <a:r>
              <a:rPr lang="en-US" sz="1200" dirty="0" err="1"/>
              <a:t>ysclass.h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modelView.Translate</a:t>
            </a:r>
            <a:r>
              <a:rPr lang="en-US" sz="1200" dirty="0"/>
              <a:t>(0,0,-10);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modelView.RotateXZ</a:t>
            </a:r>
            <a:r>
              <a:rPr lang="en-US" sz="1200" dirty="0"/>
              <a:t>(angle);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GLfloat</a:t>
            </a:r>
            <a:r>
              <a:rPr lang="en-US" sz="1200" dirty="0"/>
              <a:t> </a:t>
            </a:r>
            <a:r>
              <a:rPr lang="en-US" sz="1200" dirty="0" err="1"/>
              <a:t>modelViewGl</a:t>
            </a:r>
            <a:r>
              <a:rPr lang="en-US" sz="1200" dirty="0"/>
              <a:t>[16];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modelView.GetOpenGlCompatibleMatrix</a:t>
            </a:r>
            <a:r>
              <a:rPr lang="en-US" sz="1200" dirty="0"/>
              <a:t>(</a:t>
            </a:r>
            <a:r>
              <a:rPr lang="en-US" sz="1200" dirty="0" err="1"/>
              <a:t>modelViewGl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glMatrixMode</a:t>
            </a:r>
            <a:r>
              <a:rPr lang="en-US" sz="1200" dirty="0"/>
              <a:t>(GL_MODELVIEW);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glLoadIdentity</a:t>
            </a:r>
            <a:r>
              <a:rPr lang="en-US" sz="1200" dirty="0"/>
              <a:t>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glMultMatrixf</a:t>
            </a:r>
            <a:r>
              <a:rPr lang="en-US" sz="1200" dirty="0"/>
              <a:t>(</a:t>
            </a:r>
            <a:r>
              <a:rPr lang="en-US" sz="1200" dirty="0" err="1"/>
              <a:t>modelViewGl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DrawCube</a:t>
            </a:r>
            <a:r>
              <a:rPr lang="en-US" sz="1200" dirty="0"/>
              <a:t>(-3,-3,-3,3,3,3);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FsSwapBuffers</a:t>
            </a:r>
            <a:r>
              <a:rPr lang="en-US" sz="1200" dirty="0"/>
              <a:t>();</a:t>
            </a:r>
          </a:p>
          <a:p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41550" y="2990850"/>
            <a:ext cx="2203450" cy="154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6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define a view point?</a:t>
            </a:r>
          </a:p>
          <a:p>
            <a:pPr lvl="1"/>
            <a:r>
              <a:rPr lang="en-US" dirty="0"/>
              <a:t>Orientation</a:t>
            </a:r>
          </a:p>
          <a:p>
            <a:pPr lvl="1"/>
            <a:r>
              <a:rPr lang="en-US" dirty="0"/>
              <a:t>Point of Interest (Target)</a:t>
            </a:r>
          </a:p>
          <a:p>
            <a:pPr lvl="1"/>
            <a:r>
              <a:rPr lang="en-US" dirty="0"/>
              <a:t>Distance from the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45" y="1570460"/>
            <a:ext cx="1996155" cy="36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3D Graphics APIs</a:t>
            </a:r>
          </a:p>
          <a:p>
            <a:r>
              <a:rPr lang="en-US" dirty="0"/>
              <a:t>Vertex and Color Arrays</a:t>
            </a:r>
          </a:p>
          <a:p>
            <a:r>
              <a:rPr lang="en-US" dirty="0"/>
              <a:t>View Control</a:t>
            </a:r>
          </a:p>
        </p:txBody>
      </p:sp>
    </p:spTree>
    <p:extLst>
      <p:ext uri="{BB962C8B-B14F-4D97-AF65-F5344CB8AC3E}">
        <p14:creationId xmlns:p14="http://schemas.microsoft.com/office/powerpoint/2010/main" val="372274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Transformation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4781550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155700" y="1930400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500" y="21844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8089109">
            <a:off x="3067050" y="3600450"/>
            <a:ext cx="203200" cy="291005"/>
            <a:chOff x="3067050" y="3600450"/>
            <a:chExt cx="203200" cy="291005"/>
          </a:xfrm>
        </p:grpSpPr>
        <p:sp>
          <p:nvSpPr>
            <p:cNvPr id="9" name="Isosceles Triangle 8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>
            <a:stCxn id="8" idx="1"/>
            <a:endCxn id="8" idx="3"/>
          </p:cNvCxnSpPr>
          <p:nvPr/>
        </p:nvCxnSpPr>
        <p:spPr>
          <a:xfrm>
            <a:off x="1460500" y="24447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  <a:endCxn id="8" idx="2"/>
          </p:cNvCxnSpPr>
          <p:nvPr/>
        </p:nvCxnSpPr>
        <p:spPr>
          <a:xfrm>
            <a:off x="1749425" y="21844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49425" y="1752600"/>
            <a:ext cx="479425" cy="69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27275" y="1568451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of Interest (Target) t</a:t>
            </a:r>
          </a:p>
        </p:txBody>
      </p:sp>
      <p:cxnSp>
        <p:nvCxnSpPr>
          <p:cNvPr id="28" name="Straight Connector 27"/>
          <p:cNvCxnSpPr>
            <a:stCxn id="10" idx="2"/>
            <a:endCxn id="10" idx="0"/>
          </p:cNvCxnSpPr>
          <p:nvPr/>
        </p:nvCxnSpPr>
        <p:spPr>
          <a:xfrm>
            <a:off x="3127723" y="37052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  <a:endCxn id="10" idx="1"/>
          </p:cNvCxnSpPr>
          <p:nvPr/>
        </p:nvCxnSpPr>
        <p:spPr>
          <a:xfrm flipV="1">
            <a:off x="3128178" y="37048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73186" y="3793729"/>
            <a:ext cx="422020" cy="147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7358" y="51943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Position c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597150" y="3778250"/>
            <a:ext cx="14035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</p:cNvCxnSpPr>
          <p:nvPr/>
        </p:nvCxnSpPr>
        <p:spPr>
          <a:xfrm flipH="1" flipV="1">
            <a:off x="1749425" y="24447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950735" y="3525923"/>
            <a:ext cx="501949" cy="501949"/>
          </a:xfrm>
          <a:prstGeom prst="arc">
            <a:avLst>
              <a:gd name="adj1" fmla="val 13346767"/>
              <a:gd name="adj2" fmla="val 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298901" y="2705100"/>
            <a:ext cx="44575" cy="82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97655" y="23822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orientation R</a:t>
            </a:r>
          </a:p>
        </p:txBody>
      </p:sp>
      <p:sp>
        <p:nvSpPr>
          <p:cNvPr id="42" name="Left Brace 41"/>
          <p:cNvSpPr/>
          <p:nvPr/>
        </p:nvSpPr>
        <p:spPr>
          <a:xfrm rot="18728163">
            <a:off x="2238546" y="2298136"/>
            <a:ext cx="248700" cy="18970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 flipV="1">
            <a:off x="1184624" y="3338893"/>
            <a:ext cx="1094846" cy="2430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5678" y="5720318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Distance d</a:t>
            </a:r>
          </a:p>
        </p:txBody>
      </p:sp>
      <p:grpSp>
        <p:nvGrpSpPr>
          <p:cNvPr id="52" name="Group 51"/>
          <p:cNvGrpSpPr/>
          <p:nvPr/>
        </p:nvGrpSpPr>
        <p:grpSpPr>
          <a:xfrm rot="2845805">
            <a:off x="6223274" y="2872545"/>
            <a:ext cx="1853652" cy="1664567"/>
            <a:chOff x="5626100" y="3073145"/>
            <a:chExt cx="1853652" cy="1664567"/>
          </a:xfrm>
        </p:grpSpPr>
        <p:sp>
          <p:nvSpPr>
            <p:cNvPr id="46" name="Rectangle 45"/>
            <p:cNvSpPr/>
            <p:nvPr/>
          </p:nvSpPr>
          <p:spPr>
            <a:xfrm>
              <a:off x="5626100" y="3073145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8089109">
              <a:off x="7232650" y="4489195"/>
              <a:ext cx="203200" cy="291005"/>
              <a:chOff x="3067050" y="3600450"/>
              <a:chExt cx="203200" cy="291005"/>
            </a:xfrm>
          </p:grpSpPr>
          <p:sp>
            <p:nvSpPr>
              <p:cNvPr id="48" name="Isosceles Triangle 47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/>
            <p:cNvCxnSpPr>
              <a:stCxn id="49" idx="3"/>
              <a:endCxn id="49" idx="1"/>
            </p:cNvCxnSpPr>
            <p:nvPr/>
          </p:nvCxnSpPr>
          <p:spPr>
            <a:xfrm flipV="1">
              <a:off x="7293778" y="4593574"/>
              <a:ext cx="143228" cy="144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 flipH="1" flipV="1">
              <a:off x="5915025" y="333349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5384800" y="4813387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50100" y="1971279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Arrow 54"/>
          <p:cNvSpPr/>
          <p:nvPr/>
        </p:nvSpPr>
        <p:spPr>
          <a:xfrm>
            <a:off x="4317241" y="4566505"/>
            <a:ext cx="514350" cy="430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Step:  Translate by -t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7200" y="4781550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55700" y="1930400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60500" y="21844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089109">
            <a:off x="3067050" y="3600450"/>
            <a:ext cx="203200" cy="291005"/>
            <a:chOff x="3067050" y="3600450"/>
            <a:chExt cx="203200" cy="291005"/>
          </a:xfrm>
        </p:grpSpPr>
        <p:sp>
          <p:nvSpPr>
            <p:cNvPr id="23" name="Isosceles Triangle 22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>
            <a:stCxn id="21" idx="1"/>
            <a:endCxn id="21" idx="3"/>
          </p:cNvCxnSpPr>
          <p:nvPr/>
        </p:nvCxnSpPr>
        <p:spPr>
          <a:xfrm>
            <a:off x="1460500" y="24447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0"/>
            <a:endCxn id="21" idx="2"/>
          </p:cNvCxnSpPr>
          <p:nvPr/>
        </p:nvCxnSpPr>
        <p:spPr>
          <a:xfrm>
            <a:off x="1749425" y="21844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2"/>
            <a:endCxn id="24" idx="0"/>
          </p:cNvCxnSpPr>
          <p:nvPr/>
        </p:nvCxnSpPr>
        <p:spPr>
          <a:xfrm>
            <a:off x="3127723" y="37052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4" idx="1"/>
          </p:cNvCxnSpPr>
          <p:nvPr/>
        </p:nvCxnSpPr>
        <p:spPr>
          <a:xfrm flipV="1">
            <a:off x="3128178" y="37048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</p:cNvCxnSpPr>
          <p:nvPr/>
        </p:nvCxnSpPr>
        <p:spPr>
          <a:xfrm flipH="1" flipV="1">
            <a:off x="1749425" y="24447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867150" y="3219450"/>
            <a:ext cx="546100" cy="413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194300" y="4781551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892800" y="1930401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03875" y="452120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rot="8089109">
            <a:off x="7210425" y="5937250"/>
            <a:ext cx="203200" cy="291005"/>
            <a:chOff x="3067050" y="3600450"/>
            <a:chExt cx="203200" cy="291005"/>
          </a:xfrm>
        </p:grpSpPr>
        <p:sp>
          <p:nvSpPr>
            <p:cNvPr id="39" name="Isosceles Triangle 38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>
            <a:stCxn id="37" idx="1"/>
            <a:endCxn id="37" idx="3"/>
          </p:cNvCxnSpPr>
          <p:nvPr/>
        </p:nvCxnSpPr>
        <p:spPr>
          <a:xfrm>
            <a:off x="5603875" y="478155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7" idx="2"/>
          </p:cNvCxnSpPr>
          <p:nvPr/>
        </p:nvCxnSpPr>
        <p:spPr>
          <a:xfrm>
            <a:off x="5892800" y="452120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2"/>
            <a:endCxn id="40" idx="0"/>
          </p:cNvCxnSpPr>
          <p:nvPr/>
        </p:nvCxnSpPr>
        <p:spPr>
          <a:xfrm>
            <a:off x="7271098" y="604208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40" idx="1"/>
          </p:cNvCxnSpPr>
          <p:nvPr/>
        </p:nvCxnSpPr>
        <p:spPr>
          <a:xfrm flipV="1">
            <a:off x="7271553" y="604162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</p:cNvCxnSpPr>
          <p:nvPr/>
        </p:nvCxnSpPr>
        <p:spPr>
          <a:xfrm flipH="1" flipV="1">
            <a:off x="5892800" y="478155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0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Step: Rotate by R</a:t>
            </a:r>
            <a:r>
              <a:rPr lang="en-US" baseline="30000" dirty="0"/>
              <a:t>-1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7500" y="3746501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016000" y="895351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7075" y="3486150"/>
            <a:ext cx="5778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8089109">
            <a:off x="2333625" y="4902200"/>
            <a:ext cx="203200" cy="291005"/>
            <a:chOff x="3067050" y="3600450"/>
            <a:chExt cx="203200" cy="291005"/>
          </a:xfrm>
        </p:grpSpPr>
        <p:sp>
          <p:nvSpPr>
            <p:cNvPr id="8" name="Isosceles Triangle 7"/>
            <p:cNvSpPr/>
            <p:nvPr/>
          </p:nvSpPr>
          <p:spPr>
            <a:xfrm>
              <a:off x="3098800" y="3765550"/>
              <a:ext cx="146050" cy="12590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67050" y="3600450"/>
              <a:ext cx="203200" cy="20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>
            <a:stCxn id="6" idx="1"/>
            <a:endCxn id="6" idx="3"/>
          </p:cNvCxnSpPr>
          <p:nvPr/>
        </p:nvCxnSpPr>
        <p:spPr>
          <a:xfrm>
            <a:off x="727075" y="3746500"/>
            <a:ext cx="577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6" idx="2"/>
          </p:cNvCxnSpPr>
          <p:nvPr/>
        </p:nvCxnSpPr>
        <p:spPr>
          <a:xfrm>
            <a:off x="1016000" y="3486150"/>
            <a:ext cx="0" cy="520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2"/>
            <a:endCxn id="9" idx="0"/>
          </p:cNvCxnSpPr>
          <p:nvPr/>
        </p:nvCxnSpPr>
        <p:spPr>
          <a:xfrm>
            <a:off x="2394298" y="5007034"/>
            <a:ext cx="144138" cy="143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9" idx="1"/>
          </p:cNvCxnSpPr>
          <p:nvPr/>
        </p:nvCxnSpPr>
        <p:spPr>
          <a:xfrm flipV="1">
            <a:off x="2394753" y="5006579"/>
            <a:ext cx="143228" cy="144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</p:cNvCxnSpPr>
          <p:nvPr/>
        </p:nvCxnSpPr>
        <p:spPr>
          <a:xfrm flipH="1" flipV="1">
            <a:off x="1016000" y="3746500"/>
            <a:ext cx="1378298" cy="126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854450" y="3340100"/>
            <a:ext cx="6096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079652" y="895350"/>
            <a:ext cx="3302000" cy="4904453"/>
            <a:chOff x="5079652" y="895350"/>
            <a:chExt cx="3302000" cy="490445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079652" y="3746500"/>
              <a:ext cx="330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778152" y="895350"/>
              <a:ext cx="0" cy="34671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1"/>
              <a:endCxn id="18" idx="3"/>
            </p:cNvCxnSpPr>
            <p:nvPr/>
          </p:nvCxnSpPr>
          <p:spPr>
            <a:xfrm>
              <a:off x="5578460" y="3517950"/>
              <a:ext cx="394740" cy="42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0"/>
              <a:endCxn id="18" idx="2"/>
            </p:cNvCxnSpPr>
            <p:nvPr/>
          </p:nvCxnSpPr>
          <p:spPr>
            <a:xfrm flipH="1">
              <a:off x="5585695" y="3551104"/>
              <a:ext cx="380270" cy="355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21" idx="0"/>
            </p:cNvCxnSpPr>
            <p:nvPr/>
          </p:nvCxnSpPr>
          <p:spPr>
            <a:xfrm flipH="1">
              <a:off x="5790658" y="5596629"/>
              <a:ext cx="6136" cy="203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 rot="2814728">
              <a:off x="5486905" y="3468604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 rot="10903837">
              <a:off x="5693452" y="5508798"/>
              <a:ext cx="203200" cy="291005"/>
              <a:chOff x="3067050" y="3600450"/>
              <a:chExt cx="203200" cy="291005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stCxn id="21" idx="2"/>
            </p:cNvCxnSpPr>
            <p:nvPr/>
          </p:nvCxnSpPr>
          <p:spPr>
            <a:xfrm rot="2814728" flipH="1" flipV="1">
              <a:off x="5097163" y="403252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981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Step: Translate by -d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47302" y="1504950"/>
            <a:ext cx="3302000" cy="4904453"/>
            <a:chOff x="5079652" y="895350"/>
            <a:chExt cx="3302000" cy="4904453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079652" y="3746500"/>
              <a:ext cx="330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78152" y="895350"/>
              <a:ext cx="0" cy="34671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7" idx="1"/>
              <a:endCxn id="37" idx="3"/>
            </p:cNvCxnSpPr>
            <p:nvPr/>
          </p:nvCxnSpPr>
          <p:spPr>
            <a:xfrm>
              <a:off x="5578460" y="3517950"/>
              <a:ext cx="394740" cy="42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7" idx="0"/>
              <a:endCxn id="37" idx="2"/>
            </p:cNvCxnSpPr>
            <p:nvPr/>
          </p:nvCxnSpPr>
          <p:spPr>
            <a:xfrm flipH="1">
              <a:off x="5585695" y="3551104"/>
              <a:ext cx="380270" cy="355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1" idx="2"/>
              <a:endCxn id="41" idx="0"/>
            </p:cNvCxnSpPr>
            <p:nvPr/>
          </p:nvCxnSpPr>
          <p:spPr>
            <a:xfrm flipH="1">
              <a:off x="5790658" y="5596629"/>
              <a:ext cx="6136" cy="203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 rot="2814728">
              <a:off x="5486905" y="3468604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0903837">
              <a:off x="5693452" y="5508798"/>
              <a:ext cx="203200" cy="291005"/>
              <a:chOff x="3067050" y="3600450"/>
              <a:chExt cx="203200" cy="291005"/>
            </a:xfrm>
          </p:grpSpPr>
          <p:sp>
            <p:nvSpPr>
              <p:cNvPr id="40" name="Isosceles Triangle 39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Arrow Connector 38"/>
            <p:cNvCxnSpPr>
              <a:stCxn id="41" idx="2"/>
            </p:cNvCxnSpPr>
            <p:nvPr/>
          </p:nvCxnSpPr>
          <p:spPr>
            <a:xfrm rot="2814728" flipH="1" flipV="1">
              <a:off x="5097163" y="4032525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4013200" y="3556000"/>
            <a:ext cx="7239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98702" y="4348622"/>
            <a:ext cx="330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97202" y="1497472"/>
            <a:ext cx="0" cy="3467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9" idx="1"/>
            <a:endCxn id="49" idx="3"/>
          </p:cNvCxnSpPr>
          <p:nvPr/>
        </p:nvCxnSpPr>
        <p:spPr>
          <a:xfrm>
            <a:off x="5589350" y="2182466"/>
            <a:ext cx="394740" cy="42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9" idx="0"/>
            <a:endCxn id="49" idx="2"/>
          </p:cNvCxnSpPr>
          <p:nvPr/>
        </p:nvCxnSpPr>
        <p:spPr>
          <a:xfrm flipH="1">
            <a:off x="5596585" y="2215620"/>
            <a:ext cx="380270" cy="3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2"/>
            <a:endCxn id="53" idx="0"/>
          </p:cNvCxnSpPr>
          <p:nvPr/>
        </p:nvCxnSpPr>
        <p:spPr>
          <a:xfrm flipH="1">
            <a:off x="5801548" y="4261145"/>
            <a:ext cx="6136" cy="203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166935" y="2104545"/>
            <a:ext cx="1260534" cy="2359774"/>
            <a:chOff x="5152143" y="2086351"/>
            <a:chExt cx="1260534" cy="2359774"/>
          </a:xfrm>
        </p:grpSpPr>
        <p:sp>
          <p:nvSpPr>
            <p:cNvPr id="49" name="Rectangle 48"/>
            <p:cNvSpPr/>
            <p:nvPr/>
          </p:nvSpPr>
          <p:spPr>
            <a:xfrm rot="2814728">
              <a:off x="5483003" y="2114926"/>
              <a:ext cx="577850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 rot="10903837">
              <a:off x="5689550" y="4155120"/>
              <a:ext cx="203200" cy="291005"/>
              <a:chOff x="3067050" y="3600450"/>
              <a:chExt cx="203200" cy="291005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3098800" y="3765550"/>
                <a:ext cx="146050" cy="12590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67050" y="3600450"/>
                <a:ext cx="203200" cy="203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/>
            <p:cNvCxnSpPr>
              <a:stCxn id="53" idx="2"/>
            </p:cNvCxnSpPr>
            <p:nvPr/>
          </p:nvCxnSpPr>
          <p:spPr>
            <a:xfrm rot="2814728" flipH="1" flipV="1">
              <a:off x="5093261" y="2678847"/>
              <a:ext cx="1378298" cy="1260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10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Matrix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v'=T</a:t>
            </a:r>
            <a:r>
              <a:rPr lang="en-US" baseline="-25000" dirty="0"/>
              <a:t>d</a:t>
            </a:r>
            <a:r>
              <a:rPr lang="en-US" dirty="0"/>
              <a:t>R</a:t>
            </a:r>
            <a:r>
              <a:rPr lang="en-US" baseline="30000" dirty="0"/>
              <a:t>-1</a:t>
            </a:r>
            <a:r>
              <a:rPr lang="en-US" dirty="0"/>
              <a:t>T</a:t>
            </a:r>
            <a:r>
              <a:rPr lang="en-US" baseline="-25000" dirty="0"/>
              <a:t>t</a:t>
            </a:r>
            <a:r>
              <a:rPr lang="en-US" dirty="0"/>
              <a:t>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r>
              <a:rPr lang="en-US" dirty="0"/>
              <a:t>T</a:t>
            </a:r>
            <a:r>
              <a:rPr lang="en-US" baseline="-25000" dirty="0"/>
              <a:t>d</a:t>
            </a:r>
            <a:r>
              <a:rPr lang="en-US" dirty="0"/>
              <a:t> is the translation by vector (0,0,-d),</a:t>
            </a:r>
          </a:p>
          <a:p>
            <a:r>
              <a:rPr lang="en-US" dirty="0"/>
              <a:t>R</a:t>
            </a:r>
            <a:r>
              <a:rPr lang="en-US" baseline="30000" dirty="0"/>
              <a:t>-1</a:t>
            </a:r>
            <a:r>
              <a:rPr lang="en-US" dirty="0"/>
              <a:t> is the camera to global rotation, and</a:t>
            </a:r>
          </a:p>
          <a:p>
            <a:r>
              <a:rPr lang="en-US" dirty="0"/>
              <a:t>T</a:t>
            </a:r>
            <a:r>
              <a:rPr lang="en-US" baseline="-25000" dirty="0"/>
              <a:t>t</a:t>
            </a:r>
            <a:r>
              <a:rPr lang="en-US" dirty="0"/>
              <a:t> is the translation by vector -t</a:t>
            </a:r>
          </a:p>
        </p:txBody>
      </p:sp>
    </p:spTree>
    <p:extLst>
      <p:ext uri="{BB962C8B-B14F-4D97-AF65-F5344CB8AC3E}">
        <p14:creationId xmlns:p14="http://schemas.microsoft.com/office/powerpoint/2010/main" val="298188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rotation matrix </a:t>
            </a:r>
            <a:r>
              <a:rPr lang="en-US" dirty="0" err="1"/>
              <a:t>Rc</a:t>
            </a:r>
            <a:r>
              <a:rPr lang="en-US" dirty="0"/>
              <a:t>,</a:t>
            </a:r>
          </a:p>
          <a:p>
            <a:r>
              <a:rPr lang="en-US" dirty="0"/>
              <a:t>Target distance d, and</a:t>
            </a:r>
          </a:p>
          <a:p>
            <a:r>
              <a:rPr lang="en-US" dirty="0"/>
              <a:t>Target position 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rotate by arrow keys.</a:t>
            </a:r>
          </a:p>
          <a:p>
            <a:endParaRPr lang="en-US" dirty="0"/>
          </a:p>
          <a:p>
            <a:r>
              <a:rPr lang="en-US" dirty="0"/>
              <a:t>YsVec3 class:  Please see comment lines in </a:t>
            </a:r>
            <a:r>
              <a:rPr lang="en-US" dirty="0" err="1"/>
              <a:t>ysgeometry.h</a:t>
            </a:r>
            <a:r>
              <a:rPr lang="en-US" dirty="0"/>
              <a:t> for more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5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member variables: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Initialize or in the constructor: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In Interval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3350" y="1113125"/>
            <a:ext cx="2601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	YsMatrix4x4 </a:t>
            </a:r>
            <a:r>
              <a:rPr lang="fr-FR" sz="1600" dirty="0" err="1"/>
              <a:t>Rc</a:t>
            </a:r>
            <a:r>
              <a:rPr lang="fr-FR" sz="1600" dirty="0"/>
              <a:t>;</a:t>
            </a:r>
          </a:p>
          <a:p>
            <a:r>
              <a:rPr lang="fr-FR" sz="1600" dirty="0"/>
              <a:t>	double d;</a:t>
            </a:r>
          </a:p>
          <a:p>
            <a:r>
              <a:rPr lang="fr-FR" sz="1600" dirty="0"/>
              <a:t>	YsVec3 t;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66590" y="2435820"/>
            <a:ext cx="283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	d=10.0;</a:t>
            </a:r>
          </a:p>
          <a:p>
            <a:r>
              <a:rPr lang="en-US" sz="1600" dirty="0"/>
              <a:t>	t=YsVec3::Origin();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300" y="3590021"/>
            <a:ext cx="37657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(FSKEY_LEFT))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Rc.RotateXZ</a:t>
            </a:r>
            <a:r>
              <a:rPr lang="en-US" sz="1200" dirty="0"/>
              <a:t>(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(FSKEY_RIGHT))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Rc.RotateXZ</a:t>
            </a:r>
            <a:r>
              <a:rPr lang="en-US" sz="1200" dirty="0"/>
              <a:t>(-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(FSKEY_UP))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Rc.RotateYZ</a:t>
            </a:r>
            <a:r>
              <a:rPr lang="en-US" sz="1200" dirty="0"/>
              <a:t>(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</a:t>
            </a:r>
            <a:r>
              <a:rPr lang="en-US" sz="1200" dirty="0" err="1"/>
              <a:t>FsGetKeyState</a:t>
            </a:r>
            <a:r>
              <a:rPr lang="en-US" sz="1200" dirty="0"/>
              <a:t>(FSKEY_DOWN))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Rc.RotateYZ</a:t>
            </a:r>
            <a:r>
              <a:rPr lang="en-US" sz="1200" dirty="0"/>
              <a:t>(-</a:t>
            </a:r>
            <a:r>
              <a:rPr lang="en-US" sz="1200" dirty="0" err="1"/>
              <a:t>YsPi</a:t>
            </a:r>
            <a:r>
              <a:rPr lang="en-US" sz="1200" dirty="0"/>
              <a:t>/60.0);</a:t>
            </a:r>
          </a:p>
          <a:p>
            <a:r>
              <a:rPr lang="en-US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2988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 function: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000" y="1530350"/>
            <a:ext cx="5128327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	</a:t>
            </a:r>
            <a:r>
              <a:rPr lang="en-US" sz="1100" dirty="0" err="1"/>
              <a:t>glClear</a:t>
            </a:r>
            <a:r>
              <a:rPr lang="en-US" sz="1100" dirty="0"/>
              <a:t>(GL_COLOR_BUFFER_BIT|GL_DEPTH_BUFFER_BIT);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glEnable</a:t>
            </a:r>
            <a:r>
              <a:rPr lang="en-US" sz="1100" dirty="0"/>
              <a:t>(GL_DEPTH_TEST);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wid,hei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FsGetWindowSize</a:t>
            </a:r>
            <a:r>
              <a:rPr lang="en-US" sz="1100" dirty="0"/>
              <a:t>(</a:t>
            </a:r>
            <a:r>
              <a:rPr lang="en-US" sz="1100" dirty="0" err="1"/>
              <a:t>wid,hei</a:t>
            </a:r>
            <a:r>
              <a:rPr lang="en-US" sz="1100" dirty="0"/>
              <a:t>);</a:t>
            </a:r>
          </a:p>
          <a:p>
            <a:r>
              <a:rPr lang="en-US" sz="1100" dirty="0"/>
              <a:t>	auto aspect=(double)</a:t>
            </a:r>
            <a:r>
              <a:rPr lang="en-US" sz="1100" dirty="0" err="1"/>
              <a:t>wid</a:t>
            </a:r>
            <a:r>
              <a:rPr lang="en-US" sz="1100" dirty="0"/>
              <a:t>/(double)</a:t>
            </a:r>
            <a:r>
              <a:rPr lang="en-US" sz="1100" dirty="0" err="1"/>
              <a:t>hei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glViewport</a:t>
            </a:r>
            <a:r>
              <a:rPr lang="en-US" sz="1100" dirty="0"/>
              <a:t>(0,0,wid,hei);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glMatrixMode</a:t>
            </a:r>
            <a:r>
              <a:rPr lang="en-US" sz="1100" dirty="0"/>
              <a:t>(GL_PROJECTION);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glLoadIdentity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gluPerspective</a:t>
            </a:r>
            <a:r>
              <a:rPr lang="en-US" sz="1100" dirty="0"/>
              <a:t>(45.0,aspect,0.1,20.0);</a:t>
            </a:r>
          </a:p>
          <a:p>
            <a:endParaRPr lang="en-US" sz="1100" dirty="0"/>
          </a:p>
          <a:p>
            <a:r>
              <a:rPr lang="en-US" sz="1100" dirty="0"/>
              <a:t>	YsMatrix4x4 </a:t>
            </a:r>
            <a:r>
              <a:rPr lang="en-US" sz="1100" dirty="0" err="1"/>
              <a:t>globalToCamera</a:t>
            </a:r>
            <a:r>
              <a:rPr lang="en-US" sz="1100" dirty="0"/>
              <a:t>=</a:t>
            </a:r>
            <a:r>
              <a:rPr lang="en-US" sz="1100" dirty="0" err="1"/>
              <a:t>Rc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globalToCamera.Invert</a:t>
            </a:r>
            <a:r>
              <a:rPr lang="en-US" sz="1100" dirty="0"/>
              <a:t>();</a:t>
            </a:r>
          </a:p>
          <a:p>
            <a:endParaRPr lang="en-US" sz="1100" dirty="0"/>
          </a:p>
          <a:p>
            <a:r>
              <a:rPr lang="en-US" sz="1100" dirty="0"/>
              <a:t>	YsMatrix4x4 </a:t>
            </a:r>
            <a:r>
              <a:rPr lang="en-US" sz="1100" dirty="0" err="1"/>
              <a:t>modelView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modelView.Translate</a:t>
            </a:r>
            <a:r>
              <a:rPr lang="en-US" sz="1100" dirty="0"/>
              <a:t>(0,0,-d);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</a:t>
            </a:r>
            <a:r>
              <a:rPr lang="en-US" sz="1100" dirty="0"/>
              <a:t>*=</a:t>
            </a:r>
            <a:r>
              <a:rPr lang="en-US" sz="1100" dirty="0" err="1"/>
              <a:t>globalToCamera</a:t>
            </a:r>
            <a:r>
              <a:rPr lang="en-US" sz="1100" dirty="0"/>
              <a:t>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modelView.Translate</a:t>
            </a:r>
            <a:r>
              <a:rPr lang="en-US" sz="1100" dirty="0"/>
              <a:t>(-t);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GLfloat</a:t>
            </a:r>
            <a:r>
              <a:rPr lang="en-US" sz="1100" dirty="0"/>
              <a:t> </a:t>
            </a:r>
            <a:r>
              <a:rPr lang="en-US" sz="1100" dirty="0" err="1"/>
              <a:t>modelViewGl</a:t>
            </a:r>
            <a:r>
              <a:rPr lang="en-US" sz="1100" dirty="0"/>
              <a:t>[16];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modelView.GetOpenGlCompatibleMatrix</a:t>
            </a:r>
            <a:r>
              <a:rPr lang="en-US" sz="1100" dirty="0"/>
              <a:t>(</a:t>
            </a:r>
            <a:r>
              <a:rPr lang="en-US" sz="1100" dirty="0" err="1"/>
              <a:t>modelViewGl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glMatrixMode</a:t>
            </a:r>
            <a:r>
              <a:rPr lang="en-US" sz="1100" dirty="0"/>
              <a:t>(GL_MODELVIEW);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glLoadIdentity</a:t>
            </a:r>
            <a:r>
              <a:rPr lang="en-US" sz="1100" dirty="0"/>
              <a:t>();</a:t>
            </a:r>
          </a:p>
          <a:p>
            <a:r>
              <a:rPr lang="en-US" sz="1100" dirty="0"/>
              <a:t>	</a:t>
            </a:r>
            <a:r>
              <a:rPr lang="en-US" sz="1100" dirty="0" err="1"/>
              <a:t>glMultMatrixf</a:t>
            </a:r>
            <a:r>
              <a:rPr lang="en-US" sz="1100" dirty="0"/>
              <a:t>(</a:t>
            </a:r>
            <a:r>
              <a:rPr lang="en-US" sz="1100" dirty="0" err="1"/>
              <a:t>modelViewGl</a:t>
            </a:r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DrawCube</a:t>
            </a:r>
            <a:r>
              <a:rPr lang="en-US" sz="1100" dirty="0"/>
              <a:t>(-3,-3,-3,3,3,3);</a:t>
            </a:r>
          </a:p>
          <a:p>
            <a:endParaRPr lang="en-US" sz="1100" dirty="0"/>
          </a:p>
          <a:p>
            <a:r>
              <a:rPr lang="en-US" sz="1100" dirty="0"/>
              <a:t>	</a:t>
            </a:r>
            <a:r>
              <a:rPr lang="en-US" sz="1100" dirty="0" err="1"/>
              <a:t>FsSwapBuffers</a:t>
            </a:r>
            <a:r>
              <a:rPr lang="en-US" sz="1100" dirty="0"/>
              <a:t>();</a:t>
            </a:r>
          </a:p>
          <a:p>
            <a:endParaRPr lang="en-US" sz="1100" dirty="0"/>
          </a:p>
        </p:txBody>
      </p:sp>
      <p:sp>
        <p:nvSpPr>
          <p:cNvPr id="5" name="Right Brace 4"/>
          <p:cNvSpPr/>
          <p:nvPr/>
        </p:nvSpPr>
        <p:spPr>
          <a:xfrm>
            <a:off x="3175000" y="4203700"/>
            <a:ext cx="165100" cy="4889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40100" y="426350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the transformation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340100" y="3524250"/>
            <a:ext cx="19685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36950" y="3481427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inverse of the camera to global rotation</a:t>
            </a:r>
          </a:p>
        </p:txBody>
      </p:sp>
    </p:spTree>
    <p:extLst>
      <p:ext uri="{BB962C8B-B14F-4D97-AF65-F5344CB8AC3E}">
        <p14:creationId xmlns:p14="http://schemas.microsoft.com/office/powerpoint/2010/main" val="12025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DrawCube</a:t>
            </a:r>
            <a:r>
              <a:rPr lang="en-US" dirty="0"/>
              <a:t> function to </a:t>
            </a:r>
            <a:r>
              <a:rPr lang="en-US" dirty="0" err="1"/>
              <a:t>MakeCubeVertexArray</a:t>
            </a:r>
            <a:r>
              <a:rPr lang="en-US" dirty="0"/>
              <a:t>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</a:t>
            </a:r>
            <a:r>
              <a:rPr lang="en-US" dirty="0" err="1"/>
              <a:t>glBegin</a:t>
            </a:r>
            <a:r>
              <a:rPr lang="en-US" dirty="0"/>
              <a:t>, </a:t>
            </a:r>
            <a:r>
              <a:rPr lang="en-US" dirty="0" err="1"/>
              <a:t>glVertex</a:t>
            </a:r>
            <a:r>
              <a:rPr lang="en-US" dirty="0"/>
              <a:t>, and </a:t>
            </a:r>
            <a:r>
              <a:rPr lang="en-US" dirty="0" err="1"/>
              <a:t>glEnd</a:t>
            </a:r>
            <a:r>
              <a:rPr lang="en-US" dirty="0"/>
              <a:t>, let's make it return </a:t>
            </a:r>
            <a:r>
              <a:rPr lang="en-US" dirty="0" err="1"/>
              <a:t>std</a:t>
            </a:r>
            <a:r>
              <a:rPr lang="en-US" dirty="0"/>
              <a:t>::vector of floats.</a:t>
            </a:r>
          </a:p>
          <a:p>
            <a:r>
              <a:rPr lang="en-US" dirty="0"/>
              <a:t>Then draw a cube in the following format: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44" y="2868386"/>
            <a:ext cx="746871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GLfloat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vtx</a:t>
            </a:r>
            <a:r>
              <a:rPr lang="en-US" sz="1400" dirty="0">
                <a:latin typeface="Consolas" panose="020B0609020204030204" pitchFamily="49" charset="0"/>
              </a:rPr>
              <a:t>[]={0,0,  800.0f,0,  800.0f,600.0f,  0,600.0f};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GLfloat</a:t>
            </a:r>
            <a:r>
              <a:rPr lang="en-US" sz="1400" dirty="0">
                <a:latin typeface="Consolas" panose="020B0609020204030204" pitchFamily="49" charset="0"/>
              </a:rPr>
              <a:t> col[]={1,0,0,1,  0,1,0,1,  0,0,1,1,  1,1,0,1};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glEnableClientState</a:t>
            </a:r>
            <a:r>
              <a:rPr lang="en-US" sz="14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glEnableClientState</a:t>
            </a:r>
            <a:r>
              <a:rPr lang="en-US" sz="14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glColorPointer</a:t>
            </a:r>
            <a:r>
              <a:rPr lang="en-US" sz="1400" dirty="0">
                <a:latin typeface="Consolas" panose="020B0609020204030204" pitchFamily="49" charset="0"/>
              </a:rPr>
              <a:t>(4,GL_FLOAT,0,col);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glVertexPointer</a:t>
            </a:r>
            <a:r>
              <a:rPr lang="en-US" sz="1400" dirty="0">
                <a:latin typeface="Consolas" panose="020B0609020204030204" pitchFamily="49" charset="0"/>
              </a:rPr>
              <a:t>(2,GL_FLOAT,0,vtx);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glDrawArrays</a:t>
            </a:r>
            <a:r>
              <a:rPr lang="en-US" sz="1400" dirty="0">
                <a:latin typeface="Consolas" panose="020B0609020204030204" pitchFamily="49" charset="0"/>
              </a:rPr>
              <a:t>(GL_QUADS,0,4);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glDisableClientState</a:t>
            </a:r>
            <a:r>
              <a:rPr lang="en-US" sz="14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glDisableClientState</a:t>
            </a:r>
            <a:r>
              <a:rPr lang="en-US" sz="1400" dirty="0">
                <a:latin typeface="Consolas" panose="020B0609020204030204" pitchFamily="49" charset="0"/>
              </a:rPr>
              <a:t>(GL_COLOR_ARRAY);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4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you need to specify:</a:t>
            </a:r>
          </a:p>
          <a:p>
            <a:r>
              <a:rPr lang="en-US" dirty="0"/>
              <a:t>Light source (Light direction)</a:t>
            </a:r>
          </a:p>
          <a:p>
            <a:pPr lvl="1"/>
            <a:r>
              <a:rPr lang="en-US" dirty="0"/>
              <a:t>Light source is internally stored in the view (camera) coordinate system, because lighting is calculated in the view coordinate.</a:t>
            </a:r>
          </a:p>
          <a:p>
            <a:pPr lvl="1"/>
            <a:endParaRPr lang="en-US" dirty="0"/>
          </a:p>
          <a:p>
            <a:r>
              <a:rPr lang="en-US" dirty="0"/>
              <a:t>Normal vectors</a:t>
            </a:r>
          </a:p>
          <a:p>
            <a:pPr lvl="1"/>
            <a:r>
              <a:rPr lang="en-US" dirty="0"/>
              <a:t>To calculate reflection intensity, a normal vector needs to be assigned to each vertex.</a:t>
            </a:r>
          </a:p>
        </p:txBody>
      </p:sp>
    </p:spTree>
    <p:extLst>
      <p:ext uri="{BB962C8B-B14F-4D97-AF65-F5344CB8AC3E}">
        <p14:creationId xmlns:p14="http://schemas.microsoft.com/office/powerpoint/2010/main" val="163648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3D Graphics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1.1 is pretty old.</a:t>
            </a:r>
          </a:p>
          <a:p>
            <a:r>
              <a:rPr lang="en-US" dirty="0"/>
              <a:t>OpenGL 2.0/ES 2.0 and newer versions are available.</a:t>
            </a:r>
          </a:p>
          <a:p>
            <a:r>
              <a:rPr lang="en-US" dirty="0"/>
              <a:t>Direct X10 or newer (Windows and </a:t>
            </a:r>
            <a:r>
              <a:rPr lang="en-US" dirty="0" err="1"/>
              <a:t>XBox</a:t>
            </a:r>
            <a:r>
              <a:rPr lang="en-US" dirty="0"/>
              <a:t> Only)</a:t>
            </a:r>
          </a:p>
          <a:p>
            <a:r>
              <a:rPr lang="en-US" dirty="0"/>
              <a:t>Metal (Apple only. I wish Apple hadn't done it.)</a:t>
            </a:r>
          </a:p>
          <a:p>
            <a:r>
              <a:rPr lang="en-US" dirty="0" err="1"/>
              <a:t>Vulkan</a:t>
            </a:r>
            <a:r>
              <a:rPr lang="en-US" dirty="0"/>
              <a:t>.  Good for Windows, Linux, and Android.  Not officially supported by Apple.  Ultra low-level.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4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Commonly-used lighting model - Four types of lights.</a:t>
            </a:r>
          </a:p>
          <a:p>
            <a:r>
              <a:rPr lang="en-US" dirty="0"/>
              <a:t>Diffuse reflection</a:t>
            </a:r>
          </a:p>
          <a:p>
            <a:r>
              <a:rPr lang="en-US" dirty="0"/>
              <a:t>Specular reflection</a:t>
            </a:r>
          </a:p>
          <a:p>
            <a:r>
              <a:rPr lang="en-US" dirty="0"/>
              <a:t>Ambient</a:t>
            </a:r>
          </a:p>
          <a:p>
            <a:r>
              <a:rPr lang="en-US" dirty="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2131908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Diffuse reflection</a:t>
                </a:r>
              </a:p>
              <a:p>
                <a:pPr marL="0" indent="0">
                  <a:buNone/>
                </a:pPr>
                <a:r>
                  <a:rPr lang="en-US" dirty="0"/>
                  <a:t>When a light-ray hits a surface, some fraction of light is reflected uniformly to every direction, or diffused.</a:t>
                </a:r>
              </a:p>
              <a:p>
                <a:pPr marL="0" indent="0">
                  <a:buNone/>
                </a:pPr>
                <a:r>
                  <a:rPr lang="en-US" dirty="0"/>
                  <a:t>The reflection is brighter when the normal vector is closer to the vector to the light source.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𝐋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429000" y="6126163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10000" y="4983163"/>
            <a:ext cx="10668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24200" y="4373563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the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373563"/>
                <a:ext cx="1447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79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4876800" y="4602163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0" y="3983765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83765"/>
                <a:ext cx="14478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36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4419601" y="5662506"/>
            <a:ext cx="914400" cy="914400"/>
          </a:xfrm>
          <a:prstGeom prst="arc">
            <a:avLst>
              <a:gd name="adj1" fmla="val 13672976"/>
              <a:gd name="adj2" fmla="val 162390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22449" y="5367033"/>
                <a:ext cx="5305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49" y="5367033"/>
                <a:ext cx="5305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9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Specular reflection</a:t>
                </a:r>
              </a:p>
              <a:p>
                <a:pPr marL="0" indent="0">
                  <a:buNone/>
                </a:pPr>
                <a:r>
                  <a:rPr lang="en-US" dirty="0"/>
                  <a:t>Reflection like a mirror.  The intensity is the highest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 is equal to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/>
                  <a:t>.  Also the high-intensity area should be small.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𝐋𝐂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𝑒𝑥𝑝𝑜𝑛𝑒𝑛𝑡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914400" y="6180998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95400" y="5037998"/>
            <a:ext cx="1066800" cy="114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4428398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the light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28398"/>
                <a:ext cx="1447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36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2362200" y="4656998"/>
            <a:ext cx="0" cy="152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3948303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948303"/>
                <a:ext cx="14478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79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2362200" y="5418998"/>
            <a:ext cx="15240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71901" y="5239434"/>
                <a:ext cx="144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the camera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1" y="5239434"/>
                <a:ext cx="14478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79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2362200" y="4751563"/>
            <a:ext cx="304800" cy="1429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702250" y="4203248"/>
                <a:ext cx="1641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250" y="4203248"/>
                <a:ext cx="164115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96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91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  <a:p>
            <a:pPr marL="0" indent="0">
              <a:buNone/>
            </a:pPr>
            <a:r>
              <a:rPr lang="en-US" dirty="0"/>
              <a:t>In the bright environment, a primitive that is not directly facing the light source may not be completely dark due to reflections from surrounding objects.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Emission</a:t>
            </a:r>
          </a:p>
          <a:p>
            <a:pPr marL="0" indent="0">
              <a:buNone/>
            </a:pPr>
            <a:r>
              <a:rPr lang="en-US" dirty="0"/>
              <a:t>The color that the primitive is emitting.</a:t>
            </a:r>
          </a:p>
        </p:txBody>
      </p:sp>
    </p:spTree>
    <p:extLst>
      <p:ext uri="{BB962C8B-B14F-4D97-AF65-F5344CB8AC3E}">
        <p14:creationId xmlns:p14="http://schemas.microsoft.com/office/powerpoint/2010/main" val="983061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with OpenGL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1035050"/>
            <a:ext cx="4570482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ApplicationMain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</a:rPr>
              <a:t>SetUpHeadLight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void) const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GLfloat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lightDir</a:t>
            </a:r>
            <a:r>
              <a:rPr lang="en-US" sz="1100" dirty="0">
                <a:latin typeface="Consolas" panose="020B0609020204030204" pitchFamily="49" charset="0"/>
              </a:rPr>
              <a:t>[]={0,1/</a:t>
            </a:r>
            <a:r>
              <a:rPr lang="en-US" sz="1100" dirty="0" err="1">
                <a:latin typeface="Consolas" panose="020B0609020204030204" pitchFamily="49" charset="0"/>
              </a:rPr>
              <a:t>sqrt</a:t>
            </a:r>
            <a:r>
              <a:rPr lang="en-US" sz="1100" dirty="0">
                <a:latin typeface="Consolas" panose="020B0609020204030204" pitchFamily="49" charset="0"/>
              </a:rPr>
              <a:t>(2.0f),1/</a:t>
            </a:r>
            <a:r>
              <a:rPr lang="en-US" sz="1100" dirty="0" err="1">
                <a:latin typeface="Consolas" panose="020B0609020204030204" pitchFamily="49" charset="0"/>
              </a:rPr>
              <a:t>sqrt</a:t>
            </a:r>
            <a:r>
              <a:rPr lang="en-US" sz="1100" dirty="0">
                <a:latin typeface="Consolas" panose="020B0609020204030204" pitchFamily="49" charset="0"/>
              </a:rPr>
              <a:t>(2.0f),0};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glLightfv</a:t>
            </a:r>
            <a:r>
              <a:rPr lang="en-US" sz="1100" dirty="0">
                <a:latin typeface="Consolas" panose="020B0609020204030204" pitchFamily="49" charset="0"/>
              </a:rPr>
              <a:t>(GL_LIGHT0,GL_POSITION,lightDir);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(GL_COLOR_MATERIAL);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(GL_LIGHTING);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(GL_LIGHT0);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ApplicationMain</a:t>
            </a:r>
            <a:r>
              <a:rPr lang="en-US" sz="1100" dirty="0">
                <a:latin typeface="Consolas" panose="020B0609020204030204" pitchFamily="49" charset="0"/>
              </a:rPr>
              <a:t> ::</a:t>
            </a:r>
            <a:r>
              <a:rPr lang="en-US" sz="1100" dirty="0" err="1">
                <a:latin typeface="Consolas" panose="020B0609020204030204" pitchFamily="49" charset="0"/>
              </a:rPr>
              <a:t>DrawGeometry</a:t>
            </a:r>
            <a:r>
              <a:rPr lang="en-US" sz="1100" dirty="0">
                <a:latin typeface="Consolas" panose="020B0609020204030204" pitchFamily="49" charset="0"/>
              </a:rPr>
              <a:t>(void) const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glEnableClientState</a:t>
            </a:r>
            <a:r>
              <a:rPr lang="en-US" sz="11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glEnableClientState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glEnableClientState</a:t>
            </a:r>
            <a:r>
              <a:rPr lang="en-US" sz="11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glColorPointer</a:t>
            </a:r>
            <a:r>
              <a:rPr lang="en-US" sz="1100" dirty="0">
                <a:latin typeface="Consolas" panose="020B0609020204030204" pitchFamily="49" charset="0"/>
              </a:rPr>
              <a:t>(4,GL_FLOAT,0,cubeCol.data());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glNormalPointer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(GL_FLOAT,0,cubeNom.data());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glVertexPointer</a:t>
            </a:r>
            <a:r>
              <a:rPr lang="en-US" sz="1100" dirty="0">
                <a:latin typeface="Consolas" panose="020B0609020204030204" pitchFamily="49" charset="0"/>
              </a:rPr>
              <a:t>(3,GL_FLOAT,0,cubeVtx.data());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glDrawArrays</a:t>
            </a:r>
            <a:r>
              <a:rPr lang="en-US" sz="1100" dirty="0">
                <a:latin typeface="Consolas" panose="020B0609020204030204" pitchFamily="49" charset="0"/>
              </a:rPr>
              <a:t>(GL_QUADS,0,cubeVtx.size()/3);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glDisableClientState</a:t>
            </a:r>
            <a:r>
              <a:rPr lang="en-US" sz="11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glDisableClientState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glDisableClientState</a:t>
            </a:r>
            <a:r>
              <a:rPr lang="en-US" sz="11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96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with OpenGL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7400" y="850900"/>
            <a:ext cx="4955203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glClear</a:t>
            </a:r>
            <a:r>
              <a:rPr lang="en-US" sz="1100" dirty="0">
                <a:latin typeface="Consolas" panose="020B0609020204030204" pitchFamily="49" charset="0"/>
              </a:rPr>
              <a:t>(GL_COLOR_BUFFER_BIT|GL_DEPTH_BUFFER_BIT);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glEnable</a:t>
            </a:r>
            <a:r>
              <a:rPr lang="en-US" sz="1100" dirty="0">
                <a:latin typeface="Consolas" panose="020B0609020204030204" pitchFamily="49" charset="0"/>
              </a:rPr>
              <a:t>(GL_DEPTH_TEST);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wid,hei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FsGetWindowSize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wid,hei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auto aspect=(double)</a:t>
            </a:r>
            <a:r>
              <a:rPr lang="en-US" sz="1100" dirty="0" err="1">
                <a:latin typeface="Consolas" panose="020B0609020204030204" pitchFamily="49" charset="0"/>
              </a:rPr>
              <a:t>wid</a:t>
            </a:r>
            <a:r>
              <a:rPr lang="en-US" sz="1100" dirty="0">
                <a:latin typeface="Consolas" panose="020B0609020204030204" pitchFamily="49" charset="0"/>
              </a:rPr>
              <a:t>/(double)</a:t>
            </a:r>
            <a:r>
              <a:rPr lang="en-US" sz="1100" dirty="0" err="1">
                <a:latin typeface="Consolas" panose="020B0609020204030204" pitchFamily="49" charset="0"/>
              </a:rPr>
              <a:t>hei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glViewport</a:t>
            </a:r>
            <a:r>
              <a:rPr lang="en-US" sz="1100" dirty="0">
                <a:latin typeface="Consolas" panose="020B0609020204030204" pitchFamily="49" charset="0"/>
              </a:rPr>
              <a:t>(0,0,wid,hei);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latin typeface="Consolas" panose="020B0609020204030204" pitchFamily="49" charset="0"/>
              </a:rPr>
              <a:t>(GL_PROJECTION);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gluPerspective</a:t>
            </a:r>
            <a:r>
              <a:rPr lang="en-US" sz="1100" dirty="0">
                <a:latin typeface="Consolas" panose="020B0609020204030204" pitchFamily="49" charset="0"/>
              </a:rPr>
              <a:t>(45.0,aspect,0.1,20.0);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YsMatrix4x4 </a:t>
            </a:r>
            <a:r>
              <a:rPr lang="en-US" sz="1100" dirty="0" err="1">
                <a:latin typeface="Consolas" panose="020B0609020204030204" pitchFamily="49" charset="0"/>
              </a:rPr>
              <a:t>globalToCamera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Rc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globalToCamera.Invert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YsMatrix4x4 </a:t>
            </a:r>
            <a:r>
              <a:rPr lang="en-US" sz="1100" dirty="0" err="1">
                <a:latin typeface="Consolas" panose="020B0609020204030204" pitchFamily="49" charset="0"/>
              </a:rPr>
              <a:t>modelView</a:t>
            </a:r>
            <a:r>
              <a:rPr lang="en-US" sz="1100" dirty="0">
                <a:latin typeface="Consolas" panose="020B0609020204030204" pitchFamily="49" charset="0"/>
              </a:rPr>
              <a:t>;  // need #include </a:t>
            </a:r>
            <a:r>
              <a:rPr lang="en-US" sz="1100" dirty="0" err="1">
                <a:latin typeface="Consolas" panose="020B0609020204030204" pitchFamily="49" charset="0"/>
              </a:rPr>
              <a:t>ysclass.h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modelView.Translate</a:t>
            </a:r>
            <a:r>
              <a:rPr lang="en-US" sz="1100" dirty="0">
                <a:latin typeface="Consolas" panose="020B0609020204030204" pitchFamily="49" charset="0"/>
              </a:rPr>
              <a:t>(0,0,-d);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</a:t>
            </a:r>
            <a:r>
              <a:rPr lang="en-US" sz="1100" dirty="0">
                <a:latin typeface="Consolas" panose="020B0609020204030204" pitchFamily="49" charset="0"/>
              </a:rPr>
              <a:t>*=</a:t>
            </a:r>
            <a:r>
              <a:rPr lang="en-US" sz="1100" dirty="0" err="1">
                <a:latin typeface="Consolas" panose="020B0609020204030204" pitchFamily="49" charset="0"/>
              </a:rPr>
              <a:t>globalToCamera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modelView.Translate</a:t>
            </a:r>
            <a:r>
              <a:rPr lang="en-US" sz="1100" dirty="0">
                <a:latin typeface="Consolas" panose="020B0609020204030204" pitchFamily="49" charset="0"/>
              </a:rPr>
              <a:t>(-t);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GLfloat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modelViewGl</a:t>
            </a:r>
            <a:r>
              <a:rPr lang="en-US" sz="1100" dirty="0">
                <a:latin typeface="Consolas" panose="020B0609020204030204" pitchFamily="49" charset="0"/>
              </a:rPr>
              <a:t>[16];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modelView.GetOpenGlCompatibleMatrix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modelViewGl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glMatrixMode</a:t>
            </a:r>
            <a:r>
              <a:rPr lang="en-US" sz="1100" dirty="0">
                <a:latin typeface="Consolas" panose="020B0609020204030204" pitchFamily="49" charset="0"/>
              </a:rPr>
              <a:t>(GL_MODELVIEW);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glLoadIdentity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SetUpHeadLight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glMultMatrixf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modelViewGl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DrawGeometry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FsSwapBuffers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4940300"/>
            <a:ext cx="154305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3451" y="4667250"/>
            <a:ext cx="342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define a light that is attached to the camera, light must be defined when model-view transformation is identity.</a:t>
            </a:r>
          </a:p>
        </p:txBody>
      </p:sp>
    </p:spTree>
    <p:extLst>
      <p:ext uri="{BB962C8B-B14F-4D97-AF65-F5344CB8AC3E}">
        <p14:creationId xmlns:p14="http://schemas.microsoft.com/office/powerpoint/2010/main" val="1886195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a binary data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file</a:t>
            </a:r>
          </a:p>
          <a:p>
            <a:r>
              <a:rPr lang="en-US" dirty="0"/>
              <a:t>Just a sequence of numbers.</a:t>
            </a:r>
          </a:p>
          <a:p>
            <a:r>
              <a:rPr lang="en-US" dirty="0"/>
              <a:t>Not in the human-readable format.</a:t>
            </a:r>
          </a:p>
          <a:p>
            <a:r>
              <a:rPr lang="en-US" dirty="0"/>
              <a:t>Program needs to interpret.</a:t>
            </a:r>
          </a:p>
        </p:txBody>
      </p:sp>
    </p:spTree>
    <p:extLst>
      <p:ext uri="{BB962C8B-B14F-4D97-AF65-F5344CB8AC3E}">
        <p14:creationId xmlns:p14="http://schemas.microsoft.com/office/powerpoint/2010/main" val="682500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dump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965269"/>
          </a:xfrm>
        </p:spPr>
        <p:txBody>
          <a:bodyPr/>
          <a:lstStyle/>
          <a:p>
            <a:r>
              <a:rPr lang="en-US" dirty="0"/>
              <a:t>Often used for inspecting a binary file.</a:t>
            </a:r>
          </a:p>
          <a:p>
            <a:r>
              <a:rPr lang="en-US" dirty="0"/>
              <a:t>Prints 256 numbers per chunk, 16 numbers per line.</a:t>
            </a:r>
          </a:p>
          <a:p>
            <a:r>
              <a:rPr lang="en-US" dirty="0"/>
              <a:t>Numbers shown in hexa-decimal number.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8732" y="2760617"/>
            <a:ext cx="63065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00000000| 64 86 06 00 7e 57 9e 56 3f 05 00 00 24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00000010| 00 00 00 00 2e 64 72 65 63 74 76 65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00000020| 00 00 00 00 2f 00 00 00 04 01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00000030| 00 00 00 00 00 00 00 00 00 0a 10 00 2e 64 65 62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00000040| 75 67 24 53 00 00 00 00 00 00 00 00 </a:t>
            </a:r>
            <a:r>
              <a:rPr lang="en-US" sz="1400" dirty="0" err="1">
                <a:latin typeface="Lucida Console" panose="020B0609040504020204" pitchFamily="49" charset="0"/>
              </a:rPr>
              <a:t>bc</a:t>
            </a:r>
            <a:r>
              <a:rPr lang="en-US" sz="1400" dirty="0">
                <a:latin typeface="Lucida Console" panose="020B0609040504020204" pitchFamily="49" charset="0"/>
              </a:rPr>
              <a:t>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00000050| 33 01 00 00 00 00 00 00 00 00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00000060| 40 00 10 42 2e 72 64 61 74 61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00000070| 00 00 00 00 54 00 00 00 </a:t>
            </a:r>
            <a:r>
              <a:rPr lang="en-US" sz="1400" dirty="0" err="1">
                <a:latin typeface="Lucida Console" panose="020B0609040504020204" pitchFamily="49" charset="0"/>
              </a:rPr>
              <a:t>ef</a:t>
            </a:r>
            <a:r>
              <a:rPr lang="en-US" sz="1400" dirty="0">
                <a:latin typeface="Lucida Console" panose="020B0609040504020204" pitchFamily="49" charset="0"/>
              </a:rPr>
              <a:t> 01 00 00 00 00 00 00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00000080| 00 00 00 00 00 00 00 00 40 00 40 40 2e 74 65 78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00000090| 74 24 6d 6e 00 00 00 00 00 00 00 00 c8 01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000000a0| 43 02 00 00 0b 04 00 00 00 00 00 00 13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000000b0| 20 00 50 60 2e 78 64 61 74 61 00 00 00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000000c0| 00 00 00 00 18 00 00 00 c9 04 00 00 e1 04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000000d0| 00 00 00 00 01 00 00 00 40 00 30 40 2e 70 64 61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000000e0| 74 61 00 00 00 00 00 00 00 00 00 00 18 00 00 00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000000f0| </a:t>
            </a:r>
            <a:r>
              <a:rPr lang="en-US" sz="1400" dirty="0" err="1">
                <a:latin typeface="Lucida Console" panose="020B0609040504020204" pitchFamily="49" charset="0"/>
              </a:rPr>
              <a:t>eb</a:t>
            </a:r>
            <a:r>
              <a:rPr lang="en-US" sz="1400" dirty="0">
                <a:latin typeface="Lucida Console" panose="020B0609040504020204" pitchFamily="49" charset="0"/>
              </a:rPr>
              <a:t> 04 00 00 03 05 00 00 00 00 00 00 06 00 00 00</a:t>
            </a:r>
          </a:p>
        </p:txBody>
      </p:sp>
    </p:spTree>
    <p:extLst>
      <p:ext uri="{BB962C8B-B14F-4D97-AF65-F5344CB8AC3E}">
        <p14:creationId xmlns:p14="http://schemas.microsoft.com/office/powerpoint/2010/main" val="1257091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dump program.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09" y="1071154"/>
            <a:ext cx="39101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&lt;</a:t>
            </a:r>
            <a:r>
              <a:rPr lang="en-US" sz="1000" dirty="0" err="1">
                <a:latin typeface="Lucida Console" panose="020B0609040504020204" pitchFamily="49" charset="0"/>
              </a:rPr>
              <a:t>stdio.h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PrintDump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</a:t>
            </a:r>
            <a:r>
              <a:rPr lang="en-US" sz="1000" dirty="0" err="1">
                <a:latin typeface="Lucida Console" panose="020B0609040504020204" pitchFamily="49" charset="0"/>
              </a:rPr>
              <a:t>rb</a:t>
            </a:r>
            <a:r>
              <a:rPr lang="en-US" sz="1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long </a:t>
            </a:r>
            <a:r>
              <a:rPr lang="en-US" sz="1000" dirty="0" err="1">
                <a:latin typeface="Lucida Console" panose="020B0609040504020204" pitchFamily="49" charset="0"/>
              </a:rPr>
              <a:t>long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offset=0,readSize;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unsigned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while(0&lt;(</a:t>
            </a:r>
            <a:r>
              <a:rPr lang="en-US" sz="1000" dirty="0" err="1">
                <a:latin typeface="Lucida Console" panose="020B0609040504020204" pitchFamily="49" charset="0"/>
              </a:rPr>
              <a:t>readSize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(buf,1,256,fp)))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&lt;256;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+=16)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("%08llx|",offset+i);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j=0; j&lt;16; ++j)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if(</a:t>
            </a:r>
            <a:r>
              <a:rPr lang="en-US" sz="1000" dirty="0" err="1">
                <a:latin typeface="Lucida Console" panose="020B0609040504020204" pitchFamily="49" charset="0"/>
              </a:rPr>
              <a:t>readSize</a:t>
            </a:r>
            <a:r>
              <a:rPr lang="en-US" sz="1000" dirty="0">
                <a:latin typeface="Lucida Console" panose="020B0609040504020204" pitchFamily="49" charset="0"/>
              </a:rPr>
              <a:t>&lt;=</a:t>
            </a:r>
            <a:r>
              <a:rPr lang="en-US" sz="1000" dirty="0" err="1">
                <a:latin typeface="Lucida Console" panose="020B0609040504020204" pitchFamily="49" charset="0"/>
              </a:rPr>
              <a:t>i+j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 %02x",buf[</a:t>
            </a:r>
            <a:r>
              <a:rPr lang="en-US" sz="1000" dirty="0" err="1">
                <a:latin typeface="Lucida Console" panose="020B0609040504020204" pitchFamily="49" charset="0"/>
              </a:rPr>
              <a:t>i+j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offset+=256;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("Cannot open file.\n");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6137" y="1071154"/>
            <a:ext cx="380104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main(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argc,char</a:t>
            </a:r>
            <a:r>
              <a:rPr lang="en-US" sz="1000" dirty="0">
                <a:latin typeface="Lucida Console" panose="020B0609040504020204" pitchFamily="49" charset="0"/>
              </a:rPr>
              <a:t> *</a:t>
            </a:r>
            <a:r>
              <a:rPr lang="en-US" sz="1000" dirty="0" err="1">
                <a:latin typeface="Lucida Console" panose="020B0609040504020204" pitchFamily="49" charset="0"/>
              </a:rPr>
              <a:t>argv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if(2==</a:t>
            </a:r>
            <a:r>
              <a:rPr lang="en-US" sz="1000" dirty="0" err="1">
                <a:latin typeface="Lucida Console" panose="020B0609040504020204" pitchFamily="49" charset="0"/>
              </a:rPr>
              <a:t>argc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PrintDump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argv</a:t>
            </a:r>
            <a:r>
              <a:rPr lang="en-US" sz="1000" dirty="0">
                <a:latin typeface="Lucida Console" panose="020B0609040504020204" pitchFamily="49" charset="0"/>
              </a:rPr>
              <a:t>[1]);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("Usage: dump.exe &lt;filename&gt;\n");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63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Hexa-decimal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digit represents from 0-15.</a:t>
            </a:r>
            <a:br>
              <a:rPr lang="en-US" dirty="0"/>
            </a:br>
            <a:r>
              <a:rPr lang="en-US" sz="1400" dirty="0">
                <a:latin typeface="Lucida Console" panose="020B0609040504020204" pitchFamily="49" charset="0"/>
              </a:rPr>
              <a:t>0  =&gt;  0        8  =&gt;  8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1  =&gt;  1        9  =&gt;  9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2  =&gt;  2        A  =&gt;  10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3  =&gt;  3        B  =&gt;  11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4  =&gt;  4        C  =&gt;  12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5  =&gt;  5        D  =&gt;  13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6  =&gt;  6        E  =&gt;  14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7  =&gt;  7        F  =&gt;  15</a:t>
            </a:r>
          </a:p>
          <a:p>
            <a:r>
              <a:rPr lang="en-US" dirty="0"/>
              <a:t>In C++, you can write a hexadecimal number by adding 0x in front.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1800" dirty="0"/>
              <a:t>Hexa-Decimal        Decimal</a:t>
            </a:r>
            <a:br>
              <a:rPr lang="en-US" sz="1800" dirty="0"/>
            </a:br>
            <a:r>
              <a:rPr lang="en-US" sz="1800" dirty="0"/>
              <a:t>0x0A          =&gt;              0*16</a:t>
            </a:r>
            <a:r>
              <a:rPr lang="en-US" sz="1800" baseline="30000" dirty="0"/>
              <a:t>1</a:t>
            </a:r>
            <a:r>
              <a:rPr lang="en-US" sz="1800" dirty="0"/>
              <a:t> + 10*16</a:t>
            </a:r>
            <a:r>
              <a:rPr lang="en-US" sz="1800" baseline="30000" dirty="0"/>
              <a:t>0</a:t>
            </a:r>
            <a:r>
              <a:rPr lang="en-US" sz="1800" dirty="0"/>
              <a:t>    =     10</a:t>
            </a:r>
            <a:br>
              <a:rPr lang="en-US" sz="1800" dirty="0"/>
            </a:br>
            <a:r>
              <a:rPr lang="en-US" sz="1800" dirty="0"/>
              <a:t>0x80          =&gt;                8*16</a:t>
            </a:r>
            <a:r>
              <a:rPr lang="en-US" sz="1800" baseline="30000" dirty="0"/>
              <a:t>1</a:t>
            </a:r>
            <a:r>
              <a:rPr lang="en-US" sz="1800" dirty="0"/>
              <a:t> +      0*16</a:t>
            </a:r>
            <a:r>
              <a:rPr lang="en-US" sz="1800" baseline="30000" dirty="0"/>
              <a:t>0</a:t>
            </a:r>
            <a:r>
              <a:rPr lang="en-US" sz="1800" dirty="0"/>
              <a:t>    =     128</a:t>
            </a:r>
            <a:br>
              <a:rPr lang="en-US" sz="1800" dirty="0"/>
            </a:br>
            <a:r>
              <a:rPr lang="en-US" sz="1800" dirty="0"/>
              <a:t>0xA0          =&gt;            10*16</a:t>
            </a:r>
            <a:r>
              <a:rPr lang="en-US" sz="1800" baseline="30000" dirty="0"/>
              <a:t>1</a:t>
            </a:r>
            <a:r>
              <a:rPr lang="en-US" sz="1800" dirty="0"/>
              <a:t> +   0*16</a:t>
            </a:r>
            <a:r>
              <a:rPr lang="en-US" sz="1800" baseline="30000" dirty="0"/>
              <a:t>0</a:t>
            </a:r>
            <a:r>
              <a:rPr lang="en-US" sz="1800" dirty="0"/>
              <a:t>    =     160</a:t>
            </a:r>
            <a:br>
              <a:rPr lang="en-US" sz="1800" dirty="0"/>
            </a:br>
            <a:r>
              <a:rPr lang="en-US" sz="1800" dirty="0"/>
              <a:t>0xFF          =&gt;            15*16</a:t>
            </a:r>
            <a:r>
              <a:rPr lang="en-US" sz="1800" baseline="30000" dirty="0"/>
              <a:t>1</a:t>
            </a:r>
            <a:r>
              <a:rPr lang="en-US" sz="1800" dirty="0"/>
              <a:t> + 15*16</a:t>
            </a:r>
            <a:r>
              <a:rPr lang="en-US" sz="1800" baseline="30000" dirty="0"/>
              <a:t>0</a:t>
            </a:r>
            <a:r>
              <a:rPr lang="en-US" sz="1800" dirty="0"/>
              <a:t>    =     255</a:t>
            </a:r>
            <a:br>
              <a:rPr lang="en-US" sz="1800" dirty="0"/>
            </a:br>
            <a:r>
              <a:rPr lang="en-US" sz="1800" dirty="0"/>
              <a:t>0x100        =&gt;         1*16</a:t>
            </a:r>
            <a:r>
              <a:rPr lang="en-US" sz="1800" baseline="30000" dirty="0"/>
              <a:t>2</a:t>
            </a:r>
            <a:r>
              <a:rPr lang="en-US" sz="1800" dirty="0"/>
              <a:t> +       0*16</a:t>
            </a:r>
            <a:r>
              <a:rPr lang="en-US" sz="1800" baseline="30000" dirty="0"/>
              <a:t>1</a:t>
            </a:r>
            <a:r>
              <a:rPr lang="en-US" sz="1800" dirty="0"/>
              <a:t> +   0*16</a:t>
            </a:r>
            <a:r>
              <a:rPr lang="en-US" sz="1800" baseline="30000" dirty="0"/>
              <a:t>0</a:t>
            </a:r>
            <a:r>
              <a:rPr lang="en-US" sz="1800" dirty="0"/>
              <a:t>    =    256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9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0971-9052-436D-A5EE-5FA56EC3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is a Disaster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C312-2CD2-4B52-AC96-30C707A3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of super-low level API.  (</a:t>
            </a:r>
            <a:r>
              <a:rPr lang="en-US" dirty="0" err="1"/>
              <a:t>Khronos</a:t>
            </a:r>
            <a:r>
              <a:rPr lang="en-US" dirty="0"/>
              <a:t> didn't learn from IRIS Performer)</a:t>
            </a:r>
          </a:p>
          <a:p>
            <a:r>
              <a:rPr lang="en-US" dirty="0"/>
              <a:t>Too low level to be useful.  I did write some test code, but I concluded it was useless.</a:t>
            </a:r>
          </a:p>
          <a:p>
            <a:r>
              <a:rPr lang="en-US" dirty="0"/>
              <a:t>Probably less than 1% of programmers who was able to code with OpenGL can code with Vulkan.  Vulkan cannot be a common language of 3D graphics as OpenGL is.</a:t>
            </a:r>
          </a:p>
          <a:p>
            <a:r>
              <a:rPr lang="en-US" dirty="0"/>
              <a:t>Since it was originally called "NextGen OpenGL", it ended up giving skepticism on what's going to happen to OpenGL.</a:t>
            </a:r>
          </a:p>
          <a:p>
            <a:r>
              <a:rPr lang="en-US" dirty="0"/>
              <a:t>I am suspecting this gave a justification for Apple to declare OpenGL as deprecated.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some STL file samples in </a:t>
            </a:r>
            <a:r>
              <a:rPr lang="en-US" dirty="0" err="1"/>
              <a:t>course_files</a:t>
            </a:r>
            <a:r>
              <a:rPr lang="en-US" dirty="0"/>
              <a:t>/data sub-directory.</a:t>
            </a:r>
          </a:p>
        </p:txBody>
      </p:sp>
    </p:spTree>
    <p:extLst>
      <p:ext uri="{BB962C8B-B14F-4D97-AF65-F5344CB8AC3E}">
        <p14:creationId xmlns:p14="http://schemas.microsoft.com/office/powerpoint/2010/main" val="2159828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STL:  Probably THE WORST possible data format for representing a polygonal-mesh geometry.</a:t>
            </a:r>
          </a:p>
          <a:p>
            <a:r>
              <a:rPr lang="en-US" dirty="0"/>
              <a:t>No color, no topological information, only grouping up to 65536 groups (and most CAD packages do not bother writing a grouping information).</a:t>
            </a:r>
          </a:p>
          <a:p>
            <a:r>
              <a:rPr lang="en-US" dirty="0"/>
              <a:t>Binary STL format is limited to the single-precision.</a:t>
            </a:r>
          </a:p>
          <a:p>
            <a:r>
              <a:rPr lang="en-US" dirty="0"/>
              <a:t>Only advantage: Easy to display.  Absolutely no other advantage.</a:t>
            </a:r>
          </a:p>
          <a:p>
            <a:endParaRPr lang="en-US" dirty="0"/>
          </a:p>
          <a:p>
            <a:r>
              <a:rPr lang="en-US" dirty="0"/>
              <a:t>As usual, the worst possible data format becomes a industry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95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146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80 bytes    Comment in ASCII characters</a:t>
            </a:r>
          </a:p>
          <a:p>
            <a:pPr marL="0" indent="0">
              <a:buNone/>
            </a:pPr>
            <a:r>
              <a:rPr lang="en-US" dirty="0"/>
              <a:t>4 bytes    Number of triangles</a:t>
            </a:r>
          </a:p>
          <a:p>
            <a:pPr marL="0" indent="0">
              <a:buNone/>
            </a:pPr>
            <a:r>
              <a:rPr lang="en-US" dirty="0"/>
              <a:t>50 bytes    Normal, Three (</a:t>
            </a:r>
            <a:r>
              <a:rPr lang="en-US" dirty="0" err="1"/>
              <a:t>x,y,z</a:t>
            </a:r>
            <a:r>
              <a:rPr lang="en-US" dirty="0"/>
              <a:t>) </a:t>
            </a:r>
            <a:r>
              <a:rPr lang="en-US" dirty="0" err="1"/>
              <a:t>coords</a:t>
            </a:r>
            <a:r>
              <a:rPr lang="en-US" dirty="0"/>
              <a:t>, and volume id.</a:t>
            </a:r>
          </a:p>
          <a:p>
            <a:pPr marL="0" indent="0">
              <a:buNone/>
            </a:pPr>
            <a:r>
              <a:rPr lang="en-US" dirty="0"/>
              <a:t>50 bytes    Normal, Three (</a:t>
            </a:r>
            <a:r>
              <a:rPr lang="en-US" dirty="0" err="1"/>
              <a:t>x,y,z</a:t>
            </a:r>
            <a:r>
              <a:rPr lang="en-US" dirty="0"/>
              <a:t>) </a:t>
            </a:r>
            <a:r>
              <a:rPr lang="en-US" dirty="0" err="1"/>
              <a:t>coords</a:t>
            </a:r>
            <a:r>
              <a:rPr lang="en-US" dirty="0"/>
              <a:t>, and volume id.</a:t>
            </a:r>
          </a:p>
          <a:p>
            <a:pPr marL="0" indent="0">
              <a:buNone/>
            </a:pPr>
            <a:r>
              <a:rPr lang="en-US" dirty="0"/>
              <a:t>                           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0388" y="3570514"/>
            <a:ext cx="45704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00000000| 62 69 6e 73 74 6c 53 54 4c 20 67 65 6e 65 72 61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00000010| 74 65 64 20 62 79 20 50 6f 6c 79 67 6f 6e 43 72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00000020| 65 73 74 20 65 64 69 74 6f 72 2e 20 20 20 20 20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00000030| 20 20 20 20 20 20 20 20 20 20 20 20 20 20 20 20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00000040| 20 20 20 20 20 20 20 20 20 20 20 20 20 20 20 20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00000050| 50 00 00 00 00 00 00 80 00 00 80 bf 00 00 00 80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00000060| 15 </a:t>
            </a:r>
            <a:r>
              <a:rPr lang="en-US" sz="1000" dirty="0" err="1">
                <a:latin typeface="Lucida Console" panose="020B0609040504020204" pitchFamily="49" charset="0"/>
              </a:rPr>
              <a:t>ef</a:t>
            </a:r>
            <a:r>
              <a:rPr lang="en-US" sz="1000" dirty="0">
                <a:latin typeface="Lucida Console" panose="020B0609040504020204" pitchFamily="49" charset="0"/>
              </a:rPr>
              <a:t> c3 be 00 00 80 bf 5e 83 6c bf f3 04 35 bf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00000070| 00 00 80 bf f3 04 35 bf 00 00 a0 c0 00 00 80 bf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00000080| 00 00 a0 c0 00 00 00 00 00 80 00 00 00 80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00000090| 80 bf 00 00 a0 40 00 00 80 bf 00 00 a0 c0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000000a0| a0 c0 00 00 80 3f 00 00 a0 c0 00 00 a0 40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000000b0| 80 3f 00 00 a0 c0 00 00 00 00 80 3f 00 00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000000c0| 00 00 00 00 00 00 a0 40 00 00 80 bf 00 00 a0 40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000000d0| 00 00 a0 40 00 00 80 3f 00 00 a0 c0 00 00 a0 40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000000e0| 00 00 80 3f 00 00 a0 40 00 00 00 00 00 00 00 00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000000f0| 00 00 00 00 80 3f 00 00 a0 c0 00 00 80 bf 00 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4965" y="3631474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80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0286" y="3570514"/>
            <a:ext cx="3675017" cy="79248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0286" y="4362994"/>
            <a:ext cx="931817" cy="14804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11086" y="4188823"/>
            <a:ext cx="1219200" cy="2481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589" y="3938419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of triangles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2865474" y="4396563"/>
            <a:ext cx="3609754" cy="563525"/>
          </a:xfrm>
          <a:custGeom>
            <a:avLst/>
            <a:gdLst>
              <a:gd name="connsiteX0" fmla="*/ 0 w 3609754"/>
              <a:gd name="connsiteY0" fmla="*/ 563525 h 563525"/>
              <a:gd name="connsiteX1" fmla="*/ 1307805 w 3609754"/>
              <a:gd name="connsiteY1" fmla="*/ 563525 h 563525"/>
              <a:gd name="connsiteX2" fmla="*/ 1307805 w 3609754"/>
              <a:gd name="connsiteY2" fmla="*/ 404037 h 563525"/>
              <a:gd name="connsiteX3" fmla="*/ 3609754 w 3609754"/>
              <a:gd name="connsiteY3" fmla="*/ 414670 h 563525"/>
              <a:gd name="connsiteX4" fmla="*/ 3609754 w 3609754"/>
              <a:gd name="connsiteY4" fmla="*/ 0 h 563525"/>
              <a:gd name="connsiteX5" fmla="*/ 930349 w 3609754"/>
              <a:gd name="connsiteY5" fmla="*/ 5316 h 563525"/>
              <a:gd name="connsiteX6" fmla="*/ 935666 w 3609754"/>
              <a:gd name="connsiteY6" fmla="*/ 148856 h 563525"/>
              <a:gd name="connsiteX7" fmla="*/ 15949 w 3609754"/>
              <a:gd name="connsiteY7" fmla="*/ 143539 h 563525"/>
              <a:gd name="connsiteX8" fmla="*/ 0 w 3609754"/>
              <a:gd name="connsiteY8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09754" h="563525">
                <a:moveTo>
                  <a:pt x="0" y="563525"/>
                </a:moveTo>
                <a:lnTo>
                  <a:pt x="1307805" y="563525"/>
                </a:lnTo>
                <a:lnTo>
                  <a:pt x="1307805" y="404037"/>
                </a:lnTo>
                <a:lnTo>
                  <a:pt x="3609754" y="414670"/>
                </a:lnTo>
                <a:lnTo>
                  <a:pt x="3609754" y="0"/>
                </a:lnTo>
                <a:lnTo>
                  <a:pt x="930349" y="5316"/>
                </a:lnTo>
                <a:lnTo>
                  <a:pt x="935666" y="148856"/>
                </a:lnTo>
                <a:lnTo>
                  <a:pt x="15949" y="143539"/>
                </a:lnTo>
                <a:lnTo>
                  <a:pt x="0" y="563525"/>
                </a:ln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865474" y="4843130"/>
            <a:ext cx="3588489" cy="590107"/>
          </a:xfrm>
          <a:custGeom>
            <a:avLst/>
            <a:gdLst>
              <a:gd name="connsiteX0" fmla="*/ 0 w 3588489"/>
              <a:gd name="connsiteY0" fmla="*/ 590107 h 590107"/>
              <a:gd name="connsiteX1" fmla="*/ 1775638 w 3588489"/>
              <a:gd name="connsiteY1" fmla="*/ 579475 h 590107"/>
              <a:gd name="connsiteX2" fmla="*/ 1775638 w 3588489"/>
              <a:gd name="connsiteY2" fmla="*/ 414670 h 590107"/>
              <a:gd name="connsiteX3" fmla="*/ 3588489 w 3588489"/>
              <a:gd name="connsiteY3" fmla="*/ 419986 h 590107"/>
              <a:gd name="connsiteX4" fmla="*/ 3583173 w 3588489"/>
              <a:gd name="connsiteY4" fmla="*/ 5317 h 590107"/>
              <a:gd name="connsiteX5" fmla="*/ 1355652 w 3588489"/>
              <a:gd name="connsiteY5" fmla="*/ 0 h 590107"/>
              <a:gd name="connsiteX6" fmla="*/ 1350335 w 3588489"/>
              <a:gd name="connsiteY6" fmla="*/ 159489 h 590107"/>
              <a:gd name="connsiteX7" fmla="*/ 5317 w 3588489"/>
              <a:gd name="connsiteY7" fmla="*/ 159489 h 590107"/>
              <a:gd name="connsiteX8" fmla="*/ 0 w 3588489"/>
              <a:gd name="connsiteY8" fmla="*/ 590107 h 59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8489" h="590107">
                <a:moveTo>
                  <a:pt x="0" y="590107"/>
                </a:moveTo>
                <a:lnTo>
                  <a:pt x="1775638" y="579475"/>
                </a:lnTo>
                <a:lnTo>
                  <a:pt x="1775638" y="414670"/>
                </a:lnTo>
                <a:lnTo>
                  <a:pt x="3588489" y="419986"/>
                </a:lnTo>
                <a:lnTo>
                  <a:pt x="3583173" y="5317"/>
                </a:lnTo>
                <a:lnTo>
                  <a:pt x="1355652" y="0"/>
                </a:lnTo>
                <a:lnTo>
                  <a:pt x="1350335" y="159489"/>
                </a:lnTo>
                <a:lnTo>
                  <a:pt x="5317" y="159489"/>
                </a:lnTo>
                <a:cubicBezTo>
                  <a:pt x="3545" y="303028"/>
                  <a:pt x="1772" y="446568"/>
                  <a:pt x="0" y="590107"/>
                </a:cubicBez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65474" y="5300330"/>
            <a:ext cx="3599121" cy="584791"/>
          </a:xfrm>
          <a:custGeom>
            <a:avLst/>
            <a:gdLst>
              <a:gd name="connsiteX0" fmla="*/ 15949 w 3599121"/>
              <a:gd name="connsiteY0" fmla="*/ 584791 h 584791"/>
              <a:gd name="connsiteX1" fmla="*/ 2211573 w 3599121"/>
              <a:gd name="connsiteY1" fmla="*/ 579475 h 584791"/>
              <a:gd name="connsiteX2" fmla="*/ 2211573 w 3599121"/>
              <a:gd name="connsiteY2" fmla="*/ 430619 h 584791"/>
              <a:gd name="connsiteX3" fmla="*/ 3599121 w 3599121"/>
              <a:gd name="connsiteY3" fmla="*/ 441251 h 584791"/>
              <a:gd name="connsiteX4" fmla="*/ 3593805 w 3599121"/>
              <a:gd name="connsiteY4" fmla="*/ 0 h 584791"/>
              <a:gd name="connsiteX5" fmla="*/ 1823484 w 3599121"/>
              <a:gd name="connsiteY5" fmla="*/ 0 h 584791"/>
              <a:gd name="connsiteX6" fmla="*/ 1823484 w 3599121"/>
              <a:gd name="connsiteY6" fmla="*/ 164805 h 584791"/>
              <a:gd name="connsiteX7" fmla="*/ 0 w 3599121"/>
              <a:gd name="connsiteY7" fmla="*/ 159489 h 584791"/>
              <a:gd name="connsiteX8" fmla="*/ 15949 w 3599121"/>
              <a:gd name="connsiteY8" fmla="*/ 584791 h 58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9121" h="584791">
                <a:moveTo>
                  <a:pt x="15949" y="584791"/>
                </a:moveTo>
                <a:lnTo>
                  <a:pt x="2211573" y="579475"/>
                </a:lnTo>
                <a:lnTo>
                  <a:pt x="2211573" y="430619"/>
                </a:lnTo>
                <a:lnTo>
                  <a:pt x="3599121" y="441251"/>
                </a:lnTo>
                <a:lnTo>
                  <a:pt x="3593805" y="0"/>
                </a:lnTo>
                <a:lnTo>
                  <a:pt x="1823484" y="0"/>
                </a:lnTo>
                <a:lnTo>
                  <a:pt x="1823484" y="164805"/>
                </a:lnTo>
                <a:lnTo>
                  <a:pt x="0" y="159489"/>
                </a:lnTo>
                <a:lnTo>
                  <a:pt x="15949" y="584791"/>
                </a:lnTo>
                <a:close/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2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bytes for a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+0    4 bytes    Normal X</a:t>
            </a:r>
          </a:p>
          <a:p>
            <a:pPr marL="0" indent="0">
              <a:buNone/>
            </a:pPr>
            <a:r>
              <a:rPr lang="en-US" sz="1800" dirty="0"/>
              <a:t>+4    4 bytes    Normal Y</a:t>
            </a:r>
          </a:p>
          <a:p>
            <a:pPr marL="0" indent="0">
              <a:buNone/>
            </a:pPr>
            <a:r>
              <a:rPr lang="en-US" sz="1800" dirty="0"/>
              <a:t>+8    4 bytes    Normal Z</a:t>
            </a:r>
          </a:p>
          <a:p>
            <a:pPr marL="0" indent="0">
              <a:buNone/>
            </a:pPr>
            <a:r>
              <a:rPr lang="en-US" sz="1800" dirty="0"/>
              <a:t>+12    4 bytes    x0</a:t>
            </a:r>
          </a:p>
          <a:p>
            <a:pPr marL="0" indent="0">
              <a:buNone/>
            </a:pPr>
            <a:r>
              <a:rPr lang="en-US" sz="1800" dirty="0"/>
              <a:t>+16    4 bytes    y0</a:t>
            </a:r>
          </a:p>
          <a:p>
            <a:pPr marL="0" indent="0">
              <a:buNone/>
            </a:pPr>
            <a:r>
              <a:rPr lang="en-US" sz="1800" dirty="0"/>
              <a:t>+20    4 bytes    z0</a:t>
            </a:r>
          </a:p>
          <a:p>
            <a:pPr marL="0" indent="0">
              <a:buNone/>
            </a:pPr>
            <a:r>
              <a:rPr lang="en-US" sz="1800" dirty="0"/>
              <a:t>+24    4 bytes    x1</a:t>
            </a:r>
          </a:p>
          <a:p>
            <a:pPr marL="0" indent="0">
              <a:buNone/>
            </a:pPr>
            <a:r>
              <a:rPr lang="en-US" sz="1800" dirty="0"/>
              <a:t>+28    4 bytes    y1</a:t>
            </a:r>
          </a:p>
          <a:p>
            <a:pPr marL="0" indent="0">
              <a:buNone/>
            </a:pPr>
            <a:r>
              <a:rPr lang="en-US" sz="1800" dirty="0"/>
              <a:t>+32    4 bytes    z1</a:t>
            </a:r>
          </a:p>
          <a:p>
            <a:pPr marL="0" indent="0">
              <a:buNone/>
            </a:pPr>
            <a:r>
              <a:rPr lang="en-US" sz="1800" dirty="0"/>
              <a:t>+36    4 bytes    x2</a:t>
            </a:r>
          </a:p>
          <a:p>
            <a:pPr marL="0" indent="0">
              <a:buNone/>
            </a:pPr>
            <a:r>
              <a:rPr lang="en-US" sz="1800" dirty="0"/>
              <a:t>+40    4 bytes    y2</a:t>
            </a:r>
          </a:p>
          <a:p>
            <a:pPr marL="0" indent="0">
              <a:buNone/>
            </a:pPr>
            <a:r>
              <a:rPr lang="en-US" sz="1800" dirty="0"/>
              <a:t>+44    4 bytes    z2</a:t>
            </a:r>
          </a:p>
          <a:p>
            <a:pPr marL="0" indent="0">
              <a:buNone/>
            </a:pPr>
            <a:r>
              <a:rPr lang="en-US" sz="1800" dirty="0"/>
              <a:t>+48    2 bytes    Volume ID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9090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Binary File with C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file with “</a:t>
            </a:r>
            <a:r>
              <a:rPr lang="en-US" dirty="0" err="1"/>
              <a:t>rb</a:t>
            </a:r>
            <a:r>
              <a:rPr lang="en-US" dirty="0"/>
              <a:t>” mode.</a:t>
            </a:r>
          </a:p>
          <a:p>
            <a:r>
              <a:rPr lang="en-US" dirty="0"/>
              <a:t>Use </a:t>
            </a:r>
            <a:r>
              <a:rPr lang="en-US" dirty="0" err="1"/>
              <a:t>fread</a:t>
            </a:r>
            <a:r>
              <a:rPr lang="en-US" dirty="0"/>
              <a:t> function to read binary data.</a:t>
            </a:r>
            <a:br>
              <a:rPr lang="en-US" dirty="0"/>
            </a:br>
            <a:r>
              <a:rPr lang="en-US" dirty="0" err="1"/>
              <a:t>fread</a:t>
            </a:r>
            <a:r>
              <a:rPr lang="en-US" dirty="0"/>
              <a:t>(</a:t>
            </a:r>
            <a:r>
              <a:rPr lang="en-US" dirty="0" err="1"/>
              <a:t>buf,unit,count,fp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buf</a:t>
            </a:r>
            <a:r>
              <a:rPr lang="en-US" dirty="0"/>
              <a:t>        unsigned char pointer to the data buffer.</a:t>
            </a:r>
            <a:br>
              <a:rPr lang="en-US" dirty="0"/>
            </a:br>
            <a:r>
              <a:rPr lang="en-US" dirty="0"/>
              <a:t>    unit        </a:t>
            </a:r>
            <a:r>
              <a:rPr lang="en-US" dirty="0" err="1"/>
              <a:t>Unit</a:t>
            </a:r>
            <a:r>
              <a:rPr lang="en-US" dirty="0"/>
              <a:t> size.  Usually 1.</a:t>
            </a:r>
            <a:br>
              <a:rPr lang="en-US" dirty="0"/>
            </a:br>
            <a:r>
              <a:rPr lang="en-US" dirty="0"/>
              <a:t>    count    Number of units to read.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fp</a:t>
            </a:r>
            <a:r>
              <a:rPr lang="en-US" dirty="0"/>
              <a:t>        File pointer.</a:t>
            </a:r>
            <a:br>
              <a:rPr lang="en-US" dirty="0"/>
            </a:br>
            <a:r>
              <a:rPr lang="en-US" dirty="0"/>
              <a:t>It reads unit*count bytes from the file fp.</a:t>
            </a:r>
          </a:p>
          <a:p>
            <a:r>
              <a:rPr lang="en-US" dirty="0"/>
              <a:t>Use </a:t>
            </a:r>
            <a:r>
              <a:rPr lang="en-US" dirty="0" err="1"/>
              <a:t>fseek</a:t>
            </a:r>
            <a:r>
              <a:rPr lang="en-US" dirty="0"/>
              <a:t>(fp,0,SEEK_END), </a:t>
            </a:r>
            <a:r>
              <a:rPr lang="en-US" dirty="0" err="1"/>
              <a:t>ftell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 to get the file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7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4CB5-5B2E-45E9-BFAA-93739FC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Binary File with C++ Standard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2B92-1FF6-488A-BBF1-8F032CAE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 with std::</a:t>
            </a:r>
            <a:r>
              <a:rPr lang="en-US" dirty="0" err="1"/>
              <a:t>ios</a:t>
            </a:r>
            <a:r>
              <a:rPr lang="en-US" dirty="0"/>
              <a:t>::binary</a:t>
            </a:r>
          </a:p>
          <a:p>
            <a:r>
              <a:rPr lang="en-US" dirty="0"/>
              <a:t>Use </a:t>
            </a:r>
            <a:r>
              <a:rPr lang="en-US" dirty="0" err="1"/>
              <a:t>seekg</a:t>
            </a:r>
            <a:r>
              <a:rPr lang="en-US" dirty="0"/>
              <a:t>(0,std::</a:t>
            </a:r>
            <a:r>
              <a:rPr lang="en-US" dirty="0" err="1"/>
              <a:t>ios</a:t>
            </a:r>
            <a:r>
              <a:rPr lang="en-US" dirty="0"/>
              <a:t>::end) and </a:t>
            </a:r>
            <a:r>
              <a:rPr lang="en-US" dirty="0" err="1"/>
              <a:t>tellg</a:t>
            </a:r>
            <a:r>
              <a:rPr lang="en-US" dirty="0"/>
              <a:t>() to get the file size.</a:t>
            </a:r>
          </a:p>
          <a:p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::read(char *,</a:t>
            </a:r>
            <a:r>
              <a:rPr lang="en-US" dirty="0" err="1"/>
              <a:t>size_t</a:t>
            </a:r>
            <a:r>
              <a:rPr lang="en-US" dirty="0"/>
              <a:t>) (like </a:t>
            </a:r>
            <a:r>
              <a:rPr lang="en-US" dirty="0" err="1"/>
              <a:t>ifp.read</a:t>
            </a:r>
            <a:r>
              <a:rPr lang="en-US" dirty="0"/>
              <a:t>) to read.</a:t>
            </a:r>
          </a:p>
        </p:txBody>
      </p:sp>
    </p:spTree>
    <p:extLst>
      <p:ext uri="{BB962C8B-B14F-4D97-AF65-F5344CB8AC3E}">
        <p14:creationId xmlns:p14="http://schemas.microsoft.com/office/powerpoint/2010/main" val="2519708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binary data 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in an array of unsigned char.</a:t>
            </a:r>
          </a:p>
          <a:p>
            <a:r>
              <a:rPr lang="en-US" dirty="0"/>
              <a:t>Converting four bytes of unsigned chars to an unsigned integer:</a:t>
            </a:r>
            <a:br>
              <a:rPr lang="en-US" dirty="0"/>
            </a:br>
            <a:r>
              <a:rPr lang="en-US" sz="1800" dirty="0"/>
              <a:t>    (Input is </a:t>
            </a:r>
            <a:r>
              <a:rPr lang="en-US" sz="1800" dirty="0" err="1"/>
              <a:t>const</a:t>
            </a:r>
            <a:r>
              <a:rPr lang="en-US" sz="1800" dirty="0"/>
              <a:t> unsigned char </a:t>
            </a:r>
            <a:r>
              <a:rPr lang="en-US" sz="1800" dirty="0" err="1"/>
              <a:t>dat</a:t>
            </a:r>
            <a:r>
              <a:rPr lang="en-US" sz="1800" dirty="0"/>
              <a:t>[4], output is unsigned </a:t>
            </a:r>
            <a:r>
              <a:rPr lang="en-US" sz="1800" dirty="0" err="1"/>
              <a:t>int</a:t>
            </a:r>
            <a:r>
              <a:rPr lang="en-US" sz="1800" dirty="0"/>
              <a:t> value.)</a:t>
            </a:r>
            <a:br>
              <a:rPr lang="en-US" sz="1800" dirty="0"/>
            </a:br>
            <a:r>
              <a:rPr lang="en-US" sz="1600" dirty="0">
                <a:latin typeface="Lucida Console" panose="020B0609040504020204" pitchFamily="49" charset="0"/>
              </a:rPr>
              <a:t>    unsigned char b0=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[0];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char b1=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[1];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char b2=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[2];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char b3=</a:t>
            </a:r>
            <a:r>
              <a:rPr lang="en-US" sz="1600" dirty="0" err="1">
                <a:latin typeface="Lucida Console" panose="020B0609040504020204" pitchFamily="49" charset="0"/>
              </a:rPr>
              <a:t>dat</a:t>
            </a:r>
            <a:r>
              <a:rPr lang="en-US" sz="1600" dirty="0">
                <a:latin typeface="Lucida Console" panose="020B0609040504020204" pitchFamily="49" charset="0"/>
              </a:rPr>
              <a:t>[3];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unsigned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value=b0+b1*0x100+b2*0x10000+b3*0x1000000;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/>
              <a:t>Converting four bytes of unsigned chars (in IEEE standard floating-point format) to a float:</a:t>
            </a:r>
            <a:br>
              <a:rPr lang="en-US" dirty="0"/>
            </a:br>
            <a:r>
              <a:rPr lang="en-US" sz="1800" dirty="0"/>
              <a:t>    (Input is </a:t>
            </a:r>
            <a:r>
              <a:rPr lang="en-US" sz="1800" dirty="0" err="1"/>
              <a:t>const</a:t>
            </a:r>
            <a:r>
              <a:rPr lang="en-US" sz="1800" dirty="0"/>
              <a:t> unsigned char </a:t>
            </a:r>
            <a:r>
              <a:rPr lang="en-US" sz="1800" dirty="0" err="1"/>
              <a:t>dat</a:t>
            </a:r>
            <a:r>
              <a:rPr lang="en-US" sz="1800" dirty="0"/>
              <a:t>[4], output is float value.)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float *</a:t>
            </a:r>
            <a:r>
              <a:rPr lang="en-US" sz="1800" dirty="0" err="1"/>
              <a:t>fPtr</a:t>
            </a:r>
            <a:r>
              <a:rPr lang="en-US" sz="1800" dirty="0"/>
              <a:t>=(</a:t>
            </a:r>
            <a:r>
              <a:rPr lang="en-US" sz="1800" dirty="0" err="1"/>
              <a:t>const</a:t>
            </a:r>
            <a:r>
              <a:rPr lang="en-US" sz="1800" dirty="0"/>
              <a:t> float *)</a:t>
            </a:r>
            <a:r>
              <a:rPr lang="en-US" sz="1800" dirty="0" err="1"/>
              <a:t>dat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    float value=*</a:t>
            </a:r>
            <a:r>
              <a:rPr lang="en-US" sz="1800" dirty="0" err="1"/>
              <a:t>fPtr</a:t>
            </a:r>
            <a:r>
              <a:rPr lang="en-US" sz="18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4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world is not an Intel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byte-order problem.  (Little endian vs. Big endian.)</a:t>
            </a:r>
          </a:p>
          <a:p>
            <a:r>
              <a:rPr lang="en-US" dirty="0"/>
              <a:t>Little endian: Least-Significant Byte appears first.</a:t>
            </a:r>
            <a:br>
              <a:rPr lang="en-US" dirty="0"/>
            </a:br>
            <a:r>
              <a:rPr lang="en-US" sz="2000" dirty="0"/>
              <a:t>    Hexa-decimal number 0x0102A0B0 will be stored as: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B0 A0 02 01</a:t>
            </a:r>
            <a:endParaRPr lang="en-US" dirty="0"/>
          </a:p>
          <a:p>
            <a:r>
              <a:rPr lang="en-US" dirty="0"/>
              <a:t>Big endian: Most-Significant Byte appears first.</a:t>
            </a:r>
            <a:br>
              <a:rPr lang="en-US" dirty="0"/>
            </a:br>
            <a:r>
              <a:rPr lang="en-US" sz="2000" dirty="0"/>
              <a:t>    Hexa-decimal number 0x0102A0B0 will be stored as:</a:t>
            </a:r>
            <a:br>
              <a:rPr lang="en-US" sz="2000" dirty="0"/>
            </a:br>
            <a:r>
              <a:rPr lang="en-US" sz="2000" dirty="0"/>
              <a:t>    </a:t>
            </a:r>
            <a:br>
              <a:rPr lang="en-US" sz="2000" dirty="0"/>
            </a:br>
            <a:r>
              <a:rPr lang="en-US" sz="2000" dirty="0"/>
              <a:t>    01 02 A0 B0</a:t>
            </a:r>
          </a:p>
          <a:p>
            <a:r>
              <a:rPr lang="en-US" dirty="0"/>
              <a:t>To write a general-purpose binary-reading code, you need to be aware of the endian-ness of the file and the CPU.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7840" y="191386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8456" y="191209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5020" y="1915648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6900" y="191920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9073" y="252346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59429" y="252169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5101" y="2525248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8877" y="2528800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85495" y="3872023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55851" y="3870259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94311" y="3873811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5299" y="3877363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97839" y="327748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8455" y="3275722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95019" y="3279274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06899" y="3282826"/>
            <a:ext cx="276447" cy="30302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2"/>
            <a:endCxn id="11" idx="0"/>
          </p:cNvCxnSpPr>
          <p:nvPr/>
        </p:nvCxnSpPr>
        <p:spPr>
          <a:xfrm flipH="1">
            <a:off x="2417101" y="2216888"/>
            <a:ext cx="1718963" cy="311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0" idx="0"/>
          </p:cNvCxnSpPr>
          <p:nvPr/>
        </p:nvCxnSpPr>
        <p:spPr>
          <a:xfrm flipH="1">
            <a:off x="2073325" y="2215124"/>
            <a:ext cx="2353355" cy="310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9" idx="0"/>
          </p:cNvCxnSpPr>
          <p:nvPr/>
        </p:nvCxnSpPr>
        <p:spPr>
          <a:xfrm flipH="1">
            <a:off x="1697653" y="2218676"/>
            <a:ext cx="3035591" cy="3030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1327297" y="2222228"/>
            <a:ext cx="3717827" cy="3012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2" idx="0"/>
          </p:cNvCxnSpPr>
          <p:nvPr/>
        </p:nvCxnSpPr>
        <p:spPr>
          <a:xfrm flipH="1">
            <a:off x="1323719" y="3580514"/>
            <a:ext cx="2812344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13" idx="0"/>
          </p:cNvCxnSpPr>
          <p:nvPr/>
        </p:nvCxnSpPr>
        <p:spPr>
          <a:xfrm flipH="1">
            <a:off x="1694075" y="3578750"/>
            <a:ext cx="2732604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14" idx="0"/>
          </p:cNvCxnSpPr>
          <p:nvPr/>
        </p:nvCxnSpPr>
        <p:spPr>
          <a:xfrm flipH="1">
            <a:off x="2032535" y="3582302"/>
            <a:ext cx="2700708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  <a:endCxn id="15" idx="0"/>
          </p:cNvCxnSpPr>
          <p:nvPr/>
        </p:nvCxnSpPr>
        <p:spPr>
          <a:xfrm flipH="1">
            <a:off x="2413523" y="3585854"/>
            <a:ext cx="2631600" cy="2915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508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Historically, Intel CPUs have been using little endian, and Motorola CPUs have been using big endian.</a:t>
            </a:r>
          </a:p>
          <a:p>
            <a:r>
              <a:rPr lang="en-US" dirty="0"/>
              <a:t>ARM uses bi-endian, which can switch the endian-ness.  But, probably the program may not know until run time.</a:t>
            </a:r>
          </a:p>
          <a:p>
            <a:endParaRPr lang="en-US" dirty="0"/>
          </a:p>
          <a:p>
            <a:r>
              <a:rPr lang="en-US" dirty="0"/>
              <a:t>Hopefully the CPU uses same endian-ness for all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0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identify the endian-ness of the CPU in C++?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latin typeface="Lucida Console" panose="020B0609040504020204" pitchFamily="49" charset="0"/>
              </a:rPr>
              <a:t>bool </a:t>
            </a:r>
            <a:r>
              <a:rPr lang="en-US" sz="1800" dirty="0" err="1">
                <a:latin typeface="Lucida Console" panose="020B0609040504020204" pitchFamily="49" charset="0"/>
              </a:rPr>
              <a:t>CPUisLittleEndian</a:t>
            </a:r>
            <a:r>
              <a:rPr lang="en-US" sz="1800" dirty="0">
                <a:latin typeface="Lucida Console" panose="020B0609040504020204" pitchFamily="49" charset="0"/>
              </a:rPr>
              <a:t>(void)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{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?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7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69A8-BE7E-41CE-949F-E338C504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Ultra Low-Level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9B32-9C7D-4D84-8997-EC93FE24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happens to be ideal for the current hardware.</a:t>
            </a:r>
          </a:p>
          <a:p>
            <a:r>
              <a:rPr lang="en-US" dirty="0"/>
              <a:t>Most likely not ideal for the next generation hardware.</a:t>
            </a:r>
          </a:p>
          <a:p>
            <a:r>
              <a:rPr lang="en-US" dirty="0"/>
              <a:t>It is destined to be obsolete.</a:t>
            </a:r>
          </a:p>
          <a:p>
            <a:r>
              <a:rPr lang="en-US" dirty="0"/>
              <a:t>Once it is obsolete, too difficult to use for less performance.</a:t>
            </a:r>
          </a:p>
          <a:p>
            <a:r>
              <a:rPr lang="en-US" dirty="0"/>
              <a:t>You test your code on your computer, but never know if it works on your customer's environment.</a:t>
            </a:r>
          </a:p>
          <a:p>
            <a:r>
              <a:rPr lang="en-US" dirty="0"/>
              <a:t>Vulkan is another product of toxic trend of programming, developing something short-living and then making it an industrial waste.</a:t>
            </a:r>
          </a:p>
          <a:p>
            <a:r>
              <a:rPr lang="en-US" dirty="0"/>
              <a:t>Someone needs to stop this trend.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86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Endian-ness of a Binary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to be Little-Endian.  Compatible with Intel CPU.</a:t>
            </a:r>
          </a:p>
          <a:p>
            <a:r>
              <a:rPr lang="en-US"/>
              <a:t>This integer-conversion </a:t>
            </a:r>
            <a:r>
              <a:rPr lang="en-US" dirty="0"/>
              <a:t>works regardless of the CPU.</a:t>
            </a:r>
            <a:br>
              <a:rPr lang="en-US" dirty="0"/>
            </a:br>
            <a:r>
              <a:rPr lang="en-US" sz="1400" dirty="0"/>
              <a:t>    (Input is </a:t>
            </a:r>
            <a:r>
              <a:rPr lang="en-US" sz="1400" dirty="0" err="1"/>
              <a:t>const</a:t>
            </a:r>
            <a:r>
              <a:rPr lang="en-US" sz="1400" dirty="0"/>
              <a:t> unsigned char </a:t>
            </a:r>
            <a:r>
              <a:rPr lang="en-US" sz="1400" dirty="0" err="1"/>
              <a:t>dat</a:t>
            </a:r>
            <a:r>
              <a:rPr lang="en-US" sz="1400" dirty="0"/>
              <a:t>[4], output is unsigned </a:t>
            </a:r>
            <a:r>
              <a:rPr lang="en-US" sz="1400" dirty="0" err="1"/>
              <a:t>int</a:t>
            </a:r>
            <a:r>
              <a:rPr lang="en-US" sz="1400" dirty="0"/>
              <a:t> value.)</a:t>
            </a:r>
            <a:br>
              <a:rPr lang="en-US" sz="1400" dirty="0"/>
            </a:br>
            <a:r>
              <a:rPr lang="en-US" sz="1200" dirty="0">
                <a:latin typeface="Lucida Console" panose="020B0609040504020204" pitchFamily="49" charset="0"/>
              </a:rPr>
              <a:t>    unsigned char b0=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char b1=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char b2=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char b3=</a:t>
            </a:r>
            <a:r>
              <a:rPr lang="en-US" sz="1200" dirty="0" err="1">
                <a:latin typeface="Lucida Console" panose="020B0609040504020204" pitchFamily="49" charset="0"/>
              </a:rPr>
              <a:t>dat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  <a:br>
              <a:rPr lang="en-US" sz="1200" dirty="0">
                <a:latin typeface="Lucida Console" panose="020B0609040504020204" pitchFamily="49" charset="0"/>
              </a:rPr>
            </a:br>
            <a:r>
              <a:rPr lang="en-US" sz="1200" dirty="0">
                <a:latin typeface="Lucida Console" panose="020B0609040504020204" pitchFamily="49" charset="0"/>
              </a:rPr>
              <a:t>    unsigned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value=b0+b1*0x100+b2*0x10000+b3*0x1000000;</a:t>
            </a:r>
            <a:endParaRPr lang="en-US" dirty="0"/>
          </a:p>
          <a:p>
            <a:r>
              <a:rPr lang="en-US" dirty="0"/>
              <a:t>If CPU’s endian-ness is big-endian, floating-point conversion needs to be:</a:t>
            </a:r>
            <a:br>
              <a:rPr lang="en-US" dirty="0"/>
            </a:br>
            <a:r>
              <a:rPr lang="en-US" sz="1100" dirty="0">
                <a:latin typeface="Lucida Console" panose="020B0609040504020204" pitchFamily="49" charset="0"/>
              </a:rPr>
              <a:t>    if(true==</a:t>
            </a:r>
            <a:r>
              <a:rPr lang="en-US" sz="1100" dirty="0" err="1">
                <a:latin typeface="Lucida Console" panose="020B0609040504020204" pitchFamily="49" charset="0"/>
              </a:rPr>
              <a:t>CPUisLittleEndian</a:t>
            </a:r>
            <a:r>
              <a:rPr lang="en-US" sz="1100" dirty="0">
                <a:latin typeface="Lucida Console" panose="020B0609040504020204" pitchFamily="49" charset="0"/>
              </a:rPr>
              <a:t>())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{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auto *</a:t>
            </a:r>
            <a:r>
              <a:rPr lang="en-US" sz="1100" dirty="0" err="1">
                <a:latin typeface="Lucida Console" panose="020B0609040504020204" pitchFamily="49" charset="0"/>
              </a:rPr>
              <a:t>fPtr</a:t>
            </a:r>
            <a:r>
              <a:rPr lang="en-US" sz="1100" dirty="0">
                <a:latin typeface="Lucida Console" panose="020B0609040504020204" pitchFamily="49" charset="0"/>
              </a:rPr>
              <a:t>=(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float *)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value=*</a:t>
            </a:r>
            <a:r>
              <a:rPr lang="en-US" sz="1100" dirty="0" err="1">
                <a:latin typeface="Lucida Console" panose="020B0609040504020204" pitchFamily="49" charset="0"/>
              </a:rPr>
              <a:t>fPtr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}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else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{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auto *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=(unsigned char *)(&amp;value);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[0]=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[3];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[1]=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[2];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[2]=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[1];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    </a:t>
            </a:r>
            <a:r>
              <a:rPr lang="en-US" sz="1100" dirty="0" err="1">
                <a:latin typeface="Lucida Console" panose="020B0609040504020204" pitchFamily="49" charset="0"/>
              </a:rPr>
              <a:t>valuePtr</a:t>
            </a:r>
            <a:r>
              <a:rPr lang="en-US" sz="1100" dirty="0">
                <a:latin typeface="Lucida Console" panose="020B0609040504020204" pitchFamily="49" charset="0"/>
              </a:rPr>
              <a:t>[3]=</a:t>
            </a:r>
            <a:r>
              <a:rPr lang="en-US" sz="1100" dirty="0" err="1">
                <a:latin typeface="Lucida Console" panose="020B0609040504020204" pitchFamily="49" charset="0"/>
              </a:rPr>
              <a:t>dat</a:t>
            </a:r>
            <a:r>
              <a:rPr lang="en-US" sz="1100" dirty="0">
                <a:latin typeface="Lucida Console" panose="020B0609040504020204" pitchFamily="49" charset="0"/>
              </a:rPr>
              <a:t>[0];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    }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199321" y="5007942"/>
            <a:ext cx="196702" cy="9994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96023" y="5050472"/>
            <a:ext cx="278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Copy byes to where the value is stored in the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1256214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4088" y="2566416"/>
            <a:ext cx="81804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binary_stl.h</a:t>
            </a:r>
            <a:endParaRPr lang="en-US" dirty="0"/>
          </a:p>
          <a:p>
            <a:endParaRPr lang="en-US" dirty="0"/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BINARY_STL_IS_INCLUDED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BINARY_STL_IS_INCLUDED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#include "vector"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LoadBinaryStl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200" dirty="0" err="1">
                <a:latin typeface="Lucida Console" panose="020B0609040504020204" pitchFamily="49" charset="0"/>
              </a:rPr>
              <a:t>vtx,std</a:t>
            </a:r>
            <a:r>
              <a:rPr lang="en-US" sz="12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200" dirty="0" err="1">
                <a:latin typeface="Lucida Console" panose="020B0609040504020204" pitchFamily="49" charset="0"/>
              </a:rPr>
              <a:t>nom,const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fn</a:t>
            </a:r>
            <a:r>
              <a:rPr lang="en-US" sz="1200" dirty="0">
                <a:latin typeface="Lucida Console" panose="020B0609040504020204" pitchFamily="49" charset="0"/>
              </a:rPr>
              <a:t>[]);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CPUisLittleEndian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BinaryToInt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dw</a:t>
            </a:r>
            <a:r>
              <a:rPr lang="en-US" sz="1200" dirty="0">
                <a:latin typeface="Lucida Console" panose="020B0609040504020204" pitchFamily="49" charset="0"/>
              </a:rPr>
              <a:t>[4]);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float </a:t>
            </a:r>
            <a:r>
              <a:rPr lang="en-US" sz="1200" dirty="0" err="1">
                <a:latin typeface="Lucida Console" panose="020B0609040504020204" pitchFamily="49" charset="0"/>
              </a:rPr>
              <a:t>BinaryToFloat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dw</a:t>
            </a:r>
            <a:r>
              <a:rPr lang="en-US" sz="1200" dirty="0">
                <a:latin typeface="Lucida Console" panose="020B0609040504020204" pitchFamily="49" charset="0"/>
              </a:rPr>
              <a:t>[4]);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5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" y="201168"/>
            <a:ext cx="380104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binary_stl.cpp</a:t>
            </a:r>
          </a:p>
          <a:p>
            <a:endParaRPr lang="en-US" dirty="0"/>
          </a:p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binary_stl.h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CPUisLittleEndian</a:t>
            </a:r>
            <a:r>
              <a:rPr lang="en-US" sz="10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unsigned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one=1;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auto *</a:t>
            </a:r>
            <a:r>
              <a:rPr lang="en-US" sz="1000" dirty="0" err="1">
                <a:latin typeface="Lucida Console" panose="020B0609040504020204" pitchFamily="49" charset="0"/>
              </a:rPr>
              <a:t>dat</a:t>
            </a:r>
            <a:r>
              <a:rPr lang="en-US" sz="1000" dirty="0">
                <a:latin typeface="Lucida Console" panose="020B0609040504020204" pitchFamily="49" charset="0"/>
              </a:rPr>
              <a:t>=(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unsigned char *)&amp;one;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if(1==</a:t>
            </a:r>
            <a:r>
              <a:rPr lang="en-US" sz="1000" dirty="0" err="1">
                <a:latin typeface="Lucida Console" panose="020B0609040504020204" pitchFamily="49" charset="0"/>
              </a:rPr>
              <a:t>dat</a:t>
            </a:r>
            <a:r>
              <a:rPr lang="en-US" sz="1000" dirty="0">
                <a:latin typeface="Lucida Console" panose="020B0609040504020204" pitchFamily="49" charset="0"/>
              </a:rPr>
              <a:t>[0])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BinaryToInt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unsigned char 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[4])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b0=(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b1=(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b2=(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b3=(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[3];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b0+b1*0x100+b2*0x10000+b3*0x1000000;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float 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unsigned char 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[4])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if(true==</a:t>
            </a:r>
            <a:r>
              <a:rPr lang="en-US" sz="1000" dirty="0" err="1">
                <a:latin typeface="Lucida Console" panose="020B0609040504020204" pitchFamily="49" charset="0"/>
              </a:rPr>
              <a:t>CPUisLittleEndian</a:t>
            </a:r>
            <a:r>
              <a:rPr lang="en-US" sz="10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float *</a:t>
            </a:r>
            <a:r>
              <a:rPr lang="en-US" sz="1000" dirty="0" err="1">
                <a:latin typeface="Lucida Console" panose="020B0609040504020204" pitchFamily="49" charset="0"/>
              </a:rPr>
              <a:t>fPtr</a:t>
            </a:r>
            <a:r>
              <a:rPr lang="en-US" sz="1000" dirty="0">
                <a:latin typeface="Lucida Console" panose="020B0609040504020204" pitchFamily="49" charset="0"/>
              </a:rPr>
              <a:t>=(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float *)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*</a:t>
            </a:r>
            <a:r>
              <a:rPr lang="en-US" sz="1000" dirty="0" err="1">
                <a:latin typeface="Lucida Console" panose="020B0609040504020204" pitchFamily="49" charset="0"/>
              </a:rPr>
              <a:t>fPtr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float value;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auto *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=(unsigned char *)&amp;value;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[0]=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[3];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[1]=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[2]=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valuePtr</a:t>
            </a:r>
            <a:r>
              <a:rPr lang="en-US" sz="1000" dirty="0">
                <a:latin typeface="Lucida Console" panose="020B0609040504020204" pitchFamily="49" charset="0"/>
              </a:rPr>
              <a:t>[3]=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return value;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050792" y="4142232"/>
            <a:ext cx="125153" cy="7680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34256" y="3870960"/>
            <a:ext cx="442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endian-ness of the CPU matches the endian-ness of the STL, the bytes are already ordered.  No conversion necessary.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076192" y="5293360"/>
            <a:ext cx="99753" cy="10393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656" y="5247640"/>
            <a:ext cx="442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endian-ness of the CPU is reverse of the endian-ness of the STL, the bytes are reversed.  First reverse the bytes and then convert.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076192" y="2668132"/>
            <a:ext cx="125153" cy="9975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59656" y="2626360"/>
            <a:ext cx="442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Incoming bytes are little-endian.  This is universal conversion to an unsigned integer.</a:t>
            </a:r>
          </a:p>
        </p:txBody>
      </p:sp>
    </p:spTree>
    <p:extLst>
      <p:ext uri="{BB962C8B-B14F-4D97-AF65-F5344CB8AC3E}">
        <p14:creationId xmlns:p14="http://schemas.microsoft.com/office/powerpoint/2010/main" val="143427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" y="201168"/>
            <a:ext cx="8186857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binary_stl.cpp</a:t>
            </a:r>
          </a:p>
          <a:p>
            <a:endParaRPr lang="en-US" dirty="0"/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AddBinaryStlTriangle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vtx,std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nom,const</a:t>
            </a:r>
            <a:r>
              <a:rPr lang="en-US" sz="1000" dirty="0">
                <a:latin typeface="Lucida Console" panose="020B0609040504020204" pitchFamily="49" charset="0"/>
              </a:rPr>
              <a:t> unsigned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[50])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float 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),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(buf+4),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(buf+8);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nx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ny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nom.push_back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nz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(buf+12));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(buf+16));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(buf+20));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(buf+24));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(buf+28));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(buf+32));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(buf+36));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(buf+40));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vtx.push_back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BinaryToFloat</a:t>
            </a:r>
            <a:r>
              <a:rPr lang="en-US" sz="1000" dirty="0">
                <a:latin typeface="Lucida Console" panose="020B0609040504020204" pitchFamily="49" charset="0"/>
              </a:rPr>
              <a:t>(buf+44));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//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[48] and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[49] are volume identifier, which is usually not used.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1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904" y="201168"/>
            <a:ext cx="6724918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binary_stl.cpp</a:t>
            </a:r>
          </a:p>
          <a:p>
            <a:endParaRPr lang="en-US" dirty="0"/>
          </a:p>
          <a:p>
            <a:r>
              <a:rPr lang="en-US" sz="1000" dirty="0">
                <a:latin typeface="Lucida Console" panose="020B0609040504020204" pitchFamily="49" charset="0"/>
              </a:rPr>
              <a:t>void </a:t>
            </a:r>
            <a:r>
              <a:rPr lang="en-US" sz="1000" dirty="0" err="1">
                <a:latin typeface="Lucida Console" panose="020B0609040504020204" pitchFamily="49" charset="0"/>
              </a:rPr>
              <a:t>LoadBinaryStl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vtx,std</a:t>
            </a:r>
            <a:r>
              <a:rPr lang="en-US" sz="1000" dirty="0">
                <a:latin typeface="Lucida Console" panose="020B0609040504020204" pitchFamily="49" charset="0"/>
              </a:rPr>
              <a:t>::vector &lt;float&gt; &amp;</a:t>
            </a:r>
            <a:r>
              <a:rPr lang="en-US" sz="1000" dirty="0" err="1">
                <a:latin typeface="Lucida Console" panose="020B0609040504020204" pitchFamily="49" charset="0"/>
              </a:rPr>
              <a:t>nom,const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</a:t>
            </a:r>
            <a:r>
              <a:rPr lang="en-US" sz="1000" dirty="0" err="1">
                <a:latin typeface="Lucida Console" panose="020B0609040504020204" pitchFamily="49" charset="0"/>
              </a:rPr>
              <a:t>rb</a:t>
            </a:r>
            <a:r>
              <a:rPr lang="en-US" sz="1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unsigned char title[80];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(title,1,80,fp); // Skip title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unsigned char 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[4];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(dw,4,1,fp);  // Read 4 bytes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auto </a:t>
            </a:r>
            <a:r>
              <a:rPr lang="en-US" sz="1000" dirty="0" err="1">
                <a:latin typeface="Lucida Console" panose="020B0609040504020204" pitchFamily="49" charset="0"/>
              </a:rPr>
              <a:t>nTri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BinaryToInt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dw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("%d triangles\n",</a:t>
            </a:r>
            <a:r>
              <a:rPr lang="en-US" sz="1000" dirty="0" err="1">
                <a:latin typeface="Lucida Console" panose="020B0609040504020204" pitchFamily="49" charset="0"/>
              </a:rPr>
              <a:t>nTri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nTriActual</a:t>
            </a:r>
            <a:r>
              <a:rPr lang="en-US" sz="10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vtx.clear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nom.clear</a:t>
            </a:r>
            <a:r>
              <a:rPr lang="en-US" sz="10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</a:t>
            </a:r>
            <a:r>
              <a:rPr lang="en-US" sz="1000" dirty="0" err="1">
                <a:latin typeface="Lucida Console" panose="020B0609040504020204" pitchFamily="49" charset="0"/>
              </a:rPr>
              <a:t>nTri</a:t>
            </a:r>
            <a:r>
              <a:rPr lang="en-US" sz="1000" dirty="0">
                <a:latin typeface="Lucida Console" panose="020B0609040504020204" pitchFamily="49" charset="0"/>
              </a:rPr>
              <a:t>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unsigned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[50];  // 50 bytes per triangle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if(50==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(buf,1,50,fp))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AddBinaryStlTriangle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vtx,nom,buf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++</a:t>
            </a:r>
            <a:r>
              <a:rPr lang="en-US" sz="1000" dirty="0" err="1">
                <a:latin typeface="Lucida Console" panose="020B0609040504020204" pitchFamily="49" charset="0"/>
              </a:rPr>
              <a:t>nTriActual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break;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printf</a:t>
            </a:r>
            <a:r>
              <a:rPr lang="en-US" sz="1000" dirty="0">
                <a:latin typeface="Lucida Console" panose="020B0609040504020204" pitchFamily="49" charset="0"/>
              </a:rPr>
              <a:t>("Actually read %d\n",</a:t>
            </a:r>
            <a:r>
              <a:rPr lang="en-US" sz="1000" dirty="0" err="1">
                <a:latin typeface="Lucida Console" panose="020B0609040504020204" pitchFamily="49" charset="0"/>
              </a:rPr>
              <a:t>nTriActual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0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50" y="297678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 way of reading normal vectors and vertex positions (if you know that the CPU’s endianness </a:t>
            </a:r>
            <a:r>
              <a:rPr lang="en-US"/>
              <a:t>is same as the STL’s)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650" y="1974078"/>
            <a:ext cx="836639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nTriActual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nom.clear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for(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=0;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nTri</a:t>
            </a:r>
            <a:r>
              <a:rPr lang="en-US" sz="1200" dirty="0">
                <a:latin typeface="Lucida Console" panose="020B0609040504020204" pitchFamily="49" charset="0"/>
              </a:rPr>
              <a:t>; ++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float 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if(48==</a:t>
            </a:r>
            <a:r>
              <a:rPr lang="en-US" sz="1200" dirty="0" err="1">
                <a:latin typeface="Lucida Console" panose="020B0609040504020204" pitchFamily="49" charset="0"/>
              </a:rPr>
              <a:t>fread</a:t>
            </a:r>
            <a:r>
              <a:rPr lang="en-US" sz="1200" dirty="0">
                <a:latin typeface="Lucida Console" panose="020B0609040504020204" pitchFamily="49" charset="0"/>
              </a:rPr>
              <a:t>(buf,1,48,fp))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[0]);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[2]);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[0]);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[2]);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[0]);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[1]); </a:t>
            </a:r>
            <a:r>
              <a:rPr lang="en-US" sz="1200" dirty="0" err="1">
                <a:latin typeface="Lucida Console" panose="020B0609040504020204" pitchFamily="49" charset="0"/>
              </a:rPr>
              <a:t>nom.push_back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[2]);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[ 3]);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[ 4]);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[ 5]);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[ 6]);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[ 7]);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[ 8]);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[ 9]);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[10]); </a:t>
            </a:r>
            <a:r>
              <a:rPr lang="en-US" sz="1200" dirty="0" err="1">
                <a:latin typeface="Lucida Console" panose="020B0609040504020204" pitchFamily="49" charset="0"/>
              </a:rPr>
              <a:t>vtx.push_back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buf</a:t>
            </a:r>
            <a:r>
              <a:rPr lang="en-US" sz="1200" dirty="0">
                <a:latin typeface="Lucida Console" panose="020B0609040504020204" pitchFamily="49" charset="0"/>
              </a:rPr>
              <a:t>[11]); 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    unsigned char skip[2];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latin typeface="Lucida Console" panose="020B0609040504020204" pitchFamily="49" charset="0"/>
              </a:rPr>
              <a:t>fread</a:t>
            </a:r>
            <a:r>
              <a:rPr lang="en-US" sz="1200" dirty="0">
                <a:latin typeface="Lucida Console" panose="020B0609040504020204" pitchFamily="49" charset="0"/>
              </a:rPr>
              <a:t>(skip,1,2,fp);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        ++</a:t>
            </a:r>
            <a:r>
              <a:rPr lang="en-US" sz="1200" dirty="0" err="1">
                <a:latin typeface="Lucida Console" panose="020B0609040504020204" pitchFamily="49" charset="0"/>
              </a:rPr>
              <a:t>nTriActual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5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the view point should be away from where?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rendering, the following information is needed.</a:t>
            </a:r>
          </a:p>
          <a:p>
            <a:pPr lvl="1"/>
            <a:r>
              <a:rPr lang="en-US" dirty="0"/>
              <a:t>Size of the STL model.  Typically use the diagonal length of the bounding box.</a:t>
            </a:r>
          </a:p>
          <a:p>
            <a:pPr lvl="1"/>
            <a:r>
              <a:rPr lang="en-US" dirty="0"/>
              <a:t>Center of the STL model.  Can be center of gravity, or we can go with the center of the bounding box.</a:t>
            </a:r>
          </a:p>
          <a:p>
            <a:pPr lvl="1"/>
            <a:r>
              <a:rPr lang="en-US" dirty="0"/>
              <a:t>Need to write a function for getting the bounding box (min and max of XYZ)</a:t>
            </a:r>
          </a:p>
          <a:p>
            <a:pPr lvl="1"/>
            <a:r>
              <a:rPr lang="en-US" dirty="0"/>
              <a:t>Then,</a:t>
            </a:r>
          </a:p>
        </p:txBody>
      </p:sp>
    </p:spTree>
    <p:extLst>
      <p:ext uri="{BB962C8B-B14F-4D97-AF65-F5344CB8AC3E}">
        <p14:creationId xmlns:p14="http://schemas.microsoft.com/office/powerpoint/2010/main" val="442066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33450"/>
          </a:xfrm>
        </p:spPr>
        <p:txBody>
          <a:bodyPr/>
          <a:lstStyle/>
          <a:p>
            <a:r>
              <a:rPr lang="en-US" dirty="0"/>
              <a:t>The camera should look at the center of the bounding box of the STL model.</a:t>
            </a:r>
          </a:p>
          <a:p>
            <a:r>
              <a:rPr lang="en-US" dirty="0"/>
              <a:t>Also sufficiently far away from the model compared to the diameter of the bounding box.</a:t>
            </a:r>
          </a:p>
        </p:txBody>
      </p:sp>
      <p:sp>
        <p:nvSpPr>
          <p:cNvPr id="5" name="Freeform 4"/>
          <p:cNvSpPr/>
          <p:nvPr/>
        </p:nvSpPr>
        <p:spPr>
          <a:xfrm>
            <a:off x="4349750" y="3238500"/>
            <a:ext cx="3225800" cy="2260600"/>
          </a:xfrm>
          <a:custGeom>
            <a:avLst/>
            <a:gdLst>
              <a:gd name="connsiteX0" fmla="*/ 0 w 3225800"/>
              <a:gd name="connsiteY0" fmla="*/ 577850 h 2260600"/>
              <a:gd name="connsiteX1" fmla="*/ 361950 w 3225800"/>
              <a:gd name="connsiteY1" fmla="*/ 0 h 2260600"/>
              <a:gd name="connsiteX2" fmla="*/ 1206500 w 3225800"/>
              <a:gd name="connsiteY2" fmla="*/ 596900 h 2260600"/>
              <a:gd name="connsiteX3" fmla="*/ 2546350 w 3225800"/>
              <a:gd name="connsiteY3" fmla="*/ 171450 h 2260600"/>
              <a:gd name="connsiteX4" fmla="*/ 3225800 w 3225800"/>
              <a:gd name="connsiteY4" fmla="*/ 901700 h 2260600"/>
              <a:gd name="connsiteX5" fmla="*/ 1809750 w 3225800"/>
              <a:gd name="connsiteY5" fmla="*/ 1530350 h 2260600"/>
              <a:gd name="connsiteX6" fmla="*/ 1771650 w 3225800"/>
              <a:gd name="connsiteY6" fmla="*/ 2260600 h 2260600"/>
              <a:gd name="connsiteX7" fmla="*/ 641350 w 3225800"/>
              <a:gd name="connsiteY7" fmla="*/ 2070100 h 2260600"/>
              <a:gd name="connsiteX8" fmla="*/ 927100 w 3225800"/>
              <a:gd name="connsiteY8" fmla="*/ 1371600 h 2260600"/>
              <a:gd name="connsiteX9" fmla="*/ 0 w 3225800"/>
              <a:gd name="connsiteY9" fmla="*/ 57785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5800" h="2260600">
                <a:moveTo>
                  <a:pt x="0" y="577850"/>
                </a:moveTo>
                <a:lnTo>
                  <a:pt x="361950" y="0"/>
                </a:lnTo>
                <a:lnTo>
                  <a:pt x="1206500" y="596900"/>
                </a:lnTo>
                <a:lnTo>
                  <a:pt x="2546350" y="171450"/>
                </a:lnTo>
                <a:lnTo>
                  <a:pt x="3225800" y="901700"/>
                </a:lnTo>
                <a:lnTo>
                  <a:pt x="1809750" y="1530350"/>
                </a:lnTo>
                <a:lnTo>
                  <a:pt x="1771650" y="2260600"/>
                </a:lnTo>
                <a:lnTo>
                  <a:pt x="641350" y="2070100"/>
                </a:lnTo>
                <a:lnTo>
                  <a:pt x="927100" y="1371600"/>
                </a:lnTo>
                <a:lnTo>
                  <a:pt x="0" y="5778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37050" y="3225800"/>
            <a:ext cx="3232150" cy="227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43350" y="2343150"/>
            <a:ext cx="4013200" cy="40132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050" y="1778000"/>
            <a:ext cx="6102350" cy="259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1050" y="4368800"/>
            <a:ext cx="5803900" cy="243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781050" y="3803650"/>
            <a:ext cx="1073150" cy="1073150"/>
          </a:xfrm>
          <a:prstGeom prst="arc">
            <a:avLst>
              <a:gd name="adj1" fmla="val 19043822"/>
              <a:gd name="adj2" fmla="val 29362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50" y="41529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FOV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930900" y="4292600"/>
            <a:ext cx="19050" cy="18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42000" y="4368800"/>
            <a:ext cx="203200" cy="3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1050" y="4362450"/>
            <a:ext cx="5168900" cy="19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64150" y="2451100"/>
            <a:ext cx="685800" cy="192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46700" y="27622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d/2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81050" y="439420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49950" y="4387850"/>
            <a:ext cx="44450" cy="1657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74700" y="5715000"/>
            <a:ext cx="5226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268" y="5983069"/>
            <a:ext cx="661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(d/2)/sin(FOV/2)</a:t>
            </a:r>
            <a:br>
              <a:rPr lang="en-US" dirty="0"/>
            </a:br>
            <a:r>
              <a:rPr lang="en-US" dirty="0"/>
              <a:t>If the diameter is 45 </a:t>
            </a:r>
            <a:r>
              <a:rPr lang="en-US" dirty="0" err="1"/>
              <a:t>deg</a:t>
            </a:r>
            <a:r>
              <a:rPr lang="en-US" dirty="0"/>
              <a:t>, 0.5/sin(22.5deg)=1.31 times diameter.</a:t>
            </a:r>
          </a:p>
        </p:txBody>
      </p:sp>
    </p:spTree>
    <p:extLst>
      <p:ext uri="{BB962C8B-B14F-4D97-AF65-F5344CB8AC3E}">
        <p14:creationId xmlns:p14="http://schemas.microsoft.com/office/powerpoint/2010/main" val="2482573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GetBoundingBox</a:t>
            </a:r>
            <a:r>
              <a:rPr lang="en-US" dirty="0"/>
              <a:t> function in </a:t>
            </a:r>
            <a:r>
              <a:rPr lang="en-US" dirty="0" err="1"/>
              <a:t>binary_stl.h</a:t>
            </a:r>
            <a:r>
              <a:rPr lang="en-US" dirty="0"/>
              <a:t> and binary_stl.cpp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03300"/>
            <a:ext cx="55707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#include &lt;</a:t>
            </a:r>
            <a:r>
              <a:rPr lang="en-US" sz="1100" dirty="0" err="1">
                <a:latin typeface="Consolas" panose="020B0609020204030204" pitchFamily="49" charset="0"/>
              </a:rPr>
              <a:t>ysclass.h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GetBoundingBox</a:t>
            </a:r>
            <a:r>
              <a:rPr lang="en-US" sz="1100" dirty="0">
                <a:latin typeface="Consolas" panose="020B0609020204030204" pitchFamily="49" charset="0"/>
              </a:rPr>
              <a:t>(YsVec3 &amp;min,YsVec3 &amp;</a:t>
            </a:r>
            <a:r>
              <a:rPr lang="en-US" sz="1100" dirty="0" err="1">
                <a:latin typeface="Consolas" panose="020B0609020204030204" pitchFamily="49" charset="0"/>
              </a:rPr>
              <a:t>max,std</a:t>
            </a:r>
            <a:r>
              <a:rPr lang="en-US" sz="1100" dirty="0">
                <a:latin typeface="Consolas" panose="020B0609020204030204" pitchFamily="49" charset="0"/>
              </a:rPr>
              <a:t>::vector &lt;float&gt; &amp;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650" y="1955800"/>
            <a:ext cx="5493812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GetBoundingBox</a:t>
            </a:r>
            <a:r>
              <a:rPr lang="en-US" sz="1100" dirty="0">
                <a:latin typeface="Consolas" panose="020B0609020204030204" pitchFamily="49" charset="0"/>
              </a:rPr>
              <a:t>(YsVec3 &amp;min,YsVec3 &amp;</a:t>
            </a:r>
            <a:r>
              <a:rPr lang="en-US" sz="1100" dirty="0" err="1">
                <a:latin typeface="Consolas" panose="020B0609020204030204" pitchFamily="49" charset="0"/>
              </a:rPr>
              <a:t>max,std</a:t>
            </a:r>
            <a:r>
              <a:rPr lang="en-US" sz="1100" dirty="0">
                <a:latin typeface="Consolas" panose="020B0609020204030204" pitchFamily="49" charset="0"/>
              </a:rPr>
              <a:t>::vector &lt;float&gt; &amp;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YsRect3 </a:t>
            </a:r>
            <a:r>
              <a:rPr lang="en-US" sz="1100" dirty="0" err="1">
                <a:latin typeface="Consolas" panose="020B0609020204030204" pitchFamily="49" charset="0"/>
              </a:rPr>
              <a:t>rect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if(0&lt;</a:t>
            </a:r>
            <a:r>
              <a:rPr lang="en-US" sz="1100" dirty="0" err="1">
                <a:latin typeface="Consolas" panose="020B0609020204030204" pitchFamily="49" charset="0"/>
              </a:rPr>
              <a:t>vtx.size</a:t>
            </a:r>
            <a:r>
              <a:rPr lang="en-US" sz="1100" dirty="0">
                <a:latin typeface="Consolas" panose="020B0609020204030204" pitchFamily="49" charset="0"/>
              </a:rPr>
              <a:t>()/3)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min.Set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max.Set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vtx.size</a:t>
            </a:r>
            <a:r>
              <a:rPr lang="en-US" sz="1100" dirty="0">
                <a:latin typeface="Consolas" panose="020B0609020204030204" pitchFamily="49" charset="0"/>
              </a:rPr>
              <a:t>()/3; ++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// min[0]=(min[0]&lt;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 ? min[0] : 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YsMakeSmaller</a:t>
            </a:r>
            <a:r>
              <a:rPr lang="en-US" sz="1100" dirty="0">
                <a:latin typeface="Consolas" panose="020B0609020204030204" pitchFamily="49" charset="0"/>
              </a:rPr>
              <a:t>&lt;double&gt;(min[0],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YsMakeSmaller</a:t>
            </a:r>
            <a:r>
              <a:rPr lang="en-US" sz="1100" dirty="0">
                <a:latin typeface="Consolas" panose="020B0609020204030204" pitchFamily="49" charset="0"/>
              </a:rPr>
              <a:t>&lt;double&gt;(min[1],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*3+1]);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YsMakeSmaller</a:t>
            </a:r>
            <a:r>
              <a:rPr lang="en-US" sz="1100" dirty="0">
                <a:latin typeface="Consolas" panose="020B0609020204030204" pitchFamily="49" charset="0"/>
              </a:rPr>
              <a:t>&lt;double&gt;(min[2],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YsMakeGreater</a:t>
            </a:r>
            <a:r>
              <a:rPr lang="en-US" sz="1100" dirty="0">
                <a:latin typeface="Consolas" panose="020B0609020204030204" pitchFamily="49" charset="0"/>
              </a:rPr>
              <a:t>&lt;double&gt;(max[0],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YsMakeGreater</a:t>
            </a:r>
            <a:r>
              <a:rPr lang="en-US" sz="1100" dirty="0">
                <a:latin typeface="Consolas" panose="020B0609020204030204" pitchFamily="49" charset="0"/>
              </a:rPr>
              <a:t>&lt;double&gt;(max[1],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*3+1]);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YsMakeGreater</a:t>
            </a:r>
            <a:r>
              <a:rPr lang="en-US" sz="1100" dirty="0">
                <a:latin typeface="Consolas" panose="020B0609020204030204" pitchFamily="49" charset="0"/>
              </a:rPr>
              <a:t>&lt;double&gt;(max[2],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*3+2]);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min=YsVec3::Origin();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max=YsVec3::Origin();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03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variables of </a:t>
            </a:r>
            <a:r>
              <a:rPr lang="en-US" dirty="0" err="1"/>
              <a:t>ApplicationMain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Initialize function: Read .STL file, cache bounding box, calculate t and 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1400" y="1485900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 &lt;float&gt; </a:t>
            </a:r>
            <a:r>
              <a:rPr lang="en-US" sz="1400" dirty="0" err="1">
                <a:latin typeface="Consolas" panose="020B0609020204030204" pitchFamily="49" charset="0"/>
              </a:rPr>
              <a:t>vtx,nom,col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YsVec3 </a:t>
            </a:r>
            <a:r>
              <a:rPr lang="en-US" sz="1400" dirty="0" err="1">
                <a:latin typeface="Consolas" panose="020B0609020204030204" pitchFamily="49" charset="0"/>
              </a:rPr>
              <a:t>bbx</a:t>
            </a:r>
            <a:r>
              <a:rPr lang="en-US" sz="1400" dirty="0">
                <a:latin typeface="Consolas" panose="020B0609020204030204" pitchFamily="49" charset="0"/>
              </a:rPr>
              <a:t>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400" y="2800350"/>
            <a:ext cx="341632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if(2&lt;=</a:t>
            </a:r>
            <a:r>
              <a:rPr lang="en-US" sz="1100" dirty="0" err="1">
                <a:latin typeface="Consolas" panose="020B0609020204030204" pitchFamily="49" charset="0"/>
              </a:rPr>
              <a:t>argc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::</a:t>
            </a:r>
            <a:r>
              <a:rPr lang="en-US" sz="1100" dirty="0" err="1">
                <a:latin typeface="Consolas" panose="020B0609020204030204" pitchFamily="49" charset="0"/>
              </a:rPr>
              <a:t>LoadBinaryStl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vtx,nom,argv</a:t>
            </a:r>
            <a:r>
              <a:rPr lang="en-US" sz="1100" dirty="0">
                <a:latin typeface="Consolas" panose="020B0609020204030204" pitchFamily="49" charset="0"/>
              </a:rPr>
              <a:t>[1]);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latin typeface="Consolas" panose="020B0609020204030204" pitchFamily="49" charset="0"/>
              </a:rPr>
              <a:t>vtx.size</a:t>
            </a:r>
            <a:r>
              <a:rPr lang="en-US" sz="1100" dirty="0">
                <a:latin typeface="Consolas" panose="020B0609020204030204" pitchFamily="49" charset="0"/>
              </a:rPr>
              <a:t>()/3; ++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(0.5f);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(0.5f);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(0.5f);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col.push_back</a:t>
            </a:r>
            <a:r>
              <a:rPr lang="en-US" sz="1100" dirty="0">
                <a:latin typeface="Consolas" panose="020B0609020204030204" pitchFamily="49" charset="0"/>
              </a:rPr>
              <a:t>(1.0f);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GetBoundingBox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[0],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[1],</a:t>
            </a:r>
            <a:r>
              <a:rPr lang="en-US" sz="1100" dirty="0" err="1">
                <a:latin typeface="Consolas" panose="020B0609020204030204" pitchFamily="49" charset="0"/>
              </a:rPr>
              <a:t>vtx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t=(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[0]+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[1])/2.0;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d=(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[1]-</a:t>
            </a:r>
            <a:r>
              <a:rPr lang="en-US" sz="1100" dirty="0" err="1">
                <a:latin typeface="Consolas" panose="020B0609020204030204" pitchFamily="49" charset="0"/>
              </a:rPr>
              <a:t>bbx</a:t>
            </a:r>
            <a:r>
              <a:rPr lang="en-US" sz="1100" dirty="0">
                <a:latin typeface="Consolas" panose="020B0609020204030204" pitchFamily="49" charset="0"/>
              </a:rPr>
              <a:t>[0]).</a:t>
            </a:r>
            <a:r>
              <a:rPr lang="en-US" sz="1100" dirty="0" err="1">
                <a:latin typeface="Consolas" panose="020B0609020204030204" pitchFamily="49" charset="0"/>
              </a:rPr>
              <a:t>GetLength</a:t>
            </a:r>
            <a:r>
              <a:rPr lang="en-US" sz="1100" dirty="0">
                <a:latin typeface="Consolas" panose="020B0609020204030204" pitchFamily="49" charset="0"/>
              </a:rPr>
              <a:t>()*1.2;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("Target %s\n",</a:t>
            </a:r>
            <a:r>
              <a:rPr lang="en-US" sz="1100" dirty="0" err="1">
                <a:latin typeface="Consolas" panose="020B0609020204030204" pitchFamily="49" charset="0"/>
              </a:rPr>
              <a:t>t.Txt</a:t>
            </a:r>
            <a:r>
              <a:rPr lang="en-US" sz="11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("Diagonal %lf\</a:t>
            </a:r>
            <a:r>
              <a:rPr lang="en-US" sz="1100" dirty="0" err="1">
                <a:latin typeface="Consolas" panose="020B0609020204030204" pitchFamily="49" charset="0"/>
              </a:rPr>
              <a:t>n",d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6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90A7-231B-4A71-9C79-0B17057A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 OpenGL Lasts Longer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8899-6AAA-4A9F-A2FD-659329DE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is more abstracted.</a:t>
            </a:r>
          </a:p>
          <a:p>
            <a:r>
              <a:rPr lang="en-US" dirty="0"/>
              <a:t>Never extract 100% hardware performance because there is an abstraction layer.</a:t>
            </a:r>
          </a:p>
          <a:p>
            <a:r>
              <a:rPr lang="en-US" dirty="0"/>
              <a:t>In return, it can get reasonable performance from the hardware as long as it is 3D graphics we know.</a:t>
            </a:r>
          </a:p>
          <a:p>
            <a:r>
              <a:rPr lang="en-US" dirty="0"/>
              <a:t>As an engineer, we are not making Hollywood movies.  We need a reasonable tool for visualization.  </a:t>
            </a:r>
            <a:r>
              <a:rPr lang="en-US" dirty="0" err="1"/>
              <a:t>Khronos</a:t>
            </a:r>
            <a:r>
              <a:rPr lang="en-US" dirty="0"/>
              <a:t> didn't get it.</a:t>
            </a:r>
          </a:p>
          <a:p>
            <a:r>
              <a:rPr lang="en-US" dirty="0"/>
              <a:t>Hope someone develops truly OpenGL library when Apple ceases its own OpenGL library.</a:t>
            </a:r>
          </a:p>
          <a:p>
            <a:r>
              <a:rPr lang="en-US" dirty="0"/>
              <a:t>But, in the worst case, cross-platform graphics library may disappear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26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0" y="238919"/>
            <a:ext cx="3606800" cy="639762"/>
          </a:xfrm>
        </p:spPr>
        <p:txBody>
          <a:bodyPr/>
          <a:lstStyle/>
          <a:p>
            <a:r>
              <a:rPr lang="en-US" dirty="0"/>
              <a:t>Changes in the 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" y="50800"/>
            <a:ext cx="4070345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glClear</a:t>
            </a:r>
            <a:r>
              <a:rPr lang="en-US" sz="1000" dirty="0">
                <a:latin typeface="Consolas" panose="020B0609020204030204" pitchFamily="49" charset="0"/>
              </a:rPr>
              <a:t>(GL_COLOR_BUFFER_BIT|GL_DEPTH_BUFFER_BIT);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(GL_DEPTH_TEST);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wid,hei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FsGetWindowSize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wid,hei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auto aspect=(double)</a:t>
            </a:r>
            <a:r>
              <a:rPr lang="en-US" sz="1000" dirty="0" err="1">
                <a:latin typeface="Consolas" panose="020B0609020204030204" pitchFamily="49" charset="0"/>
              </a:rPr>
              <a:t>wid</a:t>
            </a:r>
            <a:r>
              <a:rPr lang="en-US" sz="1000" dirty="0">
                <a:latin typeface="Consolas" panose="020B0609020204030204" pitchFamily="49" charset="0"/>
              </a:rPr>
              <a:t>/(double)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glViewport</a:t>
            </a:r>
            <a:r>
              <a:rPr lang="en-US" sz="1000" dirty="0">
                <a:latin typeface="Consolas" panose="020B0609020204030204" pitchFamily="49" charset="0"/>
              </a:rPr>
              <a:t>(0,0,wid,hei);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glMatrixMode</a:t>
            </a:r>
            <a:r>
              <a:rPr lang="en-US" sz="1000" dirty="0">
                <a:latin typeface="Consolas" panose="020B0609020204030204" pitchFamily="49" charset="0"/>
              </a:rPr>
              <a:t>(GL_PROJECTION);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glLoadIdentity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gluPerspective</a:t>
            </a:r>
            <a:r>
              <a:rPr lang="en-US" sz="1000" dirty="0">
                <a:latin typeface="Consolas" panose="020B0609020204030204" pitchFamily="49" charset="0"/>
              </a:rPr>
              <a:t>(45.0,aspect,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d/10.0,d*2.0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YsMatrix4x4 </a:t>
            </a:r>
            <a:r>
              <a:rPr lang="en-US" sz="1000" dirty="0" err="1">
                <a:latin typeface="Consolas" panose="020B0609020204030204" pitchFamily="49" charset="0"/>
              </a:rPr>
              <a:t>globalToCamera</a:t>
            </a:r>
            <a:r>
              <a:rPr lang="en-US" sz="1000" dirty="0">
                <a:latin typeface="Consolas" panose="020B0609020204030204" pitchFamily="49" charset="0"/>
              </a:rPr>
              <a:t>=</a:t>
            </a:r>
            <a:r>
              <a:rPr lang="en-US" sz="1000" dirty="0" err="1">
                <a:latin typeface="Consolas" panose="020B0609020204030204" pitchFamily="49" charset="0"/>
              </a:rPr>
              <a:t>Rc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globalToCamera.Invert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YsMatrix4x4 </a:t>
            </a:r>
            <a:r>
              <a:rPr lang="en-US" sz="1000" dirty="0" err="1">
                <a:latin typeface="Consolas" panose="020B0609020204030204" pitchFamily="49" charset="0"/>
              </a:rPr>
              <a:t>modelView</a:t>
            </a:r>
            <a:r>
              <a:rPr lang="en-US" sz="1000" dirty="0">
                <a:latin typeface="Consolas" panose="020B0609020204030204" pitchFamily="49" charset="0"/>
              </a:rPr>
              <a:t>;  // need #include </a:t>
            </a:r>
            <a:r>
              <a:rPr lang="en-US" sz="1000" dirty="0" err="1">
                <a:latin typeface="Consolas" panose="020B0609020204030204" pitchFamily="49" charset="0"/>
              </a:rPr>
              <a:t>ysclass.h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modelView.Translate</a:t>
            </a:r>
            <a:r>
              <a:rPr lang="en-US" sz="1000" dirty="0">
                <a:latin typeface="Consolas" panose="020B0609020204030204" pitchFamily="49" charset="0"/>
              </a:rPr>
              <a:t>(0,0,-d);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</a:t>
            </a:r>
            <a:r>
              <a:rPr lang="en-US" sz="1000" dirty="0">
                <a:latin typeface="Consolas" panose="020B0609020204030204" pitchFamily="49" charset="0"/>
              </a:rPr>
              <a:t>*=</a:t>
            </a:r>
            <a:r>
              <a:rPr lang="en-US" sz="1000" dirty="0" err="1">
                <a:latin typeface="Consolas" panose="020B0609020204030204" pitchFamily="49" charset="0"/>
              </a:rPr>
              <a:t>globalToCamera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modelView.Translate</a:t>
            </a:r>
            <a:r>
              <a:rPr lang="en-US" sz="1000" dirty="0">
                <a:latin typeface="Consolas" panose="020B0609020204030204" pitchFamily="49" charset="0"/>
              </a:rPr>
              <a:t>(-t);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GLfloat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modelViewGl</a:t>
            </a:r>
            <a:r>
              <a:rPr lang="en-US" sz="1000" dirty="0">
                <a:latin typeface="Consolas" panose="020B0609020204030204" pitchFamily="49" charset="0"/>
              </a:rPr>
              <a:t>[16];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modelView.GetOpenGlCompatibleMatrix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modelViewGl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glMatrixMode</a:t>
            </a:r>
            <a:r>
              <a:rPr lang="en-US" sz="1000" dirty="0">
                <a:latin typeface="Consolas" panose="020B0609020204030204" pitchFamily="49" charset="0"/>
              </a:rPr>
              <a:t>(GL_MODELVIEW);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glLoadIdentity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GLfloat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lightDir</a:t>
            </a:r>
            <a:r>
              <a:rPr lang="en-US" sz="1000" dirty="0">
                <a:latin typeface="Consolas" panose="020B0609020204030204" pitchFamily="49" charset="0"/>
              </a:rPr>
              <a:t>[]={0,1/</a:t>
            </a:r>
            <a:r>
              <a:rPr lang="en-US" sz="1000" dirty="0" err="1">
                <a:latin typeface="Consolas" panose="020B0609020204030204" pitchFamily="49" charset="0"/>
              </a:rPr>
              <a:t>sqrt</a:t>
            </a:r>
            <a:r>
              <a:rPr lang="en-US" sz="1000" dirty="0">
                <a:latin typeface="Consolas" panose="020B0609020204030204" pitchFamily="49" charset="0"/>
              </a:rPr>
              <a:t>(2.0f),1/</a:t>
            </a:r>
            <a:r>
              <a:rPr lang="en-US" sz="1000" dirty="0" err="1">
                <a:latin typeface="Consolas" panose="020B0609020204030204" pitchFamily="49" charset="0"/>
              </a:rPr>
              <a:t>sqrt</a:t>
            </a:r>
            <a:r>
              <a:rPr lang="en-US" sz="1000" dirty="0">
                <a:latin typeface="Consolas" panose="020B0609020204030204" pitchFamily="49" charset="0"/>
              </a:rPr>
              <a:t>(2.0f),0};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glLightfv</a:t>
            </a:r>
            <a:r>
              <a:rPr lang="en-US" sz="1000" dirty="0">
                <a:latin typeface="Consolas" panose="020B0609020204030204" pitchFamily="49" charset="0"/>
              </a:rPr>
              <a:t>(GL_LIGHT0,GL_POSITION,lightDir);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(GL_COLOR_MATERIAL);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(GL_LIGHTING);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</a:t>
            </a:r>
            <a:r>
              <a:rPr lang="en-US" sz="1000" dirty="0">
                <a:latin typeface="Consolas" panose="020B0609020204030204" pitchFamily="49" charset="0"/>
              </a:rPr>
              <a:t>(GL_LIGHT0);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glMultMatrixf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modelViewGl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glEnableClientState</a:t>
            </a:r>
            <a:r>
              <a:rPr lang="en-US" sz="10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glEnableClientState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glEnableClientState</a:t>
            </a:r>
            <a:r>
              <a:rPr lang="en-US" sz="10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glColorPointer</a:t>
            </a:r>
            <a:r>
              <a:rPr lang="en-US" sz="1000" dirty="0">
                <a:latin typeface="Consolas" panose="020B0609020204030204" pitchFamily="49" charset="0"/>
              </a:rPr>
              <a:t>(4,GL_FLOAT,0,col.data());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glNormalPointer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(GL_FLOAT,0,nom.data());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glVertexPointer</a:t>
            </a:r>
            <a:r>
              <a:rPr lang="en-US" sz="1000" dirty="0">
                <a:latin typeface="Consolas" panose="020B0609020204030204" pitchFamily="49" charset="0"/>
              </a:rPr>
              <a:t>(3,GL_FLOAT,0,vtx.data());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glDrawArrays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GL_TRIANGLES</a:t>
            </a:r>
            <a:r>
              <a:rPr lang="en-US" sz="1000" dirty="0">
                <a:latin typeface="Consolas" panose="020B0609020204030204" pitchFamily="49" charset="0"/>
              </a:rPr>
              <a:t>,0,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vtx.size()/3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glDisableClientState</a:t>
            </a:r>
            <a:r>
              <a:rPr lang="en-US" sz="1000" dirty="0">
                <a:latin typeface="Consolas" panose="020B0609020204030204" pitchFamily="49" charset="0"/>
              </a:rPr>
              <a:t>(GL_VERTEX_ARRAY);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glDisableClientState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(GL_NORMAL_ARRAY);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glDisableClientState</a:t>
            </a:r>
            <a:r>
              <a:rPr lang="en-US" sz="1000" dirty="0">
                <a:latin typeface="Consolas" panose="020B0609020204030204" pitchFamily="49" charset="0"/>
              </a:rPr>
              <a:t>(GL_COLOR_ARRAY);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FsSwapBuffers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30784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ASCII or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binary STL file, it is nearly impossible to check if it is really a binary STL file, or something else, or a corrupted binary STL file.</a:t>
            </a:r>
          </a:p>
          <a:p>
            <a:r>
              <a:rPr lang="en-US" dirty="0"/>
              <a:t>But, if you know that the file is an STL file, you can reliably identify if it is an ASCII STL or Binary STL.</a:t>
            </a:r>
          </a:p>
          <a:p>
            <a:r>
              <a:rPr lang="en-US" dirty="0"/>
              <a:t>An ASCII STL file includes some keywords, “solid”, “facet”, “loop”, and “vertex”.</a:t>
            </a:r>
          </a:p>
          <a:p>
            <a:r>
              <a:rPr lang="en-US" dirty="0"/>
              <a:t>Read first 1000 bytes of the file, and check if these keywords are included.</a:t>
            </a:r>
          </a:p>
          <a:p>
            <a:r>
              <a:rPr lang="en-US" dirty="0"/>
              <a:t>It is no more than a guess, but all you can do is to guess.</a:t>
            </a:r>
          </a:p>
        </p:txBody>
      </p:sp>
    </p:spTree>
    <p:extLst>
      <p:ext uri="{BB962C8B-B14F-4D97-AF65-F5344CB8AC3E}">
        <p14:creationId xmlns:p14="http://schemas.microsoft.com/office/powerpoint/2010/main" val="686829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833" y="239233"/>
            <a:ext cx="5416868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bool </a:t>
            </a:r>
            <a:r>
              <a:rPr lang="en-US" sz="1000" dirty="0" err="1">
                <a:latin typeface="Lucida Console" panose="020B0609040504020204" pitchFamily="49" charset="0"/>
              </a:rPr>
              <a:t>IsAsciiStl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</a:t>
            </a:r>
            <a:r>
              <a:rPr lang="en-US" sz="1000" dirty="0" err="1">
                <a:latin typeface="Lucida Console" panose="020B0609040504020204" pitchFamily="49" charset="0"/>
              </a:rPr>
              <a:t>rb</a:t>
            </a:r>
            <a:r>
              <a:rPr lang="en-US" sz="10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char </a:t>
            </a:r>
            <a:r>
              <a:rPr lang="en-US" sz="1000" dirty="0" err="1">
                <a:latin typeface="Lucida Console" panose="020B0609040504020204" pitchFamily="49" charset="0"/>
              </a:rPr>
              <a:t>buf</a:t>
            </a:r>
            <a:r>
              <a:rPr lang="en-US" sz="1000" dirty="0">
                <a:latin typeface="Lucida Console" panose="020B0609040504020204" pitchFamily="49" charset="0"/>
              </a:rPr>
              <a:t>[1024];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fread</a:t>
            </a:r>
            <a:r>
              <a:rPr lang="en-US" sz="1000" dirty="0">
                <a:latin typeface="Lucida Console" panose="020B0609040504020204" pitchFamily="49" charset="0"/>
              </a:rPr>
              <a:t>(buf,1,1024,fp);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bool </a:t>
            </a:r>
            <a:r>
              <a:rPr lang="en-US" sz="1000" dirty="0" err="1">
                <a:latin typeface="Lucida Console" panose="020B0609040504020204" pitchFamily="49" charset="0"/>
              </a:rPr>
              <a:t>solid,facet,loop,vertex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solid=false;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facet=false;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loop=false;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vertex=false;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for(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&lt;1018;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++)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(buf+i,"solid",5)==0)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solid=true;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(buf+i,"facet",5)==0)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facet=true;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(buf+i,"loop",4)==0)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loop=true;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else if(</a:t>
            </a:r>
            <a:r>
              <a:rPr lang="en-US" sz="1000" dirty="0" err="1">
                <a:latin typeface="Lucida Console" panose="020B0609040504020204" pitchFamily="49" charset="0"/>
              </a:rPr>
              <a:t>strncmp</a:t>
            </a:r>
            <a:r>
              <a:rPr lang="en-US" sz="1000" dirty="0">
                <a:latin typeface="Lucida Console" panose="020B0609040504020204" pitchFamily="49" charset="0"/>
              </a:rPr>
              <a:t>(buf+i,"vertex",6)==0)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vertex=true;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if(true==solid &amp;&amp; true==facet &amp;&amp; true==loop &amp;&amp; true==vertex)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return true;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false;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30368" y="1097280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binary_stl.cpp.  </a:t>
            </a:r>
            <a:br>
              <a:rPr lang="en-US" dirty="0"/>
            </a:br>
            <a:r>
              <a:rPr lang="en-US" dirty="0"/>
              <a:t>Function prototype in </a:t>
            </a:r>
            <a:r>
              <a:rPr lang="en-US" dirty="0" err="1"/>
              <a:t>binary_stl.h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98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45042"/>
          </a:xfrm>
        </p:spPr>
        <p:txBody>
          <a:bodyPr/>
          <a:lstStyle/>
          <a:p>
            <a:r>
              <a:rPr lang="en-US" dirty="0"/>
              <a:t>After adding </a:t>
            </a:r>
            <a:r>
              <a:rPr lang="en-US" dirty="0" err="1"/>
              <a:t>IsAsciiSTL</a:t>
            </a:r>
            <a:r>
              <a:rPr lang="en-US" dirty="0"/>
              <a:t>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749" y="1913860"/>
            <a:ext cx="790152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/* virtual */ 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BeforeEverything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argc,char</a:t>
            </a:r>
            <a:r>
              <a:rPr lang="en-US" sz="1200" dirty="0">
                <a:latin typeface="Lucida Console" panose="020B0609040504020204" pitchFamily="49" charset="0"/>
              </a:rPr>
              <a:t> *</a:t>
            </a:r>
            <a:r>
              <a:rPr lang="en-US" sz="1200" dirty="0" err="1">
                <a:latin typeface="Lucida Console" panose="020B0609040504020204" pitchFamily="49" charset="0"/>
              </a:rPr>
              <a:t>argv</a:t>
            </a:r>
            <a:r>
              <a:rPr lang="en-US" sz="12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if(2&lt;=</a:t>
            </a:r>
            <a:r>
              <a:rPr lang="en-US" sz="1200" dirty="0" err="1">
                <a:latin typeface="Lucida Console" panose="020B0609040504020204" pitchFamily="49" charset="0"/>
              </a:rPr>
              <a:t>argc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if(true==::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IsAsciiStl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[1]))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("It is not a binary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!\n");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return;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LoadBinaryStl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argv</a:t>
            </a:r>
            <a:r>
              <a:rPr lang="en-US" sz="1200" dirty="0">
                <a:latin typeface="Lucida Console" panose="020B0609040504020204" pitchFamily="49" charset="0"/>
              </a:rPr>
              <a:t>[1]);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Older and Modern 3D Graphics APIs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Older 3D Graphics APIs</a:t>
            </a:r>
          </a:p>
          <a:p>
            <a:r>
              <a:rPr lang="en-US" sz="2000" dirty="0"/>
              <a:t>Fixed-function pipeline</a:t>
            </a:r>
          </a:p>
          <a:p>
            <a:endParaRPr lang="en-US" sz="2000" dirty="0"/>
          </a:p>
          <a:p>
            <a:r>
              <a:rPr lang="en-US" sz="2000" dirty="0"/>
              <a:t>A vertex consists of fixed attributes, position, color, normal, and texture coordinate.</a:t>
            </a:r>
          </a:p>
          <a:p>
            <a:r>
              <a:rPr lang="en-US" sz="2000" dirty="0" err="1"/>
              <a:t>glVertex</a:t>
            </a:r>
            <a:r>
              <a:rPr lang="en-US" sz="2000" dirty="0"/>
              <a:t>, </a:t>
            </a:r>
            <a:r>
              <a:rPr lang="en-US" sz="2000" dirty="0" err="1"/>
              <a:t>glColor</a:t>
            </a:r>
            <a:r>
              <a:rPr lang="en-US" sz="2000" dirty="0"/>
              <a:t>, </a:t>
            </a:r>
            <a:r>
              <a:rPr lang="en-US" sz="2000" dirty="0" err="1"/>
              <a:t>glNormal</a:t>
            </a:r>
            <a:r>
              <a:rPr lang="en-US" sz="2000" dirty="0"/>
              <a:t>, </a:t>
            </a:r>
            <a:r>
              <a:rPr lang="en-US" sz="2000" dirty="0" err="1"/>
              <a:t>glTexCoord</a:t>
            </a:r>
            <a:endParaRPr lang="en-US" sz="2000" dirty="0"/>
          </a:p>
          <a:p>
            <a:r>
              <a:rPr lang="en-US" sz="2000" dirty="0"/>
              <a:t>GPU calculates and maintains the transformation matrices.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Modern 3D Graphics APIs</a:t>
            </a:r>
          </a:p>
          <a:p>
            <a:r>
              <a:rPr lang="en-US" sz="2000" dirty="0"/>
              <a:t>Programmable pipeline, or Programmable </a:t>
            </a:r>
            <a:r>
              <a:rPr lang="en-US" sz="2000" dirty="0" err="1"/>
              <a:t>Shader</a:t>
            </a:r>
            <a:endParaRPr lang="en-US" sz="2000" dirty="0"/>
          </a:p>
          <a:p>
            <a:r>
              <a:rPr lang="en-US" sz="2000" dirty="0"/>
              <a:t>Vertex attributes are defined in the </a:t>
            </a:r>
            <a:r>
              <a:rPr lang="en-US" sz="2000" dirty="0" err="1"/>
              <a:t>shader</a:t>
            </a:r>
            <a:r>
              <a:rPr lang="en-US" sz="2000" dirty="0"/>
              <a:t> program.</a:t>
            </a:r>
          </a:p>
          <a:p>
            <a:endParaRPr lang="en-US" sz="2000" dirty="0"/>
          </a:p>
          <a:p>
            <a:r>
              <a:rPr lang="en-US" sz="2000" dirty="0"/>
              <a:t>Everything needs to be organized in arrays.</a:t>
            </a:r>
          </a:p>
          <a:p>
            <a:r>
              <a:rPr lang="en-US" sz="2000" dirty="0"/>
              <a:t>CPU calculates and maintains the transformation matrices.</a:t>
            </a:r>
          </a:p>
        </p:txBody>
      </p:sp>
    </p:spTree>
    <p:extLst>
      <p:ext uri="{BB962C8B-B14F-4D97-AF65-F5344CB8AC3E}">
        <p14:creationId xmlns:p14="http://schemas.microsoft.com/office/powerpoint/2010/main" val="131153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Gradually Transition to the Modern 3D Graphics API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Older 3D Graphics APIs</a:t>
            </a:r>
          </a:p>
          <a:p>
            <a:r>
              <a:rPr lang="en-US" sz="2000" dirty="0"/>
              <a:t>Fixed-function pipeline</a:t>
            </a:r>
          </a:p>
          <a:p>
            <a:endParaRPr lang="en-US" sz="2000" dirty="0"/>
          </a:p>
          <a:p>
            <a:r>
              <a:rPr lang="en-US" sz="2000" dirty="0"/>
              <a:t>A vertex consists of fixed attributes, position, color, normal, and texture coordinate.</a:t>
            </a:r>
          </a:p>
          <a:p>
            <a:r>
              <a:rPr lang="en-US" sz="2000" dirty="0" err="1"/>
              <a:t>glVertex</a:t>
            </a:r>
            <a:r>
              <a:rPr lang="en-US" sz="2000" dirty="0"/>
              <a:t>, </a:t>
            </a:r>
            <a:r>
              <a:rPr lang="en-US" sz="2000" dirty="0" err="1"/>
              <a:t>glColor</a:t>
            </a:r>
            <a:r>
              <a:rPr lang="en-US" sz="2000" dirty="0"/>
              <a:t>, </a:t>
            </a:r>
            <a:r>
              <a:rPr lang="en-US" sz="2000" dirty="0" err="1"/>
              <a:t>glNormal</a:t>
            </a:r>
            <a:r>
              <a:rPr lang="en-US" sz="2000" dirty="0"/>
              <a:t>, </a:t>
            </a:r>
            <a:r>
              <a:rPr lang="en-US" sz="2000" dirty="0" err="1"/>
              <a:t>glTexCoord</a:t>
            </a:r>
            <a:endParaRPr lang="en-US" sz="2000" dirty="0"/>
          </a:p>
          <a:p>
            <a:r>
              <a:rPr lang="en-US" sz="2000" dirty="0"/>
              <a:t>GPU calculates and maintains the transformation matrices.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Modern 3D Graphics APIs</a:t>
            </a:r>
          </a:p>
          <a:p>
            <a:r>
              <a:rPr lang="en-US" sz="2000" dirty="0"/>
              <a:t>Programmable pipeline, or Programmable </a:t>
            </a:r>
            <a:r>
              <a:rPr lang="en-US" sz="2000" dirty="0" err="1"/>
              <a:t>Shader</a:t>
            </a:r>
            <a:endParaRPr lang="en-US" sz="2000" dirty="0"/>
          </a:p>
          <a:p>
            <a:r>
              <a:rPr lang="en-US" sz="2000" dirty="0"/>
              <a:t>Vertex attributes are defined in the </a:t>
            </a:r>
            <a:r>
              <a:rPr lang="en-US" sz="2000" dirty="0" err="1"/>
              <a:t>shader</a:t>
            </a:r>
            <a:r>
              <a:rPr lang="en-US" sz="2000" dirty="0"/>
              <a:t> program.</a:t>
            </a:r>
          </a:p>
          <a:p>
            <a:endParaRPr lang="en-US" sz="2000" dirty="0"/>
          </a:p>
          <a:p>
            <a:r>
              <a:rPr lang="en-US" sz="2000" u="sng" dirty="0"/>
              <a:t>Everything needs to be organized in arrays.</a:t>
            </a:r>
          </a:p>
          <a:p>
            <a:r>
              <a:rPr lang="en-US" sz="2000" u="sng" dirty="0"/>
              <a:t>CPU calculates and maintains the transformation matrices.</a:t>
            </a:r>
          </a:p>
        </p:txBody>
      </p:sp>
    </p:spTree>
    <p:extLst>
      <p:ext uri="{BB962C8B-B14F-4D97-AF65-F5344CB8AC3E}">
        <p14:creationId xmlns:p14="http://schemas.microsoft.com/office/powerpoint/2010/main" val="54993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Everything in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rewrite the following code in a modern way: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97050"/>
            <a:ext cx="76690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glClear</a:t>
            </a:r>
            <a:r>
              <a:rPr lang="en-US" dirty="0"/>
              <a:t>(GL_COLOR_BUFFER_BIT|GL_DEPTH_BUFFER_BIT);</a:t>
            </a:r>
          </a:p>
          <a:p>
            <a:r>
              <a:rPr lang="en-US" dirty="0"/>
              <a:t>	</a:t>
            </a:r>
            <a:r>
              <a:rPr lang="en-US" dirty="0" err="1"/>
              <a:t>glShadeModel</a:t>
            </a:r>
            <a:r>
              <a:rPr lang="en-US" dirty="0"/>
              <a:t>(GL_SMOOTH);</a:t>
            </a:r>
          </a:p>
          <a:p>
            <a:r>
              <a:rPr lang="en-US" dirty="0"/>
              <a:t>	</a:t>
            </a:r>
            <a:r>
              <a:rPr lang="en-US" dirty="0" err="1"/>
              <a:t>glBegin</a:t>
            </a:r>
            <a:r>
              <a:rPr lang="en-US" dirty="0"/>
              <a:t>(GL_QUADS);</a:t>
            </a:r>
          </a:p>
          <a:p>
            <a:r>
              <a:rPr lang="en-US" dirty="0"/>
              <a:t>	glColor3f(1,0,0);</a:t>
            </a:r>
          </a:p>
          <a:p>
            <a:r>
              <a:rPr lang="en-US" dirty="0"/>
              <a:t>	glVertex2i(0,0);</a:t>
            </a:r>
          </a:p>
          <a:p>
            <a:r>
              <a:rPr lang="en-US" dirty="0"/>
              <a:t>	glColor3f(0,1,0);</a:t>
            </a:r>
          </a:p>
          <a:p>
            <a:r>
              <a:rPr lang="en-US" dirty="0"/>
              <a:t>	glVertex2i(800,0);</a:t>
            </a:r>
          </a:p>
          <a:p>
            <a:r>
              <a:rPr lang="en-US" dirty="0"/>
              <a:t>	glColor3f(0,0,1);</a:t>
            </a:r>
          </a:p>
          <a:p>
            <a:r>
              <a:rPr lang="en-US" dirty="0"/>
              <a:t>	glVertex2i(800,600);</a:t>
            </a:r>
          </a:p>
          <a:p>
            <a:r>
              <a:rPr lang="en-US" dirty="0"/>
              <a:t>	glColor3f(1,1,0);</a:t>
            </a:r>
          </a:p>
          <a:p>
            <a:r>
              <a:rPr lang="en-US" dirty="0"/>
              <a:t>	glVertex2i(0,600);</a:t>
            </a:r>
          </a:p>
          <a:p>
            <a:r>
              <a:rPr lang="en-US" dirty="0"/>
              <a:t>	</a:t>
            </a:r>
            <a:r>
              <a:rPr lang="en-US" dirty="0" err="1"/>
              <a:t>glEnd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FsSwapBuffers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489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7296</Words>
  <Application>Microsoft Office PowerPoint</Application>
  <PresentationFormat>On-screen Show (4:3)</PresentationFormat>
  <Paragraphs>874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Lucida Console</vt:lpstr>
      <vt:lpstr>Default Design</vt:lpstr>
      <vt:lpstr>24-783 Lecture Note 5 3D Graphics</vt:lpstr>
      <vt:lpstr>PowerPoint Presentation</vt:lpstr>
      <vt:lpstr>Modern 3D Graphics APIs</vt:lpstr>
      <vt:lpstr>Vulkan is a Disaster</vt:lpstr>
      <vt:lpstr>Problems of Ultra Low-Level Library</vt:lpstr>
      <vt:lpstr>Hope OpenGL Lasts Longer</vt:lpstr>
      <vt:lpstr>Difference between Older and Modern 3D Graphics APIs</vt:lpstr>
      <vt:lpstr>Let's Gradually Transition to the Modern 3D Graphics API</vt:lpstr>
      <vt:lpstr>Organizing Everything in Arrays</vt:lpstr>
      <vt:lpstr>OpenGL functions to use</vt:lpstr>
      <vt:lpstr>PowerPoint Presentation</vt:lpstr>
      <vt:lpstr>This is good and bad.</vt:lpstr>
      <vt:lpstr>Practice:  Click to draw line segments</vt:lpstr>
      <vt:lpstr>View Control</vt:lpstr>
      <vt:lpstr>YS-Class library and YsMatrix4x4 class</vt:lpstr>
      <vt:lpstr>DrawCube function from 24-780</vt:lpstr>
      <vt:lpstr>PowerPoint Presentation</vt:lpstr>
      <vt:lpstr>Let's spin it.</vt:lpstr>
      <vt:lpstr>View Control</vt:lpstr>
      <vt:lpstr>View Transformation</vt:lpstr>
      <vt:lpstr>1st Step:  Translate by -t</vt:lpstr>
      <vt:lpstr>2nd Step: Rotate by R-1</vt:lpstr>
      <vt:lpstr>3rd Step: Translate by -d</vt:lpstr>
      <vt:lpstr>In a Matrix form</vt:lpstr>
      <vt:lpstr>Let's define</vt:lpstr>
      <vt:lpstr>PowerPoint Presentation</vt:lpstr>
      <vt:lpstr>PowerPoint Presentation</vt:lpstr>
      <vt:lpstr>Modify DrawCube function to MakeCubeVertexArray function.</vt:lpstr>
      <vt:lpstr>Lighting</vt:lpstr>
      <vt:lpstr>Lighting</vt:lpstr>
      <vt:lpstr>Lighting</vt:lpstr>
      <vt:lpstr>Lighting</vt:lpstr>
      <vt:lpstr>Lighting</vt:lpstr>
      <vt:lpstr>Lighting with OpenGL</vt:lpstr>
      <vt:lpstr>Lighting with OpenGL</vt:lpstr>
      <vt:lpstr>Dealing with a binary data file</vt:lpstr>
      <vt:lpstr>Binary dump</vt:lpstr>
      <vt:lpstr>Binary dump program.</vt:lpstr>
      <vt:lpstr>Hexa-decimal number</vt:lpstr>
      <vt:lpstr>Binary STL file</vt:lpstr>
      <vt:lpstr>Binary STL</vt:lpstr>
      <vt:lpstr>Binary STL file</vt:lpstr>
      <vt:lpstr>50 bytes for a triangle</vt:lpstr>
      <vt:lpstr>Reading a Binary File with C Standard Library</vt:lpstr>
      <vt:lpstr>Reading a Binary File with C++ Standard Library </vt:lpstr>
      <vt:lpstr>Interpreting a binary data file.</vt:lpstr>
      <vt:lpstr>What if the world is not an Intel world?</vt:lpstr>
      <vt:lpstr>PowerPoint Presentation</vt:lpstr>
      <vt:lpstr>Question:</vt:lpstr>
      <vt:lpstr>Endian-ness of a Binary STL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far the view point should be away from where?</vt:lpstr>
      <vt:lpstr>PowerPoint Presentation</vt:lpstr>
      <vt:lpstr>Add GetBoundingBox function in binary_stl.h and binary_stl.cpp</vt:lpstr>
      <vt:lpstr>PowerPoint Presentation</vt:lpstr>
      <vt:lpstr>Changes in the Draw function</vt:lpstr>
      <vt:lpstr>Identifying ASCII or Binary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594</cp:revision>
  <dcterms:created xsi:type="dcterms:W3CDTF">2009-08-19T14:18:47Z</dcterms:created>
  <dcterms:modified xsi:type="dcterms:W3CDTF">2021-03-10T22:29:58Z</dcterms:modified>
</cp:coreProperties>
</file>