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6"/>
  </p:notesMasterIdLst>
  <p:sldIdLst>
    <p:sldId id="571" r:id="rId2"/>
    <p:sldId id="575" r:id="rId3"/>
    <p:sldId id="576" r:id="rId4"/>
    <p:sldId id="577" r:id="rId5"/>
    <p:sldId id="578" r:id="rId6"/>
    <p:sldId id="579" r:id="rId7"/>
    <p:sldId id="580" r:id="rId8"/>
    <p:sldId id="581" r:id="rId9"/>
    <p:sldId id="582" r:id="rId10"/>
    <p:sldId id="583" r:id="rId11"/>
    <p:sldId id="584" r:id="rId12"/>
    <p:sldId id="585" r:id="rId13"/>
    <p:sldId id="586" r:id="rId14"/>
    <p:sldId id="587" r:id="rId15"/>
    <p:sldId id="588" r:id="rId16"/>
    <p:sldId id="589" r:id="rId17"/>
    <p:sldId id="590" r:id="rId18"/>
    <p:sldId id="591" r:id="rId19"/>
    <p:sldId id="592" r:id="rId20"/>
    <p:sldId id="593" r:id="rId21"/>
    <p:sldId id="594" r:id="rId22"/>
    <p:sldId id="595" r:id="rId23"/>
    <p:sldId id="596" r:id="rId24"/>
    <p:sldId id="597" r:id="rId25"/>
    <p:sldId id="598" r:id="rId26"/>
    <p:sldId id="599" r:id="rId27"/>
    <p:sldId id="600" r:id="rId28"/>
    <p:sldId id="601" r:id="rId29"/>
    <p:sldId id="602" r:id="rId30"/>
    <p:sldId id="603" r:id="rId31"/>
    <p:sldId id="604" r:id="rId32"/>
    <p:sldId id="605" r:id="rId33"/>
    <p:sldId id="606" r:id="rId34"/>
    <p:sldId id="607" r:id="rId35"/>
    <p:sldId id="621" r:id="rId36"/>
    <p:sldId id="622" r:id="rId37"/>
    <p:sldId id="623" r:id="rId38"/>
    <p:sldId id="624" r:id="rId39"/>
    <p:sldId id="618" r:id="rId40"/>
    <p:sldId id="619" r:id="rId41"/>
    <p:sldId id="620" r:id="rId42"/>
    <p:sldId id="625" r:id="rId43"/>
    <p:sldId id="608" r:id="rId44"/>
    <p:sldId id="614" r:id="rId45"/>
    <p:sldId id="681" r:id="rId46"/>
    <p:sldId id="682" r:id="rId47"/>
    <p:sldId id="630" r:id="rId48"/>
    <p:sldId id="632" r:id="rId49"/>
    <p:sldId id="633" r:id="rId50"/>
    <p:sldId id="634" r:id="rId51"/>
    <p:sldId id="635" r:id="rId52"/>
    <p:sldId id="636" r:id="rId53"/>
    <p:sldId id="637" r:id="rId54"/>
    <p:sldId id="631" r:id="rId55"/>
    <p:sldId id="638" r:id="rId56"/>
    <p:sldId id="639" r:id="rId57"/>
    <p:sldId id="640" r:id="rId58"/>
    <p:sldId id="641" r:id="rId59"/>
    <p:sldId id="642" r:id="rId60"/>
    <p:sldId id="643" r:id="rId61"/>
    <p:sldId id="644" r:id="rId62"/>
    <p:sldId id="645" r:id="rId63"/>
    <p:sldId id="646" r:id="rId64"/>
    <p:sldId id="647" r:id="rId65"/>
    <p:sldId id="683" r:id="rId66"/>
    <p:sldId id="684" r:id="rId67"/>
    <p:sldId id="649" r:id="rId68"/>
    <p:sldId id="650" r:id="rId69"/>
    <p:sldId id="651" r:id="rId70"/>
    <p:sldId id="652" r:id="rId71"/>
    <p:sldId id="654" r:id="rId72"/>
    <p:sldId id="655" r:id="rId73"/>
    <p:sldId id="656" r:id="rId74"/>
    <p:sldId id="657" r:id="rId75"/>
    <p:sldId id="659" r:id="rId76"/>
    <p:sldId id="664" r:id="rId77"/>
    <p:sldId id="661" r:id="rId78"/>
    <p:sldId id="662" r:id="rId79"/>
    <p:sldId id="660" r:id="rId80"/>
    <p:sldId id="665" r:id="rId81"/>
    <p:sldId id="666" r:id="rId82"/>
    <p:sldId id="667" r:id="rId83"/>
    <p:sldId id="668" r:id="rId84"/>
    <p:sldId id="669" r:id="rId85"/>
    <p:sldId id="670" r:id="rId86"/>
    <p:sldId id="671" r:id="rId87"/>
    <p:sldId id="672" r:id="rId88"/>
    <p:sldId id="673" r:id="rId89"/>
    <p:sldId id="674" r:id="rId90"/>
    <p:sldId id="675" r:id="rId91"/>
    <p:sldId id="676" r:id="rId92"/>
    <p:sldId id="677" r:id="rId93"/>
    <p:sldId id="678" r:id="rId94"/>
    <p:sldId id="679" r:id="rId95"/>
    <p:sldId id="680" r:id="rId96"/>
    <p:sldId id="685" r:id="rId97"/>
    <p:sldId id="686" r:id="rId98"/>
    <p:sldId id="687" r:id="rId99"/>
    <p:sldId id="688" r:id="rId100"/>
    <p:sldId id="689" r:id="rId101"/>
    <p:sldId id="690" r:id="rId102"/>
    <p:sldId id="691" r:id="rId103"/>
    <p:sldId id="692" r:id="rId104"/>
    <p:sldId id="693" r:id="rId105"/>
    <p:sldId id="694" r:id="rId106"/>
    <p:sldId id="695" r:id="rId107"/>
    <p:sldId id="696" r:id="rId108"/>
    <p:sldId id="697" r:id="rId109"/>
    <p:sldId id="698" r:id="rId110"/>
    <p:sldId id="699" r:id="rId111"/>
    <p:sldId id="700" r:id="rId112"/>
    <p:sldId id="701" r:id="rId113"/>
    <p:sldId id="702" r:id="rId114"/>
    <p:sldId id="703" r:id="rId11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8" d="100"/>
          <a:sy n="108" d="100"/>
        </p:scale>
        <p:origin x="170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BCB6D5-09E4-4610-88CA-DFB2CE3AAC59}" type="datetimeFigureOut">
              <a:rPr lang="en-US" smtClean="0"/>
              <a:t>4/1/2021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4EA0FF-337F-4458-917A-769BA419EB7C}" type="slidenum">
              <a:rPr lang="en-US" smtClean="0"/>
              <a:t>‹#›</a:t>
            </a:fld>
            <a:endParaRPr lang="en-US"/>
          </a:p>
        </p:txBody>
      </p:sp>
    </p:spTree>
    <p:extLst>
      <p:ext uri="{BB962C8B-B14F-4D97-AF65-F5344CB8AC3E}">
        <p14:creationId xmlns:p14="http://schemas.microsoft.com/office/powerpoint/2010/main" val="3431292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4EA0FF-337F-4458-917A-769BA419EB7C}" type="slidenum">
              <a:rPr lang="en-US" smtClean="0"/>
              <a:t>96</a:t>
            </a:fld>
            <a:endParaRPr lang="en-US"/>
          </a:p>
        </p:txBody>
      </p:sp>
    </p:spTree>
    <p:extLst>
      <p:ext uri="{BB962C8B-B14F-4D97-AF65-F5344CB8AC3E}">
        <p14:creationId xmlns:p14="http://schemas.microsoft.com/office/powerpoint/2010/main" val="2369051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p:cNvSpPr>
            <a:spLocks noGrp="1" noChangeArrowheads="1"/>
          </p:cNvSpPr>
          <p:nvPr>
            <p:ph type="sldNum" sz="quarter" idx="12"/>
          </p:nvPr>
        </p:nvSpPr>
        <p:spPr>
          <a:ln/>
        </p:spPr>
        <p:txBody>
          <a:bodyPr/>
          <a:lstStyle>
            <a:lvl1pPr>
              <a:defRPr/>
            </a:lvl1pPr>
          </a:lstStyle>
          <a:p>
            <a:pPr>
              <a:defRPr/>
            </a:pPr>
            <a:fld id="{58CFA322-6F3F-4DC0-87DD-C2243BD40E52}" type="slidenum">
              <a:rPr lang="en-US" altLang="ko-KR"/>
              <a:pPr>
                <a:defRPr/>
              </a:pPr>
              <a:t>‹#›</a:t>
            </a:fld>
            <a:endParaRPr lang="en-US" altLang="ko-KR"/>
          </a:p>
        </p:txBody>
      </p:sp>
    </p:spTree>
    <p:extLst>
      <p:ext uri="{BB962C8B-B14F-4D97-AF65-F5344CB8AC3E}">
        <p14:creationId xmlns:p14="http://schemas.microsoft.com/office/powerpoint/2010/main" val="1193579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p:cNvSpPr>
            <a:spLocks noGrp="1" noChangeArrowheads="1"/>
          </p:cNvSpPr>
          <p:nvPr>
            <p:ph type="sldNum" sz="quarter" idx="12"/>
          </p:nvPr>
        </p:nvSpPr>
        <p:spPr>
          <a:ln/>
        </p:spPr>
        <p:txBody>
          <a:bodyPr/>
          <a:lstStyle>
            <a:lvl1pPr>
              <a:defRPr/>
            </a:lvl1pPr>
          </a:lstStyle>
          <a:p>
            <a:pPr>
              <a:defRPr/>
            </a:pPr>
            <a:fld id="{75F19005-ABF8-4206-A7D8-6B64D35F117C}" type="slidenum">
              <a:rPr lang="en-US" altLang="ko-KR"/>
              <a:pPr>
                <a:defRPr/>
              </a:pPr>
              <a:t>‹#›</a:t>
            </a:fld>
            <a:endParaRPr lang="en-US" altLang="ko-KR"/>
          </a:p>
        </p:txBody>
      </p:sp>
    </p:spTree>
    <p:extLst>
      <p:ext uri="{BB962C8B-B14F-4D97-AF65-F5344CB8AC3E}">
        <p14:creationId xmlns:p14="http://schemas.microsoft.com/office/powerpoint/2010/main" val="2814997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p:cNvSpPr>
            <a:spLocks noGrp="1" noChangeArrowheads="1"/>
          </p:cNvSpPr>
          <p:nvPr>
            <p:ph type="sldNum" sz="quarter" idx="12"/>
          </p:nvPr>
        </p:nvSpPr>
        <p:spPr>
          <a:ln/>
        </p:spPr>
        <p:txBody>
          <a:bodyPr/>
          <a:lstStyle>
            <a:lvl1pPr>
              <a:defRPr/>
            </a:lvl1pPr>
          </a:lstStyle>
          <a:p>
            <a:pPr>
              <a:defRPr/>
            </a:pPr>
            <a:fld id="{8911E539-E3A0-4ACA-8410-6BBB64C7316C}" type="slidenum">
              <a:rPr lang="en-US" altLang="ko-KR"/>
              <a:pPr>
                <a:defRPr/>
              </a:pPr>
              <a:t>‹#›</a:t>
            </a:fld>
            <a:endParaRPr lang="en-US" altLang="ko-KR"/>
          </a:p>
        </p:txBody>
      </p:sp>
    </p:spTree>
    <p:extLst>
      <p:ext uri="{BB962C8B-B14F-4D97-AF65-F5344CB8AC3E}">
        <p14:creationId xmlns:p14="http://schemas.microsoft.com/office/powerpoint/2010/main" val="2464055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r>
              <a:rPr lang="en-US"/>
              <a:t>Click to edit Master title style</a:t>
            </a:r>
          </a:p>
        </p:txBody>
      </p:sp>
      <p:sp>
        <p:nvSpPr>
          <p:cNvPr id="3" name="Text Placeholder 2"/>
          <p:cNvSpPr>
            <a:spLocks noGrp="1"/>
          </p:cNvSpPr>
          <p:nvPr>
            <p:ph type="body" sz="half" idx="1"/>
          </p:nvPr>
        </p:nvSpPr>
        <p:spPr>
          <a:xfrm>
            <a:off x="457200" y="1066800"/>
            <a:ext cx="4038600" cy="5059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66800"/>
            <a:ext cx="4038600" cy="5059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6"/>
          <p:cNvSpPr>
            <a:spLocks noGrp="1" noChangeArrowheads="1"/>
          </p:cNvSpPr>
          <p:nvPr>
            <p:ph type="sldNum" sz="quarter" idx="12"/>
          </p:nvPr>
        </p:nvSpPr>
        <p:spPr>
          <a:ln/>
        </p:spPr>
        <p:txBody>
          <a:bodyPr/>
          <a:lstStyle>
            <a:lvl1pPr>
              <a:defRPr/>
            </a:lvl1pPr>
          </a:lstStyle>
          <a:p>
            <a:pPr>
              <a:defRPr/>
            </a:pPr>
            <a:fld id="{FA2BEA70-0706-42DF-B69B-B92068D80B29}" type="slidenum">
              <a:rPr lang="en-US" altLang="ko-KR"/>
              <a:pPr>
                <a:defRPr/>
              </a:pPr>
              <a:t>‹#›</a:t>
            </a:fld>
            <a:endParaRPr lang="en-US" altLang="ko-KR"/>
          </a:p>
        </p:txBody>
      </p:sp>
    </p:spTree>
    <p:extLst>
      <p:ext uri="{BB962C8B-B14F-4D97-AF65-F5344CB8AC3E}">
        <p14:creationId xmlns:p14="http://schemas.microsoft.com/office/powerpoint/2010/main" val="3944805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p:cNvSpPr>
            <a:spLocks noGrp="1" noChangeArrowheads="1"/>
          </p:cNvSpPr>
          <p:nvPr>
            <p:ph type="sldNum" sz="quarter" idx="12"/>
          </p:nvPr>
        </p:nvSpPr>
        <p:spPr>
          <a:ln/>
        </p:spPr>
        <p:txBody>
          <a:bodyPr/>
          <a:lstStyle>
            <a:lvl1pPr>
              <a:defRPr/>
            </a:lvl1pPr>
          </a:lstStyle>
          <a:p>
            <a:pPr>
              <a:defRPr/>
            </a:pPr>
            <a:fld id="{5BB2500B-4EAB-4352-950A-83638A46CB1F}" type="slidenum">
              <a:rPr lang="en-US" altLang="ko-KR"/>
              <a:pPr>
                <a:defRPr/>
              </a:pPr>
              <a:t>‹#›</a:t>
            </a:fld>
            <a:endParaRPr lang="en-US" altLang="ko-KR"/>
          </a:p>
        </p:txBody>
      </p:sp>
    </p:spTree>
    <p:extLst>
      <p:ext uri="{BB962C8B-B14F-4D97-AF65-F5344CB8AC3E}">
        <p14:creationId xmlns:p14="http://schemas.microsoft.com/office/powerpoint/2010/main" val="494370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p:cNvSpPr>
            <a:spLocks noGrp="1" noChangeArrowheads="1"/>
          </p:cNvSpPr>
          <p:nvPr>
            <p:ph type="sldNum" sz="quarter" idx="12"/>
          </p:nvPr>
        </p:nvSpPr>
        <p:spPr>
          <a:ln/>
        </p:spPr>
        <p:txBody>
          <a:bodyPr/>
          <a:lstStyle>
            <a:lvl1pPr>
              <a:defRPr/>
            </a:lvl1pPr>
          </a:lstStyle>
          <a:p>
            <a:pPr>
              <a:defRPr/>
            </a:pPr>
            <a:fld id="{9A4AD067-94AF-4CC4-A3F4-94BC22933865}" type="slidenum">
              <a:rPr lang="en-US" altLang="ko-KR"/>
              <a:pPr>
                <a:defRPr/>
              </a:pPr>
              <a:t>‹#›</a:t>
            </a:fld>
            <a:endParaRPr lang="en-US" altLang="ko-KR"/>
          </a:p>
        </p:txBody>
      </p:sp>
    </p:spTree>
    <p:extLst>
      <p:ext uri="{BB962C8B-B14F-4D97-AF65-F5344CB8AC3E}">
        <p14:creationId xmlns:p14="http://schemas.microsoft.com/office/powerpoint/2010/main" val="3817544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066800"/>
            <a:ext cx="40386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66800"/>
            <a:ext cx="40386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6"/>
          <p:cNvSpPr>
            <a:spLocks noGrp="1" noChangeArrowheads="1"/>
          </p:cNvSpPr>
          <p:nvPr>
            <p:ph type="sldNum" sz="quarter" idx="12"/>
          </p:nvPr>
        </p:nvSpPr>
        <p:spPr>
          <a:ln/>
        </p:spPr>
        <p:txBody>
          <a:bodyPr/>
          <a:lstStyle>
            <a:lvl1pPr>
              <a:defRPr/>
            </a:lvl1pPr>
          </a:lstStyle>
          <a:p>
            <a:pPr>
              <a:defRPr/>
            </a:pPr>
            <a:fld id="{AC5F1812-1DE0-4021-BADA-FFAFA5A10F0D}" type="slidenum">
              <a:rPr lang="en-US" altLang="ko-KR"/>
              <a:pPr>
                <a:defRPr/>
              </a:pPr>
              <a:t>‹#›</a:t>
            </a:fld>
            <a:endParaRPr lang="en-US" altLang="ko-KR"/>
          </a:p>
        </p:txBody>
      </p:sp>
    </p:spTree>
    <p:extLst>
      <p:ext uri="{BB962C8B-B14F-4D97-AF65-F5344CB8AC3E}">
        <p14:creationId xmlns:p14="http://schemas.microsoft.com/office/powerpoint/2010/main" val="1113088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9" name="Rectangle 6"/>
          <p:cNvSpPr>
            <a:spLocks noGrp="1" noChangeArrowheads="1"/>
          </p:cNvSpPr>
          <p:nvPr>
            <p:ph type="sldNum" sz="quarter" idx="12"/>
          </p:nvPr>
        </p:nvSpPr>
        <p:spPr>
          <a:ln/>
        </p:spPr>
        <p:txBody>
          <a:bodyPr/>
          <a:lstStyle>
            <a:lvl1pPr>
              <a:defRPr/>
            </a:lvl1pPr>
          </a:lstStyle>
          <a:p>
            <a:pPr>
              <a:defRPr/>
            </a:pPr>
            <a:fld id="{8C83109A-EB99-4320-890D-5E8814322824}" type="slidenum">
              <a:rPr lang="en-US" altLang="ko-KR"/>
              <a:pPr>
                <a:defRPr/>
              </a:pPr>
              <a:t>‹#›</a:t>
            </a:fld>
            <a:endParaRPr lang="en-US" altLang="ko-KR"/>
          </a:p>
        </p:txBody>
      </p:sp>
    </p:spTree>
    <p:extLst>
      <p:ext uri="{BB962C8B-B14F-4D97-AF65-F5344CB8AC3E}">
        <p14:creationId xmlns:p14="http://schemas.microsoft.com/office/powerpoint/2010/main" val="1344151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5" name="Rectangle 6"/>
          <p:cNvSpPr>
            <a:spLocks noGrp="1" noChangeArrowheads="1"/>
          </p:cNvSpPr>
          <p:nvPr>
            <p:ph type="sldNum" sz="quarter" idx="12"/>
          </p:nvPr>
        </p:nvSpPr>
        <p:spPr>
          <a:ln/>
        </p:spPr>
        <p:txBody>
          <a:bodyPr/>
          <a:lstStyle>
            <a:lvl1pPr>
              <a:defRPr/>
            </a:lvl1pPr>
          </a:lstStyle>
          <a:p>
            <a:pPr>
              <a:defRPr/>
            </a:pPr>
            <a:fld id="{6DC6F314-25DC-4377-AD01-A920945A2208}" type="slidenum">
              <a:rPr lang="en-US" altLang="ko-KR"/>
              <a:pPr>
                <a:defRPr/>
              </a:pPr>
              <a:t>‹#›</a:t>
            </a:fld>
            <a:endParaRPr lang="en-US" altLang="ko-KR"/>
          </a:p>
        </p:txBody>
      </p:sp>
    </p:spTree>
    <p:extLst>
      <p:ext uri="{BB962C8B-B14F-4D97-AF65-F5344CB8AC3E}">
        <p14:creationId xmlns:p14="http://schemas.microsoft.com/office/powerpoint/2010/main" val="3309913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4" name="Rectangle 6"/>
          <p:cNvSpPr>
            <a:spLocks noGrp="1" noChangeArrowheads="1"/>
          </p:cNvSpPr>
          <p:nvPr>
            <p:ph type="sldNum" sz="quarter" idx="12"/>
          </p:nvPr>
        </p:nvSpPr>
        <p:spPr>
          <a:ln/>
        </p:spPr>
        <p:txBody>
          <a:bodyPr/>
          <a:lstStyle>
            <a:lvl1pPr>
              <a:defRPr/>
            </a:lvl1pPr>
          </a:lstStyle>
          <a:p>
            <a:pPr>
              <a:defRPr/>
            </a:pPr>
            <a:fld id="{2C10ED3A-E24C-4B6A-90A2-C196FD3C6786}" type="slidenum">
              <a:rPr lang="en-US" altLang="ko-KR"/>
              <a:pPr>
                <a:defRPr/>
              </a:pPr>
              <a:t>‹#›</a:t>
            </a:fld>
            <a:endParaRPr lang="en-US" altLang="ko-KR"/>
          </a:p>
        </p:txBody>
      </p:sp>
    </p:spTree>
    <p:extLst>
      <p:ext uri="{BB962C8B-B14F-4D97-AF65-F5344CB8AC3E}">
        <p14:creationId xmlns:p14="http://schemas.microsoft.com/office/powerpoint/2010/main" val="3833296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6"/>
          <p:cNvSpPr>
            <a:spLocks noGrp="1" noChangeArrowheads="1"/>
          </p:cNvSpPr>
          <p:nvPr>
            <p:ph type="sldNum" sz="quarter" idx="12"/>
          </p:nvPr>
        </p:nvSpPr>
        <p:spPr>
          <a:ln/>
        </p:spPr>
        <p:txBody>
          <a:bodyPr/>
          <a:lstStyle>
            <a:lvl1pPr>
              <a:defRPr/>
            </a:lvl1pPr>
          </a:lstStyle>
          <a:p>
            <a:pPr>
              <a:defRPr/>
            </a:pPr>
            <a:fld id="{2A6225BB-6760-4477-80E2-E9464DB153A4}" type="slidenum">
              <a:rPr lang="en-US" altLang="ko-KR"/>
              <a:pPr>
                <a:defRPr/>
              </a:pPr>
              <a:t>‹#›</a:t>
            </a:fld>
            <a:endParaRPr lang="en-US" altLang="ko-KR"/>
          </a:p>
        </p:txBody>
      </p:sp>
    </p:spTree>
    <p:extLst>
      <p:ext uri="{BB962C8B-B14F-4D97-AF65-F5344CB8AC3E}">
        <p14:creationId xmlns:p14="http://schemas.microsoft.com/office/powerpoint/2010/main" val="585166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6"/>
          <p:cNvSpPr>
            <a:spLocks noGrp="1" noChangeArrowheads="1"/>
          </p:cNvSpPr>
          <p:nvPr>
            <p:ph type="sldNum" sz="quarter" idx="12"/>
          </p:nvPr>
        </p:nvSpPr>
        <p:spPr>
          <a:ln/>
        </p:spPr>
        <p:txBody>
          <a:bodyPr/>
          <a:lstStyle>
            <a:lvl1pPr>
              <a:defRPr/>
            </a:lvl1pPr>
          </a:lstStyle>
          <a:p>
            <a:pPr>
              <a:defRPr/>
            </a:pPr>
            <a:fld id="{2F79013F-5B2C-4E9D-9745-5981D3CFC251}" type="slidenum">
              <a:rPr lang="en-US" altLang="ko-KR"/>
              <a:pPr>
                <a:defRPr/>
              </a:pPr>
              <a:t>‹#›</a:t>
            </a:fld>
            <a:endParaRPr lang="en-US" altLang="ko-KR"/>
          </a:p>
        </p:txBody>
      </p:sp>
    </p:spTree>
    <p:extLst>
      <p:ext uri="{BB962C8B-B14F-4D97-AF65-F5344CB8AC3E}">
        <p14:creationId xmlns:p14="http://schemas.microsoft.com/office/powerpoint/2010/main" val="4230596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ko-KR"/>
              <a:t>Click to edit Master title style</a:t>
            </a:r>
          </a:p>
        </p:txBody>
      </p:sp>
      <p:sp>
        <p:nvSpPr>
          <p:cNvPr id="1027" name="Rectangle 3"/>
          <p:cNvSpPr>
            <a:spLocks noGrp="1" noChangeArrowheads="1"/>
          </p:cNvSpPr>
          <p:nvPr>
            <p:ph type="body" idx="1"/>
          </p:nvPr>
        </p:nvSpPr>
        <p:spPr bwMode="auto">
          <a:xfrm>
            <a:off x="457200" y="1066800"/>
            <a:ext cx="8229600"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굴림" charset="-127"/>
              </a:defRPr>
            </a:lvl1pPr>
          </a:lstStyle>
          <a:p>
            <a:pPr>
              <a:defRPr/>
            </a:pPr>
            <a:endParaRPr lang="en-US" altLang="ko-K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굴림" charset="-127"/>
              </a:defRPr>
            </a:lvl1pPr>
          </a:lstStyle>
          <a:p>
            <a:pPr>
              <a:defRPr/>
            </a:pPr>
            <a:endParaRPr lang="en-US" altLang="ko-K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굴림" charset="-127"/>
              </a:defRPr>
            </a:lvl1pPr>
          </a:lstStyle>
          <a:p>
            <a:pPr>
              <a:defRPr/>
            </a:pPr>
            <a:fld id="{E37565C6-0CEA-42B8-A9C2-60D46C6627E9}" type="slidenum">
              <a:rPr lang="en-US" altLang="ko-KR"/>
              <a:pPr>
                <a:defRPr/>
              </a:pPr>
              <a:t>‹#›</a:t>
            </a:fld>
            <a:endParaRPr lang="en-US" altLang="ko-K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2000">
          <a:solidFill>
            <a:schemeClr val="tx2"/>
          </a:solidFill>
          <a:latin typeface="+mj-lt"/>
          <a:ea typeface="+mj-ea"/>
          <a:cs typeface="+mj-cs"/>
        </a:defRPr>
      </a:lvl1pPr>
      <a:lvl2pPr algn="ctr" rtl="0" eaLnBrk="0" fontAlgn="base" hangingPunct="0">
        <a:spcBef>
          <a:spcPct val="0"/>
        </a:spcBef>
        <a:spcAft>
          <a:spcPct val="0"/>
        </a:spcAft>
        <a:defRPr sz="2000">
          <a:solidFill>
            <a:schemeClr val="tx2"/>
          </a:solidFill>
          <a:latin typeface="Arial" charset="0"/>
        </a:defRPr>
      </a:lvl2pPr>
      <a:lvl3pPr algn="ctr" rtl="0" eaLnBrk="0" fontAlgn="base" hangingPunct="0">
        <a:spcBef>
          <a:spcPct val="0"/>
        </a:spcBef>
        <a:spcAft>
          <a:spcPct val="0"/>
        </a:spcAft>
        <a:defRPr sz="2000">
          <a:solidFill>
            <a:schemeClr val="tx2"/>
          </a:solidFill>
          <a:latin typeface="Arial" charset="0"/>
        </a:defRPr>
      </a:lvl3pPr>
      <a:lvl4pPr algn="ctr" rtl="0" eaLnBrk="0" fontAlgn="base" hangingPunct="0">
        <a:spcBef>
          <a:spcPct val="0"/>
        </a:spcBef>
        <a:spcAft>
          <a:spcPct val="0"/>
        </a:spcAft>
        <a:defRPr sz="2000">
          <a:solidFill>
            <a:schemeClr val="tx2"/>
          </a:solidFill>
          <a:latin typeface="Arial" charset="0"/>
        </a:defRPr>
      </a:lvl4pPr>
      <a:lvl5pPr algn="ctr" rtl="0" eaLnBrk="0" fontAlgn="base" hangingPunct="0">
        <a:spcBef>
          <a:spcPct val="0"/>
        </a:spcBef>
        <a:spcAft>
          <a:spcPct val="0"/>
        </a:spcAft>
        <a:defRPr sz="2000">
          <a:solidFill>
            <a:schemeClr val="tx2"/>
          </a:solidFill>
          <a:latin typeface="Arial" charset="0"/>
        </a:defRPr>
      </a:lvl5pPr>
      <a:lvl6pPr marL="457200" algn="ctr" rtl="0" fontAlgn="base">
        <a:spcBef>
          <a:spcPct val="0"/>
        </a:spcBef>
        <a:spcAft>
          <a:spcPct val="0"/>
        </a:spcAft>
        <a:defRPr sz="2000">
          <a:solidFill>
            <a:schemeClr val="tx2"/>
          </a:solidFill>
          <a:latin typeface="Arial" charset="0"/>
        </a:defRPr>
      </a:lvl6pPr>
      <a:lvl7pPr marL="914400" algn="ctr" rtl="0" fontAlgn="base">
        <a:spcBef>
          <a:spcPct val="0"/>
        </a:spcBef>
        <a:spcAft>
          <a:spcPct val="0"/>
        </a:spcAft>
        <a:defRPr sz="2000">
          <a:solidFill>
            <a:schemeClr val="tx2"/>
          </a:solidFill>
          <a:latin typeface="Arial" charset="0"/>
        </a:defRPr>
      </a:lvl7pPr>
      <a:lvl8pPr marL="1371600" algn="ctr" rtl="0" fontAlgn="base">
        <a:spcBef>
          <a:spcPct val="0"/>
        </a:spcBef>
        <a:spcAft>
          <a:spcPct val="0"/>
        </a:spcAft>
        <a:defRPr sz="2000">
          <a:solidFill>
            <a:schemeClr val="tx2"/>
          </a:solidFill>
          <a:latin typeface="Arial" charset="0"/>
        </a:defRPr>
      </a:lvl8pPr>
      <a:lvl9pPr marL="1828800" algn="ctr" rtl="0" fontAlgn="base">
        <a:spcBef>
          <a:spcPct val="0"/>
        </a:spcBef>
        <a:spcAft>
          <a:spcPct val="0"/>
        </a:spcAft>
        <a:defRPr sz="2000">
          <a:solidFill>
            <a:schemeClr val="tx2"/>
          </a:solidFill>
          <a:latin typeface="Arial"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86B0-CC57-460A-B50C-FB4B08FB1A8E}"/>
              </a:ext>
            </a:extLst>
          </p:cNvPr>
          <p:cNvSpPr>
            <a:spLocks noGrp="1"/>
          </p:cNvSpPr>
          <p:nvPr>
            <p:ph type="ctrTitle"/>
          </p:nvPr>
        </p:nvSpPr>
        <p:spPr/>
        <p:txBody>
          <a:bodyPr/>
          <a:lstStyle/>
          <a:p>
            <a:r>
              <a:rPr lang="en-US" dirty="0"/>
              <a:t>Lecture Note 6 Polygonal Mesh Data Structure</a:t>
            </a:r>
          </a:p>
        </p:txBody>
      </p:sp>
      <p:sp>
        <p:nvSpPr>
          <p:cNvPr id="5" name="Subtitle 4">
            <a:extLst>
              <a:ext uri="{FF2B5EF4-FFF2-40B4-BE49-F238E27FC236}">
                <a16:creationId xmlns:a16="http://schemas.microsoft.com/office/drawing/2014/main" id="{74CF7C5C-66CD-4238-8DC8-151EB3828891}"/>
              </a:ext>
            </a:extLst>
          </p:cNvPr>
          <p:cNvSpPr>
            <a:spLocks noGrp="1"/>
          </p:cNvSpPr>
          <p:nvPr>
            <p:ph type="subTitle" idx="1"/>
          </p:nvPr>
        </p:nvSpPr>
        <p:spPr/>
        <p:txBody>
          <a:bodyPr/>
          <a:lstStyle/>
          <a:p>
            <a:endParaRPr lang="en-US"/>
          </a:p>
        </p:txBody>
      </p:sp>
      <p:pic>
        <p:nvPicPr>
          <p:cNvPr id="4" name="Picture 3">
            <a:extLst>
              <a:ext uri="{FF2B5EF4-FFF2-40B4-BE49-F238E27FC236}">
                <a16:creationId xmlns:a16="http://schemas.microsoft.com/office/drawing/2014/main" id="{6C925942-0A61-4BE0-BD7A-3BCE2F28B0A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48468" y="3118402"/>
            <a:ext cx="4047064" cy="3035302"/>
          </a:xfrm>
          <a:prstGeom prst="rect">
            <a:avLst/>
          </a:prstGeom>
        </p:spPr>
      </p:pic>
    </p:spTree>
    <p:extLst>
      <p:ext uri="{BB962C8B-B14F-4D97-AF65-F5344CB8AC3E}">
        <p14:creationId xmlns:p14="http://schemas.microsoft.com/office/powerpoint/2010/main" val="1642857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Iterator</a:t>
            </a:r>
          </a:p>
        </p:txBody>
      </p:sp>
      <p:sp>
        <p:nvSpPr>
          <p:cNvPr id="3" name="Content Placeholder 2"/>
          <p:cNvSpPr>
            <a:spLocks noGrp="1"/>
          </p:cNvSpPr>
          <p:nvPr>
            <p:ph idx="1"/>
          </p:nvPr>
        </p:nvSpPr>
        <p:spPr/>
        <p:txBody>
          <a:bodyPr/>
          <a:lstStyle/>
          <a:p>
            <a:r>
              <a:rPr lang="en-US" dirty="0"/>
              <a:t>Before range-based for, this was what people were doing:</a:t>
            </a:r>
          </a:p>
          <a:p>
            <a:pPr marL="457200" lvl="1" indent="0">
              <a:buNone/>
            </a:pPr>
            <a:r>
              <a:rPr lang="en-US" sz="1400" dirty="0">
                <a:latin typeface="Consolas" panose="020B0609020204030204" pitchFamily="49" charset="0"/>
              </a:rPr>
              <a:t>for(auto </a:t>
            </a:r>
            <a:r>
              <a:rPr lang="en-US" sz="1400" dirty="0" err="1">
                <a:latin typeface="Consolas" panose="020B0609020204030204" pitchFamily="49" charset="0"/>
              </a:rPr>
              <a:t>iter</a:t>
            </a:r>
            <a:r>
              <a:rPr lang="en-US" sz="1400" dirty="0">
                <a:latin typeface="Consolas" panose="020B0609020204030204" pitchFamily="49" charset="0"/>
              </a:rPr>
              <a:t>=</a:t>
            </a:r>
            <a:r>
              <a:rPr lang="en-US" sz="1400" dirty="0" err="1">
                <a:latin typeface="Consolas" panose="020B0609020204030204" pitchFamily="49" charset="0"/>
              </a:rPr>
              <a:t>container.begin</a:t>
            </a:r>
            <a:r>
              <a:rPr lang="en-US" sz="1400" dirty="0">
                <a:latin typeface="Consolas" panose="020B0609020204030204" pitchFamily="49" charset="0"/>
              </a:rPr>
              <a:t>(); </a:t>
            </a:r>
            <a:r>
              <a:rPr lang="en-US" sz="1400" dirty="0" err="1">
                <a:latin typeface="Consolas" panose="020B0609020204030204" pitchFamily="49" charset="0"/>
              </a:rPr>
              <a:t>container.end</a:t>
            </a:r>
            <a:r>
              <a:rPr lang="en-US" sz="1400" dirty="0">
                <a:latin typeface="Consolas" panose="020B0609020204030204" pitchFamily="49" charset="0"/>
              </a:rPr>
              <a:t>()!=</a:t>
            </a:r>
            <a:r>
              <a:rPr lang="en-US" sz="1400" dirty="0" err="1">
                <a:latin typeface="Consolas" panose="020B0609020204030204" pitchFamily="49" charset="0"/>
              </a:rPr>
              <a:t>iter</a:t>
            </a:r>
            <a:r>
              <a:rPr lang="en-US" sz="1400" dirty="0">
                <a:latin typeface="Consolas" panose="020B0609020204030204" pitchFamily="49" charset="0"/>
              </a:rPr>
              <a:t>; ++</a:t>
            </a:r>
            <a:r>
              <a:rPr lang="en-US" sz="1400" dirty="0" err="1">
                <a:latin typeface="Consolas" panose="020B0609020204030204" pitchFamily="49" charset="0"/>
              </a:rPr>
              <a:t>iter</a:t>
            </a:r>
            <a:r>
              <a:rPr lang="en-US" sz="1400" dirty="0">
                <a:latin typeface="Consolas" panose="020B0609020204030204" pitchFamily="49" charset="0"/>
              </a:rPr>
              <a:t>)</a:t>
            </a:r>
          </a:p>
          <a:p>
            <a:pPr marL="457200" lvl="1" indent="0">
              <a:buNone/>
            </a:pPr>
            <a:r>
              <a:rPr lang="en-US" sz="1400" dirty="0">
                <a:latin typeface="Consolas" panose="020B0609020204030204" pitchFamily="49" charset="0"/>
              </a:rPr>
              <a:t>{</a:t>
            </a:r>
          </a:p>
          <a:p>
            <a:pPr marL="457200" lvl="1" indent="0">
              <a:buNone/>
            </a:pPr>
            <a:r>
              <a:rPr lang="en-US" sz="1400" dirty="0">
                <a:latin typeface="Consolas" panose="020B0609020204030204" pitchFamily="49" charset="0"/>
              </a:rPr>
              <a:t>    auto value=*</a:t>
            </a:r>
            <a:r>
              <a:rPr lang="en-US" sz="1400" dirty="0" err="1">
                <a:latin typeface="Consolas" panose="020B0609020204030204" pitchFamily="49" charset="0"/>
              </a:rPr>
              <a:t>iter</a:t>
            </a:r>
            <a:r>
              <a:rPr lang="en-US" sz="1400" dirty="0">
                <a:latin typeface="Consolas" panose="020B0609020204030204" pitchFamily="49" charset="0"/>
              </a:rPr>
              <a:t>;</a:t>
            </a:r>
          </a:p>
          <a:p>
            <a:pPr marL="457200" lvl="1" indent="0">
              <a:buNone/>
            </a:pPr>
            <a:r>
              <a:rPr lang="en-US" sz="1400" dirty="0">
                <a:latin typeface="Consolas" panose="020B0609020204030204" pitchFamily="49" charset="0"/>
              </a:rPr>
              <a:t>    // Do something fun with the value.</a:t>
            </a:r>
          </a:p>
          <a:p>
            <a:pPr marL="457200" lvl="1" indent="0">
              <a:buNone/>
            </a:pPr>
            <a:r>
              <a:rPr lang="en-US" sz="1400" dirty="0">
                <a:latin typeface="Consolas" panose="020B0609020204030204" pitchFamily="49" charset="0"/>
              </a:rPr>
              <a:t>}</a:t>
            </a:r>
          </a:p>
          <a:p>
            <a:r>
              <a:rPr lang="en-US" dirty="0"/>
              <a:t>Before auto, it was messier:</a:t>
            </a:r>
          </a:p>
          <a:p>
            <a:pPr marL="457200" lvl="1" indent="0">
              <a:buNone/>
            </a:pPr>
            <a:r>
              <a:rPr lang="en-US" sz="1400" dirty="0">
                <a:latin typeface="Consolas" panose="020B0609020204030204" pitchFamily="49" charset="0"/>
              </a:rPr>
              <a:t>for(</a:t>
            </a:r>
            <a:r>
              <a:rPr lang="en-US" sz="1400" dirty="0" err="1">
                <a:latin typeface="Consolas" panose="020B0609020204030204" pitchFamily="49" charset="0"/>
              </a:rPr>
              <a:t>std</a:t>
            </a:r>
            <a:r>
              <a:rPr lang="en-US" sz="1400" dirty="0">
                <a:latin typeface="Consolas" panose="020B0609020204030204" pitchFamily="49" charset="0"/>
              </a:rPr>
              <a:t>::vector &lt;</a:t>
            </a:r>
            <a:r>
              <a:rPr lang="en-US" sz="1400" dirty="0" err="1">
                <a:latin typeface="Consolas" panose="020B0609020204030204" pitchFamily="49" charset="0"/>
              </a:rPr>
              <a:t>int</a:t>
            </a:r>
            <a:r>
              <a:rPr lang="en-US" sz="1400" dirty="0">
                <a:latin typeface="Consolas" panose="020B0609020204030204" pitchFamily="49" charset="0"/>
              </a:rPr>
              <a:t>&gt; </a:t>
            </a:r>
            <a:r>
              <a:rPr lang="en-US" sz="1400" dirty="0" err="1">
                <a:latin typeface="Consolas" panose="020B0609020204030204" pitchFamily="49" charset="0"/>
              </a:rPr>
              <a:t>iter</a:t>
            </a:r>
            <a:r>
              <a:rPr lang="en-US" sz="1400" dirty="0">
                <a:latin typeface="Consolas" panose="020B0609020204030204" pitchFamily="49" charset="0"/>
              </a:rPr>
              <a:t>=</a:t>
            </a:r>
            <a:r>
              <a:rPr lang="en-US" sz="1400" dirty="0" err="1">
                <a:latin typeface="Consolas" panose="020B0609020204030204" pitchFamily="49" charset="0"/>
              </a:rPr>
              <a:t>container.begin</a:t>
            </a:r>
            <a:r>
              <a:rPr lang="en-US" sz="1400" dirty="0">
                <a:latin typeface="Consolas" panose="020B0609020204030204" pitchFamily="49" charset="0"/>
              </a:rPr>
              <a:t>();</a:t>
            </a:r>
          </a:p>
          <a:p>
            <a:pPr marL="457200" lvl="1" indent="0">
              <a:buNone/>
            </a:pPr>
            <a:r>
              <a:rPr lang="en-US" sz="1400" dirty="0">
                <a:latin typeface="Consolas" panose="020B0609020204030204" pitchFamily="49" charset="0"/>
              </a:rPr>
              <a:t>    </a:t>
            </a:r>
            <a:r>
              <a:rPr lang="en-US" sz="1400" dirty="0" err="1">
                <a:latin typeface="Consolas" panose="020B0609020204030204" pitchFamily="49" charset="0"/>
              </a:rPr>
              <a:t>container.end</a:t>
            </a:r>
            <a:r>
              <a:rPr lang="en-US" sz="1400" dirty="0">
                <a:latin typeface="Consolas" panose="020B0609020204030204" pitchFamily="49" charset="0"/>
              </a:rPr>
              <a:t>()!=</a:t>
            </a:r>
            <a:r>
              <a:rPr lang="en-US" sz="1400" dirty="0" err="1">
                <a:latin typeface="Consolas" panose="020B0609020204030204" pitchFamily="49" charset="0"/>
              </a:rPr>
              <a:t>iter</a:t>
            </a:r>
            <a:r>
              <a:rPr lang="en-US" sz="1400" dirty="0">
                <a:latin typeface="Consolas" panose="020B0609020204030204" pitchFamily="49" charset="0"/>
              </a:rPr>
              <a:t>;</a:t>
            </a:r>
          </a:p>
          <a:p>
            <a:pPr marL="457200" lvl="1" indent="0">
              <a:buNone/>
            </a:pPr>
            <a:r>
              <a:rPr lang="en-US" sz="1400" dirty="0">
                <a:latin typeface="Consolas" panose="020B0609020204030204" pitchFamily="49" charset="0"/>
              </a:rPr>
              <a:t>    ++</a:t>
            </a:r>
            <a:r>
              <a:rPr lang="en-US" sz="1400" dirty="0" err="1">
                <a:latin typeface="Consolas" panose="020B0609020204030204" pitchFamily="49" charset="0"/>
              </a:rPr>
              <a:t>iter</a:t>
            </a:r>
            <a:r>
              <a:rPr lang="en-US" sz="1400" dirty="0">
                <a:latin typeface="Consolas" panose="020B0609020204030204" pitchFamily="49" charset="0"/>
              </a:rPr>
              <a:t>)</a:t>
            </a:r>
          </a:p>
          <a:p>
            <a:pPr marL="457200" lvl="1" indent="0">
              <a:buNone/>
            </a:pPr>
            <a:r>
              <a:rPr lang="en-US" sz="1400" dirty="0">
                <a:latin typeface="Consolas" panose="020B0609020204030204" pitchFamily="49" charset="0"/>
              </a:rPr>
              <a:t>{</a:t>
            </a:r>
          </a:p>
          <a:p>
            <a:pPr marL="457200" lvl="1" indent="0">
              <a:buNone/>
            </a:pPr>
            <a:r>
              <a:rPr lang="en-US" sz="1400" dirty="0">
                <a:latin typeface="Consolas" panose="020B0609020204030204" pitchFamily="49" charset="0"/>
              </a:rPr>
              <a:t>    </a:t>
            </a:r>
            <a:r>
              <a:rPr lang="en-US" sz="1400" dirty="0" err="1">
                <a:latin typeface="Consolas" panose="020B0609020204030204" pitchFamily="49" charset="0"/>
              </a:rPr>
              <a:t>int</a:t>
            </a:r>
            <a:r>
              <a:rPr lang="en-US" sz="1400" dirty="0">
                <a:latin typeface="Consolas" panose="020B0609020204030204" pitchFamily="49" charset="0"/>
              </a:rPr>
              <a:t> value=*</a:t>
            </a:r>
            <a:r>
              <a:rPr lang="en-US" sz="1400" dirty="0" err="1">
                <a:latin typeface="Consolas" panose="020B0609020204030204" pitchFamily="49" charset="0"/>
              </a:rPr>
              <a:t>iter</a:t>
            </a:r>
            <a:r>
              <a:rPr lang="en-US" sz="1400" dirty="0">
                <a:latin typeface="Consolas" panose="020B0609020204030204" pitchFamily="49" charset="0"/>
              </a:rPr>
              <a:t>;</a:t>
            </a:r>
          </a:p>
          <a:p>
            <a:pPr marL="457200" lvl="1" indent="0">
              <a:buNone/>
            </a:pPr>
            <a:r>
              <a:rPr lang="en-US" sz="1400" dirty="0">
                <a:latin typeface="Consolas" panose="020B0609020204030204" pitchFamily="49" charset="0"/>
              </a:rPr>
              <a:t>    // Do something fun with the value.</a:t>
            </a:r>
          </a:p>
          <a:p>
            <a:pPr marL="457200" lvl="1" indent="0">
              <a:buNone/>
            </a:pPr>
            <a:r>
              <a:rPr lang="en-US" sz="1400" dirty="0">
                <a:latin typeface="Consolas" panose="020B0609020204030204" pitchFamily="49" charset="0"/>
              </a:rPr>
              <a:t>}</a:t>
            </a:r>
          </a:p>
          <a:p>
            <a:r>
              <a:rPr lang="en-US" dirty="0"/>
              <a:t>Not it can be written as:</a:t>
            </a:r>
          </a:p>
          <a:p>
            <a:pPr marL="457200" lvl="1" indent="0">
              <a:buNone/>
            </a:pPr>
            <a:r>
              <a:rPr lang="en-US" sz="1400" dirty="0">
                <a:latin typeface="Consolas" panose="020B0609020204030204" pitchFamily="49" charset="0"/>
              </a:rPr>
              <a:t>for(auto value : container)</a:t>
            </a:r>
          </a:p>
          <a:p>
            <a:pPr marL="457200" lvl="1" indent="0">
              <a:buNone/>
            </a:pPr>
            <a:r>
              <a:rPr lang="en-US" sz="1400" dirty="0">
                <a:latin typeface="Consolas" panose="020B0609020204030204" pitchFamily="49" charset="0"/>
              </a:rPr>
              <a:t>{</a:t>
            </a:r>
          </a:p>
          <a:p>
            <a:pPr marL="457200" lvl="1" indent="0">
              <a:buNone/>
            </a:pPr>
            <a:r>
              <a:rPr lang="en-US" sz="1400" dirty="0">
                <a:latin typeface="Consolas" panose="020B0609020204030204" pitchFamily="49" charset="0"/>
              </a:rPr>
              <a:t>}</a:t>
            </a:r>
            <a:br>
              <a:rPr lang="en-US" dirty="0"/>
            </a:br>
            <a:endParaRPr lang="en-US" dirty="0"/>
          </a:p>
          <a:p>
            <a:endParaRPr lang="en-US" dirty="0"/>
          </a:p>
          <a:p>
            <a:pPr marL="457200" lvl="1" indent="0">
              <a:buNone/>
            </a:pPr>
            <a:endParaRPr lang="en-US" dirty="0"/>
          </a:p>
        </p:txBody>
      </p:sp>
    </p:spTree>
    <p:extLst>
      <p:ext uri="{BB962C8B-B14F-4D97-AF65-F5344CB8AC3E}">
        <p14:creationId xmlns:p14="http://schemas.microsoft.com/office/powerpoint/2010/main" val="356913091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Quadric Error Metric</a:t>
            </a:r>
          </a:p>
        </p:txBody>
      </p:sp>
      <p:sp>
        <p:nvSpPr>
          <p:cNvPr id="3" name="Content Placeholder 2"/>
          <p:cNvSpPr>
            <a:spLocks noGrp="1"/>
          </p:cNvSpPr>
          <p:nvPr>
            <p:ph idx="1"/>
          </p:nvPr>
        </p:nvSpPr>
        <p:spPr/>
        <p:txBody>
          <a:bodyPr/>
          <a:lstStyle/>
          <a:p>
            <a:r>
              <a:rPr lang="en-US" dirty="0"/>
              <a:t>Two ways of implementation:</a:t>
            </a:r>
          </a:p>
          <a:p>
            <a:pPr marL="914400" lvl="1" indent="-457200">
              <a:buFont typeface="+mj-lt"/>
              <a:buAutoNum type="arabicPeriod"/>
            </a:pPr>
            <a:r>
              <a:rPr lang="en-US" dirty="0"/>
              <a:t>When collapsing a-&gt;b, b stays the present position.</a:t>
            </a:r>
          </a:p>
          <a:p>
            <a:pPr marL="914400" lvl="1" indent="-457200">
              <a:buFont typeface="+mj-lt"/>
              <a:buAutoNum type="arabicPeriod"/>
            </a:pPr>
            <a:r>
              <a:rPr lang="en-US" dirty="0"/>
              <a:t>When collapsing a-&gt;b, b is moved to the mid-point of a and b.</a:t>
            </a:r>
          </a:p>
          <a:p>
            <a:r>
              <a:rPr lang="en-US" dirty="0"/>
              <a:t>For case 1, collapsing a-&gt;b and b-&gt;a yield different metric values.</a:t>
            </a:r>
          </a:p>
          <a:p>
            <a:r>
              <a:rPr lang="en-US" dirty="0"/>
              <a:t>For case 2, collapsing a-&gt;b and b-&gt;a yield same metric value.</a:t>
            </a:r>
          </a:p>
          <a:p>
            <a:endParaRPr lang="en-US" dirty="0"/>
          </a:p>
          <a:p>
            <a:r>
              <a:rPr lang="en-US" dirty="0"/>
              <a:t>Let’s implement case 1.</a:t>
            </a:r>
          </a:p>
        </p:txBody>
      </p:sp>
    </p:spTree>
    <p:extLst>
      <p:ext uri="{BB962C8B-B14F-4D97-AF65-F5344CB8AC3E}">
        <p14:creationId xmlns:p14="http://schemas.microsoft.com/office/powerpoint/2010/main" val="50305950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Quadric Error Metric</a:t>
            </a:r>
          </a:p>
        </p:txBody>
      </p:sp>
      <p:sp>
        <p:nvSpPr>
          <p:cNvPr id="4" name="TextBox 3"/>
          <p:cNvSpPr txBox="1"/>
          <p:nvPr/>
        </p:nvSpPr>
        <p:spPr>
          <a:xfrm>
            <a:off x="1458006" y="1158949"/>
            <a:ext cx="6227987" cy="3970318"/>
          </a:xfrm>
          <a:prstGeom prst="rect">
            <a:avLst/>
          </a:prstGeom>
          <a:noFill/>
        </p:spPr>
        <p:txBody>
          <a:bodyPr wrap="none" rtlCol="0">
            <a:spAutoFit/>
          </a:bodyPr>
          <a:lstStyle/>
          <a:p>
            <a:r>
              <a:rPr lang="en-US" sz="1200" dirty="0">
                <a:latin typeface="Lucida Console" panose="020B0609040504020204" pitchFamily="49" charset="0"/>
              </a:rPr>
              <a:t>#include &lt;</a:t>
            </a:r>
            <a:r>
              <a:rPr lang="en-US" sz="1200" dirty="0" err="1">
                <a:latin typeface="Lucida Console" panose="020B0609040504020204" pitchFamily="49" charset="0"/>
              </a:rPr>
              <a:t>ysshellext_geomcalc.h</a:t>
            </a:r>
            <a:r>
              <a:rPr lang="en-US" sz="1200" dirty="0">
                <a:latin typeface="Lucida Console" panose="020B0609040504020204" pitchFamily="49" charset="0"/>
              </a:rPr>
              <a:t>&gt;</a:t>
            </a:r>
          </a:p>
          <a:p>
            <a:endParaRPr lang="en-US" sz="1200" dirty="0">
              <a:latin typeface="Lucida Console" panose="020B0609040504020204" pitchFamily="49" charset="0"/>
            </a:endParaRPr>
          </a:p>
          <a:p>
            <a:r>
              <a:rPr lang="en-US" sz="1200" dirty="0">
                <a:latin typeface="Lucida Console" panose="020B0609040504020204" pitchFamily="49" charset="0"/>
              </a:rPr>
              <a:t>double </a:t>
            </a:r>
            <a:r>
              <a:rPr lang="en-US" sz="1200" dirty="0" err="1">
                <a:latin typeface="Lucida Console" panose="020B0609040504020204" pitchFamily="49" charset="0"/>
              </a:rPr>
              <a:t>CalculateQuadricErrorMetric</a:t>
            </a:r>
            <a:r>
              <a:rPr lang="en-US" sz="1200" dirty="0">
                <a:latin typeface="Lucida Console" panose="020B0609040504020204" pitchFamily="49" charset="0"/>
              </a:rPr>
              <a:t>(</a:t>
            </a:r>
          </a:p>
          <a:p>
            <a:r>
              <a:rPr lang="en-US" sz="1200" dirty="0">
                <a:latin typeface="Lucida Console" panose="020B0609040504020204" pitchFamily="49" charset="0"/>
              </a:rPr>
              <a:t>   </a:t>
            </a:r>
            <a:r>
              <a:rPr lang="en-US" sz="1200" dirty="0" err="1">
                <a:latin typeface="Lucida Console" panose="020B0609040504020204" pitchFamily="49" charset="0"/>
              </a:rPr>
              <a:t>const</a:t>
            </a:r>
            <a:r>
              <a:rPr lang="en-US" sz="1200" dirty="0">
                <a:latin typeface="Lucida Console" panose="020B0609040504020204" pitchFamily="49" charset="0"/>
              </a:rPr>
              <a:t> </a:t>
            </a:r>
            <a:r>
              <a:rPr lang="en-US" sz="1200" dirty="0" err="1">
                <a:latin typeface="Lucida Console" panose="020B0609040504020204" pitchFamily="49" charset="0"/>
              </a:rPr>
              <a:t>YsShellExt</a:t>
            </a:r>
            <a:r>
              <a:rPr lang="en-US" sz="1200" dirty="0">
                <a:latin typeface="Lucida Console" panose="020B0609040504020204" pitchFamily="49" charset="0"/>
              </a:rPr>
              <a:t> &amp;</a:t>
            </a:r>
            <a:r>
              <a:rPr lang="en-US" sz="1200" dirty="0" err="1">
                <a:latin typeface="Lucida Console" panose="020B0609040504020204" pitchFamily="49" charset="0"/>
              </a:rPr>
              <a:t>shl</a:t>
            </a:r>
            <a:r>
              <a:rPr lang="en-US" sz="1200" dirty="0">
                <a:latin typeface="Lucida Console" panose="020B0609040504020204" pitchFamily="49" charset="0"/>
              </a:rPr>
              <a:t>,</a:t>
            </a:r>
          </a:p>
          <a:p>
            <a:r>
              <a:rPr lang="en-US" sz="1200" dirty="0">
                <a:latin typeface="Lucida Console" panose="020B0609040504020204" pitchFamily="49" charset="0"/>
              </a:rPr>
              <a:t>   </a:t>
            </a:r>
            <a:r>
              <a:rPr lang="en-US" sz="1200" dirty="0" err="1">
                <a:latin typeface="Lucida Console" panose="020B0609040504020204" pitchFamily="49" charset="0"/>
              </a:rPr>
              <a:t>YsShell</a:t>
            </a:r>
            <a:r>
              <a:rPr lang="en-US" sz="1200" dirty="0">
                <a:latin typeface="Lucida Console" panose="020B0609040504020204" pitchFamily="49" charset="0"/>
              </a:rPr>
              <a:t>::</a:t>
            </a:r>
            <a:r>
              <a:rPr lang="en-US" sz="1200" dirty="0" err="1">
                <a:latin typeface="Lucida Console" panose="020B0609040504020204" pitchFamily="49" charset="0"/>
              </a:rPr>
              <a:t>VertexHandle</a:t>
            </a:r>
            <a:r>
              <a:rPr lang="en-US" sz="1200" dirty="0">
                <a:latin typeface="Lucida Console" panose="020B0609040504020204" pitchFamily="49" charset="0"/>
              </a:rPr>
              <a:t> </a:t>
            </a:r>
            <a:r>
              <a:rPr lang="en-US" sz="1200" dirty="0" err="1">
                <a:latin typeface="Lucida Console" panose="020B0609040504020204" pitchFamily="49" charset="0"/>
              </a:rPr>
              <a:t>fromVtHd</a:t>
            </a:r>
            <a:r>
              <a:rPr lang="en-US" sz="1200" dirty="0">
                <a:latin typeface="Lucida Console" panose="020B0609040504020204" pitchFamily="49" charset="0"/>
              </a:rPr>
              <a:t>,</a:t>
            </a:r>
          </a:p>
          <a:p>
            <a:r>
              <a:rPr lang="en-US" sz="1200" dirty="0">
                <a:latin typeface="Lucida Console" panose="020B0609040504020204" pitchFamily="49" charset="0"/>
              </a:rPr>
              <a:t>   </a:t>
            </a:r>
            <a:r>
              <a:rPr lang="en-US" sz="1200" dirty="0" err="1">
                <a:latin typeface="Lucida Console" panose="020B0609040504020204" pitchFamily="49" charset="0"/>
              </a:rPr>
              <a:t>YsShell</a:t>
            </a:r>
            <a:r>
              <a:rPr lang="en-US" sz="1200" dirty="0">
                <a:latin typeface="Lucida Console" panose="020B0609040504020204" pitchFamily="49" charset="0"/>
              </a:rPr>
              <a:t>::</a:t>
            </a:r>
            <a:r>
              <a:rPr lang="en-US" sz="1200" dirty="0" err="1">
                <a:latin typeface="Lucida Console" panose="020B0609040504020204" pitchFamily="49" charset="0"/>
              </a:rPr>
              <a:t>VertexHandle</a:t>
            </a:r>
            <a:r>
              <a:rPr lang="en-US" sz="1200" dirty="0">
                <a:latin typeface="Lucida Console" panose="020B0609040504020204" pitchFamily="49" charset="0"/>
              </a:rPr>
              <a:t> </a:t>
            </a:r>
            <a:r>
              <a:rPr lang="en-US" sz="1200" dirty="0" err="1">
                <a:latin typeface="Lucida Console" panose="020B0609040504020204" pitchFamily="49" charset="0"/>
              </a:rPr>
              <a:t>toVtHd</a:t>
            </a:r>
            <a:r>
              <a:rPr lang="en-US" sz="1200" dirty="0">
                <a:latin typeface="Lucida Console" panose="020B0609040504020204" pitchFamily="49" charset="0"/>
              </a:rPr>
              <a:t>)</a:t>
            </a:r>
          </a:p>
          <a:p>
            <a:r>
              <a:rPr lang="en-US" sz="1200" dirty="0">
                <a:latin typeface="Lucida Console" panose="020B0609040504020204" pitchFamily="49" charset="0"/>
              </a:rPr>
              <a:t>{</a:t>
            </a:r>
          </a:p>
          <a:p>
            <a:r>
              <a:rPr lang="en-US" sz="1200" dirty="0">
                <a:latin typeface="Lucida Console" panose="020B0609040504020204" pitchFamily="49" charset="0"/>
              </a:rPr>
              <a:t>    double sum=0.0;</a:t>
            </a:r>
          </a:p>
          <a:p>
            <a:r>
              <a:rPr lang="en-US" sz="1200" dirty="0">
                <a:latin typeface="Lucida Console" panose="020B0609040504020204" pitchFamily="49" charset="0"/>
              </a:rPr>
              <a:t>    auto </a:t>
            </a:r>
            <a:r>
              <a:rPr lang="en-US" sz="1200" dirty="0" err="1">
                <a:latin typeface="Lucida Console" panose="020B0609040504020204" pitchFamily="49" charset="0"/>
              </a:rPr>
              <a:t>plHdToDel</a:t>
            </a:r>
            <a:r>
              <a:rPr lang="en-US" sz="1200" dirty="0">
                <a:latin typeface="Lucida Console" panose="020B0609040504020204" pitchFamily="49" charset="0"/>
              </a:rPr>
              <a:t>=</a:t>
            </a:r>
            <a:r>
              <a:rPr lang="en-US" sz="1200" dirty="0" err="1">
                <a:latin typeface="Lucida Console" panose="020B0609040504020204" pitchFamily="49" charset="0"/>
              </a:rPr>
              <a:t>shl.FindPolygonFromEdgePiece</a:t>
            </a:r>
            <a:r>
              <a:rPr lang="en-US" sz="1200" dirty="0">
                <a:latin typeface="Lucida Console" panose="020B0609040504020204" pitchFamily="49" charset="0"/>
              </a:rPr>
              <a:t>(</a:t>
            </a:r>
            <a:r>
              <a:rPr lang="en-US" sz="1200" dirty="0" err="1">
                <a:latin typeface="Lucida Console" panose="020B0609040504020204" pitchFamily="49" charset="0"/>
              </a:rPr>
              <a:t>fromVtHd,toVtHd</a:t>
            </a:r>
            <a:r>
              <a:rPr lang="en-US" sz="1200" dirty="0">
                <a:latin typeface="Lucida Console" panose="020B0609040504020204" pitchFamily="49" charset="0"/>
              </a:rPr>
              <a:t>);</a:t>
            </a:r>
          </a:p>
          <a:p>
            <a:r>
              <a:rPr lang="en-US" sz="1200" dirty="0">
                <a:latin typeface="Lucida Console" panose="020B0609040504020204" pitchFamily="49" charset="0"/>
              </a:rPr>
              <a:t>    auto </a:t>
            </a:r>
            <a:r>
              <a:rPr lang="en-US" sz="1200" dirty="0" err="1">
                <a:latin typeface="Lucida Console" panose="020B0609040504020204" pitchFamily="49" charset="0"/>
              </a:rPr>
              <a:t>fromPos</a:t>
            </a:r>
            <a:r>
              <a:rPr lang="en-US" sz="1200" dirty="0">
                <a:latin typeface="Lucida Console" panose="020B0609040504020204" pitchFamily="49" charset="0"/>
              </a:rPr>
              <a:t>=</a:t>
            </a:r>
            <a:r>
              <a:rPr lang="en-US" sz="1200" dirty="0" err="1">
                <a:latin typeface="Lucida Console" panose="020B0609040504020204" pitchFamily="49" charset="0"/>
              </a:rPr>
              <a:t>shl.GetVertexPosition</a:t>
            </a:r>
            <a:r>
              <a:rPr lang="en-US" sz="1200" dirty="0">
                <a:latin typeface="Lucida Console" panose="020B0609040504020204" pitchFamily="49" charset="0"/>
              </a:rPr>
              <a:t>(</a:t>
            </a:r>
            <a:r>
              <a:rPr lang="en-US" sz="1200" dirty="0" err="1">
                <a:latin typeface="Lucida Console" panose="020B0609040504020204" pitchFamily="49" charset="0"/>
              </a:rPr>
              <a:t>fromVtHd</a:t>
            </a:r>
            <a:r>
              <a:rPr lang="en-US" sz="1200" dirty="0">
                <a:latin typeface="Lucida Console" panose="020B0609040504020204" pitchFamily="49" charset="0"/>
              </a:rPr>
              <a:t>);</a:t>
            </a:r>
          </a:p>
          <a:p>
            <a:r>
              <a:rPr lang="en-US" sz="1200" dirty="0">
                <a:latin typeface="Lucida Console" panose="020B0609040504020204" pitchFamily="49" charset="0"/>
              </a:rPr>
              <a:t>    auto </a:t>
            </a:r>
            <a:r>
              <a:rPr lang="en-US" sz="1200" dirty="0" err="1">
                <a:latin typeface="Lucida Console" panose="020B0609040504020204" pitchFamily="49" charset="0"/>
              </a:rPr>
              <a:t>toPos</a:t>
            </a:r>
            <a:r>
              <a:rPr lang="en-US" sz="1200" dirty="0">
                <a:latin typeface="Lucida Console" panose="020B0609040504020204" pitchFamily="49" charset="0"/>
              </a:rPr>
              <a:t>=</a:t>
            </a:r>
            <a:r>
              <a:rPr lang="en-US" sz="1200" dirty="0" err="1">
                <a:latin typeface="Lucida Console" panose="020B0609040504020204" pitchFamily="49" charset="0"/>
              </a:rPr>
              <a:t>shl.GetVertexPosition</a:t>
            </a:r>
            <a:r>
              <a:rPr lang="en-US" sz="1200" dirty="0">
                <a:latin typeface="Lucida Console" panose="020B0609040504020204" pitchFamily="49" charset="0"/>
              </a:rPr>
              <a:t>(</a:t>
            </a:r>
            <a:r>
              <a:rPr lang="en-US" sz="1200" dirty="0" err="1">
                <a:latin typeface="Lucida Console" panose="020B0609040504020204" pitchFamily="49" charset="0"/>
              </a:rPr>
              <a:t>toVtHd</a:t>
            </a:r>
            <a:r>
              <a:rPr lang="en-US" sz="1200" dirty="0">
                <a:latin typeface="Lucida Console" panose="020B0609040504020204" pitchFamily="49" charset="0"/>
              </a:rPr>
              <a:t>);</a:t>
            </a:r>
          </a:p>
          <a:p>
            <a:r>
              <a:rPr lang="en-US" sz="1200" dirty="0">
                <a:latin typeface="Lucida Console" panose="020B0609040504020204" pitchFamily="49" charset="0"/>
              </a:rPr>
              <a:t>    for(auto </a:t>
            </a:r>
            <a:r>
              <a:rPr lang="en-US" sz="1200" dirty="0" err="1">
                <a:latin typeface="Lucida Console" panose="020B0609040504020204" pitchFamily="49" charset="0"/>
              </a:rPr>
              <a:t>plHd</a:t>
            </a:r>
            <a:r>
              <a:rPr lang="en-US" sz="1200" dirty="0">
                <a:latin typeface="Lucida Console" panose="020B0609040504020204" pitchFamily="49" charset="0"/>
              </a:rPr>
              <a:t> : </a:t>
            </a:r>
            <a:r>
              <a:rPr lang="en-US" sz="1200" dirty="0" err="1">
                <a:latin typeface="Lucida Console" panose="020B0609040504020204" pitchFamily="49" charset="0"/>
              </a:rPr>
              <a:t>shl.FindPolygonFromVertex</a:t>
            </a:r>
            <a:r>
              <a:rPr lang="en-US" sz="1200" dirty="0">
                <a:latin typeface="Lucida Console" panose="020B0609040504020204" pitchFamily="49" charset="0"/>
              </a:rPr>
              <a:t>(</a:t>
            </a:r>
            <a:r>
              <a:rPr lang="en-US" sz="1200" dirty="0" err="1">
                <a:latin typeface="Lucida Console" panose="020B0609040504020204" pitchFamily="49" charset="0"/>
              </a:rPr>
              <a:t>fromVtHd</a:t>
            </a:r>
            <a:r>
              <a:rPr lang="en-US" sz="1200" dirty="0">
                <a:latin typeface="Lucida Console" panose="020B0609040504020204" pitchFamily="49" charset="0"/>
              </a:rPr>
              <a:t>))</a:t>
            </a:r>
          </a:p>
          <a:p>
            <a:r>
              <a:rPr lang="en-US" sz="1200" dirty="0">
                <a:latin typeface="Lucida Console" panose="020B0609040504020204" pitchFamily="49" charset="0"/>
              </a:rPr>
              <a:t>    {</a:t>
            </a:r>
          </a:p>
          <a:p>
            <a:r>
              <a:rPr lang="en-US" sz="1200" dirty="0">
                <a:latin typeface="Lucida Console" panose="020B0609040504020204" pitchFamily="49" charset="0"/>
              </a:rPr>
              <a:t>        auto nom=</a:t>
            </a:r>
            <a:r>
              <a:rPr lang="en-US" sz="1200" dirty="0" err="1">
                <a:latin typeface="Lucida Console" panose="020B0609040504020204" pitchFamily="49" charset="0"/>
              </a:rPr>
              <a:t>YsShell_CalculateNormal</a:t>
            </a:r>
            <a:r>
              <a:rPr lang="en-US" sz="1200" dirty="0">
                <a:latin typeface="Lucida Console" panose="020B0609040504020204" pitchFamily="49" charset="0"/>
              </a:rPr>
              <a:t>(</a:t>
            </a:r>
            <a:r>
              <a:rPr lang="en-US" sz="1200" dirty="0" err="1">
                <a:latin typeface="Lucida Console" panose="020B0609040504020204" pitchFamily="49" charset="0"/>
              </a:rPr>
              <a:t>shl.Conv</a:t>
            </a:r>
            <a:r>
              <a:rPr lang="en-US" sz="1200" dirty="0">
                <a:latin typeface="Lucida Console" panose="020B0609040504020204" pitchFamily="49" charset="0"/>
              </a:rPr>
              <a:t>(),</a:t>
            </a:r>
            <a:r>
              <a:rPr lang="en-US" sz="1200" dirty="0" err="1">
                <a:latin typeface="Lucida Console" panose="020B0609040504020204" pitchFamily="49" charset="0"/>
              </a:rPr>
              <a:t>plHd</a:t>
            </a:r>
            <a:r>
              <a:rPr lang="en-US" sz="1200" dirty="0">
                <a:latin typeface="Lucida Console" panose="020B0609040504020204" pitchFamily="49" charset="0"/>
              </a:rPr>
              <a:t>);</a:t>
            </a:r>
          </a:p>
          <a:p>
            <a:r>
              <a:rPr lang="en-US" sz="1200" dirty="0">
                <a:latin typeface="Lucida Console" panose="020B0609040504020204" pitchFamily="49" charset="0"/>
              </a:rPr>
              <a:t>        auto d=(</a:t>
            </a:r>
            <a:r>
              <a:rPr lang="en-US" sz="1200" dirty="0" err="1">
                <a:latin typeface="Lucida Console" panose="020B0609040504020204" pitchFamily="49" charset="0"/>
              </a:rPr>
              <a:t>toPos-fromPos</a:t>
            </a:r>
            <a:r>
              <a:rPr lang="en-US" sz="1200" dirty="0">
                <a:latin typeface="Lucida Console" panose="020B0609040504020204" pitchFamily="49" charset="0"/>
              </a:rPr>
              <a:t>)*nom;</a:t>
            </a:r>
          </a:p>
          <a:p>
            <a:r>
              <a:rPr lang="en-US" sz="1200" dirty="0">
                <a:latin typeface="Lucida Console" panose="020B0609040504020204" pitchFamily="49" charset="0"/>
              </a:rPr>
              <a:t>        sum+=d*d;</a:t>
            </a:r>
          </a:p>
          <a:p>
            <a:r>
              <a:rPr lang="en-US" sz="1200" dirty="0">
                <a:latin typeface="Lucida Console" panose="020B0609040504020204" pitchFamily="49" charset="0"/>
              </a:rPr>
              <a:t>    }</a:t>
            </a:r>
          </a:p>
          <a:p>
            <a:r>
              <a:rPr lang="en-US" sz="1200" dirty="0">
                <a:latin typeface="Lucida Console" panose="020B0609040504020204" pitchFamily="49" charset="0"/>
              </a:rPr>
              <a:t>    return sum;</a:t>
            </a:r>
          </a:p>
          <a:p>
            <a:r>
              <a:rPr lang="en-US" sz="1200" dirty="0">
                <a:latin typeface="Lucida Console" panose="020B0609040504020204" pitchFamily="49" charset="0"/>
              </a:rPr>
              <a:t>}</a:t>
            </a:r>
          </a:p>
          <a:p>
            <a:endParaRPr lang="en-US" sz="1200" dirty="0">
              <a:latin typeface="Lucida Console" panose="020B0609040504020204" pitchFamily="49" charset="0"/>
            </a:endParaRPr>
          </a:p>
          <a:p>
            <a:endParaRPr lang="en-US" sz="1200" dirty="0">
              <a:latin typeface="Lucida Console" panose="020B0609040504020204" pitchFamily="49" charset="0"/>
            </a:endParaRPr>
          </a:p>
        </p:txBody>
      </p:sp>
    </p:spTree>
    <p:extLst>
      <p:ext uri="{BB962C8B-B14F-4D97-AF65-F5344CB8AC3E}">
        <p14:creationId xmlns:p14="http://schemas.microsoft.com/office/powerpoint/2010/main" val="349336594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Quadric Error Metric</a:t>
            </a:r>
          </a:p>
        </p:txBody>
      </p:sp>
      <p:sp>
        <p:nvSpPr>
          <p:cNvPr id="5" name="TextBox 4"/>
          <p:cNvSpPr txBox="1"/>
          <p:nvPr/>
        </p:nvSpPr>
        <p:spPr>
          <a:xfrm>
            <a:off x="994144" y="792126"/>
            <a:ext cx="7064755" cy="6001643"/>
          </a:xfrm>
          <a:prstGeom prst="rect">
            <a:avLst/>
          </a:prstGeom>
          <a:noFill/>
        </p:spPr>
        <p:txBody>
          <a:bodyPr wrap="none" rtlCol="0">
            <a:spAutoFit/>
          </a:bodyPr>
          <a:lstStyle/>
          <a:p>
            <a:r>
              <a:rPr lang="en-US" sz="1200" dirty="0">
                <a:latin typeface="Lucida Console" panose="020B0609040504020204" pitchFamily="49" charset="0"/>
              </a:rPr>
              <a:t>void FsGui3DMainCanvas::</a:t>
            </a:r>
            <a:r>
              <a:rPr lang="en-US" sz="1200" dirty="0" err="1">
                <a:latin typeface="Lucida Console" panose="020B0609040504020204" pitchFamily="49" charset="0"/>
              </a:rPr>
              <a:t>Edit_CollapseMinimumCostEdge</a:t>
            </a:r>
            <a:r>
              <a:rPr lang="en-US" sz="1200" dirty="0">
                <a:latin typeface="Lucida Console" panose="020B0609040504020204" pitchFamily="49" charset="0"/>
              </a:rPr>
              <a:t>(</a:t>
            </a:r>
            <a:r>
              <a:rPr lang="en-US" sz="1200" dirty="0" err="1">
                <a:latin typeface="Lucida Console" panose="020B0609040504020204" pitchFamily="49" charset="0"/>
              </a:rPr>
              <a:t>FsGuiPopUpMenuItem</a:t>
            </a:r>
            <a:r>
              <a:rPr lang="en-US" sz="1200" dirty="0">
                <a:latin typeface="Lucida Console" panose="020B0609040504020204" pitchFamily="49" charset="0"/>
              </a:rPr>
              <a:t> *)</a:t>
            </a:r>
          </a:p>
          <a:p>
            <a:r>
              <a:rPr lang="en-US" sz="1200" dirty="0">
                <a:latin typeface="Lucida Console" panose="020B0609040504020204" pitchFamily="49" charset="0"/>
              </a:rPr>
              <a:t>{</a:t>
            </a:r>
          </a:p>
          <a:p>
            <a:r>
              <a:rPr lang="en-US" sz="1200" dirty="0">
                <a:latin typeface="Lucida Console" panose="020B0609040504020204" pitchFamily="49" charset="0"/>
              </a:rPr>
              <a:t>    double </a:t>
            </a:r>
            <a:r>
              <a:rPr lang="en-US" sz="1200" dirty="0" err="1">
                <a:latin typeface="Lucida Console" panose="020B0609040504020204" pitchFamily="49" charset="0"/>
              </a:rPr>
              <a:t>minMetric</a:t>
            </a:r>
            <a:r>
              <a:rPr lang="en-US" sz="1200" dirty="0">
                <a:latin typeface="Lucida Console" panose="020B0609040504020204" pitchFamily="49" charset="0"/>
              </a:rPr>
              <a:t>=</a:t>
            </a:r>
            <a:r>
              <a:rPr lang="en-US" sz="1200" dirty="0" err="1">
                <a:latin typeface="Lucida Console" panose="020B0609040504020204" pitchFamily="49" charset="0"/>
              </a:rPr>
              <a:t>YsInfinity</a:t>
            </a:r>
            <a:r>
              <a:rPr lang="en-US" sz="1200" dirty="0">
                <a:latin typeface="Lucida Console" panose="020B0609040504020204" pitchFamily="49" charset="0"/>
              </a:rPr>
              <a:t>;</a:t>
            </a:r>
          </a:p>
          <a:p>
            <a:r>
              <a:rPr lang="en-US" sz="1200" dirty="0">
                <a:latin typeface="Lucida Console" panose="020B0609040504020204" pitchFamily="49" charset="0"/>
              </a:rPr>
              <a:t>    </a:t>
            </a:r>
            <a:r>
              <a:rPr lang="en-US" sz="1200" dirty="0" err="1">
                <a:latin typeface="Lucida Console" panose="020B0609040504020204" pitchFamily="49" charset="0"/>
              </a:rPr>
              <a:t>YsShell</a:t>
            </a:r>
            <a:r>
              <a:rPr lang="en-US" sz="1200" dirty="0">
                <a:latin typeface="Lucida Console" panose="020B0609040504020204" pitchFamily="49" charset="0"/>
              </a:rPr>
              <a:t>::</a:t>
            </a:r>
            <a:r>
              <a:rPr lang="en-US" sz="1200" dirty="0" err="1">
                <a:latin typeface="Lucida Console" panose="020B0609040504020204" pitchFamily="49" charset="0"/>
              </a:rPr>
              <a:t>VertexHandle</a:t>
            </a:r>
            <a:r>
              <a:rPr lang="en-US" sz="1200" dirty="0">
                <a:latin typeface="Lucida Console" panose="020B0609040504020204" pitchFamily="49" charset="0"/>
              </a:rPr>
              <a:t> </a:t>
            </a:r>
            <a:r>
              <a:rPr lang="en-US" sz="1200" dirty="0" err="1">
                <a:latin typeface="Lucida Console" panose="020B0609040504020204" pitchFamily="49" charset="0"/>
              </a:rPr>
              <a:t>minEdVtHd</a:t>
            </a:r>
            <a:r>
              <a:rPr lang="en-US" sz="1200" dirty="0">
                <a:latin typeface="Lucida Console" panose="020B0609040504020204" pitchFamily="49" charset="0"/>
              </a:rPr>
              <a:t>[2]={</a:t>
            </a:r>
            <a:r>
              <a:rPr lang="en-US" sz="1200" dirty="0" err="1">
                <a:latin typeface="Lucida Console" panose="020B0609040504020204" pitchFamily="49" charset="0"/>
              </a:rPr>
              <a:t>nullptr,nullptr</a:t>
            </a:r>
            <a:r>
              <a:rPr lang="en-US" sz="1200" dirty="0">
                <a:latin typeface="Lucida Console" panose="020B0609040504020204" pitchFamily="49" charset="0"/>
              </a:rPr>
              <a:t>};</a:t>
            </a:r>
          </a:p>
          <a:p>
            <a:r>
              <a:rPr lang="en-US" sz="1200" dirty="0">
                <a:latin typeface="Lucida Console" panose="020B0609040504020204" pitchFamily="49" charset="0"/>
              </a:rPr>
              <a:t>    for(auto </a:t>
            </a:r>
            <a:r>
              <a:rPr lang="en-US" sz="1200" dirty="0" err="1">
                <a:latin typeface="Lucida Console" panose="020B0609040504020204" pitchFamily="49" charset="0"/>
              </a:rPr>
              <a:t>vtHd</a:t>
            </a:r>
            <a:r>
              <a:rPr lang="en-US" sz="1200" dirty="0">
                <a:latin typeface="Lucida Console" panose="020B0609040504020204" pitchFamily="49" charset="0"/>
              </a:rPr>
              <a:t> : </a:t>
            </a:r>
            <a:r>
              <a:rPr lang="en-US" sz="1200" dirty="0" err="1">
                <a:latin typeface="Lucida Console" panose="020B0609040504020204" pitchFamily="49" charset="0"/>
              </a:rPr>
              <a:t>shl.AllVertex</a:t>
            </a:r>
            <a:r>
              <a:rPr lang="en-US" sz="1200" dirty="0">
                <a:latin typeface="Lucida Console" panose="020B0609040504020204" pitchFamily="49" charset="0"/>
              </a:rPr>
              <a:t>())</a:t>
            </a:r>
          </a:p>
          <a:p>
            <a:r>
              <a:rPr lang="en-US" sz="1200" dirty="0">
                <a:latin typeface="Lucida Console" panose="020B0609040504020204" pitchFamily="49" charset="0"/>
              </a:rPr>
              <a:t>    {</a:t>
            </a:r>
          </a:p>
          <a:p>
            <a:r>
              <a:rPr lang="en-US" sz="1200" dirty="0">
                <a:latin typeface="Lucida Console" panose="020B0609040504020204" pitchFamily="49" charset="0"/>
              </a:rPr>
              <a:t>        for(auto </a:t>
            </a:r>
            <a:r>
              <a:rPr lang="en-US" sz="1200" dirty="0" err="1">
                <a:latin typeface="Lucida Console" panose="020B0609040504020204" pitchFamily="49" charset="0"/>
              </a:rPr>
              <a:t>connVtHd</a:t>
            </a:r>
            <a:r>
              <a:rPr lang="en-US" sz="1200" dirty="0">
                <a:latin typeface="Lucida Console" panose="020B0609040504020204" pitchFamily="49" charset="0"/>
              </a:rPr>
              <a:t> : </a:t>
            </a:r>
            <a:r>
              <a:rPr lang="en-US" sz="1200" dirty="0" err="1">
                <a:latin typeface="Lucida Console" panose="020B0609040504020204" pitchFamily="49" charset="0"/>
              </a:rPr>
              <a:t>shl.GetConnectedVertex</a:t>
            </a:r>
            <a:r>
              <a:rPr lang="en-US" sz="1200" dirty="0">
                <a:latin typeface="Lucida Console" panose="020B0609040504020204" pitchFamily="49" charset="0"/>
              </a:rPr>
              <a:t>(</a:t>
            </a:r>
            <a:r>
              <a:rPr lang="en-US" sz="1200" dirty="0" err="1">
                <a:latin typeface="Lucida Console" panose="020B0609040504020204" pitchFamily="49" charset="0"/>
              </a:rPr>
              <a:t>vtHd</a:t>
            </a:r>
            <a:r>
              <a:rPr lang="en-US" sz="1200" dirty="0">
                <a:latin typeface="Lucida Console" panose="020B0609040504020204" pitchFamily="49" charset="0"/>
              </a:rPr>
              <a:t>))</a:t>
            </a:r>
          </a:p>
          <a:p>
            <a:r>
              <a:rPr lang="en-US" sz="1200" dirty="0">
                <a:latin typeface="Lucida Console" panose="020B0609040504020204" pitchFamily="49" charset="0"/>
              </a:rPr>
              <a:t>        {</a:t>
            </a:r>
          </a:p>
          <a:p>
            <a:r>
              <a:rPr lang="en-US" sz="1200" dirty="0">
                <a:latin typeface="Lucida Console" panose="020B0609040504020204" pitchFamily="49" charset="0"/>
              </a:rPr>
              <a:t>            auto cost=</a:t>
            </a:r>
            <a:r>
              <a:rPr lang="en-US" sz="1200" dirty="0" err="1">
                <a:latin typeface="Lucida Console" panose="020B0609040504020204" pitchFamily="49" charset="0"/>
              </a:rPr>
              <a:t>CalculateQuadricErrorMetric</a:t>
            </a:r>
            <a:r>
              <a:rPr lang="en-US" sz="1200" dirty="0">
                <a:latin typeface="Lucida Console" panose="020B0609040504020204" pitchFamily="49" charset="0"/>
              </a:rPr>
              <a:t>(</a:t>
            </a:r>
            <a:r>
              <a:rPr lang="en-US" sz="1200" dirty="0" err="1">
                <a:latin typeface="Lucida Console" panose="020B0609040504020204" pitchFamily="49" charset="0"/>
              </a:rPr>
              <a:t>shl,vtHd,connVtHd</a:t>
            </a:r>
            <a:r>
              <a:rPr lang="en-US" sz="1200" dirty="0">
                <a:latin typeface="Lucida Console" panose="020B0609040504020204" pitchFamily="49" charset="0"/>
              </a:rPr>
              <a:t>);</a:t>
            </a:r>
          </a:p>
          <a:p>
            <a:r>
              <a:rPr lang="en-US" sz="1200" dirty="0">
                <a:latin typeface="Lucida Console" panose="020B0609040504020204" pitchFamily="49" charset="0"/>
              </a:rPr>
              <a:t>            if(cost&lt;</a:t>
            </a:r>
            <a:r>
              <a:rPr lang="en-US" sz="1200" dirty="0" err="1">
                <a:latin typeface="Lucida Console" panose="020B0609040504020204" pitchFamily="49" charset="0"/>
              </a:rPr>
              <a:t>minMetric</a:t>
            </a:r>
            <a:r>
              <a:rPr lang="en-US" sz="1200" dirty="0">
                <a:latin typeface="Lucida Console" panose="020B0609040504020204" pitchFamily="49" charset="0"/>
              </a:rPr>
              <a:t> || </a:t>
            </a:r>
            <a:r>
              <a:rPr lang="en-US" sz="1200" dirty="0" err="1">
                <a:latin typeface="Lucida Console" panose="020B0609040504020204" pitchFamily="49" charset="0"/>
              </a:rPr>
              <a:t>nullptr</a:t>
            </a:r>
            <a:r>
              <a:rPr lang="en-US" sz="1200" dirty="0">
                <a:latin typeface="Lucida Console" panose="020B0609040504020204" pitchFamily="49" charset="0"/>
              </a:rPr>
              <a:t>==</a:t>
            </a:r>
            <a:r>
              <a:rPr lang="en-US" sz="1200" dirty="0" err="1">
                <a:latin typeface="Lucida Console" panose="020B0609040504020204" pitchFamily="49" charset="0"/>
              </a:rPr>
              <a:t>minEdVtHd</a:t>
            </a:r>
            <a:r>
              <a:rPr lang="en-US" sz="1200" dirty="0">
                <a:latin typeface="Lucida Console" panose="020B0609040504020204" pitchFamily="49" charset="0"/>
              </a:rPr>
              <a:t>[0])</a:t>
            </a:r>
          </a:p>
          <a:p>
            <a:r>
              <a:rPr lang="en-US" sz="1200" dirty="0">
                <a:latin typeface="Lucida Console" panose="020B0609040504020204" pitchFamily="49" charset="0"/>
              </a:rPr>
              <a:t>            {</a:t>
            </a:r>
          </a:p>
          <a:p>
            <a:r>
              <a:rPr lang="en-US" sz="1200" dirty="0">
                <a:latin typeface="Lucida Console" panose="020B0609040504020204" pitchFamily="49" charset="0"/>
              </a:rPr>
              <a:t>                </a:t>
            </a:r>
            <a:r>
              <a:rPr lang="en-US" sz="1200" dirty="0" err="1">
                <a:latin typeface="Lucida Console" panose="020B0609040504020204" pitchFamily="49" charset="0"/>
              </a:rPr>
              <a:t>minMetric</a:t>
            </a:r>
            <a:r>
              <a:rPr lang="en-US" sz="1200" dirty="0">
                <a:latin typeface="Lucida Console" panose="020B0609040504020204" pitchFamily="49" charset="0"/>
              </a:rPr>
              <a:t>=cost;</a:t>
            </a:r>
          </a:p>
          <a:p>
            <a:r>
              <a:rPr lang="en-US" sz="1200" dirty="0">
                <a:latin typeface="Lucida Console" panose="020B0609040504020204" pitchFamily="49" charset="0"/>
              </a:rPr>
              <a:t>                </a:t>
            </a:r>
            <a:r>
              <a:rPr lang="en-US" sz="1200" dirty="0" err="1">
                <a:latin typeface="Lucida Console" panose="020B0609040504020204" pitchFamily="49" charset="0"/>
              </a:rPr>
              <a:t>minEdVtHd</a:t>
            </a:r>
            <a:r>
              <a:rPr lang="en-US" sz="1200" dirty="0">
                <a:latin typeface="Lucida Console" panose="020B0609040504020204" pitchFamily="49" charset="0"/>
              </a:rPr>
              <a:t>[0]=</a:t>
            </a:r>
            <a:r>
              <a:rPr lang="en-US" sz="1200" dirty="0" err="1">
                <a:latin typeface="Lucida Console" panose="020B0609040504020204" pitchFamily="49" charset="0"/>
              </a:rPr>
              <a:t>vtHd</a:t>
            </a:r>
            <a:r>
              <a:rPr lang="en-US" sz="1200" dirty="0">
                <a:latin typeface="Lucida Console" panose="020B0609040504020204" pitchFamily="49" charset="0"/>
              </a:rPr>
              <a:t>;</a:t>
            </a:r>
          </a:p>
          <a:p>
            <a:r>
              <a:rPr lang="en-US" sz="1200" dirty="0">
                <a:latin typeface="Lucida Console" panose="020B0609040504020204" pitchFamily="49" charset="0"/>
              </a:rPr>
              <a:t>                </a:t>
            </a:r>
            <a:r>
              <a:rPr lang="en-US" sz="1200" dirty="0" err="1">
                <a:latin typeface="Lucida Console" panose="020B0609040504020204" pitchFamily="49" charset="0"/>
              </a:rPr>
              <a:t>minEdVtHd</a:t>
            </a:r>
            <a:r>
              <a:rPr lang="en-US" sz="1200" dirty="0">
                <a:latin typeface="Lucida Console" panose="020B0609040504020204" pitchFamily="49" charset="0"/>
              </a:rPr>
              <a:t>[1]=</a:t>
            </a:r>
            <a:r>
              <a:rPr lang="en-US" sz="1200" dirty="0" err="1">
                <a:latin typeface="Lucida Console" panose="020B0609040504020204" pitchFamily="49" charset="0"/>
              </a:rPr>
              <a:t>connVtHd</a:t>
            </a:r>
            <a:r>
              <a:rPr lang="en-US" sz="1200" dirty="0">
                <a:latin typeface="Lucida Console" panose="020B0609040504020204" pitchFamily="49" charset="0"/>
              </a:rPr>
              <a:t>;</a:t>
            </a:r>
          </a:p>
          <a:p>
            <a:r>
              <a:rPr lang="en-US" sz="1200" dirty="0">
                <a:latin typeface="Lucida Console" panose="020B0609040504020204" pitchFamily="49" charset="0"/>
              </a:rPr>
              <a:t>            }</a:t>
            </a:r>
          </a:p>
          <a:p>
            <a:r>
              <a:rPr lang="en-US" sz="1200" dirty="0">
                <a:latin typeface="Lucida Console" panose="020B0609040504020204" pitchFamily="49" charset="0"/>
              </a:rPr>
              <a:t>        }</a:t>
            </a:r>
          </a:p>
          <a:p>
            <a:r>
              <a:rPr lang="en-US" sz="1200" dirty="0">
                <a:latin typeface="Lucida Console" panose="020B0609040504020204" pitchFamily="49" charset="0"/>
              </a:rPr>
              <a:t>    }</a:t>
            </a:r>
          </a:p>
          <a:p>
            <a:r>
              <a:rPr lang="en-US" sz="1200" dirty="0">
                <a:latin typeface="Lucida Console" panose="020B0609040504020204" pitchFamily="49" charset="0"/>
              </a:rPr>
              <a:t>    if(</a:t>
            </a:r>
            <a:r>
              <a:rPr lang="en-US" sz="1200" dirty="0" err="1">
                <a:latin typeface="Lucida Console" panose="020B0609040504020204" pitchFamily="49" charset="0"/>
              </a:rPr>
              <a:t>nullptr</a:t>
            </a:r>
            <a:r>
              <a:rPr lang="en-US" sz="1200" dirty="0">
                <a:latin typeface="Lucida Console" panose="020B0609040504020204" pitchFamily="49" charset="0"/>
              </a:rPr>
              <a:t>!=</a:t>
            </a:r>
            <a:r>
              <a:rPr lang="en-US" sz="1200" dirty="0" err="1">
                <a:latin typeface="Lucida Console" panose="020B0609040504020204" pitchFamily="49" charset="0"/>
              </a:rPr>
              <a:t>minEdVtHd</a:t>
            </a:r>
            <a:r>
              <a:rPr lang="en-US" sz="1200" dirty="0">
                <a:latin typeface="Lucida Console" panose="020B0609040504020204" pitchFamily="49" charset="0"/>
              </a:rPr>
              <a:t>[0])</a:t>
            </a:r>
          </a:p>
          <a:p>
            <a:r>
              <a:rPr lang="en-US" sz="1200" dirty="0">
                <a:latin typeface="Lucida Console" panose="020B0609040504020204" pitchFamily="49" charset="0"/>
              </a:rPr>
              <a:t>    {</a:t>
            </a:r>
          </a:p>
          <a:p>
            <a:r>
              <a:rPr lang="en-US" sz="1200" dirty="0">
                <a:latin typeface="Lucida Console" panose="020B0609040504020204" pitchFamily="49" charset="0"/>
              </a:rPr>
              <a:t>        </a:t>
            </a:r>
            <a:r>
              <a:rPr lang="en-US" sz="1200" dirty="0" err="1">
                <a:latin typeface="Lucida Console" panose="020B0609040504020204" pitchFamily="49" charset="0"/>
              </a:rPr>
              <a:t>YsShell_CollapseInfo</a:t>
            </a:r>
            <a:r>
              <a:rPr lang="en-US" sz="1200" dirty="0">
                <a:latin typeface="Lucida Console" panose="020B0609040504020204" pitchFamily="49" charset="0"/>
              </a:rPr>
              <a:t> info;</a:t>
            </a:r>
          </a:p>
          <a:p>
            <a:r>
              <a:rPr lang="en-US" sz="1200" dirty="0">
                <a:latin typeface="Lucida Console" panose="020B0609040504020204" pitchFamily="49" charset="0"/>
              </a:rPr>
              <a:t>        if(YSOK==</a:t>
            </a:r>
            <a:r>
              <a:rPr lang="en-US" sz="1200" dirty="0" err="1">
                <a:latin typeface="Lucida Console" panose="020B0609040504020204" pitchFamily="49" charset="0"/>
              </a:rPr>
              <a:t>info.MakeInfo</a:t>
            </a:r>
            <a:r>
              <a:rPr lang="en-US" sz="1200" dirty="0">
                <a:latin typeface="Lucida Console" panose="020B0609040504020204" pitchFamily="49" charset="0"/>
              </a:rPr>
              <a:t>(</a:t>
            </a:r>
            <a:r>
              <a:rPr lang="en-US" sz="1200" dirty="0" err="1">
                <a:latin typeface="Lucida Console" panose="020B0609040504020204" pitchFamily="49" charset="0"/>
              </a:rPr>
              <a:t>shl,minEdVtHd</a:t>
            </a:r>
            <a:r>
              <a:rPr lang="en-US" sz="1200" dirty="0">
                <a:latin typeface="Lucida Console" panose="020B0609040504020204" pitchFamily="49" charset="0"/>
              </a:rPr>
              <a:t>))</a:t>
            </a:r>
          </a:p>
          <a:p>
            <a:r>
              <a:rPr lang="en-US" sz="1200" dirty="0">
                <a:latin typeface="Lucida Console" panose="020B0609040504020204" pitchFamily="49" charset="0"/>
              </a:rPr>
              <a:t>        {</a:t>
            </a:r>
          </a:p>
          <a:p>
            <a:r>
              <a:rPr lang="en-US" sz="1200" dirty="0">
                <a:latin typeface="Lucida Console" panose="020B0609040504020204" pitchFamily="49" charset="0"/>
              </a:rPr>
              <a:t>            </a:t>
            </a:r>
            <a:r>
              <a:rPr lang="en-US" sz="1200" dirty="0" err="1">
                <a:latin typeface="Lucida Console" panose="020B0609040504020204" pitchFamily="49" charset="0"/>
              </a:rPr>
              <a:t>info.Apply</a:t>
            </a:r>
            <a:r>
              <a:rPr lang="en-US" sz="1200" dirty="0">
                <a:latin typeface="Lucida Console" panose="020B0609040504020204" pitchFamily="49" charset="0"/>
              </a:rPr>
              <a:t>(</a:t>
            </a:r>
            <a:r>
              <a:rPr lang="en-US" sz="1200" dirty="0" err="1">
                <a:latin typeface="Lucida Console" panose="020B0609040504020204" pitchFamily="49" charset="0"/>
              </a:rPr>
              <a:t>shl,YSFALSE</a:t>
            </a:r>
            <a:r>
              <a:rPr lang="en-US" sz="1200" dirty="0">
                <a:latin typeface="Lucida Console" panose="020B0609040504020204" pitchFamily="49" charset="0"/>
              </a:rPr>
              <a:t>);</a:t>
            </a:r>
          </a:p>
          <a:p>
            <a:r>
              <a:rPr lang="en-US" sz="1200" dirty="0">
                <a:latin typeface="Lucida Console" panose="020B0609040504020204" pitchFamily="49" charset="0"/>
              </a:rPr>
              <a:t>        }</a:t>
            </a:r>
          </a:p>
          <a:p>
            <a:r>
              <a:rPr lang="en-US" sz="1200" dirty="0">
                <a:latin typeface="Lucida Console" panose="020B0609040504020204" pitchFamily="49" charset="0"/>
              </a:rPr>
              <a:t>    }</a:t>
            </a:r>
          </a:p>
          <a:p>
            <a:r>
              <a:rPr lang="en-US" sz="1200" dirty="0">
                <a:latin typeface="Lucida Console" panose="020B0609040504020204" pitchFamily="49" charset="0"/>
              </a:rPr>
              <a:t>    </a:t>
            </a:r>
            <a:r>
              <a:rPr lang="en-US" sz="1200" dirty="0" err="1">
                <a:latin typeface="Lucida Console" panose="020B0609040504020204" pitchFamily="49" charset="0"/>
              </a:rPr>
              <a:t>selectedVertex.clear</a:t>
            </a:r>
            <a:r>
              <a:rPr lang="en-US" sz="1200" dirty="0">
                <a:latin typeface="Lucida Console" panose="020B0609040504020204" pitchFamily="49" charset="0"/>
              </a:rPr>
              <a:t>();</a:t>
            </a:r>
          </a:p>
          <a:p>
            <a:r>
              <a:rPr lang="en-US" sz="1200" dirty="0">
                <a:latin typeface="Lucida Console" panose="020B0609040504020204" pitchFamily="49" charset="0"/>
              </a:rPr>
              <a:t>    </a:t>
            </a:r>
            <a:r>
              <a:rPr lang="en-US" sz="1200" dirty="0" err="1">
                <a:latin typeface="Lucida Console" panose="020B0609040504020204" pitchFamily="49" charset="0"/>
              </a:rPr>
              <a:t>selectedVertex.push_back</a:t>
            </a:r>
            <a:r>
              <a:rPr lang="en-US" sz="1200" dirty="0">
                <a:latin typeface="Lucida Console" panose="020B0609040504020204" pitchFamily="49" charset="0"/>
              </a:rPr>
              <a:t>(</a:t>
            </a:r>
            <a:r>
              <a:rPr lang="en-US" sz="1200" dirty="0" err="1">
                <a:latin typeface="Lucida Console" panose="020B0609040504020204" pitchFamily="49" charset="0"/>
              </a:rPr>
              <a:t>minEdVtHd</a:t>
            </a:r>
            <a:r>
              <a:rPr lang="en-US" sz="1200" dirty="0">
                <a:latin typeface="Lucida Console" panose="020B0609040504020204" pitchFamily="49" charset="0"/>
              </a:rPr>
              <a:t>[1]);</a:t>
            </a:r>
          </a:p>
          <a:p>
            <a:r>
              <a:rPr lang="en-US" sz="1200" dirty="0">
                <a:latin typeface="Lucida Console" panose="020B0609040504020204" pitchFamily="49" charset="0"/>
              </a:rPr>
              <a:t>    </a:t>
            </a:r>
            <a:r>
              <a:rPr lang="en-US" sz="1200" dirty="0" err="1">
                <a:latin typeface="Lucida Console" panose="020B0609040504020204" pitchFamily="49" charset="0"/>
              </a:rPr>
              <a:t>RemakeSelectedVertexBuffer</a:t>
            </a:r>
            <a:r>
              <a:rPr lang="en-US" sz="1200" dirty="0">
                <a:latin typeface="Lucida Console" panose="020B0609040504020204" pitchFamily="49" charset="0"/>
              </a:rPr>
              <a:t>();</a:t>
            </a:r>
          </a:p>
          <a:p>
            <a:endParaRPr lang="en-US" sz="1200" dirty="0">
              <a:latin typeface="Lucida Console" panose="020B0609040504020204" pitchFamily="49" charset="0"/>
            </a:endParaRPr>
          </a:p>
          <a:p>
            <a:r>
              <a:rPr lang="en-US" sz="1200" dirty="0">
                <a:latin typeface="Lucida Console" panose="020B0609040504020204" pitchFamily="49" charset="0"/>
              </a:rPr>
              <a:t>    </a:t>
            </a:r>
            <a:r>
              <a:rPr lang="en-US" sz="1200" dirty="0" err="1">
                <a:latin typeface="Lucida Console" panose="020B0609040504020204" pitchFamily="49" charset="0"/>
              </a:rPr>
              <a:t>YsShellToVtxNom</a:t>
            </a:r>
            <a:r>
              <a:rPr lang="en-US" sz="1200" dirty="0">
                <a:latin typeface="Lucida Console" panose="020B0609040504020204" pitchFamily="49" charset="0"/>
              </a:rPr>
              <a:t>(</a:t>
            </a:r>
            <a:r>
              <a:rPr lang="en-US" sz="1200" dirty="0" err="1">
                <a:latin typeface="Lucida Console" panose="020B0609040504020204" pitchFamily="49" charset="0"/>
              </a:rPr>
              <a:t>vtx,nom,col,shl</a:t>
            </a:r>
            <a:r>
              <a:rPr lang="en-US" sz="1200" dirty="0">
                <a:latin typeface="Lucida Console" panose="020B0609040504020204" pitchFamily="49" charset="0"/>
              </a:rPr>
              <a:t>);</a:t>
            </a:r>
          </a:p>
          <a:p>
            <a:r>
              <a:rPr lang="en-US" sz="1200" dirty="0">
                <a:latin typeface="Lucida Console" panose="020B0609040504020204" pitchFamily="49" charset="0"/>
              </a:rPr>
              <a:t>    </a:t>
            </a:r>
            <a:r>
              <a:rPr lang="en-US" sz="1200" dirty="0" err="1">
                <a:latin typeface="Lucida Console" panose="020B0609040504020204" pitchFamily="49" charset="0"/>
              </a:rPr>
              <a:t>SetNeedRedraw</a:t>
            </a:r>
            <a:r>
              <a:rPr lang="en-US" sz="1200" dirty="0">
                <a:latin typeface="Lucida Console" panose="020B0609040504020204" pitchFamily="49" charset="0"/>
              </a:rPr>
              <a:t>(YSTRUE);</a:t>
            </a:r>
          </a:p>
          <a:p>
            <a:r>
              <a:rPr lang="en-US" sz="1200" dirty="0">
                <a:latin typeface="Lucida Console" panose="020B0609040504020204" pitchFamily="49" charset="0"/>
              </a:rPr>
              <a:t>}</a:t>
            </a:r>
          </a:p>
        </p:txBody>
      </p:sp>
    </p:spTree>
    <p:extLst>
      <p:ext uri="{BB962C8B-B14F-4D97-AF65-F5344CB8AC3E}">
        <p14:creationId xmlns:p14="http://schemas.microsoft.com/office/powerpoint/2010/main" val="32393274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it supposed to be this slow?</a:t>
            </a:r>
          </a:p>
        </p:txBody>
      </p:sp>
      <p:sp>
        <p:nvSpPr>
          <p:cNvPr id="3" name="Content Placeholder 2"/>
          <p:cNvSpPr>
            <a:spLocks noGrp="1"/>
          </p:cNvSpPr>
          <p:nvPr>
            <p:ph idx="1"/>
          </p:nvPr>
        </p:nvSpPr>
        <p:spPr/>
        <p:txBody>
          <a:bodyPr/>
          <a:lstStyle/>
          <a:p>
            <a:r>
              <a:rPr lang="en-US" dirty="0"/>
              <a:t>It is supposed to be a fast algorithm.</a:t>
            </a:r>
          </a:p>
          <a:p>
            <a:r>
              <a:rPr lang="en-US" dirty="0"/>
              <a:t>But, it takes such a long time.</a:t>
            </a:r>
          </a:p>
          <a:p>
            <a:r>
              <a:rPr lang="en-US" dirty="0"/>
              <a:t>Need a smarter data structure for avoiding re-sorting and re-calculating error metrics.</a:t>
            </a:r>
          </a:p>
          <a:p>
            <a:endParaRPr lang="en-US" dirty="0"/>
          </a:p>
          <a:p>
            <a:r>
              <a:rPr lang="en-US" dirty="0"/>
              <a:t>Need a Priority Queue</a:t>
            </a:r>
          </a:p>
        </p:txBody>
      </p:sp>
    </p:spTree>
    <p:extLst>
      <p:ext uri="{BB962C8B-B14F-4D97-AF65-F5344CB8AC3E}">
        <p14:creationId xmlns:p14="http://schemas.microsoft.com/office/powerpoint/2010/main" val="28600239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Priority Queue with Key Update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In algorithm descriptions, you often see:</a:t>
                </a:r>
              </a:p>
              <a:p>
                <a:pPr lvl="1"/>
                <a14:m>
                  <m:oMath xmlns:m="http://schemas.openxmlformats.org/officeDocument/2006/math">
                    <m:r>
                      <a:rPr lang="en-US" b="0" i="1" smtClean="0">
                        <a:latin typeface="Cambria Math" panose="02040503050406030204" pitchFamily="18" charset="0"/>
                      </a:rPr>
                      <m:t>𝑆</m:t>
                    </m:r>
                  </m:oMath>
                </a14:m>
                <a:r>
                  <a:rPr lang="en-US" dirty="0"/>
                  <a:t> is a set of something.</a:t>
                </a:r>
              </a:p>
              <a:p>
                <a:pPr lvl="1"/>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𝑆</m:t>
                    </m:r>
                  </m:oMath>
                </a14:m>
                <a:r>
                  <a:rPr lang="en-US" dirty="0"/>
                  <a:t> that makes the cost function minimum.</a:t>
                </a:r>
              </a:p>
              <a:p>
                <a:pPr lvl="1"/>
                <a:r>
                  <a:rPr lang="en-US" dirty="0"/>
                  <a:t>Do something on </a:t>
                </a:r>
                <a14:m>
                  <m:oMath xmlns:m="http://schemas.openxmlformats.org/officeDocument/2006/math">
                    <m:r>
                      <a:rPr lang="en-US" b="0" i="1" smtClean="0">
                        <a:latin typeface="Cambria Math" panose="02040503050406030204" pitchFamily="18" charset="0"/>
                      </a:rPr>
                      <m:t>𝑠</m:t>
                    </m:r>
                  </m:oMath>
                </a14:m>
                <a:r>
                  <a:rPr lang="en-US" dirty="0"/>
                  <a:t> and remove from </a:t>
                </a:r>
                <a14:m>
                  <m:oMath xmlns:m="http://schemas.openxmlformats.org/officeDocument/2006/math">
                    <m:r>
                      <a:rPr lang="en-US" i="1">
                        <a:latin typeface="Cambria Math" panose="02040503050406030204" pitchFamily="18" charset="0"/>
                      </a:rPr>
                      <m:t>𝑆</m:t>
                    </m:r>
                  </m:oMath>
                </a14:m>
                <a:r>
                  <a:rPr lang="en-US" dirty="0"/>
                  <a:t>.</a:t>
                </a:r>
              </a:p>
              <a:p>
                <a:pPr lvl="1"/>
                <a:r>
                  <a:rPr lang="en-US" dirty="0"/>
                  <a:t>Repeat the process until </a:t>
                </a:r>
                <a14:m>
                  <m:oMath xmlns:m="http://schemas.openxmlformats.org/officeDocument/2006/math">
                    <m:r>
                      <a:rPr lang="en-US" i="1">
                        <a:latin typeface="Cambria Math" panose="02040503050406030204" pitchFamily="18" charset="0"/>
                      </a:rPr>
                      <m:t>𝑆</m:t>
                    </m:r>
                  </m:oMath>
                </a14:m>
                <a:r>
                  <a:rPr lang="en-US" dirty="0"/>
                  <a:t> is empty.</a:t>
                </a:r>
              </a:p>
              <a:p>
                <a:r>
                  <a:rPr lang="en-US" dirty="0"/>
                  <a:t>In each iteration, you need to find an element in the set that makes the cost function minimum.</a:t>
                </a:r>
              </a:p>
              <a:p>
                <a:r>
                  <a:rPr lang="en-US" dirty="0"/>
                  <a:t>If you calculate cost function for each element in the set in every iteration, almost automatically the computational cost becomes O(n</a:t>
                </a:r>
                <a:r>
                  <a:rPr lang="en-US" baseline="30000" dirty="0"/>
                  <a:t>2</a:t>
                </a:r>
                <a:r>
                  <a:rPr lang="en-US" dirty="0"/>
                  <a: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63" t="-843" r="-1630"/>
                </a:stretch>
              </a:blipFill>
            </p:spPr>
            <p:txBody>
              <a:bodyPr/>
              <a:lstStyle/>
              <a:p>
                <a:r>
                  <a:rPr lang="en-US">
                    <a:noFill/>
                  </a:rPr>
                  <a:t> </a:t>
                </a:r>
              </a:p>
            </p:txBody>
          </p:sp>
        </mc:Fallback>
      </mc:AlternateContent>
    </p:spTree>
    <p:extLst>
      <p:ext uri="{BB962C8B-B14F-4D97-AF65-F5344CB8AC3E}">
        <p14:creationId xmlns:p14="http://schemas.microsoft.com/office/powerpoint/2010/main" val="29678929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Priority Queue</a:t>
            </a:r>
          </a:p>
        </p:txBody>
      </p:sp>
      <p:sp>
        <p:nvSpPr>
          <p:cNvPr id="3" name="Content Placeholder 2"/>
          <p:cNvSpPr>
            <a:spLocks noGrp="1"/>
          </p:cNvSpPr>
          <p:nvPr>
            <p:ph idx="1"/>
          </p:nvPr>
        </p:nvSpPr>
        <p:spPr/>
        <p:txBody>
          <a:bodyPr/>
          <a:lstStyle/>
          <a:p>
            <a:r>
              <a:rPr lang="en-US" dirty="0"/>
              <a:t>If the cost-function value does not change during the iterations, you can pre-calculate costs, sort, and then run the process in the pre-sorted order.</a:t>
            </a:r>
          </a:p>
          <a:p>
            <a:r>
              <a:rPr lang="en-US" dirty="0"/>
              <a:t>What makes it difficult is when the cost-function values of some elements may change as a result of the process applied to the minimum-cost element in the set.</a:t>
            </a:r>
          </a:p>
        </p:txBody>
      </p:sp>
    </p:spTree>
    <p:extLst>
      <p:ext uri="{BB962C8B-B14F-4D97-AF65-F5344CB8AC3E}">
        <p14:creationId xmlns:p14="http://schemas.microsoft.com/office/powerpoint/2010/main" val="38245809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Priority Queue</a:t>
            </a:r>
          </a:p>
        </p:txBody>
      </p:sp>
      <p:sp>
        <p:nvSpPr>
          <p:cNvPr id="3" name="Content Placeholder 2"/>
          <p:cNvSpPr>
            <a:spLocks noGrp="1"/>
          </p:cNvSpPr>
          <p:nvPr>
            <p:ph idx="1"/>
          </p:nvPr>
        </p:nvSpPr>
        <p:spPr/>
        <p:txBody>
          <a:bodyPr/>
          <a:lstStyle/>
          <a:p>
            <a:r>
              <a:rPr lang="en-US" dirty="0"/>
              <a:t>You want to pre-calculate the cost function for each element once, and update only necessary ones.</a:t>
            </a:r>
          </a:p>
          <a:p>
            <a:r>
              <a:rPr lang="en-US" dirty="0"/>
              <a:t>Even if you update costs for only necessary elements, if you sort every iteration, it will be O(N</a:t>
            </a:r>
            <a:r>
              <a:rPr lang="en-US" baseline="30000" dirty="0"/>
              <a:t>2</a:t>
            </a:r>
            <a:r>
              <a:rPr lang="en-US" dirty="0"/>
              <a:t>logN).  Does not help.</a:t>
            </a:r>
          </a:p>
          <a:p>
            <a:r>
              <a:rPr lang="en-US" dirty="0"/>
              <a:t>You need to avoid re-sorting all elements in every iteration.</a:t>
            </a:r>
          </a:p>
          <a:p>
            <a:endParaRPr lang="en-US" dirty="0"/>
          </a:p>
          <a:p>
            <a:r>
              <a:rPr lang="en-US" dirty="0"/>
              <a:t>Needs a priority queue + key update.</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33507014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Priority Queue</a:t>
            </a:r>
          </a:p>
        </p:txBody>
      </p:sp>
      <p:sp>
        <p:nvSpPr>
          <p:cNvPr id="3" name="Content Placeholder 2"/>
          <p:cNvSpPr>
            <a:spLocks noGrp="1"/>
          </p:cNvSpPr>
          <p:nvPr>
            <p:ph idx="1"/>
          </p:nvPr>
        </p:nvSpPr>
        <p:spPr/>
        <p:txBody>
          <a:bodyPr/>
          <a:lstStyle/>
          <a:p>
            <a:r>
              <a:rPr lang="en-US" dirty="0"/>
              <a:t>Keep elements sorted by the key (or the cost).</a:t>
            </a:r>
          </a:p>
          <a:p>
            <a:r>
              <a:rPr lang="en-US" dirty="0"/>
              <a:t>Must be able to find the minimum-cost element quickly.</a:t>
            </a:r>
          </a:p>
          <a:p>
            <a:pPr marL="0" indent="0">
              <a:buNone/>
            </a:pPr>
            <a:endParaRPr lang="en-US" dirty="0"/>
          </a:p>
          <a:p>
            <a:pPr marL="0" indent="0">
              <a:buNone/>
            </a:pPr>
            <a:r>
              <a:rPr lang="en-US" dirty="0"/>
              <a:t>A common implementation</a:t>
            </a:r>
          </a:p>
          <a:p>
            <a:r>
              <a:rPr lang="en-US" dirty="0"/>
              <a:t>A self-balancing binary-tree, such as an AVL tree.</a:t>
            </a:r>
          </a:p>
          <a:p>
            <a:endParaRPr lang="en-US" dirty="0"/>
          </a:p>
          <a:p>
            <a:endParaRPr lang="en-US" dirty="0"/>
          </a:p>
          <a:p>
            <a:endParaRPr lang="en-US" dirty="0"/>
          </a:p>
        </p:txBody>
      </p:sp>
    </p:spTree>
    <p:extLst>
      <p:ext uri="{BB962C8B-B14F-4D97-AF65-F5344CB8AC3E}">
        <p14:creationId xmlns:p14="http://schemas.microsoft.com/office/powerpoint/2010/main" val="381332172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Priority Queue + Key Update</a:t>
            </a:r>
          </a:p>
        </p:txBody>
      </p:sp>
      <p:sp>
        <p:nvSpPr>
          <p:cNvPr id="3" name="Content Placeholder 2"/>
          <p:cNvSpPr>
            <a:spLocks noGrp="1"/>
          </p:cNvSpPr>
          <p:nvPr>
            <p:ph idx="1"/>
          </p:nvPr>
        </p:nvSpPr>
        <p:spPr/>
        <p:txBody>
          <a:bodyPr/>
          <a:lstStyle/>
          <a:p>
            <a:pPr marL="0" indent="0">
              <a:buNone/>
            </a:pPr>
            <a:r>
              <a:rPr lang="en-US" dirty="0"/>
              <a:t>Additional Requirement:</a:t>
            </a:r>
          </a:p>
          <a:p>
            <a:r>
              <a:rPr lang="en-US" dirty="0"/>
              <a:t>We need to update the cost of an element quickly.</a:t>
            </a:r>
          </a:p>
          <a:p>
            <a:r>
              <a:rPr lang="en-US" dirty="0" err="1"/>
              <a:t>std</a:t>
            </a:r>
            <a:r>
              <a:rPr lang="en-US" dirty="0"/>
              <a:t>::</a:t>
            </a:r>
            <a:r>
              <a:rPr lang="en-US" dirty="0" err="1"/>
              <a:t>priority_queue</a:t>
            </a:r>
            <a:r>
              <a:rPr lang="en-US" dirty="0"/>
              <a:t> helps if we don't have to update the cost.  In this case, it doesn't.</a:t>
            </a:r>
          </a:p>
          <a:p>
            <a:pPr marL="0" indent="0">
              <a:buNone/>
            </a:pPr>
            <a:endParaRPr lang="en-US" dirty="0"/>
          </a:p>
          <a:p>
            <a:pPr marL="0" indent="0">
              <a:buNone/>
            </a:pPr>
            <a:r>
              <a:rPr lang="en-US" dirty="0"/>
              <a:t>When the cost of an element changes:</a:t>
            </a:r>
          </a:p>
          <a:p>
            <a:r>
              <a:rPr lang="en-US" dirty="0"/>
              <a:t>Find a binary-tree node that corresponds to the element.</a:t>
            </a:r>
          </a:p>
          <a:p>
            <a:r>
              <a:rPr lang="en-US" dirty="0"/>
              <a:t>Delete the tree node.</a:t>
            </a:r>
          </a:p>
          <a:p>
            <a:r>
              <a:rPr lang="en-US" dirty="0"/>
              <a:t>Re-insert the node with the updated cost.</a:t>
            </a:r>
          </a:p>
          <a:p>
            <a:endParaRPr lang="en-US" dirty="0"/>
          </a:p>
          <a:p>
            <a:pPr marL="0" indent="0">
              <a:buNone/>
            </a:pPr>
            <a:r>
              <a:rPr lang="en-US" dirty="0"/>
              <a:t>Question:</a:t>
            </a:r>
          </a:p>
          <a:p>
            <a:r>
              <a:rPr lang="en-US" dirty="0"/>
              <a:t>How can we find the tree-node from an element?</a:t>
            </a:r>
          </a:p>
          <a:p>
            <a:endParaRPr lang="en-US" dirty="0"/>
          </a:p>
        </p:txBody>
      </p:sp>
    </p:spTree>
    <p:extLst>
      <p:ext uri="{BB962C8B-B14F-4D97-AF65-F5344CB8AC3E}">
        <p14:creationId xmlns:p14="http://schemas.microsoft.com/office/powerpoint/2010/main" val="24292888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Priority-Queue with Key Update</a:t>
            </a:r>
          </a:p>
        </p:txBody>
      </p:sp>
      <p:sp>
        <p:nvSpPr>
          <p:cNvPr id="3" name="Content Placeholder 2"/>
          <p:cNvSpPr>
            <a:spLocks noGrp="1"/>
          </p:cNvSpPr>
          <p:nvPr>
            <p:ph idx="1"/>
          </p:nvPr>
        </p:nvSpPr>
        <p:spPr/>
        <p:txBody>
          <a:bodyPr/>
          <a:lstStyle/>
          <a:p>
            <a:pPr marL="0" indent="0">
              <a:buNone/>
            </a:pPr>
            <a:r>
              <a:rPr lang="en-US" dirty="0"/>
              <a:t>Finding a tree-node from an element:</a:t>
            </a:r>
          </a:p>
          <a:p>
            <a:r>
              <a:rPr lang="en-US" dirty="0"/>
              <a:t>Tree Traversal?</a:t>
            </a:r>
          </a:p>
          <a:p>
            <a:pPr lvl="1"/>
            <a:r>
              <a:rPr lang="en-US" dirty="0"/>
              <a:t>It gets strange when multiple elements have the same cost. </a:t>
            </a:r>
          </a:p>
          <a:p>
            <a:pPr lvl="1"/>
            <a:endParaRPr lang="en-US" dirty="0"/>
          </a:p>
          <a:p>
            <a:pPr lvl="1"/>
            <a:endParaRPr lang="en-US" dirty="0"/>
          </a:p>
          <a:p>
            <a:pPr lvl="1"/>
            <a:endParaRPr lang="en-US" dirty="0"/>
          </a:p>
          <a:p>
            <a:r>
              <a:rPr lang="en-US" dirty="0"/>
              <a:t>Any other option?</a:t>
            </a:r>
          </a:p>
        </p:txBody>
      </p:sp>
      <p:sp>
        <p:nvSpPr>
          <p:cNvPr id="4" name="Oval 3"/>
          <p:cNvSpPr/>
          <p:nvPr/>
        </p:nvSpPr>
        <p:spPr>
          <a:xfrm>
            <a:off x="3276600" y="2405743"/>
            <a:ext cx="386443" cy="3864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53698" y="2932452"/>
            <a:ext cx="391885" cy="3918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717472" y="2932453"/>
            <a:ext cx="391885" cy="3918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a:stCxn id="4" idx="3"/>
            <a:endCxn id="5" idx="7"/>
          </p:cNvCxnSpPr>
          <p:nvPr/>
        </p:nvCxnSpPr>
        <p:spPr>
          <a:xfrm flipH="1">
            <a:off x="3188193" y="2735593"/>
            <a:ext cx="145000" cy="25424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4" idx="5"/>
            <a:endCxn id="6" idx="1"/>
          </p:cNvCxnSpPr>
          <p:nvPr/>
        </p:nvCxnSpPr>
        <p:spPr>
          <a:xfrm>
            <a:off x="3606450" y="2735593"/>
            <a:ext cx="168412" cy="25425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44514" y="2678051"/>
            <a:ext cx="3185487" cy="369332"/>
          </a:xfrm>
          <a:prstGeom prst="rect">
            <a:avLst/>
          </a:prstGeom>
          <a:noFill/>
        </p:spPr>
        <p:txBody>
          <a:bodyPr wrap="none" rtlCol="0">
            <a:spAutoFit/>
          </a:bodyPr>
          <a:lstStyle/>
          <a:p>
            <a:r>
              <a:rPr lang="en-US" dirty="0"/>
              <a:t>Should you go to which side?</a:t>
            </a:r>
          </a:p>
        </p:txBody>
      </p:sp>
    </p:spTree>
    <p:extLst>
      <p:ext uri="{BB962C8B-B14F-4D97-AF65-F5344CB8AC3E}">
        <p14:creationId xmlns:p14="http://schemas.microsoft.com/office/powerpoint/2010/main" val="565157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Iterator</a:t>
            </a:r>
          </a:p>
        </p:txBody>
      </p:sp>
      <p:sp>
        <p:nvSpPr>
          <p:cNvPr id="3" name="Content Placeholder 2"/>
          <p:cNvSpPr>
            <a:spLocks noGrp="1"/>
          </p:cNvSpPr>
          <p:nvPr>
            <p:ph idx="1"/>
          </p:nvPr>
        </p:nvSpPr>
        <p:spPr/>
        <p:txBody>
          <a:bodyPr/>
          <a:lstStyle/>
          <a:p>
            <a:r>
              <a:rPr lang="en-US" dirty="0"/>
              <a:t>If you define your own iterator class that satisfies certain requirements, you can use range-based for with your own class.</a:t>
            </a:r>
          </a:p>
        </p:txBody>
      </p:sp>
    </p:spTree>
    <p:extLst>
      <p:ext uri="{BB962C8B-B14F-4D97-AF65-F5344CB8AC3E}">
        <p14:creationId xmlns:p14="http://schemas.microsoft.com/office/powerpoint/2010/main" val="68457936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Priority Queue with Key Update</a:t>
            </a:r>
          </a:p>
        </p:txBody>
      </p:sp>
      <p:sp>
        <p:nvSpPr>
          <p:cNvPr id="3" name="Content Placeholder 2"/>
          <p:cNvSpPr>
            <a:spLocks noGrp="1"/>
          </p:cNvSpPr>
          <p:nvPr>
            <p:ph idx="1"/>
          </p:nvPr>
        </p:nvSpPr>
        <p:spPr/>
        <p:txBody>
          <a:bodyPr/>
          <a:lstStyle/>
          <a:p>
            <a:pPr marL="0" indent="0">
              <a:buNone/>
            </a:pPr>
            <a:r>
              <a:rPr lang="en-US" dirty="0"/>
              <a:t>Usage</a:t>
            </a:r>
          </a:p>
          <a:p>
            <a:r>
              <a:rPr lang="en-US" dirty="0"/>
              <a:t>All elements are added to the binary-tree sorted by the cost-function value.</a:t>
            </a:r>
          </a:p>
          <a:p>
            <a:r>
              <a:rPr lang="en-US" dirty="0"/>
              <a:t>While the tree is constructed, a hash-table from the element to the binary-tree node is also constructed.</a:t>
            </a:r>
          </a:p>
          <a:p>
            <a:r>
              <a:rPr lang="en-US" dirty="0"/>
              <a:t>When the cost-function value of an element changes,</a:t>
            </a:r>
          </a:p>
          <a:p>
            <a:pPr lvl="1"/>
            <a:r>
              <a:rPr lang="en-US" dirty="0"/>
              <a:t>Find the binary-tree node of the element by the hash-table.</a:t>
            </a:r>
          </a:p>
          <a:p>
            <a:pPr lvl="1"/>
            <a:r>
              <a:rPr lang="en-US" dirty="0"/>
              <a:t>Delete the binary-tree node.</a:t>
            </a:r>
          </a:p>
          <a:p>
            <a:pPr lvl="1"/>
            <a:r>
              <a:rPr lang="en-US" dirty="0"/>
              <a:t>Re-add the element to the binary tree with updated cost-function value.  </a:t>
            </a:r>
            <a:r>
              <a:rPr lang="en-US"/>
              <a:t>Also update the hash table.</a:t>
            </a:r>
          </a:p>
          <a:p>
            <a:endParaRPr lang="en-US" dirty="0"/>
          </a:p>
        </p:txBody>
      </p:sp>
    </p:spTree>
    <p:extLst>
      <p:ext uri="{BB962C8B-B14F-4D97-AF65-F5344CB8AC3E}">
        <p14:creationId xmlns:p14="http://schemas.microsoft.com/office/powerpoint/2010/main" val="153725879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Priority Queue</a:t>
            </a:r>
          </a:p>
        </p:txBody>
      </p:sp>
      <p:sp>
        <p:nvSpPr>
          <p:cNvPr id="3" name="Content Placeholder 2"/>
          <p:cNvSpPr>
            <a:spLocks noGrp="1"/>
          </p:cNvSpPr>
          <p:nvPr>
            <p:ph idx="1"/>
          </p:nvPr>
        </p:nvSpPr>
        <p:spPr/>
        <p:txBody>
          <a:bodyPr/>
          <a:lstStyle/>
          <a:p>
            <a:r>
              <a:rPr lang="en-US" dirty="0"/>
              <a:t>Let's use </a:t>
            </a:r>
            <a:r>
              <a:rPr lang="en-US" dirty="0" err="1"/>
              <a:t>YsAVLTree</a:t>
            </a:r>
            <a:r>
              <a:rPr lang="en-US" dirty="0"/>
              <a:t> (Compatible with the AVL tree class we did earlier.)</a:t>
            </a:r>
          </a:p>
          <a:p>
            <a:r>
              <a:rPr lang="en-US" dirty="0"/>
              <a:t>Use </a:t>
            </a:r>
            <a:r>
              <a:rPr lang="en-US" dirty="0" err="1"/>
              <a:t>std</a:t>
            </a:r>
            <a:r>
              <a:rPr lang="en-US" dirty="0"/>
              <a:t>::</a:t>
            </a:r>
            <a:r>
              <a:rPr lang="en-US" dirty="0" err="1"/>
              <a:t>unordered_map</a:t>
            </a:r>
            <a:r>
              <a:rPr lang="en-US" dirty="0"/>
              <a:t> to match an edge with a tree node.</a:t>
            </a:r>
          </a:p>
          <a:p>
            <a:r>
              <a:rPr lang="en-US" dirty="0"/>
              <a:t>We need to define our own hash function for </a:t>
            </a:r>
            <a:r>
              <a:rPr lang="en-US" dirty="0" err="1"/>
              <a:t>unordered_map</a:t>
            </a:r>
            <a:r>
              <a:rPr lang="en-US" dirty="0"/>
              <a:t> by specializing </a:t>
            </a:r>
            <a:r>
              <a:rPr lang="en-US" dirty="0" err="1"/>
              <a:t>std</a:t>
            </a:r>
            <a:r>
              <a:rPr lang="en-US" dirty="0"/>
              <a:t>::hash.</a:t>
            </a:r>
          </a:p>
          <a:p>
            <a:r>
              <a:rPr lang="en-US" dirty="0"/>
              <a:t>But, can we do like:</a:t>
            </a:r>
          </a:p>
          <a:p>
            <a:pPr marL="457200" lvl="1" indent="0">
              <a:buNone/>
            </a:pPr>
            <a:endParaRPr lang="en-US" dirty="0"/>
          </a:p>
          <a:p>
            <a:endParaRPr lang="en-US" dirty="0"/>
          </a:p>
          <a:p>
            <a:endParaRPr lang="en-US" dirty="0"/>
          </a:p>
        </p:txBody>
      </p:sp>
      <p:sp>
        <p:nvSpPr>
          <p:cNvPr id="4" name="TextBox 3"/>
          <p:cNvSpPr txBox="1"/>
          <p:nvPr/>
        </p:nvSpPr>
        <p:spPr>
          <a:xfrm>
            <a:off x="1638299" y="3864428"/>
            <a:ext cx="4955203" cy="2970044"/>
          </a:xfrm>
          <a:prstGeom prst="rect">
            <a:avLst/>
          </a:prstGeom>
          <a:noFill/>
        </p:spPr>
        <p:txBody>
          <a:bodyPr wrap="none" rtlCol="0">
            <a:spAutoFit/>
          </a:bodyPr>
          <a:lstStyle/>
          <a:p>
            <a:r>
              <a:rPr lang="en-US" sz="1100" dirty="0">
                <a:latin typeface="Consolas" panose="020B0609020204030204" pitchFamily="49" charset="0"/>
              </a:rPr>
              <a:t>class </a:t>
            </a:r>
            <a:r>
              <a:rPr lang="en-US" sz="1100" dirty="0" err="1">
                <a:latin typeface="Consolas" panose="020B0609020204030204" pitchFamily="49" charset="0"/>
              </a:rPr>
              <a:t>NonDirectionalEdge</a:t>
            </a:r>
            <a:endParaRPr lang="en-US" sz="1100" dirty="0">
              <a:latin typeface="Consolas" panose="020B0609020204030204" pitchFamily="49" charset="0"/>
            </a:endParaRPr>
          </a:p>
          <a:p>
            <a:r>
              <a:rPr lang="en-US" sz="1100" dirty="0">
                <a:latin typeface="Consolas" panose="020B0609020204030204" pitchFamily="49" charset="0"/>
              </a:rPr>
              <a:t>{</a:t>
            </a:r>
          </a:p>
          <a:p>
            <a:r>
              <a:rPr lang="en-US" sz="1100" dirty="0">
                <a:latin typeface="Consolas" panose="020B0609020204030204" pitchFamily="49" charset="0"/>
              </a:rPr>
              <a:t>public:</a:t>
            </a:r>
          </a:p>
          <a:p>
            <a:r>
              <a:rPr lang="en-US" sz="1100" dirty="0">
                <a:latin typeface="Consolas" panose="020B0609020204030204" pitchFamily="49" charset="0"/>
              </a:rPr>
              <a:t>    </a:t>
            </a:r>
            <a:r>
              <a:rPr lang="en-US" sz="1100" dirty="0" err="1">
                <a:latin typeface="Consolas" panose="020B0609020204030204" pitchFamily="49" charset="0"/>
              </a:rPr>
              <a:t>YsShellExt</a:t>
            </a:r>
            <a:r>
              <a:rPr lang="en-US" sz="1100" dirty="0">
                <a:latin typeface="Consolas" panose="020B0609020204030204" pitchFamily="49" charset="0"/>
              </a:rPr>
              <a:t>::</a:t>
            </a:r>
            <a:r>
              <a:rPr lang="en-US" sz="1100" dirty="0" err="1">
                <a:latin typeface="Consolas" panose="020B0609020204030204" pitchFamily="49" charset="0"/>
              </a:rPr>
              <a:t>VertexHandle</a:t>
            </a:r>
            <a:r>
              <a:rPr lang="en-US" sz="1100" dirty="0">
                <a:latin typeface="Consolas" panose="020B0609020204030204" pitchFamily="49" charset="0"/>
              </a:rPr>
              <a:t> </a:t>
            </a:r>
            <a:r>
              <a:rPr lang="en-US" sz="1100" dirty="0" err="1">
                <a:latin typeface="Consolas" panose="020B0609020204030204" pitchFamily="49" charset="0"/>
              </a:rPr>
              <a:t>edVtHd</a:t>
            </a:r>
            <a:r>
              <a:rPr lang="en-US" sz="1100" dirty="0">
                <a:latin typeface="Consolas" panose="020B0609020204030204" pitchFamily="49" charset="0"/>
              </a:rPr>
              <a:t>[2];</a:t>
            </a:r>
          </a:p>
          <a:p>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a:latin typeface="Consolas" panose="020B0609020204030204" pitchFamily="49" charset="0"/>
              </a:rPr>
              <a:t>template &lt;&gt;</a:t>
            </a:r>
          </a:p>
          <a:p>
            <a:r>
              <a:rPr lang="en-US" sz="1100" dirty="0" err="1">
                <a:latin typeface="Consolas" panose="020B0609020204030204" pitchFamily="49" charset="0"/>
              </a:rPr>
              <a:t>struct</a:t>
            </a:r>
            <a:r>
              <a:rPr lang="en-US" sz="1100" dirty="0">
                <a:latin typeface="Consolas" panose="020B0609020204030204" pitchFamily="49" charset="0"/>
              </a:rPr>
              <a:t> </a:t>
            </a:r>
            <a:r>
              <a:rPr lang="en-US" sz="1100" dirty="0" err="1">
                <a:latin typeface="Consolas" panose="020B0609020204030204" pitchFamily="49" charset="0"/>
              </a:rPr>
              <a:t>std</a:t>
            </a:r>
            <a:r>
              <a:rPr lang="en-US" sz="1100" dirty="0">
                <a:latin typeface="Consolas" panose="020B0609020204030204" pitchFamily="49" charset="0"/>
              </a:rPr>
              <a:t>::hash &lt;</a:t>
            </a:r>
            <a:r>
              <a:rPr lang="en-US" sz="1100" dirty="0" err="1">
                <a:latin typeface="Consolas" panose="020B0609020204030204" pitchFamily="49" charset="0"/>
              </a:rPr>
              <a:t>YsShellExt</a:t>
            </a:r>
            <a:r>
              <a:rPr lang="en-US" sz="1100" dirty="0">
                <a:latin typeface="Consolas" panose="020B0609020204030204" pitchFamily="49" charset="0"/>
              </a:rPr>
              <a:t>::</a:t>
            </a:r>
            <a:r>
              <a:rPr lang="en-US" sz="1100" dirty="0" err="1">
                <a:latin typeface="Consolas" panose="020B0609020204030204" pitchFamily="49" charset="0"/>
              </a:rPr>
              <a:t>VertexHandle</a:t>
            </a:r>
            <a:r>
              <a:rPr lang="en-US" sz="1100" dirty="0">
                <a:latin typeface="Consolas" panose="020B0609020204030204" pitchFamily="49" charset="0"/>
              </a:rPr>
              <a:t>&gt;</a:t>
            </a:r>
          </a:p>
          <a:p>
            <a:r>
              <a:rPr lang="en-US" sz="1100" dirty="0">
                <a:latin typeface="Consolas" panose="020B0609020204030204" pitchFamily="49" charset="0"/>
              </a:rPr>
              <a:t>{</a:t>
            </a:r>
          </a:p>
          <a:p>
            <a:r>
              <a:rPr lang="en-US" sz="1100" dirty="0">
                <a:latin typeface="Consolas" panose="020B0609020204030204" pitchFamily="49" charset="0"/>
              </a:rPr>
              <a:t>public:</a:t>
            </a:r>
          </a:p>
          <a:p>
            <a:r>
              <a:rPr lang="en-US" sz="1100" dirty="0">
                <a:latin typeface="Consolas" panose="020B0609020204030204" pitchFamily="49" charset="0"/>
              </a:rPr>
              <a:t>    </a:t>
            </a:r>
            <a:r>
              <a:rPr lang="en-US" sz="1100" dirty="0" err="1">
                <a:latin typeface="Consolas" panose="020B0609020204030204" pitchFamily="49" charset="0"/>
              </a:rPr>
              <a:t>size_t</a:t>
            </a:r>
            <a:r>
              <a:rPr lang="en-US" sz="1100" dirty="0">
                <a:latin typeface="Consolas" panose="020B0609020204030204" pitchFamily="49" charset="0"/>
              </a:rPr>
              <a:t> operator()(</a:t>
            </a:r>
            <a:r>
              <a:rPr lang="en-US" sz="1100" dirty="0" err="1">
                <a:latin typeface="Consolas" panose="020B0609020204030204" pitchFamily="49" charset="0"/>
              </a:rPr>
              <a:t>UnorderedUnsignedIntPair</a:t>
            </a:r>
            <a:r>
              <a:rPr lang="en-US" sz="1100" dirty="0">
                <a:latin typeface="Consolas" panose="020B0609020204030204" pitchFamily="49" charset="0"/>
              </a:rPr>
              <a:t> </a:t>
            </a:r>
            <a:r>
              <a:rPr lang="en-US" sz="1100" dirty="0" err="1">
                <a:latin typeface="Consolas" panose="020B0609020204030204" pitchFamily="49" charset="0"/>
              </a:rPr>
              <a:t>const</a:t>
            </a:r>
            <a:r>
              <a:rPr lang="en-US" sz="1100" dirty="0">
                <a:latin typeface="Consolas" panose="020B0609020204030204" pitchFamily="49" charset="0"/>
              </a:rPr>
              <a:t> &amp;s) </a:t>
            </a:r>
            <a:r>
              <a:rPr lang="en-US" sz="1100" dirty="0" err="1">
                <a:latin typeface="Consolas" panose="020B0609020204030204" pitchFamily="49" charset="0"/>
              </a:rPr>
              <a:t>const</a:t>
            </a:r>
            <a:endParaRPr lang="en-US" sz="1100" dirty="0">
              <a:latin typeface="Consolas" panose="020B0609020204030204" pitchFamily="49" charset="0"/>
            </a:endParaRPr>
          </a:p>
          <a:p>
            <a:r>
              <a:rPr lang="en-US" sz="1100" dirty="0">
                <a:latin typeface="Consolas" panose="020B0609020204030204" pitchFamily="49" charset="0"/>
              </a:rPr>
              <a:t>    {</a:t>
            </a:r>
          </a:p>
          <a:p>
            <a:r>
              <a:rPr lang="en-US" sz="1100" dirty="0">
                <a:latin typeface="Consolas" panose="020B0609020204030204" pitchFamily="49" charset="0"/>
              </a:rPr>
              <a:t>        // Calculate a hash code from the two vertices</a:t>
            </a:r>
          </a:p>
          <a:p>
            <a:r>
              <a:rPr lang="en-US" sz="1100" dirty="0">
                <a:latin typeface="Consolas" panose="020B0609020204030204" pitchFamily="49" charset="0"/>
              </a:rPr>
              <a:t>        return what?</a:t>
            </a:r>
          </a:p>
          <a:p>
            <a:r>
              <a:rPr lang="en-US" sz="1100" dirty="0">
                <a:latin typeface="Consolas" panose="020B0609020204030204" pitchFamily="49" charset="0"/>
              </a:rPr>
              <a:t>    };</a:t>
            </a:r>
          </a:p>
          <a:p>
            <a:r>
              <a:rPr lang="en-US" sz="1100" dirty="0">
                <a:latin typeface="Consolas" panose="020B0609020204030204" pitchFamily="49" charset="0"/>
              </a:rPr>
              <a:t>};</a:t>
            </a:r>
          </a:p>
          <a:p>
            <a:endParaRPr lang="en-US" sz="1100" dirty="0">
              <a:latin typeface="Consolas" panose="020B0609020204030204" pitchFamily="49" charset="0"/>
            </a:endParaRPr>
          </a:p>
        </p:txBody>
      </p:sp>
    </p:spTree>
    <p:extLst>
      <p:ext uri="{BB962C8B-B14F-4D97-AF65-F5344CB8AC3E}">
        <p14:creationId xmlns:p14="http://schemas.microsoft.com/office/powerpoint/2010/main" val="406591690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If we do:</a:t>
            </a:r>
          </a:p>
          <a:p>
            <a:endParaRPr lang="en-US" dirty="0"/>
          </a:p>
          <a:p>
            <a:endParaRPr lang="en-US" dirty="0"/>
          </a:p>
          <a:p>
            <a:endParaRPr lang="en-US" dirty="0"/>
          </a:p>
          <a:p>
            <a:endParaRPr lang="en-US" dirty="0"/>
          </a:p>
          <a:p>
            <a:endParaRPr lang="en-US" dirty="0"/>
          </a:p>
          <a:p>
            <a:endParaRPr lang="en-US" dirty="0"/>
          </a:p>
          <a:p>
            <a:pPr marL="0" indent="0">
              <a:buNone/>
            </a:pPr>
            <a:endParaRPr lang="en-US" dirty="0"/>
          </a:p>
          <a:p>
            <a:pPr marL="0" indent="0">
              <a:buNone/>
            </a:pPr>
            <a:r>
              <a:rPr lang="en-US" dirty="0"/>
              <a:t>  It is possible.  But, we don't like it for two reasons:</a:t>
            </a:r>
          </a:p>
          <a:p>
            <a:pPr lvl="1"/>
            <a:r>
              <a:rPr lang="en-US" dirty="0"/>
              <a:t>Need to cache </a:t>
            </a:r>
            <a:r>
              <a:rPr lang="en-US" dirty="0" err="1"/>
              <a:t>shlPtr</a:t>
            </a:r>
            <a:r>
              <a:rPr lang="en-US" dirty="0"/>
              <a:t>.</a:t>
            </a:r>
          </a:p>
          <a:p>
            <a:pPr lvl="1"/>
            <a:r>
              <a:rPr lang="en-US" dirty="0"/>
              <a:t>Takes 8 more bytes per edge.</a:t>
            </a:r>
          </a:p>
        </p:txBody>
      </p:sp>
      <p:sp>
        <p:nvSpPr>
          <p:cNvPr id="4" name="TextBox 3"/>
          <p:cNvSpPr txBox="1"/>
          <p:nvPr/>
        </p:nvSpPr>
        <p:spPr>
          <a:xfrm>
            <a:off x="974271" y="1507671"/>
            <a:ext cx="6263253" cy="2970044"/>
          </a:xfrm>
          <a:prstGeom prst="rect">
            <a:avLst/>
          </a:prstGeom>
          <a:noFill/>
        </p:spPr>
        <p:txBody>
          <a:bodyPr wrap="none" rtlCol="0">
            <a:spAutoFit/>
          </a:bodyPr>
          <a:lstStyle/>
          <a:p>
            <a:r>
              <a:rPr lang="en-US" sz="1100" dirty="0">
                <a:latin typeface="Consolas" panose="020B0609020204030204" pitchFamily="49" charset="0"/>
              </a:rPr>
              <a:t>class </a:t>
            </a:r>
            <a:r>
              <a:rPr lang="en-US" sz="1100" dirty="0" err="1">
                <a:latin typeface="Consolas" panose="020B0609020204030204" pitchFamily="49" charset="0"/>
              </a:rPr>
              <a:t>NonDirectionalEdge</a:t>
            </a:r>
            <a:endParaRPr lang="en-US" sz="1100" dirty="0">
              <a:latin typeface="Consolas" panose="020B0609020204030204" pitchFamily="49" charset="0"/>
            </a:endParaRPr>
          </a:p>
          <a:p>
            <a:r>
              <a:rPr lang="en-US" sz="1100" dirty="0">
                <a:latin typeface="Consolas" panose="020B0609020204030204" pitchFamily="49" charset="0"/>
              </a:rPr>
              <a:t>{</a:t>
            </a:r>
          </a:p>
          <a:p>
            <a:r>
              <a:rPr lang="en-US" sz="1100" dirty="0">
                <a:latin typeface="Consolas" panose="020B0609020204030204" pitchFamily="49" charset="0"/>
              </a:rPr>
              <a:t>public:</a:t>
            </a:r>
          </a:p>
          <a:p>
            <a:r>
              <a:rPr lang="en-US" sz="1100" dirty="0">
                <a:latin typeface="Consolas" panose="020B0609020204030204" pitchFamily="49" charset="0"/>
              </a:rPr>
              <a:t>    </a:t>
            </a:r>
            <a:r>
              <a:rPr lang="en-US" sz="1100" dirty="0" err="1">
                <a:solidFill>
                  <a:srgbClr val="FF0000"/>
                </a:solidFill>
                <a:latin typeface="Consolas" panose="020B0609020204030204" pitchFamily="49" charset="0"/>
              </a:rPr>
              <a:t>YsShellExt</a:t>
            </a:r>
            <a:r>
              <a:rPr lang="en-US" sz="1100" dirty="0">
                <a:solidFill>
                  <a:srgbClr val="FF0000"/>
                </a:solidFill>
                <a:latin typeface="Consolas" panose="020B0609020204030204" pitchFamily="49" charset="0"/>
              </a:rPr>
              <a:t> *</a:t>
            </a:r>
            <a:r>
              <a:rPr lang="en-US" sz="1100" dirty="0" err="1">
                <a:solidFill>
                  <a:srgbClr val="FF0000"/>
                </a:solidFill>
                <a:latin typeface="Consolas" panose="020B0609020204030204" pitchFamily="49" charset="0"/>
              </a:rPr>
              <a:t>shlPtr</a:t>
            </a:r>
            <a:r>
              <a:rPr lang="en-US" sz="1100" dirty="0">
                <a:solidFill>
                  <a:srgbClr val="FF0000"/>
                </a:solidFill>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YsShellExt</a:t>
            </a:r>
            <a:r>
              <a:rPr lang="en-US" sz="1100" dirty="0">
                <a:latin typeface="Consolas" panose="020B0609020204030204" pitchFamily="49" charset="0"/>
              </a:rPr>
              <a:t>::</a:t>
            </a:r>
            <a:r>
              <a:rPr lang="en-US" sz="1100" dirty="0" err="1">
                <a:latin typeface="Consolas" panose="020B0609020204030204" pitchFamily="49" charset="0"/>
              </a:rPr>
              <a:t>VertexHandle</a:t>
            </a:r>
            <a:r>
              <a:rPr lang="en-US" sz="1100" dirty="0">
                <a:latin typeface="Consolas" panose="020B0609020204030204" pitchFamily="49" charset="0"/>
              </a:rPr>
              <a:t> </a:t>
            </a:r>
            <a:r>
              <a:rPr lang="en-US" sz="1100" dirty="0" err="1">
                <a:latin typeface="Consolas" panose="020B0609020204030204" pitchFamily="49" charset="0"/>
              </a:rPr>
              <a:t>edVtHd</a:t>
            </a:r>
            <a:r>
              <a:rPr lang="en-US" sz="1100" dirty="0">
                <a:latin typeface="Consolas" panose="020B0609020204030204" pitchFamily="49" charset="0"/>
              </a:rPr>
              <a:t>[2];</a:t>
            </a:r>
          </a:p>
          <a:p>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a:latin typeface="Consolas" panose="020B0609020204030204" pitchFamily="49" charset="0"/>
              </a:rPr>
              <a:t>template &lt;&gt;</a:t>
            </a:r>
          </a:p>
          <a:p>
            <a:r>
              <a:rPr lang="en-US" sz="1100" dirty="0" err="1">
                <a:latin typeface="Consolas" panose="020B0609020204030204" pitchFamily="49" charset="0"/>
              </a:rPr>
              <a:t>struct</a:t>
            </a:r>
            <a:r>
              <a:rPr lang="en-US" sz="1100" dirty="0">
                <a:latin typeface="Consolas" panose="020B0609020204030204" pitchFamily="49" charset="0"/>
              </a:rPr>
              <a:t> </a:t>
            </a:r>
            <a:r>
              <a:rPr lang="en-US" sz="1100" dirty="0" err="1">
                <a:latin typeface="Consolas" panose="020B0609020204030204" pitchFamily="49" charset="0"/>
              </a:rPr>
              <a:t>std</a:t>
            </a:r>
            <a:r>
              <a:rPr lang="en-US" sz="1100" dirty="0">
                <a:latin typeface="Consolas" panose="020B0609020204030204" pitchFamily="49" charset="0"/>
              </a:rPr>
              <a:t>::hash &lt;</a:t>
            </a:r>
            <a:r>
              <a:rPr lang="en-US" sz="1100" dirty="0" err="1">
                <a:latin typeface="Consolas" panose="020B0609020204030204" pitchFamily="49" charset="0"/>
              </a:rPr>
              <a:t>YsShellExt</a:t>
            </a:r>
            <a:r>
              <a:rPr lang="en-US" sz="1100" dirty="0">
                <a:latin typeface="Consolas" panose="020B0609020204030204" pitchFamily="49" charset="0"/>
              </a:rPr>
              <a:t>::</a:t>
            </a:r>
            <a:r>
              <a:rPr lang="en-US" sz="1100" dirty="0" err="1">
                <a:latin typeface="Consolas" panose="020B0609020204030204" pitchFamily="49" charset="0"/>
              </a:rPr>
              <a:t>VertexHandle</a:t>
            </a:r>
            <a:r>
              <a:rPr lang="en-US" sz="1100" dirty="0">
                <a:latin typeface="Consolas" panose="020B0609020204030204" pitchFamily="49" charset="0"/>
              </a:rPr>
              <a:t>&gt;</a:t>
            </a:r>
          </a:p>
          <a:p>
            <a:r>
              <a:rPr lang="en-US" sz="1100" dirty="0">
                <a:latin typeface="Consolas" panose="020B0609020204030204" pitchFamily="49" charset="0"/>
              </a:rPr>
              <a:t>{</a:t>
            </a:r>
          </a:p>
          <a:p>
            <a:r>
              <a:rPr lang="en-US" sz="1100" dirty="0">
                <a:latin typeface="Consolas" panose="020B0609020204030204" pitchFamily="49" charset="0"/>
              </a:rPr>
              <a:t>public:</a:t>
            </a:r>
          </a:p>
          <a:p>
            <a:r>
              <a:rPr lang="en-US" sz="1100" dirty="0">
                <a:latin typeface="Consolas" panose="020B0609020204030204" pitchFamily="49" charset="0"/>
              </a:rPr>
              <a:t>    </a:t>
            </a:r>
            <a:r>
              <a:rPr lang="en-US" sz="1100" dirty="0" err="1">
                <a:latin typeface="Consolas" panose="020B0609020204030204" pitchFamily="49" charset="0"/>
              </a:rPr>
              <a:t>size_t</a:t>
            </a:r>
            <a:r>
              <a:rPr lang="en-US" sz="1100" dirty="0">
                <a:latin typeface="Consolas" panose="020B0609020204030204" pitchFamily="49" charset="0"/>
              </a:rPr>
              <a:t> operator()(</a:t>
            </a:r>
            <a:r>
              <a:rPr lang="en-US" sz="1100" dirty="0" err="1">
                <a:latin typeface="Consolas" panose="020B0609020204030204" pitchFamily="49" charset="0"/>
              </a:rPr>
              <a:t>UnorderedUnsignedIntPair</a:t>
            </a:r>
            <a:r>
              <a:rPr lang="en-US" sz="1100" dirty="0">
                <a:latin typeface="Consolas" panose="020B0609020204030204" pitchFamily="49" charset="0"/>
              </a:rPr>
              <a:t> </a:t>
            </a:r>
            <a:r>
              <a:rPr lang="en-US" sz="1100" dirty="0" err="1">
                <a:latin typeface="Consolas" panose="020B0609020204030204" pitchFamily="49" charset="0"/>
              </a:rPr>
              <a:t>const</a:t>
            </a:r>
            <a:r>
              <a:rPr lang="en-US" sz="1100" dirty="0">
                <a:latin typeface="Consolas" panose="020B0609020204030204" pitchFamily="49" charset="0"/>
              </a:rPr>
              <a:t> &amp;s) </a:t>
            </a:r>
            <a:r>
              <a:rPr lang="en-US" sz="1100" dirty="0" err="1">
                <a:latin typeface="Consolas" panose="020B0609020204030204" pitchFamily="49" charset="0"/>
              </a:rPr>
              <a:t>const</a:t>
            </a:r>
            <a:endParaRPr lang="en-US" sz="1100" dirty="0">
              <a:latin typeface="Consolas" panose="020B0609020204030204" pitchFamily="49" charset="0"/>
            </a:endParaRPr>
          </a:p>
          <a:p>
            <a:r>
              <a:rPr lang="en-US" sz="1100" dirty="0">
                <a:latin typeface="Consolas" panose="020B0609020204030204" pitchFamily="49" charset="0"/>
              </a:rPr>
              <a:t>    {</a:t>
            </a:r>
          </a:p>
          <a:p>
            <a:r>
              <a:rPr lang="en-US" sz="1100" dirty="0">
                <a:latin typeface="Consolas" panose="020B0609020204030204" pitchFamily="49" charset="0"/>
              </a:rPr>
              <a:t>        return </a:t>
            </a:r>
            <a:r>
              <a:rPr lang="en-US" sz="1100" dirty="0" err="1">
                <a:latin typeface="Consolas" panose="020B0609020204030204" pitchFamily="49" charset="0"/>
              </a:rPr>
              <a:t>shlPtr</a:t>
            </a:r>
            <a:r>
              <a:rPr lang="en-US" sz="1100" dirty="0">
                <a:latin typeface="Consolas" panose="020B0609020204030204" pitchFamily="49" charset="0"/>
              </a:rPr>
              <a:t>-&gt;</a:t>
            </a:r>
            <a:r>
              <a:rPr lang="en-US" sz="1100" dirty="0" err="1">
                <a:latin typeface="Consolas" panose="020B0609020204030204" pitchFamily="49" charset="0"/>
              </a:rPr>
              <a:t>GetSearchKey</a:t>
            </a:r>
            <a:r>
              <a:rPr lang="en-US" sz="1100" dirty="0">
                <a:latin typeface="Consolas" panose="020B0609020204030204" pitchFamily="49" charset="0"/>
              </a:rPr>
              <a:t>(</a:t>
            </a:r>
            <a:r>
              <a:rPr lang="en-US" sz="1100" dirty="0" err="1">
                <a:latin typeface="Consolas" panose="020B0609020204030204" pitchFamily="49" charset="0"/>
              </a:rPr>
              <a:t>edVtHd</a:t>
            </a:r>
            <a:r>
              <a:rPr lang="en-US" sz="1100" dirty="0">
                <a:latin typeface="Consolas" panose="020B0609020204030204" pitchFamily="49" charset="0"/>
              </a:rPr>
              <a:t>[0])+</a:t>
            </a:r>
            <a:r>
              <a:rPr lang="en-US" sz="1100" dirty="0" err="1">
                <a:latin typeface="Consolas" panose="020B0609020204030204" pitchFamily="49" charset="0"/>
              </a:rPr>
              <a:t>shlPtr</a:t>
            </a:r>
            <a:r>
              <a:rPr lang="en-US" sz="1100" dirty="0">
                <a:latin typeface="Consolas" panose="020B0609020204030204" pitchFamily="49" charset="0"/>
              </a:rPr>
              <a:t>-&gt;</a:t>
            </a:r>
            <a:r>
              <a:rPr lang="en-US" sz="1100" dirty="0" err="1">
                <a:latin typeface="Consolas" panose="020B0609020204030204" pitchFamily="49" charset="0"/>
              </a:rPr>
              <a:t>GetSearchKey</a:t>
            </a:r>
            <a:r>
              <a:rPr lang="en-US" sz="1100" dirty="0">
                <a:latin typeface="Consolas" panose="020B0609020204030204" pitchFamily="49" charset="0"/>
              </a:rPr>
              <a:t>(</a:t>
            </a:r>
            <a:r>
              <a:rPr lang="en-US" sz="1100" dirty="0" err="1">
                <a:latin typeface="Consolas" panose="020B0609020204030204" pitchFamily="49" charset="0"/>
              </a:rPr>
              <a:t>edVtHd</a:t>
            </a:r>
            <a:r>
              <a:rPr lang="en-US" sz="1100" dirty="0">
                <a:latin typeface="Consolas" panose="020B0609020204030204" pitchFamily="49" charset="0"/>
              </a:rPr>
              <a:t>[1]);</a:t>
            </a:r>
          </a:p>
          <a:p>
            <a:r>
              <a:rPr lang="en-US" sz="1100" dirty="0">
                <a:latin typeface="Consolas" panose="020B0609020204030204" pitchFamily="49" charset="0"/>
              </a:rPr>
              <a:t>    };</a:t>
            </a:r>
          </a:p>
          <a:p>
            <a:r>
              <a:rPr lang="en-US" sz="1100" dirty="0">
                <a:latin typeface="Consolas" panose="020B0609020204030204" pitchFamily="49" charset="0"/>
              </a:rPr>
              <a:t>};</a:t>
            </a:r>
          </a:p>
          <a:p>
            <a:endParaRPr lang="en-US" sz="1100" dirty="0">
              <a:latin typeface="Consolas" panose="020B0609020204030204" pitchFamily="49" charset="0"/>
            </a:endParaRPr>
          </a:p>
        </p:txBody>
      </p:sp>
    </p:spTree>
    <p:extLst>
      <p:ext uri="{BB962C8B-B14F-4D97-AF65-F5344CB8AC3E}">
        <p14:creationId xmlns:p14="http://schemas.microsoft.com/office/powerpoint/2010/main" val="27495640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 have search keys.</a:t>
            </a:r>
          </a:p>
        </p:txBody>
      </p:sp>
      <p:sp>
        <p:nvSpPr>
          <p:cNvPr id="4" name="TextBox 3"/>
          <p:cNvSpPr txBox="1"/>
          <p:nvPr/>
        </p:nvSpPr>
        <p:spPr>
          <a:xfrm>
            <a:off x="881742" y="914400"/>
            <a:ext cx="7237879" cy="5786199"/>
          </a:xfrm>
          <a:prstGeom prst="rect">
            <a:avLst/>
          </a:prstGeom>
          <a:noFill/>
        </p:spPr>
        <p:txBody>
          <a:bodyPr wrap="none" rtlCol="0">
            <a:spAutoFit/>
          </a:bodyPr>
          <a:lstStyle/>
          <a:p>
            <a:r>
              <a:rPr lang="en-US" sz="1000" dirty="0">
                <a:latin typeface="Consolas" panose="020B0609020204030204" pitchFamily="49" charset="0"/>
              </a:rPr>
              <a:t>#include &lt;</a:t>
            </a:r>
            <a:r>
              <a:rPr lang="en-US" sz="1000" dirty="0" err="1">
                <a:latin typeface="Consolas" panose="020B0609020204030204" pitchFamily="49" charset="0"/>
              </a:rPr>
              <a:t>unordered_map</a:t>
            </a:r>
            <a:r>
              <a:rPr lang="en-US" sz="1000" dirty="0">
                <a:latin typeface="Consolas" panose="020B0609020204030204" pitchFamily="49" charset="0"/>
              </a:rPr>
              <a:t>&gt;</a:t>
            </a:r>
          </a:p>
          <a:p>
            <a:endParaRPr lang="en-US" sz="1000" dirty="0">
              <a:latin typeface="Consolas" panose="020B0609020204030204" pitchFamily="49" charset="0"/>
            </a:endParaRPr>
          </a:p>
          <a:p>
            <a:r>
              <a:rPr lang="en-US" sz="1000" dirty="0">
                <a:latin typeface="Consolas" panose="020B0609020204030204" pitchFamily="49" charset="0"/>
              </a:rPr>
              <a:t>class </a:t>
            </a:r>
            <a:r>
              <a:rPr lang="en-US" sz="1000" dirty="0" err="1">
                <a:latin typeface="Consolas" panose="020B0609020204030204" pitchFamily="49" charset="0"/>
              </a:rPr>
              <a:t>UnorderedUnsignedIntPair</a:t>
            </a:r>
            <a:endParaRPr lang="en-US" sz="1000" dirty="0">
              <a:latin typeface="Consolas" panose="020B0609020204030204" pitchFamily="49" charset="0"/>
            </a:endParaRPr>
          </a:p>
          <a:p>
            <a:r>
              <a:rPr lang="en-US" sz="1000" dirty="0">
                <a:latin typeface="Consolas" panose="020B0609020204030204" pitchFamily="49" charset="0"/>
              </a:rPr>
              <a:t>{</a:t>
            </a:r>
          </a:p>
          <a:p>
            <a:r>
              <a:rPr lang="en-US" sz="1000" dirty="0">
                <a:latin typeface="Consolas" panose="020B0609020204030204" pitchFamily="49" charset="0"/>
              </a:rPr>
              <a:t>public:</a:t>
            </a:r>
          </a:p>
          <a:p>
            <a:r>
              <a:rPr lang="en-US" sz="1000" dirty="0">
                <a:latin typeface="Consolas" panose="020B0609020204030204" pitchFamily="49" charset="0"/>
              </a:rPr>
              <a:t>    unsigned </a:t>
            </a:r>
            <a:r>
              <a:rPr lang="en-US" sz="1000" dirty="0" err="1">
                <a:latin typeface="Consolas" panose="020B0609020204030204" pitchFamily="49" charset="0"/>
              </a:rPr>
              <a:t>int</a:t>
            </a:r>
            <a:r>
              <a:rPr lang="en-US" sz="1000" dirty="0">
                <a:latin typeface="Consolas" panose="020B0609020204030204" pitchFamily="49" charset="0"/>
              </a:rPr>
              <a:t> v[2];</a:t>
            </a:r>
          </a:p>
          <a:p>
            <a:endParaRPr lang="en-US" sz="1000" dirty="0">
              <a:latin typeface="Consolas" panose="020B0609020204030204" pitchFamily="49" charset="0"/>
            </a:endParaRPr>
          </a:p>
          <a:p>
            <a:r>
              <a:rPr lang="en-US" sz="1000" dirty="0">
                <a:latin typeface="Consolas" panose="020B0609020204030204" pitchFamily="49" charset="0"/>
              </a:rPr>
              <a:t>};</a:t>
            </a:r>
          </a:p>
          <a:p>
            <a:r>
              <a:rPr lang="en-US" sz="1000" dirty="0">
                <a:latin typeface="Consolas" panose="020B0609020204030204" pitchFamily="49" charset="0"/>
              </a:rPr>
              <a:t>bool operator==(</a:t>
            </a:r>
            <a:r>
              <a:rPr lang="en-US" sz="1000" dirty="0" err="1">
                <a:latin typeface="Consolas" panose="020B0609020204030204" pitchFamily="49" charset="0"/>
              </a:rPr>
              <a:t>const</a:t>
            </a:r>
            <a:r>
              <a:rPr lang="en-US" sz="1000" dirty="0">
                <a:latin typeface="Consolas" panose="020B0609020204030204" pitchFamily="49" charset="0"/>
              </a:rPr>
              <a:t> </a:t>
            </a:r>
            <a:r>
              <a:rPr lang="en-US" sz="1000" dirty="0" err="1">
                <a:latin typeface="Consolas" panose="020B0609020204030204" pitchFamily="49" charset="0"/>
              </a:rPr>
              <a:t>UnorderedUnsignedIntPair</a:t>
            </a:r>
            <a:r>
              <a:rPr lang="en-US" sz="1000" dirty="0">
                <a:latin typeface="Consolas" panose="020B0609020204030204" pitchFamily="49" charset="0"/>
              </a:rPr>
              <a:t> &amp;</a:t>
            </a:r>
            <a:r>
              <a:rPr lang="en-US" sz="1000" dirty="0" err="1">
                <a:latin typeface="Consolas" panose="020B0609020204030204" pitchFamily="49" charset="0"/>
              </a:rPr>
              <a:t>lhs,const</a:t>
            </a:r>
            <a:r>
              <a:rPr lang="en-US" sz="1000" dirty="0">
                <a:latin typeface="Consolas" panose="020B0609020204030204" pitchFamily="49" charset="0"/>
              </a:rPr>
              <a:t> </a:t>
            </a:r>
            <a:r>
              <a:rPr lang="en-US" sz="1000" dirty="0" err="1">
                <a:latin typeface="Consolas" panose="020B0609020204030204" pitchFamily="49" charset="0"/>
              </a:rPr>
              <a:t>UnorderedUnsignedIntPair</a:t>
            </a:r>
            <a:r>
              <a:rPr lang="en-US" sz="1000" dirty="0">
                <a:latin typeface="Consolas" panose="020B0609020204030204" pitchFamily="49" charset="0"/>
              </a:rPr>
              <a:t> &amp;</a:t>
            </a:r>
            <a:r>
              <a:rPr lang="en-US" sz="1000" dirty="0" err="1">
                <a:latin typeface="Consolas" panose="020B0609020204030204" pitchFamily="49" charset="0"/>
              </a:rPr>
              <a:t>rhs</a:t>
            </a:r>
            <a:r>
              <a:rPr lang="en-US" sz="1000" dirty="0">
                <a:latin typeface="Consolas" panose="020B0609020204030204" pitchFamily="49" charset="0"/>
              </a:rPr>
              <a:t>)</a:t>
            </a:r>
          </a:p>
          <a:p>
            <a:r>
              <a:rPr lang="en-US" sz="1000" dirty="0">
                <a:latin typeface="Consolas" panose="020B0609020204030204" pitchFamily="49" charset="0"/>
              </a:rPr>
              <a:t>{</a:t>
            </a:r>
          </a:p>
          <a:p>
            <a:r>
              <a:rPr lang="en-US" sz="1000" dirty="0">
                <a:latin typeface="Consolas" panose="020B0609020204030204" pitchFamily="49" charset="0"/>
              </a:rPr>
              <a:t>    return (</a:t>
            </a:r>
            <a:r>
              <a:rPr lang="en-US" sz="1000" dirty="0" err="1">
                <a:latin typeface="Consolas" panose="020B0609020204030204" pitchFamily="49" charset="0"/>
              </a:rPr>
              <a:t>lhs.v</a:t>
            </a:r>
            <a:r>
              <a:rPr lang="en-US" sz="1000" dirty="0">
                <a:latin typeface="Consolas" panose="020B0609020204030204" pitchFamily="49" charset="0"/>
              </a:rPr>
              <a:t>[0]==</a:t>
            </a:r>
            <a:r>
              <a:rPr lang="en-US" sz="1000" dirty="0" err="1">
                <a:latin typeface="Consolas" panose="020B0609020204030204" pitchFamily="49" charset="0"/>
              </a:rPr>
              <a:t>rhs.v</a:t>
            </a:r>
            <a:r>
              <a:rPr lang="en-US" sz="1000" dirty="0">
                <a:latin typeface="Consolas" panose="020B0609020204030204" pitchFamily="49" charset="0"/>
              </a:rPr>
              <a:t>[0] &amp;&amp; </a:t>
            </a:r>
            <a:r>
              <a:rPr lang="en-US" sz="1000" dirty="0" err="1">
                <a:latin typeface="Consolas" panose="020B0609020204030204" pitchFamily="49" charset="0"/>
              </a:rPr>
              <a:t>lhs.v</a:t>
            </a:r>
            <a:r>
              <a:rPr lang="en-US" sz="1000" dirty="0">
                <a:latin typeface="Consolas" panose="020B0609020204030204" pitchFamily="49" charset="0"/>
              </a:rPr>
              <a:t>[1]==</a:t>
            </a:r>
            <a:r>
              <a:rPr lang="en-US" sz="1000" dirty="0" err="1">
                <a:latin typeface="Consolas" panose="020B0609020204030204" pitchFamily="49" charset="0"/>
              </a:rPr>
              <a:t>rhs.v</a:t>
            </a:r>
            <a:r>
              <a:rPr lang="en-US" sz="1000" dirty="0">
                <a:latin typeface="Consolas" panose="020B0609020204030204" pitchFamily="49" charset="0"/>
              </a:rPr>
              <a:t>[1]) || (</a:t>
            </a:r>
            <a:r>
              <a:rPr lang="en-US" sz="1000" dirty="0" err="1">
                <a:latin typeface="Consolas" panose="020B0609020204030204" pitchFamily="49" charset="0"/>
              </a:rPr>
              <a:t>lhs.v</a:t>
            </a:r>
            <a:r>
              <a:rPr lang="en-US" sz="1000" dirty="0">
                <a:latin typeface="Consolas" panose="020B0609020204030204" pitchFamily="49" charset="0"/>
              </a:rPr>
              <a:t>[0]==</a:t>
            </a:r>
            <a:r>
              <a:rPr lang="en-US" sz="1000" dirty="0" err="1">
                <a:latin typeface="Consolas" panose="020B0609020204030204" pitchFamily="49" charset="0"/>
              </a:rPr>
              <a:t>rhs.v</a:t>
            </a:r>
            <a:r>
              <a:rPr lang="en-US" sz="1000" dirty="0">
                <a:latin typeface="Consolas" panose="020B0609020204030204" pitchFamily="49" charset="0"/>
              </a:rPr>
              <a:t>[1] &amp;&amp; </a:t>
            </a:r>
            <a:r>
              <a:rPr lang="en-US" sz="1000" dirty="0" err="1">
                <a:latin typeface="Consolas" panose="020B0609020204030204" pitchFamily="49" charset="0"/>
              </a:rPr>
              <a:t>lhs.v</a:t>
            </a:r>
            <a:r>
              <a:rPr lang="en-US" sz="1000" dirty="0">
                <a:latin typeface="Consolas" panose="020B0609020204030204" pitchFamily="49" charset="0"/>
              </a:rPr>
              <a:t>[1]==</a:t>
            </a:r>
            <a:r>
              <a:rPr lang="en-US" sz="1000" dirty="0" err="1">
                <a:latin typeface="Consolas" panose="020B0609020204030204" pitchFamily="49" charset="0"/>
              </a:rPr>
              <a:t>rhs.v</a:t>
            </a:r>
            <a:r>
              <a:rPr lang="en-US" sz="1000" dirty="0">
                <a:latin typeface="Consolas" panose="020B0609020204030204" pitchFamily="49" charset="0"/>
              </a:rPr>
              <a:t>[0]);</a:t>
            </a:r>
          </a:p>
          <a:p>
            <a:r>
              <a:rPr lang="en-US" sz="1000" dirty="0">
                <a:latin typeface="Consolas" panose="020B0609020204030204" pitchFamily="49" charset="0"/>
              </a:rPr>
              <a:t>}</a:t>
            </a:r>
          </a:p>
          <a:p>
            <a:r>
              <a:rPr lang="en-US" sz="1000" dirty="0">
                <a:latin typeface="Consolas" panose="020B0609020204030204" pitchFamily="49" charset="0"/>
              </a:rPr>
              <a:t>template &lt;&gt;</a:t>
            </a:r>
          </a:p>
          <a:p>
            <a:r>
              <a:rPr lang="en-US" sz="1000" dirty="0" err="1">
                <a:latin typeface="Consolas" panose="020B0609020204030204" pitchFamily="49" charset="0"/>
              </a:rPr>
              <a:t>struct</a:t>
            </a:r>
            <a:r>
              <a:rPr lang="en-US" sz="1000" dirty="0">
                <a:latin typeface="Consolas" panose="020B0609020204030204" pitchFamily="49" charset="0"/>
              </a:rPr>
              <a:t> </a:t>
            </a:r>
            <a:r>
              <a:rPr lang="en-US" sz="1000" dirty="0" err="1">
                <a:latin typeface="Consolas" panose="020B0609020204030204" pitchFamily="49" charset="0"/>
              </a:rPr>
              <a:t>std</a:t>
            </a:r>
            <a:r>
              <a:rPr lang="en-US" sz="1000" dirty="0">
                <a:latin typeface="Consolas" panose="020B0609020204030204" pitchFamily="49" charset="0"/>
              </a:rPr>
              <a:t>::hash &lt;</a:t>
            </a:r>
            <a:r>
              <a:rPr lang="en-US" sz="1000" dirty="0" err="1">
                <a:latin typeface="Consolas" panose="020B0609020204030204" pitchFamily="49" charset="0"/>
              </a:rPr>
              <a:t>UnorderedUnsignedIntPair</a:t>
            </a:r>
            <a:r>
              <a:rPr lang="en-US" sz="1000" dirty="0">
                <a:latin typeface="Consolas" panose="020B0609020204030204" pitchFamily="49" charset="0"/>
              </a:rPr>
              <a:t>&gt;</a:t>
            </a:r>
          </a:p>
          <a:p>
            <a:r>
              <a:rPr lang="en-US" sz="1000" dirty="0">
                <a:latin typeface="Consolas" panose="020B0609020204030204" pitchFamily="49" charset="0"/>
              </a:rPr>
              <a:t>{</a:t>
            </a:r>
          </a:p>
          <a:p>
            <a:r>
              <a:rPr lang="en-US" sz="1000" dirty="0">
                <a:latin typeface="Consolas" panose="020B0609020204030204" pitchFamily="49" charset="0"/>
              </a:rPr>
              <a:t>public:</a:t>
            </a:r>
          </a:p>
          <a:p>
            <a:r>
              <a:rPr lang="en-US" sz="1000" dirty="0">
                <a:latin typeface="Consolas" panose="020B0609020204030204" pitchFamily="49" charset="0"/>
              </a:rPr>
              <a:t>    </a:t>
            </a:r>
            <a:r>
              <a:rPr lang="en-US" sz="1000" dirty="0" err="1">
                <a:latin typeface="Consolas" panose="020B0609020204030204" pitchFamily="49" charset="0"/>
              </a:rPr>
              <a:t>size_t</a:t>
            </a:r>
            <a:r>
              <a:rPr lang="en-US" sz="1000" dirty="0">
                <a:latin typeface="Consolas" panose="020B0609020204030204" pitchFamily="49" charset="0"/>
              </a:rPr>
              <a:t> operator()(</a:t>
            </a:r>
            <a:r>
              <a:rPr lang="en-US" sz="1000" dirty="0" err="1">
                <a:latin typeface="Consolas" panose="020B0609020204030204" pitchFamily="49" charset="0"/>
              </a:rPr>
              <a:t>UnorderedUnsignedIntPair</a:t>
            </a:r>
            <a:r>
              <a:rPr lang="en-US" sz="1000" dirty="0">
                <a:latin typeface="Consolas" panose="020B0609020204030204" pitchFamily="49" charset="0"/>
              </a:rPr>
              <a:t> </a:t>
            </a:r>
            <a:r>
              <a:rPr lang="en-US" sz="1000" dirty="0" err="1">
                <a:latin typeface="Consolas" panose="020B0609020204030204" pitchFamily="49" charset="0"/>
              </a:rPr>
              <a:t>const</a:t>
            </a:r>
            <a:r>
              <a:rPr lang="en-US" sz="1000" dirty="0">
                <a:latin typeface="Consolas" panose="020B0609020204030204" pitchFamily="49" charset="0"/>
              </a:rPr>
              <a:t> &amp;s) </a:t>
            </a:r>
            <a:r>
              <a:rPr lang="en-US" sz="1000" dirty="0" err="1">
                <a:latin typeface="Consolas" panose="020B0609020204030204" pitchFamily="49" charset="0"/>
              </a:rPr>
              <a:t>const</a:t>
            </a:r>
            <a:endParaRPr lang="en-US" sz="1000" dirty="0">
              <a:latin typeface="Consolas" panose="020B0609020204030204" pitchFamily="49" charset="0"/>
            </a:endParaRPr>
          </a:p>
          <a:p>
            <a:r>
              <a:rPr lang="en-US" sz="1000" dirty="0">
                <a:latin typeface="Consolas" panose="020B0609020204030204" pitchFamily="49" charset="0"/>
              </a:rPr>
              <a:t>    {</a:t>
            </a:r>
          </a:p>
          <a:p>
            <a:r>
              <a:rPr lang="en-US" sz="1000" dirty="0">
                <a:latin typeface="Consolas" panose="020B0609020204030204" pitchFamily="49" charset="0"/>
              </a:rPr>
              <a:t>        return </a:t>
            </a:r>
            <a:r>
              <a:rPr lang="en-US" sz="1000" dirty="0" err="1">
                <a:latin typeface="Consolas" panose="020B0609020204030204" pitchFamily="49" charset="0"/>
              </a:rPr>
              <a:t>s.v</a:t>
            </a:r>
            <a:r>
              <a:rPr lang="en-US" sz="1000" dirty="0">
                <a:latin typeface="Consolas" panose="020B0609020204030204" pitchFamily="49" charset="0"/>
              </a:rPr>
              <a:t>[0]+</a:t>
            </a:r>
            <a:r>
              <a:rPr lang="en-US" sz="1000" dirty="0" err="1">
                <a:latin typeface="Consolas" panose="020B0609020204030204" pitchFamily="49" charset="0"/>
              </a:rPr>
              <a:t>s.v</a:t>
            </a:r>
            <a:r>
              <a:rPr lang="en-US" sz="1000" dirty="0">
                <a:latin typeface="Consolas" panose="020B0609020204030204" pitchFamily="49" charset="0"/>
              </a:rPr>
              <a:t>[1];</a:t>
            </a:r>
          </a:p>
          <a:p>
            <a:r>
              <a:rPr lang="en-US" sz="1000" dirty="0">
                <a:latin typeface="Consolas" panose="020B0609020204030204" pitchFamily="49" charset="0"/>
              </a:rPr>
              <a:t>    };</a:t>
            </a:r>
          </a:p>
          <a:p>
            <a:r>
              <a:rPr lang="en-US" sz="1000" dirty="0">
                <a:latin typeface="Consolas" panose="020B0609020204030204" pitchFamily="49" charset="0"/>
              </a:rPr>
              <a:t>};</a:t>
            </a:r>
          </a:p>
          <a:p>
            <a:r>
              <a:rPr lang="en-US" sz="1000" dirty="0" err="1">
                <a:latin typeface="Consolas" panose="020B0609020204030204" pitchFamily="49" charset="0"/>
              </a:rPr>
              <a:t>int</a:t>
            </a:r>
            <a:r>
              <a:rPr lang="en-US" sz="1000" dirty="0">
                <a:latin typeface="Consolas" panose="020B0609020204030204" pitchFamily="49" charset="0"/>
              </a:rPr>
              <a:t> main(void)</a:t>
            </a:r>
          </a:p>
          <a:p>
            <a:r>
              <a:rPr lang="en-US" sz="1000" dirty="0">
                <a:latin typeface="Consolas" panose="020B0609020204030204" pitchFamily="49" charset="0"/>
              </a:rPr>
              <a:t>{</a:t>
            </a:r>
          </a:p>
          <a:p>
            <a:r>
              <a:rPr lang="en-US" sz="1000" dirty="0">
                <a:latin typeface="Consolas" panose="020B0609020204030204" pitchFamily="49" charset="0"/>
              </a:rPr>
              <a:t>    </a:t>
            </a:r>
            <a:r>
              <a:rPr lang="en-US" sz="1000" dirty="0" err="1">
                <a:latin typeface="Consolas" panose="020B0609020204030204" pitchFamily="49" charset="0"/>
              </a:rPr>
              <a:t>std</a:t>
            </a:r>
            <a:r>
              <a:rPr lang="en-US" sz="1000" dirty="0">
                <a:latin typeface="Consolas" panose="020B0609020204030204" pitchFamily="49" charset="0"/>
              </a:rPr>
              <a:t>::</a:t>
            </a:r>
            <a:r>
              <a:rPr lang="en-US" sz="1000" dirty="0" err="1">
                <a:latin typeface="Consolas" panose="020B0609020204030204" pitchFamily="49" charset="0"/>
              </a:rPr>
              <a:t>unordered_map</a:t>
            </a:r>
            <a:r>
              <a:rPr lang="en-US" sz="1000" dirty="0">
                <a:latin typeface="Consolas" panose="020B0609020204030204" pitchFamily="49" charset="0"/>
              </a:rPr>
              <a:t> &lt;</a:t>
            </a:r>
            <a:r>
              <a:rPr lang="en-US" sz="1000" dirty="0" err="1">
                <a:latin typeface="Consolas" panose="020B0609020204030204" pitchFamily="49" charset="0"/>
              </a:rPr>
              <a:t>UnorderedUnsignedIntPair,int</a:t>
            </a:r>
            <a:r>
              <a:rPr lang="en-US" sz="1000" dirty="0">
                <a:latin typeface="Consolas" panose="020B0609020204030204" pitchFamily="49" charset="0"/>
              </a:rPr>
              <a:t>&gt; map;</a:t>
            </a:r>
          </a:p>
          <a:p>
            <a:r>
              <a:rPr lang="en-US" sz="1000" dirty="0">
                <a:latin typeface="Consolas" panose="020B0609020204030204" pitchFamily="49" charset="0"/>
              </a:rPr>
              <a:t>    </a:t>
            </a:r>
            <a:r>
              <a:rPr lang="en-US" sz="1000" dirty="0" err="1">
                <a:latin typeface="Consolas" panose="020B0609020204030204" pitchFamily="49" charset="0"/>
              </a:rPr>
              <a:t>UnorderedUnsignedIntPair</a:t>
            </a:r>
            <a:r>
              <a:rPr lang="en-US" sz="1000" dirty="0">
                <a:latin typeface="Consolas" panose="020B0609020204030204" pitchFamily="49" charset="0"/>
              </a:rPr>
              <a:t> edge;</a:t>
            </a:r>
          </a:p>
          <a:p>
            <a:r>
              <a:rPr lang="en-US" sz="1000" dirty="0">
                <a:latin typeface="Consolas" panose="020B0609020204030204" pitchFamily="49" charset="0"/>
              </a:rPr>
              <a:t>    </a:t>
            </a:r>
            <a:r>
              <a:rPr lang="en-US" sz="1000" dirty="0" err="1">
                <a:latin typeface="Consolas" panose="020B0609020204030204" pitchFamily="49" charset="0"/>
              </a:rPr>
              <a:t>edge.v</a:t>
            </a:r>
            <a:r>
              <a:rPr lang="en-US" sz="1000" dirty="0">
                <a:latin typeface="Consolas" panose="020B0609020204030204" pitchFamily="49" charset="0"/>
              </a:rPr>
              <a:t>[0]=100;</a:t>
            </a:r>
          </a:p>
          <a:p>
            <a:r>
              <a:rPr lang="en-US" sz="1000" dirty="0">
                <a:latin typeface="Consolas" panose="020B0609020204030204" pitchFamily="49" charset="0"/>
              </a:rPr>
              <a:t>    </a:t>
            </a:r>
            <a:r>
              <a:rPr lang="en-US" sz="1000" dirty="0" err="1">
                <a:latin typeface="Consolas" panose="020B0609020204030204" pitchFamily="49" charset="0"/>
              </a:rPr>
              <a:t>edge.v</a:t>
            </a:r>
            <a:r>
              <a:rPr lang="en-US" sz="1000" dirty="0">
                <a:latin typeface="Consolas" panose="020B0609020204030204" pitchFamily="49" charset="0"/>
              </a:rPr>
              <a:t>[1]=200;</a:t>
            </a:r>
          </a:p>
          <a:p>
            <a:r>
              <a:rPr lang="en-US" sz="1000" dirty="0">
                <a:latin typeface="Consolas" panose="020B0609020204030204" pitchFamily="49" charset="0"/>
              </a:rPr>
              <a:t>    map[edge]=100200;</a:t>
            </a:r>
          </a:p>
          <a:p>
            <a:endParaRPr lang="en-US" sz="1000" dirty="0">
              <a:latin typeface="Consolas" panose="020B0609020204030204" pitchFamily="49" charset="0"/>
            </a:endParaRPr>
          </a:p>
          <a:p>
            <a:r>
              <a:rPr lang="en-US" sz="1000" dirty="0">
                <a:latin typeface="Consolas" panose="020B0609020204030204" pitchFamily="49" charset="0"/>
              </a:rPr>
              <a:t>    </a:t>
            </a:r>
            <a:r>
              <a:rPr lang="en-US" sz="1000" dirty="0" err="1">
                <a:latin typeface="Consolas" panose="020B0609020204030204" pitchFamily="49" charset="0"/>
              </a:rPr>
              <a:t>edge.v</a:t>
            </a:r>
            <a:r>
              <a:rPr lang="en-US" sz="1000" dirty="0">
                <a:latin typeface="Consolas" panose="020B0609020204030204" pitchFamily="49" charset="0"/>
              </a:rPr>
              <a:t>[0]=100;</a:t>
            </a:r>
          </a:p>
          <a:p>
            <a:r>
              <a:rPr lang="en-US" sz="1000" dirty="0">
                <a:latin typeface="Consolas" panose="020B0609020204030204" pitchFamily="49" charset="0"/>
              </a:rPr>
              <a:t>    </a:t>
            </a:r>
            <a:r>
              <a:rPr lang="en-US" sz="1000" dirty="0" err="1">
                <a:latin typeface="Consolas" panose="020B0609020204030204" pitchFamily="49" charset="0"/>
              </a:rPr>
              <a:t>edge.v</a:t>
            </a:r>
            <a:r>
              <a:rPr lang="en-US" sz="1000" dirty="0">
                <a:latin typeface="Consolas" panose="020B0609020204030204" pitchFamily="49" charset="0"/>
              </a:rPr>
              <a:t>[1]=200;</a:t>
            </a:r>
          </a:p>
          <a:p>
            <a:r>
              <a:rPr lang="en-US" sz="1000" dirty="0">
                <a:latin typeface="Consolas" panose="020B0609020204030204" pitchFamily="49" charset="0"/>
              </a:rPr>
              <a:t>    </a:t>
            </a:r>
            <a:r>
              <a:rPr lang="en-US" sz="1000" dirty="0" err="1">
                <a:latin typeface="Consolas" panose="020B0609020204030204" pitchFamily="49" charset="0"/>
              </a:rPr>
              <a:t>printf</a:t>
            </a:r>
            <a:r>
              <a:rPr lang="en-US" sz="1000" dirty="0">
                <a:latin typeface="Consolas" panose="020B0609020204030204" pitchFamily="49" charset="0"/>
              </a:rPr>
              <a:t>("%d\</a:t>
            </a:r>
            <a:r>
              <a:rPr lang="en-US" sz="1000" dirty="0" err="1">
                <a:latin typeface="Consolas" panose="020B0609020204030204" pitchFamily="49" charset="0"/>
              </a:rPr>
              <a:t>n",map</a:t>
            </a:r>
            <a:r>
              <a:rPr lang="en-US" sz="1000" dirty="0">
                <a:latin typeface="Consolas" panose="020B0609020204030204" pitchFamily="49" charset="0"/>
              </a:rPr>
              <a:t>[edge]);</a:t>
            </a:r>
          </a:p>
          <a:p>
            <a:r>
              <a:rPr lang="en-US" sz="1000" dirty="0">
                <a:latin typeface="Consolas" panose="020B0609020204030204" pitchFamily="49" charset="0"/>
              </a:rPr>
              <a:t>    </a:t>
            </a:r>
            <a:r>
              <a:rPr lang="en-US" sz="1000" dirty="0" err="1">
                <a:latin typeface="Consolas" panose="020B0609020204030204" pitchFamily="49" charset="0"/>
              </a:rPr>
              <a:t>edge.v</a:t>
            </a:r>
            <a:r>
              <a:rPr lang="en-US" sz="1000" dirty="0">
                <a:latin typeface="Consolas" panose="020B0609020204030204" pitchFamily="49" charset="0"/>
              </a:rPr>
              <a:t>[1]=100;</a:t>
            </a:r>
          </a:p>
          <a:p>
            <a:r>
              <a:rPr lang="en-US" sz="1000" dirty="0">
                <a:latin typeface="Consolas" panose="020B0609020204030204" pitchFamily="49" charset="0"/>
              </a:rPr>
              <a:t>    </a:t>
            </a:r>
            <a:r>
              <a:rPr lang="en-US" sz="1000" dirty="0" err="1">
                <a:latin typeface="Consolas" panose="020B0609020204030204" pitchFamily="49" charset="0"/>
              </a:rPr>
              <a:t>edge.v</a:t>
            </a:r>
            <a:r>
              <a:rPr lang="en-US" sz="1000" dirty="0">
                <a:latin typeface="Consolas" panose="020B0609020204030204" pitchFamily="49" charset="0"/>
              </a:rPr>
              <a:t>[0]=200;</a:t>
            </a:r>
          </a:p>
          <a:p>
            <a:r>
              <a:rPr lang="en-US" sz="1000" dirty="0">
                <a:latin typeface="Consolas" panose="020B0609020204030204" pitchFamily="49" charset="0"/>
              </a:rPr>
              <a:t>    </a:t>
            </a:r>
            <a:r>
              <a:rPr lang="en-US" sz="1000" dirty="0" err="1">
                <a:latin typeface="Consolas" panose="020B0609020204030204" pitchFamily="49" charset="0"/>
              </a:rPr>
              <a:t>printf</a:t>
            </a:r>
            <a:r>
              <a:rPr lang="en-US" sz="1000" dirty="0">
                <a:latin typeface="Consolas" panose="020B0609020204030204" pitchFamily="49" charset="0"/>
              </a:rPr>
              <a:t>("%d\</a:t>
            </a:r>
            <a:r>
              <a:rPr lang="en-US" sz="1000" dirty="0" err="1">
                <a:latin typeface="Consolas" panose="020B0609020204030204" pitchFamily="49" charset="0"/>
              </a:rPr>
              <a:t>n",map</a:t>
            </a:r>
            <a:r>
              <a:rPr lang="en-US" sz="1000" dirty="0">
                <a:latin typeface="Consolas" panose="020B0609020204030204" pitchFamily="49" charset="0"/>
              </a:rPr>
              <a:t>[edge]);</a:t>
            </a:r>
          </a:p>
          <a:p>
            <a:r>
              <a:rPr lang="en-US" sz="1000" dirty="0">
                <a:latin typeface="Consolas" panose="020B0609020204030204" pitchFamily="49" charset="0"/>
              </a:rPr>
              <a:t>    return 0;</a:t>
            </a:r>
          </a:p>
          <a:p>
            <a:r>
              <a:rPr lang="en-US" sz="1000" dirty="0">
                <a:latin typeface="Consolas" panose="020B0609020204030204" pitchFamily="49" charset="0"/>
              </a:rPr>
              <a:t>}</a:t>
            </a:r>
          </a:p>
        </p:txBody>
      </p:sp>
    </p:spTree>
    <p:extLst>
      <p:ext uri="{BB962C8B-B14F-4D97-AF65-F5344CB8AC3E}">
        <p14:creationId xmlns:p14="http://schemas.microsoft.com/office/powerpoint/2010/main" val="274739472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Ready to implement </a:t>
            </a:r>
            <a:r>
              <a:rPr lang="en-US" dirty="0" err="1"/>
              <a:t>QEMSimplifier</a:t>
            </a:r>
            <a:r>
              <a:rPr lang="en-US" dirty="0"/>
              <a:t> class.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691480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a:t>
            </a:r>
          </a:p>
        </p:txBody>
      </p:sp>
      <p:sp>
        <p:nvSpPr>
          <p:cNvPr id="3" name="Content Placeholder 2"/>
          <p:cNvSpPr>
            <a:spLocks noGrp="1"/>
          </p:cNvSpPr>
          <p:nvPr>
            <p:ph idx="1"/>
          </p:nvPr>
        </p:nvSpPr>
        <p:spPr/>
        <p:txBody>
          <a:bodyPr/>
          <a:lstStyle/>
          <a:p>
            <a:r>
              <a:rPr lang="en-US" dirty="0"/>
              <a:t>Can the iterator help in this situation?</a:t>
            </a:r>
          </a:p>
        </p:txBody>
      </p:sp>
    </p:spTree>
    <p:extLst>
      <p:ext uri="{BB962C8B-B14F-4D97-AF65-F5344CB8AC3E}">
        <p14:creationId xmlns:p14="http://schemas.microsoft.com/office/powerpoint/2010/main" val="3707066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Does it work?</a:t>
            </a:r>
          </a:p>
        </p:txBody>
      </p:sp>
      <p:sp>
        <p:nvSpPr>
          <p:cNvPr id="4" name="TextBox 3"/>
          <p:cNvSpPr txBox="1"/>
          <p:nvPr/>
        </p:nvSpPr>
        <p:spPr>
          <a:xfrm>
            <a:off x="1416050" y="914400"/>
            <a:ext cx="5197257" cy="5447645"/>
          </a:xfrm>
          <a:prstGeom prst="rect">
            <a:avLst/>
          </a:prstGeom>
          <a:noFill/>
        </p:spPr>
        <p:txBody>
          <a:bodyPr wrap="none" rtlCol="0">
            <a:spAutoFit/>
          </a:bodyPr>
          <a:lstStyle/>
          <a:p>
            <a:r>
              <a:rPr lang="en-US" sz="1200" dirty="0">
                <a:latin typeface="Consolas" panose="020B0609020204030204" pitchFamily="49" charset="0"/>
              </a:rPr>
              <a:t>class </a:t>
            </a:r>
            <a:r>
              <a:rPr lang="en-US" sz="1200" dirty="0" err="1">
                <a:latin typeface="Consolas" panose="020B0609020204030204" pitchFamily="49" charset="0"/>
              </a:rPr>
              <a:t>PolygonalMesh</a:t>
            </a:r>
            <a:endParaRPr lang="en-US" sz="1200" dirty="0">
              <a:latin typeface="Consolas" panose="020B0609020204030204" pitchFamily="49" charset="0"/>
            </a:endParaRPr>
          </a:p>
          <a:p>
            <a:r>
              <a:rPr lang="en-US" sz="1200" dirty="0">
                <a:latin typeface="Consolas" panose="020B0609020204030204" pitchFamily="49" charset="0"/>
              </a:rPr>
              <a:t>{</a:t>
            </a:r>
          </a:p>
          <a:p>
            <a:r>
              <a:rPr lang="en-US" sz="1200" dirty="0">
                <a:latin typeface="Consolas" panose="020B0609020204030204" pitchFamily="49" charset="0"/>
              </a:rPr>
              <a:t>protected:</a:t>
            </a:r>
          </a:p>
          <a:p>
            <a:r>
              <a:rPr lang="en-US" sz="1200" dirty="0">
                <a:latin typeface="Consolas" panose="020B0609020204030204" pitchFamily="49" charset="0"/>
              </a:rPr>
              <a:t>    class Vertex</a:t>
            </a:r>
          </a:p>
          <a:p>
            <a:r>
              <a:rPr lang="en-US" sz="1200" dirty="0">
                <a:latin typeface="Consolas" panose="020B0609020204030204" pitchFamily="49" charset="0"/>
              </a:rPr>
              <a:t>    {</a:t>
            </a:r>
          </a:p>
          <a:p>
            <a:r>
              <a:rPr lang="en-US" sz="1200" dirty="0">
                <a:latin typeface="Consolas" panose="020B0609020204030204" pitchFamily="49" charset="0"/>
              </a:rPr>
              <a:t>    public:</a:t>
            </a:r>
          </a:p>
          <a:p>
            <a:r>
              <a:rPr lang="en-US" sz="1200" dirty="0">
                <a:latin typeface="Consolas" panose="020B0609020204030204" pitchFamily="49" charset="0"/>
              </a:rPr>
              <a:t>        YsVec3 </a:t>
            </a:r>
            <a:r>
              <a:rPr lang="en-US" sz="1200" dirty="0" err="1">
                <a:latin typeface="Consolas" panose="020B0609020204030204" pitchFamily="49" charset="0"/>
              </a:rPr>
              <a:t>pos</a:t>
            </a:r>
            <a:r>
              <a:rPr lang="en-US" sz="1200" dirty="0">
                <a:latin typeface="Consolas" panose="020B0609020204030204" pitchFamily="49" charset="0"/>
              </a:rPr>
              <a:t>;</a:t>
            </a:r>
          </a:p>
          <a:p>
            <a:r>
              <a:rPr lang="en-US" sz="1200" dirty="0">
                <a:latin typeface="Consolas" panose="020B0609020204030204" pitchFamily="49" charset="0"/>
              </a:rPr>
              <a:t>    };</a:t>
            </a:r>
          </a:p>
          <a:p>
            <a:r>
              <a:rPr lang="en-US" sz="1200" dirty="0">
                <a:latin typeface="Consolas" panose="020B0609020204030204" pitchFamily="49" charset="0"/>
              </a:rPr>
              <a:t>private:</a:t>
            </a:r>
          </a:p>
          <a:p>
            <a:r>
              <a:rPr lang="en-US" sz="1200" dirty="0">
                <a:latin typeface="Consolas" panose="020B0609020204030204" pitchFamily="49" charset="0"/>
              </a:rPr>
              <a:t>    </a:t>
            </a:r>
            <a:r>
              <a:rPr lang="en-US" sz="1200" dirty="0" err="1">
                <a:latin typeface="Consolas" panose="020B0609020204030204" pitchFamily="49" charset="0"/>
              </a:rPr>
              <a:t>std</a:t>
            </a:r>
            <a:r>
              <a:rPr lang="en-US" sz="1200" dirty="0">
                <a:latin typeface="Consolas" panose="020B0609020204030204" pitchFamily="49" charset="0"/>
              </a:rPr>
              <a:t>::list &lt;Vertex&gt; </a:t>
            </a:r>
            <a:r>
              <a:rPr lang="en-US" sz="1200" dirty="0" err="1">
                <a:latin typeface="Consolas" panose="020B0609020204030204" pitchFamily="49" charset="0"/>
              </a:rPr>
              <a:t>vtxList</a:t>
            </a:r>
            <a:r>
              <a:rPr lang="en-US" sz="1200" dirty="0">
                <a:latin typeface="Consolas" panose="020B0609020204030204" pitchFamily="49" charset="0"/>
              </a:rPr>
              <a:t>;</a:t>
            </a:r>
          </a:p>
          <a:p>
            <a:r>
              <a:rPr lang="en-US" sz="1200" dirty="0">
                <a:latin typeface="Consolas" panose="020B0609020204030204" pitchFamily="49" charset="0"/>
              </a:rPr>
              <a:t>public:</a:t>
            </a:r>
          </a:p>
          <a:p>
            <a:r>
              <a:rPr lang="en-US" sz="1200" dirty="0">
                <a:latin typeface="Consolas" panose="020B0609020204030204" pitchFamily="49" charset="0"/>
              </a:rPr>
              <a:t>    class </a:t>
            </a:r>
            <a:r>
              <a:rPr lang="en-US" sz="1200" dirty="0" err="1">
                <a:latin typeface="Consolas" panose="020B0609020204030204" pitchFamily="49" charset="0"/>
              </a:rPr>
              <a:t>VertexHandle</a:t>
            </a:r>
            <a:endParaRPr lang="en-US" sz="1200" dirty="0">
              <a:latin typeface="Consolas" panose="020B0609020204030204" pitchFamily="49" charset="0"/>
            </a:endParaRPr>
          </a:p>
          <a:p>
            <a:r>
              <a:rPr lang="en-US" sz="1200" dirty="0">
                <a:latin typeface="Consolas" panose="020B0609020204030204" pitchFamily="49" charset="0"/>
              </a:rPr>
              <a:t>    {</a:t>
            </a:r>
          </a:p>
          <a:p>
            <a:r>
              <a:rPr lang="en-US" sz="1200" dirty="0">
                <a:latin typeface="Consolas" panose="020B0609020204030204" pitchFamily="49" charset="0"/>
              </a:rPr>
              <a:t>    friend class </a:t>
            </a:r>
            <a:r>
              <a:rPr lang="en-US" sz="1200" dirty="0" err="1">
                <a:latin typeface="Consolas" panose="020B0609020204030204" pitchFamily="49" charset="0"/>
              </a:rPr>
              <a:t>PolygonalMesh</a:t>
            </a:r>
            <a:r>
              <a:rPr lang="en-US" sz="1200" dirty="0">
                <a:latin typeface="Consolas" panose="020B0609020204030204" pitchFamily="49" charset="0"/>
              </a:rPr>
              <a:t>;</a:t>
            </a:r>
          </a:p>
          <a:p>
            <a:r>
              <a:rPr lang="en-US" sz="1200" dirty="0">
                <a:latin typeface="Consolas" panose="020B0609020204030204" pitchFamily="49" charset="0"/>
              </a:rPr>
              <a:t>    private:</a:t>
            </a:r>
          </a:p>
          <a:p>
            <a:r>
              <a:rPr lang="en-US" sz="1200" dirty="0">
                <a:latin typeface="Consolas" panose="020B0609020204030204" pitchFamily="49" charset="0"/>
              </a:rPr>
              <a:t>        </a:t>
            </a:r>
            <a:r>
              <a:rPr lang="en-US" sz="1200" dirty="0" err="1">
                <a:latin typeface="Consolas" panose="020B0609020204030204" pitchFamily="49" charset="0"/>
              </a:rPr>
              <a:t>std</a:t>
            </a:r>
            <a:r>
              <a:rPr lang="en-US" sz="1200" dirty="0">
                <a:latin typeface="Consolas" panose="020B0609020204030204" pitchFamily="49" charset="0"/>
              </a:rPr>
              <a:t>::list&lt;Vertex&gt;::iterator </a:t>
            </a:r>
            <a:r>
              <a:rPr lang="en-US" sz="1200" dirty="0" err="1">
                <a:latin typeface="Consolas" panose="020B0609020204030204" pitchFamily="49" charset="0"/>
              </a:rPr>
              <a:t>vtxPtr</a:t>
            </a:r>
            <a:r>
              <a:rPr lang="en-US" sz="1200" dirty="0">
                <a:latin typeface="Consolas" panose="020B0609020204030204" pitchFamily="49" charset="0"/>
              </a:rPr>
              <a:t>;</a:t>
            </a:r>
          </a:p>
          <a:p>
            <a:r>
              <a:rPr lang="en-US" sz="1200" dirty="0">
                <a:latin typeface="Consolas" panose="020B0609020204030204" pitchFamily="49" charset="0"/>
              </a:rPr>
              <a:t>    public:</a:t>
            </a:r>
          </a:p>
          <a:p>
            <a:r>
              <a:rPr lang="en-US" sz="1200" dirty="0">
                <a:latin typeface="Consolas" panose="020B0609020204030204" pitchFamily="49" charset="0"/>
              </a:rPr>
              <a:t>        </a:t>
            </a:r>
            <a:r>
              <a:rPr lang="en-US" sz="1200" dirty="0" err="1">
                <a:latin typeface="Consolas" panose="020B0609020204030204" pitchFamily="49" charset="0"/>
              </a:rPr>
              <a:t>VertexHandle</a:t>
            </a:r>
            <a:r>
              <a:rPr lang="en-US" sz="1200" dirty="0">
                <a:latin typeface="Consolas" panose="020B0609020204030204" pitchFamily="49" charset="0"/>
              </a:rPr>
              <a:t>(){};  // C++11 </a:t>
            </a:r>
            <a:r>
              <a:rPr lang="en-US" sz="1200" dirty="0" err="1">
                <a:latin typeface="Consolas" panose="020B0609020204030204" pitchFamily="49" charset="0"/>
              </a:rPr>
              <a:t>VertexHandle</a:t>
            </a:r>
            <a:r>
              <a:rPr lang="en-US" sz="1200" dirty="0">
                <a:latin typeface="Consolas" panose="020B0609020204030204" pitchFamily="49" charset="0"/>
              </a:rPr>
              <a:t>()=default;</a:t>
            </a:r>
          </a:p>
          <a:p>
            <a:r>
              <a:rPr lang="en-US" sz="1200" dirty="0">
                <a:latin typeface="Consolas" panose="020B0609020204030204" pitchFamily="49" charset="0"/>
              </a:rPr>
              <a:t>        </a:t>
            </a:r>
            <a:r>
              <a:rPr lang="en-US" sz="1200" dirty="0" err="1">
                <a:latin typeface="Consolas" panose="020B0609020204030204" pitchFamily="49" charset="0"/>
              </a:rPr>
              <a:t>VertexHandle</a:t>
            </a:r>
            <a:r>
              <a:rPr lang="en-US" sz="1200" dirty="0">
                <a:latin typeface="Consolas" panose="020B0609020204030204" pitchFamily="49" charset="0"/>
              </a:rPr>
              <a:t>(</a:t>
            </a:r>
            <a:r>
              <a:rPr lang="en-US" sz="1200" dirty="0" err="1">
                <a:latin typeface="Consolas" panose="020B0609020204030204" pitchFamily="49" charset="0"/>
              </a:rPr>
              <a:t>std</a:t>
            </a:r>
            <a:r>
              <a:rPr lang="en-US" sz="1200" dirty="0">
                <a:latin typeface="Consolas" panose="020B0609020204030204" pitchFamily="49" charset="0"/>
              </a:rPr>
              <a:t>::</a:t>
            </a:r>
            <a:r>
              <a:rPr lang="en-US" sz="1200" dirty="0" err="1">
                <a:latin typeface="Consolas" panose="020B0609020204030204" pitchFamily="49" charset="0"/>
              </a:rPr>
              <a:t>nullptr_t</a:t>
            </a:r>
            <a:r>
              <a:rPr lang="en-US" sz="1200" dirty="0">
                <a:latin typeface="Consolas" panose="020B0609020204030204" pitchFamily="49" charset="0"/>
              </a:rPr>
              <a:t>);</a:t>
            </a:r>
          </a:p>
          <a:p>
            <a:r>
              <a:rPr lang="en-US" sz="1200" dirty="0">
                <a:latin typeface="Consolas" panose="020B0609020204030204" pitchFamily="49" charset="0"/>
              </a:rPr>
              <a:t>        void operator=(</a:t>
            </a:r>
            <a:r>
              <a:rPr lang="en-US" sz="1200" dirty="0" err="1">
                <a:latin typeface="Consolas" panose="020B0609020204030204" pitchFamily="49" charset="0"/>
              </a:rPr>
              <a:t>std</a:t>
            </a:r>
            <a:r>
              <a:rPr lang="en-US" sz="1200" dirty="0">
                <a:latin typeface="Consolas" panose="020B0609020204030204" pitchFamily="49" charset="0"/>
              </a:rPr>
              <a:t>::</a:t>
            </a:r>
            <a:r>
              <a:rPr lang="en-US" sz="1200" dirty="0" err="1">
                <a:latin typeface="Consolas" panose="020B0609020204030204" pitchFamily="49" charset="0"/>
              </a:rPr>
              <a:t>nullptr_t</a:t>
            </a:r>
            <a:r>
              <a:rPr lang="en-US" sz="1200" dirty="0">
                <a:latin typeface="Consolas" panose="020B0609020204030204" pitchFamily="49" charset="0"/>
              </a:rPr>
              <a:t>)</a:t>
            </a:r>
          </a:p>
          <a:p>
            <a:r>
              <a:rPr lang="en-US" sz="1200" dirty="0">
                <a:latin typeface="Consolas" panose="020B0609020204030204" pitchFamily="49" charset="0"/>
              </a:rPr>
              <a:t>        {</a:t>
            </a:r>
          </a:p>
          <a:p>
            <a:r>
              <a:rPr lang="en-US" sz="1200" dirty="0">
                <a:latin typeface="Consolas" panose="020B0609020204030204" pitchFamily="49" charset="0"/>
              </a:rPr>
              <a:t>            return </a:t>
            </a:r>
            <a:r>
              <a:rPr lang="en-US" sz="1200" dirty="0" err="1">
                <a:latin typeface="Consolas" panose="020B0609020204030204" pitchFamily="49" charset="0"/>
              </a:rPr>
              <a:t>vtxPtr</a:t>
            </a:r>
            <a:r>
              <a:rPr lang="en-US" sz="1200" dirty="0">
                <a:latin typeface="Consolas" panose="020B0609020204030204" pitchFamily="49" charset="0"/>
              </a:rPr>
              <a:t>==</a:t>
            </a:r>
            <a:r>
              <a:rPr lang="en-US" sz="1200" dirty="0">
                <a:solidFill>
                  <a:srgbClr val="FF0000"/>
                </a:solidFill>
                <a:latin typeface="Consolas" panose="020B0609020204030204" pitchFamily="49" charset="0"/>
              </a:rPr>
              <a:t>What?</a:t>
            </a:r>
          </a:p>
          <a:p>
            <a:r>
              <a:rPr lang="en-US" sz="1200" dirty="0">
                <a:latin typeface="Consolas" panose="020B0609020204030204" pitchFamily="49" charset="0"/>
              </a:rPr>
              <a:t>        }</a:t>
            </a:r>
          </a:p>
          <a:p>
            <a:r>
              <a:rPr lang="en-US" sz="1200" dirty="0">
                <a:latin typeface="Consolas" panose="020B0609020204030204" pitchFamily="49" charset="0"/>
              </a:rPr>
              <a:t>        bool operator==(</a:t>
            </a:r>
            <a:r>
              <a:rPr lang="en-US" sz="1200" dirty="0" err="1">
                <a:latin typeface="Consolas" panose="020B0609020204030204" pitchFamily="49" charset="0"/>
              </a:rPr>
              <a:t>std</a:t>
            </a:r>
            <a:r>
              <a:rPr lang="en-US" sz="1200" dirty="0">
                <a:latin typeface="Consolas" panose="020B0609020204030204" pitchFamily="49" charset="0"/>
              </a:rPr>
              <a:t>::</a:t>
            </a:r>
            <a:r>
              <a:rPr lang="en-US" sz="1200" dirty="0" err="1">
                <a:latin typeface="Consolas" panose="020B0609020204030204" pitchFamily="49" charset="0"/>
              </a:rPr>
              <a:t>nullptr_t</a:t>
            </a:r>
            <a:r>
              <a:rPr lang="en-US" sz="1200" dirty="0">
                <a:latin typeface="Consolas" panose="020B0609020204030204" pitchFamily="49" charset="0"/>
              </a:rPr>
              <a:t>) </a:t>
            </a:r>
            <a:r>
              <a:rPr lang="en-US" sz="1200" dirty="0" err="1">
                <a:latin typeface="Consolas" panose="020B0609020204030204" pitchFamily="49" charset="0"/>
              </a:rPr>
              <a:t>const</a:t>
            </a:r>
            <a:r>
              <a:rPr lang="en-US" sz="1200" dirty="0">
                <a:latin typeface="Consolas" panose="020B0609020204030204" pitchFamily="49" charset="0"/>
              </a:rPr>
              <a:t>;</a:t>
            </a:r>
          </a:p>
          <a:p>
            <a:r>
              <a:rPr lang="en-US" sz="1200" dirty="0">
                <a:latin typeface="Consolas" panose="020B0609020204030204" pitchFamily="49" charset="0"/>
              </a:rPr>
              <a:t>        bool operator!=(</a:t>
            </a:r>
            <a:r>
              <a:rPr lang="en-US" sz="1200" dirty="0" err="1">
                <a:latin typeface="Consolas" panose="020B0609020204030204" pitchFamily="49" charset="0"/>
              </a:rPr>
              <a:t>std</a:t>
            </a:r>
            <a:r>
              <a:rPr lang="en-US" sz="1200" dirty="0">
                <a:latin typeface="Consolas" panose="020B0609020204030204" pitchFamily="49" charset="0"/>
              </a:rPr>
              <a:t>::</a:t>
            </a:r>
            <a:r>
              <a:rPr lang="en-US" sz="1200" dirty="0" err="1">
                <a:latin typeface="Consolas" panose="020B0609020204030204" pitchFamily="49" charset="0"/>
              </a:rPr>
              <a:t>nullptr_t</a:t>
            </a:r>
            <a:r>
              <a:rPr lang="en-US" sz="1200" dirty="0">
                <a:latin typeface="Consolas" panose="020B0609020204030204" pitchFamily="49" charset="0"/>
              </a:rPr>
              <a:t>) </a:t>
            </a:r>
            <a:r>
              <a:rPr lang="en-US" sz="1200" dirty="0" err="1">
                <a:latin typeface="Consolas" panose="020B0609020204030204" pitchFamily="49" charset="0"/>
              </a:rPr>
              <a:t>const</a:t>
            </a:r>
            <a:r>
              <a:rPr lang="en-US" sz="1200" dirty="0">
                <a:latin typeface="Consolas" panose="020B0609020204030204" pitchFamily="49" charset="0"/>
              </a:rPr>
              <a:t>;</a:t>
            </a:r>
          </a:p>
          <a:p>
            <a:r>
              <a:rPr lang="en-US" sz="1200" dirty="0">
                <a:latin typeface="Consolas" panose="020B0609020204030204" pitchFamily="49" charset="0"/>
              </a:rPr>
              <a:t>    };</a:t>
            </a:r>
          </a:p>
          <a:p>
            <a:r>
              <a:rPr lang="en-US" sz="1200" dirty="0">
                <a:latin typeface="Consolas" panose="020B0609020204030204" pitchFamily="49" charset="0"/>
              </a:rPr>
              <a:t>    </a:t>
            </a:r>
            <a:r>
              <a:rPr lang="en-US" sz="1200" dirty="0" err="1">
                <a:latin typeface="Consolas" panose="020B0609020204030204" pitchFamily="49" charset="0"/>
              </a:rPr>
              <a:t>VertexHandle</a:t>
            </a:r>
            <a:r>
              <a:rPr lang="en-US" sz="1200" dirty="0">
                <a:latin typeface="Consolas" panose="020B0609020204030204" pitchFamily="49" charset="0"/>
              </a:rPr>
              <a:t> </a:t>
            </a:r>
            <a:r>
              <a:rPr lang="en-US" sz="1200" dirty="0" err="1">
                <a:latin typeface="Consolas" panose="020B0609020204030204" pitchFamily="49" charset="0"/>
              </a:rPr>
              <a:t>AddVertex</a:t>
            </a:r>
            <a:r>
              <a:rPr lang="en-US" sz="1200" dirty="0">
                <a:latin typeface="Consolas" panose="020B0609020204030204" pitchFamily="49" charset="0"/>
              </a:rPr>
              <a:t>(</a:t>
            </a:r>
            <a:r>
              <a:rPr lang="en-US" sz="1200" dirty="0" err="1">
                <a:latin typeface="Consolas" panose="020B0609020204030204" pitchFamily="49" charset="0"/>
              </a:rPr>
              <a:t>const</a:t>
            </a:r>
            <a:r>
              <a:rPr lang="en-US" sz="1200" dirty="0">
                <a:latin typeface="Consolas" panose="020B0609020204030204" pitchFamily="49" charset="0"/>
              </a:rPr>
              <a:t> YsVec3 &amp;</a:t>
            </a:r>
            <a:r>
              <a:rPr lang="en-US" sz="1200" dirty="0" err="1">
                <a:latin typeface="Consolas" panose="020B0609020204030204" pitchFamily="49" charset="0"/>
              </a:rPr>
              <a:t>pos</a:t>
            </a:r>
            <a:r>
              <a:rPr lang="en-US" sz="1200" dirty="0">
                <a:latin typeface="Consolas" panose="020B0609020204030204" pitchFamily="49" charset="0"/>
              </a:rPr>
              <a:t>);</a:t>
            </a:r>
          </a:p>
          <a:p>
            <a:r>
              <a:rPr lang="en-US" sz="1200" dirty="0">
                <a:latin typeface="Consolas" panose="020B0609020204030204" pitchFamily="49" charset="0"/>
              </a:rPr>
              <a:t>    YsVec3 </a:t>
            </a:r>
            <a:r>
              <a:rPr lang="en-US" sz="1200" dirty="0" err="1">
                <a:latin typeface="Consolas" panose="020B0609020204030204" pitchFamily="49" charset="0"/>
              </a:rPr>
              <a:t>GetVertexPosition</a:t>
            </a:r>
            <a:r>
              <a:rPr lang="en-US" sz="1200" dirty="0">
                <a:latin typeface="Consolas" panose="020B0609020204030204" pitchFamily="49" charset="0"/>
              </a:rPr>
              <a:t>(</a:t>
            </a:r>
            <a:r>
              <a:rPr lang="en-US" sz="1200" dirty="0" err="1">
                <a:latin typeface="Consolas" panose="020B0609020204030204" pitchFamily="49" charset="0"/>
              </a:rPr>
              <a:t>VertexHandle</a:t>
            </a:r>
            <a:r>
              <a:rPr lang="en-US" sz="1200" dirty="0">
                <a:latin typeface="Consolas" panose="020B0609020204030204" pitchFamily="49" charset="0"/>
              </a:rPr>
              <a:t> </a:t>
            </a:r>
            <a:r>
              <a:rPr lang="en-US" sz="1200" dirty="0" err="1">
                <a:latin typeface="Consolas" panose="020B0609020204030204" pitchFamily="49" charset="0"/>
              </a:rPr>
              <a:t>vtHd</a:t>
            </a:r>
            <a:r>
              <a:rPr lang="en-US" sz="1200" dirty="0">
                <a:latin typeface="Consolas" panose="020B0609020204030204" pitchFamily="49" charset="0"/>
              </a:rPr>
              <a:t>) </a:t>
            </a:r>
            <a:r>
              <a:rPr lang="en-US" sz="1200" dirty="0" err="1">
                <a:latin typeface="Consolas" panose="020B0609020204030204" pitchFamily="49" charset="0"/>
              </a:rPr>
              <a:t>const</a:t>
            </a:r>
            <a:r>
              <a:rPr lang="en-US" sz="1200" dirty="0">
                <a:latin typeface="Consolas" panose="020B0609020204030204" pitchFamily="49" charset="0"/>
              </a:rPr>
              <a:t>;</a:t>
            </a:r>
          </a:p>
          <a:p>
            <a:r>
              <a:rPr lang="en-US" sz="1200" dirty="0">
                <a:latin typeface="Consolas" panose="020B0609020204030204" pitchFamily="49" charset="0"/>
              </a:rPr>
              <a:t>};</a:t>
            </a:r>
          </a:p>
        </p:txBody>
      </p:sp>
      <p:cxnSp>
        <p:nvCxnSpPr>
          <p:cNvPr id="5" name="Straight Arrow Connector 4"/>
          <p:cNvCxnSpPr/>
          <p:nvPr/>
        </p:nvCxnSpPr>
        <p:spPr>
          <a:xfrm flipH="1">
            <a:off x="4203700" y="4622800"/>
            <a:ext cx="1276350" cy="2413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480050" y="4203721"/>
            <a:ext cx="3644900" cy="1754326"/>
          </a:xfrm>
          <a:prstGeom prst="rect">
            <a:avLst/>
          </a:prstGeom>
          <a:noFill/>
        </p:spPr>
        <p:txBody>
          <a:bodyPr wrap="square" rtlCol="0">
            <a:spAutoFit/>
          </a:bodyPr>
          <a:lstStyle/>
          <a:p>
            <a:r>
              <a:rPr lang="en-US" dirty="0" err="1">
                <a:solidFill>
                  <a:srgbClr val="FF0000"/>
                </a:solidFill>
              </a:rPr>
              <a:t>VertexHandle</a:t>
            </a:r>
            <a:r>
              <a:rPr lang="en-US" dirty="0">
                <a:solidFill>
                  <a:srgbClr val="FF0000"/>
                </a:solidFill>
              </a:rPr>
              <a:t> needs to know who owns this handle.  It is fine as long as you are dealing with thousands of vertices.  If you get millions of vertices, it's not.  Major weakness of the standard iterator.</a:t>
            </a:r>
          </a:p>
        </p:txBody>
      </p:sp>
    </p:spTree>
    <p:extLst>
      <p:ext uri="{BB962C8B-B14F-4D97-AF65-F5344CB8AC3E}">
        <p14:creationId xmlns:p14="http://schemas.microsoft.com/office/powerpoint/2010/main" val="350648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Does it work?</a:t>
            </a:r>
          </a:p>
        </p:txBody>
      </p:sp>
      <p:sp>
        <p:nvSpPr>
          <p:cNvPr id="4" name="TextBox 3"/>
          <p:cNvSpPr txBox="1"/>
          <p:nvPr/>
        </p:nvSpPr>
        <p:spPr>
          <a:xfrm>
            <a:off x="1416050" y="914400"/>
            <a:ext cx="5197257" cy="5632311"/>
          </a:xfrm>
          <a:prstGeom prst="rect">
            <a:avLst/>
          </a:prstGeom>
          <a:noFill/>
        </p:spPr>
        <p:txBody>
          <a:bodyPr wrap="none" rtlCol="0">
            <a:spAutoFit/>
          </a:bodyPr>
          <a:lstStyle/>
          <a:p>
            <a:r>
              <a:rPr lang="en-US" sz="1200" dirty="0">
                <a:latin typeface="Consolas" panose="020B0609020204030204" pitchFamily="49" charset="0"/>
              </a:rPr>
              <a:t>class </a:t>
            </a:r>
            <a:r>
              <a:rPr lang="en-US" sz="1200" dirty="0" err="1">
                <a:latin typeface="Consolas" panose="020B0609020204030204" pitchFamily="49" charset="0"/>
              </a:rPr>
              <a:t>PolygonalMesh</a:t>
            </a:r>
            <a:endParaRPr lang="en-US" sz="1200" dirty="0">
              <a:latin typeface="Consolas" panose="020B0609020204030204" pitchFamily="49" charset="0"/>
            </a:endParaRPr>
          </a:p>
          <a:p>
            <a:r>
              <a:rPr lang="en-US" sz="1200" dirty="0">
                <a:latin typeface="Consolas" panose="020B0609020204030204" pitchFamily="49" charset="0"/>
              </a:rPr>
              <a:t>{</a:t>
            </a:r>
          </a:p>
          <a:p>
            <a:r>
              <a:rPr lang="en-US" sz="1200" dirty="0">
                <a:latin typeface="Consolas" panose="020B0609020204030204" pitchFamily="49" charset="0"/>
              </a:rPr>
              <a:t>protected:</a:t>
            </a:r>
          </a:p>
          <a:p>
            <a:r>
              <a:rPr lang="en-US" sz="1200" dirty="0">
                <a:latin typeface="Consolas" panose="020B0609020204030204" pitchFamily="49" charset="0"/>
              </a:rPr>
              <a:t>    class Vertex</a:t>
            </a:r>
          </a:p>
          <a:p>
            <a:r>
              <a:rPr lang="en-US" sz="1200" dirty="0">
                <a:latin typeface="Consolas" panose="020B0609020204030204" pitchFamily="49" charset="0"/>
              </a:rPr>
              <a:t>    {</a:t>
            </a:r>
          </a:p>
          <a:p>
            <a:r>
              <a:rPr lang="en-US" sz="1200" dirty="0">
                <a:latin typeface="Consolas" panose="020B0609020204030204" pitchFamily="49" charset="0"/>
              </a:rPr>
              <a:t>    public:</a:t>
            </a:r>
          </a:p>
          <a:p>
            <a:r>
              <a:rPr lang="en-US" sz="1200" dirty="0">
                <a:latin typeface="Consolas" panose="020B0609020204030204" pitchFamily="49" charset="0"/>
              </a:rPr>
              <a:t>        YsVec3 </a:t>
            </a:r>
            <a:r>
              <a:rPr lang="en-US" sz="1200" dirty="0" err="1">
                <a:latin typeface="Consolas" panose="020B0609020204030204" pitchFamily="49" charset="0"/>
              </a:rPr>
              <a:t>pos</a:t>
            </a:r>
            <a:r>
              <a:rPr lang="en-US" sz="1200" dirty="0">
                <a:latin typeface="Consolas" panose="020B0609020204030204" pitchFamily="49" charset="0"/>
              </a:rPr>
              <a:t>;</a:t>
            </a:r>
          </a:p>
          <a:p>
            <a:r>
              <a:rPr lang="en-US" sz="1200" dirty="0">
                <a:latin typeface="Consolas" panose="020B0609020204030204" pitchFamily="49" charset="0"/>
              </a:rPr>
              <a:t>    };</a:t>
            </a:r>
          </a:p>
          <a:p>
            <a:r>
              <a:rPr lang="en-US" sz="1200" dirty="0">
                <a:latin typeface="Consolas" panose="020B0609020204030204" pitchFamily="49" charset="0"/>
              </a:rPr>
              <a:t>private:</a:t>
            </a:r>
          </a:p>
          <a:p>
            <a:r>
              <a:rPr lang="en-US" sz="1200" dirty="0">
                <a:latin typeface="Consolas" panose="020B0609020204030204" pitchFamily="49" charset="0"/>
              </a:rPr>
              <a:t>    </a:t>
            </a:r>
            <a:r>
              <a:rPr lang="en-US" sz="1200" dirty="0" err="1">
                <a:latin typeface="Consolas" panose="020B0609020204030204" pitchFamily="49" charset="0"/>
              </a:rPr>
              <a:t>std</a:t>
            </a:r>
            <a:r>
              <a:rPr lang="en-US" sz="1200" dirty="0">
                <a:latin typeface="Consolas" panose="020B0609020204030204" pitchFamily="49" charset="0"/>
              </a:rPr>
              <a:t>::list &lt;Vertex&gt; </a:t>
            </a:r>
            <a:r>
              <a:rPr lang="en-US" sz="1200" dirty="0" err="1">
                <a:latin typeface="Consolas" panose="020B0609020204030204" pitchFamily="49" charset="0"/>
              </a:rPr>
              <a:t>vtxList</a:t>
            </a:r>
            <a:r>
              <a:rPr lang="en-US" sz="1200" dirty="0">
                <a:latin typeface="Consolas" panose="020B0609020204030204" pitchFamily="49" charset="0"/>
              </a:rPr>
              <a:t>;</a:t>
            </a:r>
          </a:p>
          <a:p>
            <a:r>
              <a:rPr lang="en-US" sz="1200" dirty="0">
                <a:latin typeface="Consolas" panose="020B0609020204030204" pitchFamily="49" charset="0"/>
              </a:rPr>
              <a:t>public:</a:t>
            </a:r>
          </a:p>
          <a:p>
            <a:r>
              <a:rPr lang="en-US" sz="1200" dirty="0">
                <a:latin typeface="Consolas" panose="020B0609020204030204" pitchFamily="49" charset="0"/>
              </a:rPr>
              <a:t>    class </a:t>
            </a:r>
            <a:r>
              <a:rPr lang="en-US" sz="1200" dirty="0" err="1">
                <a:latin typeface="Consolas" panose="020B0609020204030204" pitchFamily="49" charset="0"/>
              </a:rPr>
              <a:t>VertexHandle</a:t>
            </a:r>
            <a:endParaRPr lang="en-US" sz="1200" dirty="0">
              <a:latin typeface="Consolas" panose="020B0609020204030204" pitchFamily="49" charset="0"/>
            </a:endParaRPr>
          </a:p>
          <a:p>
            <a:r>
              <a:rPr lang="en-US" sz="1200" dirty="0">
                <a:latin typeface="Consolas" panose="020B0609020204030204" pitchFamily="49" charset="0"/>
              </a:rPr>
              <a:t>    {</a:t>
            </a:r>
          </a:p>
          <a:p>
            <a:r>
              <a:rPr lang="en-US" sz="1200" dirty="0">
                <a:latin typeface="Consolas" panose="020B0609020204030204" pitchFamily="49" charset="0"/>
              </a:rPr>
              <a:t>    friend class </a:t>
            </a:r>
            <a:r>
              <a:rPr lang="en-US" sz="1200" dirty="0" err="1">
                <a:latin typeface="Consolas" panose="020B0609020204030204" pitchFamily="49" charset="0"/>
              </a:rPr>
              <a:t>PolygonalMesh</a:t>
            </a:r>
            <a:r>
              <a:rPr lang="en-US" sz="1200" dirty="0">
                <a:latin typeface="Consolas" panose="020B0609020204030204" pitchFamily="49" charset="0"/>
              </a:rPr>
              <a:t>;</a:t>
            </a:r>
          </a:p>
          <a:p>
            <a:r>
              <a:rPr lang="en-US" sz="1200" dirty="0">
                <a:latin typeface="Consolas" panose="020B0609020204030204" pitchFamily="49" charset="0"/>
              </a:rPr>
              <a:t>    private:</a:t>
            </a:r>
            <a:br>
              <a:rPr lang="en-US" sz="1200" dirty="0">
                <a:latin typeface="Consolas" panose="020B0609020204030204" pitchFamily="49" charset="0"/>
              </a:rPr>
            </a:br>
            <a:r>
              <a:rPr lang="en-US" sz="1200" dirty="0">
                <a:latin typeface="Consolas" panose="020B0609020204030204" pitchFamily="49" charset="0"/>
              </a:rPr>
              <a:t>        </a:t>
            </a:r>
            <a:r>
              <a:rPr lang="en-US" sz="1200" dirty="0" err="1">
                <a:solidFill>
                  <a:srgbClr val="FF0000"/>
                </a:solidFill>
                <a:latin typeface="Consolas" panose="020B0609020204030204" pitchFamily="49" charset="0"/>
              </a:rPr>
              <a:t>std</a:t>
            </a:r>
            <a:r>
              <a:rPr lang="en-US" sz="1200" dirty="0">
                <a:solidFill>
                  <a:srgbClr val="FF0000"/>
                </a:solidFill>
                <a:latin typeface="Consolas" panose="020B0609020204030204" pitchFamily="49" charset="0"/>
              </a:rPr>
              <a:t>::list &lt;Vertex&gt; *</a:t>
            </a:r>
            <a:r>
              <a:rPr lang="en-US" sz="1200" dirty="0" err="1">
                <a:solidFill>
                  <a:srgbClr val="FF0000"/>
                </a:solidFill>
                <a:latin typeface="Consolas" panose="020B0609020204030204" pitchFamily="49" charset="0"/>
              </a:rPr>
              <a:t>vtxListptr</a:t>
            </a:r>
            <a:r>
              <a:rPr lang="en-US" sz="1200" dirty="0">
                <a:solidFill>
                  <a:srgbClr val="FF0000"/>
                </a:solidFill>
                <a:latin typeface="Consolas" panose="020B0609020204030204" pitchFamily="49" charset="0"/>
              </a:rPr>
              <a:t>;</a:t>
            </a:r>
          </a:p>
          <a:p>
            <a:r>
              <a:rPr lang="en-US" sz="1200" dirty="0">
                <a:latin typeface="Consolas" panose="020B0609020204030204" pitchFamily="49" charset="0"/>
              </a:rPr>
              <a:t>        </a:t>
            </a:r>
            <a:r>
              <a:rPr lang="en-US" sz="1200" dirty="0" err="1">
                <a:latin typeface="Consolas" panose="020B0609020204030204" pitchFamily="49" charset="0"/>
              </a:rPr>
              <a:t>std</a:t>
            </a:r>
            <a:r>
              <a:rPr lang="en-US" sz="1200" dirty="0">
                <a:latin typeface="Consolas" panose="020B0609020204030204" pitchFamily="49" charset="0"/>
              </a:rPr>
              <a:t>::list&lt;Vertex&gt;::iterator </a:t>
            </a:r>
            <a:r>
              <a:rPr lang="en-US" sz="1200" dirty="0" err="1">
                <a:latin typeface="Consolas" panose="020B0609020204030204" pitchFamily="49" charset="0"/>
              </a:rPr>
              <a:t>vtxPtr</a:t>
            </a:r>
            <a:r>
              <a:rPr lang="en-US" sz="1200" dirty="0">
                <a:latin typeface="Consolas" panose="020B0609020204030204" pitchFamily="49" charset="0"/>
              </a:rPr>
              <a:t>;</a:t>
            </a:r>
          </a:p>
          <a:p>
            <a:r>
              <a:rPr lang="en-US" sz="1200" dirty="0">
                <a:latin typeface="Consolas" panose="020B0609020204030204" pitchFamily="49" charset="0"/>
              </a:rPr>
              <a:t>    public:</a:t>
            </a:r>
          </a:p>
          <a:p>
            <a:r>
              <a:rPr lang="en-US" sz="1200" dirty="0">
                <a:latin typeface="Consolas" panose="020B0609020204030204" pitchFamily="49" charset="0"/>
              </a:rPr>
              <a:t>        </a:t>
            </a:r>
            <a:r>
              <a:rPr lang="en-US" sz="1200" dirty="0" err="1">
                <a:latin typeface="Consolas" panose="020B0609020204030204" pitchFamily="49" charset="0"/>
              </a:rPr>
              <a:t>VertexHandle</a:t>
            </a:r>
            <a:r>
              <a:rPr lang="en-US" sz="1200" dirty="0">
                <a:latin typeface="Consolas" panose="020B0609020204030204" pitchFamily="49" charset="0"/>
              </a:rPr>
              <a:t>(){};  // C++11 </a:t>
            </a:r>
            <a:r>
              <a:rPr lang="en-US" sz="1200" dirty="0" err="1">
                <a:latin typeface="Consolas" panose="020B0609020204030204" pitchFamily="49" charset="0"/>
              </a:rPr>
              <a:t>VertexHandle</a:t>
            </a:r>
            <a:r>
              <a:rPr lang="en-US" sz="1200" dirty="0">
                <a:latin typeface="Consolas" panose="020B0609020204030204" pitchFamily="49" charset="0"/>
              </a:rPr>
              <a:t>()=default;</a:t>
            </a:r>
          </a:p>
          <a:p>
            <a:r>
              <a:rPr lang="en-US" sz="1200" dirty="0">
                <a:latin typeface="Consolas" panose="020B0609020204030204" pitchFamily="49" charset="0"/>
              </a:rPr>
              <a:t>        </a:t>
            </a:r>
            <a:r>
              <a:rPr lang="en-US" sz="1200" dirty="0" err="1">
                <a:latin typeface="Consolas" panose="020B0609020204030204" pitchFamily="49" charset="0"/>
              </a:rPr>
              <a:t>VertexHandle</a:t>
            </a:r>
            <a:r>
              <a:rPr lang="en-US" sz="1200" dirty="0">
                <a:latin typeface="Consolas" panose="020B0609020204030204" pitchFamily="49" charset="0"/>
              </a:rPr>
              <a:t>(</a:t>
            </a:r>
            <a:r>
              <a:rPr lang="en-US" sz="1200" dirty="0" err="1">
                <a:latin typeface="Consolas" panose="020B0609020204030204" pitchFamily="49" charset="0"/>
              </a:rPr>
              <a:t>std</a:t>
            </a:r>
            <a:r>
              <a:rPr lang="en-US" sz="1200" dirty="0">
                <a:latin typeface="Consolas" panose="020B0609020204030204" pitchFamily="49" charset="0"/>
              </a:rPr>
              <a:t>::</a:t>
            </a:r>
            <a:r>
              <a:rPr lang="en-US" sz="1200" dirty="0" err="1">
                <a:latin typeface="Consolas" panose="020B0609020204030204" pitchFamily="49" charset="0"/>
              </a:rPr>
              <a:t>nullptr_t</a:t>
            </a:r>
            <a:r>
              <a:rPr lang="en-US" sz="1200" dirty="0">
                <a:latin typeface="Consolas" panose="020B0609020204030204" pitchFamily="49" charset="0"/>
              </a:rPr>
              <a:t>);</a:t>
            </a:r>
          </a:p>
          <a:p>
            <a:r>
              <a:rPr lang="en-US" sz="1200" dirty="0">
                <a:latin typeface="Consolas" panose="020B0609020204030204" pitchFamily="49" charset="0"/>
              </a:rPr>
              <a:t>        void operator=(</a:t>
            </a:r>
            <a:r>
              <a:rPr lang="en-US" sz="1200" dirty="0" err="1">
                <a:latin typeface="Consolas" panose="020B0609020204030204" pitchFamily="49" charset="0"/>
              </a:rPr>
              <a:t>std</a:t>
            </a:r>
            <a:r>
              <a:rPr lang="en-US" sz="1200" dirty="0">
                <a:latin typeface="Consolas" panose="020B0609020204030204" pitchFamily="49" charset="0"/>
              </a:rPr>
              <a:t>::</a:t>
            </a:r>
            <a:r>
              <a:rPr lang="en-US" sz="1200" dirty="0" err="1">
                <a:latin typeface="Consolas" panose="020B0609020204030204" pitchFamily="49" charset="0"/>
              </a:rPr>
              <a:t>nullptr_t</a:t>
            </a:r>
            <a:r>
              <a:rPr lang="en-US" sz="1200" dirty="0">
                <a:latin typeface="Consolas" panose="020B0609020204030204" pitchFamily="49" charset="0"/>
              </a:rPr>
              <a:t>)</a:t>
            </a:r>
          </a:p>
          <a:p>
            <a:r>
              <a:rPr lang="en-US" sz="1200" dirty="0">
                <a:latin typeface="Consolas" panose="020B0609020204030204" pitchFamily="49" charset="0"/>
              </a:rPr>
              <a:t>        {</a:t>
            </a:r>
          </a:p>
          <a:p>
            <a:r>
              <a:rPr lang="en-US" sz="1200" dirty="0">
                <a:latin typeface="Consolas" panose="020B0609020204030204" pitchFamily="49" charset="0"/>
              </a:rPr>
              <a:t>            return </a:t>
            </a:r>
            <a:r>
              <a:rPr lang="en-US" sz="1200" dirty="0" err="1">
                <a:latin typeface="Consolas" panose="020B0609020204030204" pitchFamily="49" charset="0"/>
              </a:rPr>
              <a:t>vtxPtr</a:t>
            </a:r>
            <a:r>
              <a:rPr lang="en-US" sz="1200" dirty="0">
                <a:latin typeface="Consolas" panose="020B0609020204030204" pitchFamily="49" charset="0"/>
              </a:rPr>
              <a:t>==</a:t>
            </a:r>
            <a:r>
              <a:rPr lang="en-US" sz="1200" dirty="0" err="1">
                <a:solidFill>
                  <a:srgbClr val="FF0000"/>
                </a:solidFill>
                <a:latin typeface="Consolas" panose="020B0609020204030204" pitchFamily="49" charset="0"/>
              </a:rPr>
              <a:t>vtxListPtr</a:t>
            </a:r>
            <a:r>
              <a:rPr lang="en-US" sz="1200" dirty="0">
                <a:solidFill>
                  <a:srgbClr val="FF0000"/>
                </a:solidFill>
                <a:latin typeface="Consolas" panose="020B0609020204030204" pitchFamily="49" charset="0"/>
              </a:rPr>
              <a:t>-&gt;end();</a:t>
            </a:r>
          </a:p>
          <a:p>
            <a:r>
              <a:rPr lang="en-US" sz="1200" dirty="0">
                <a:latin typeface="Consolas" panose="020B0609020204030204" pitchFamily="49" charset="0"/>
              </a:rPr>
              <a:t>        }</a:t>
            </a:r>
          </a:p>
          <a:p>
            <a:r>
              <a:rPr lang="en-US" sz="1200" dirty="0">
                <a:latin typeface="Consolas" panose="020B0609020204030204" pitchFamily="49" charset="0"/>
              </a:rPr>
              <a:t>        bool operator==(</a:t>
            </a:r>
            <a:r>
              <a:rPr lang="en-US" sz="1200" dirty="0" err="1">
                <a:latin typeface="Consolas" panose="020B0609020204030204" pitchFamily="49" charset="0"/>
              </a:rPr>
              <a:t>std</a:t>
            </a:r>
            <a:r>
              <a:rPr lang="en-US" sz="1200" dirty="0">
                <a:latin typeface="Consolas" panose="020B0609020204030204" pitchFamily="49" charset="0"/>
              </a:rPr>
              <a:t>::</a:t>
            </a:r>
            <a:r>
              <a:rPr lang="en-US" sz="1200" dirty="0" err="1">
                <a:latin typeface="Consolas" panose="020B0609020204030204" pitchFamily="49" charset="0"/>
              </a:rPr>
              <a:t>nullptr_t</a:t>
            </a:r>
            <a:r>
              <a:rPr lang="en-US" sz="1200" dirty="0">
                <a:latin typeface="Consolas" panose="020B0609020204030204" pitchFamily="49" charset="0"/>
              </a:rPr>
              <a:t>) </a:t>
            </a:r>
            <a:r>
              <a:rPr lang="en-US" sz="1200" dirty="0" err="1">
                <a:latin typeface="Consolas" panose="020B0609020204030204" pitchFamily="49" charset="0"/>
              </a:rPr>
              <a:t>const</a:t>
            </a:r>
            <a:r>
              <a:rPr lang="en-US" sz="1200" dirty="0">
                <a:latin typeface="Consolas" panose="020B0609020204030204" pitchFamily="49" charset="0"/>
              </a:rPr>
              <a:t>;</a:t>
            </a:r>
          </a:p>
          <a:p>
            <a:r>
              <a:rPr lang="en-US" sz="1200" dirty="0">
                <a:latin typeface="Consolas" panose="020B0609020204030204" pitchFamily="49" charset="0"/>
              </a:rPr>
              <a:t>        bool operator!=(</a:t>
            </a:r>
            <a:r>
              <a:rPr lang="en-US" sz="1200" dirty="0" err="1">
                <a:latin typeface="Consolas" panose="020B0609020204030204" pitchFamily="49" charset="0"/>
              </a:rPr>
              <a:t>std</a:t>
            </a:r>
            <a:r>
              <a:rPr lang="en-US" sz="1200" dirty="0">
                <a:latin typeface="Consolas" panose="020B0609020204030204" pitchFamily="49" charset="0"/>
              </a:rPr>
              <a:t>::</a:t>
            </a:r>
            <a:r>
              <a:rPr lang="en-US" sz="1200" dirty="0" err="1">
                <a:latin typeface="Consolas" panose="020B0609020204030204" pitchFamily="49" charset="0"/>
              </a:rPr>
              <a:t>nullptr_t</a:t>
            </a:r>
            <a:r>
              <a:rPr lang="en-US" sz="1200" dirty="0">
                <a:latin typeface="Consolas" panose="020B0609020204030204" pitchFamily="49" charset="0"/>
              </a:rPr>
              <a:t>) </a:t>
            </a:r>
            <a:r>
              <a:rPr lang="en-US" sz="1200" dirty="0" err="1">
                <a:latin typeface="Consolas" panose="020B0609020204030204" pitchFamily="49" charset="0"/>
              </a:rPr>
              <a:t>const</a:t>
            </a:r>
            <a:r>
              <a:rPr lang="en-US" sz="1200" dirty="0">
                <a:latin typeface="Consolas" panose="020B0609020204030204" pitchFamily="49" charset="0"/>
              </a:rPr>
              <a:t>;</a:t>
            </a:r>
          </a:p>
          <a:p>
            <a:r>
              <a:rPr lang="en-US" sz="1200" dirty="0">
                <a:latin typeface="Consolas" panose="020B0609020204030204" pitchFamily="49" charset="0"/>
              </a:rPr>
              <a:t>    };</a:t>
            </a:r>
          </a:p>
          <a:p>
            <a:r>
              <a:rPr lang="en-US" sz="1200" dirty="0">
                <a:latin typeface="Consolas" panose="020B0609020204030204" pitchFamily="49" charset="0"/>
              </a:rPr>
              <a:t>    </a:t>
            </a:r>
            <a:r>
              <a:rPr lang="en-US" sz="1200" dirty="0" err="1">
                <a:latin typeface="Consolas" panose="020B0609020204030204" pitchFamily="49" charset="0"/>
              </a:rPr>
              <a:t>VertexHandle</a:t>
            </a:r>
            <a:r>
              <a:rPr lang="en-US" sz="1200" dirty="0">
                <a:latin typeface="Consolas" panose="020B0609020204030204" pitchFamily="49" charset="0"/>
              </a:rPr>
              <a:t> </a:t>
            </a:r>
            <a:r>
              <a:rPr lang="en-US" sz="1200" dirty="0" err="1">
                <a:latin typeface="Consolas" panose="020B0609020204030204" pitchFamily="49" charset="0"/>
              </a:rPr>
              <a:t>AddVertex</a:t>
            </a:r>
            <a:r>
              <a:rPr lang="en-US" sz="1200" dirty="0">
                <a:latin typeface="Consolas" panose="020B0609020204030204" pitchFamily="49" charset="0"/>
              </a:rPr>
              <a:t>(</a:t>
            </a:r>
            <a:r>
              <a:rPr lang="en-US" sz="1200" dirty="0" err="1">
                <a:latin typeface="Consolas" panose="020B0609020204030204" pitchFamily="49" charset="0"/>
              </a:rPr>
              <a:t>const</a:t>
            </a:r>
            <a:r>
              <a:rPr lang="en-US" sz="1200" dirty="0">
                <a:latin typeface="Consolas" panose="020B0609020204030204" pitchFamily="49" charset="0"/>
              </a:rPr>
              <a:t> YsVec3 &amp;</a:t>
            </a:r>
            <a:r>
              <a:rPr lang="en-US" sz="1200" dirty="0" err="1">
                <a:latin typeface="Consolas" panose="020B0609020204030204" pitchFamily="49" charset="0"/>
              </a:rPr>
              <a:t>pos</a:t>
            </a:r>
            <a:r>
              <a:rPr lang="en-US" sz="1200" dirty="0">
                <a:latin typeface="Consolas" panose="020B0609020204030204" pitchFamily="49" charset="0"/>
              </a:rPr>
              <a:t>);</a:t>
            </a:r>
          </a:p>
          <a:p>
            <a:r>
              <a:rPr lang="en-US" sz="1200" dirty="0">
                <a:latin typeface="Consolas" panose="020B0609020204030204" pitchFamily="49" charset="0"/>
              </a:rPr>
              <a:t>    YsVec3 </a:t>
            </a:r>
            <a:r>
              <a:rPr lang="en-US" sz="1200" dirty="0" err="1">
                <a:latin typeface="Consolas" panose="020B0609020204030204" pitchFamily="49" charset="0"/>
              </a:rPr>
              <a:t>GetVertexPosition</a:t>
            </a:r>
            <a:r>
              <a:rPr lang="en-US" sz="1200" dirty="0">
                <a:latin typeface="Consolas" panose="020B0609020204030204" pitchFamily="49" charset="0"/>
              </a:rPr>
              <a:t>(</a:t>
            </a:r>
            <a:r>
              <a:rPr lang="en-US" sz="1200" dirty="0" err="1">
                <a:latin typeface="Consolas" panose="020B0609020204030204" pitchFamily="49" charset="0"/>
              </a:rPr>
              <a:t>VertexHandle</a:t>
            </a:r>
            <a:r>
              <a:rPr lang="en-US" sz="1200" dirty="0">
                <a:latin typeface="Consolas" panose="020B0609020204030204" pitchFamily="49" charset="0"/>
              </a:rPr>
              <a:t> </a:t>
            </a:r>
            <a:r>
              <a:rPr lang="en-US" sz="1200" dirty="0" err="1">
                <a:latin typeface="Consolas" panose="020B0609020204030204" pitchFamily="49" charset="0"/>
              </a:rPr>
              <a:t>vtHd</a:t>
            </a:r>
            <a:r>
              <a:rPr lang="en-US" sz="1200" dirty="0">
                <a:latin typeface="Consolas" panose="020B0609020204030204" pitchFamily="49" charset="0"/>
              </a:rPr>
              <a:t>) </a:t>
            </a:r>
            <a:r>
              <a:rPr lang="en-US" sz="1200" dirty="0" err="1">
                <a:latin typeface="Consolas" panose="020B0609020204030204" pitchFamily="49" charset="0"/>
              </a:rPr>
              <a:t>const</a:t>
            </a:r>
            <a:r>
              <a:rPr lang="en-US" sz="1200" dirty="0">
                <a:latin typeface="Consolas" panose="020B0609020204030204" pitchFamily="49" charset="0"/>
              </a:rPr>
              <a:t>;</a:t>
            </a:r>
          </a:p>
          <a:p>
            <a:r>
              <a:rPr lang="en-US" sz="1200" dirty="0">
                <a:latin typeface="Consolas" panose="020B0609020204030204" pitchFamily="49" charset="0"/>
              </a:rPr>
              <a:t>};</a:t>
            </a:r>
          </a:p>
        </p:txBody>
      </p:sp>
      <p:cxnSp>
        <p:nvCxnSpPr>
          <p:cNvPr id="5" name="Straight Arrow Connector 4"/>
          <p:cNvCxnSpPr>
            <a:stCxn id="6" idx="2"/>
          </p:cNvCxnSpPr>
          <p:nvPr/>
        </p:nvCxnSpPr>
        <p:spPr>
          <a:xfrm flipH="1">
            <a:off x="5251450" y="3499723"/>
            <a:ext cx="1885950" cy="153582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314950" y="914400"/>
            <a:ext cx="3644900" cy="2585323"/>
          </a:xfrm>
          <a:prstGeom prst="rect">
            <a:avLst/>
          </a:prstGeom>
          <a:noFill/>
        </p:spPr>
        <p:txBody>
          <a:bodyPr wrap="square" rtlCol="0">
            <a:spAutoFit/>
          </a:bodyPr>
          <a:lstStyle/>
          <a:p>
            <a:r>
              <a:rPr lang="en-US" dirty="0" err="1">
                <a:solidFill>
                  <a:srgbClr val="FF0000"/>
                </a:solidFill>
              </a:rPr>
              <a:t>VertexHandle</a:t>
            </a:r>
            <a:r>
              <a:rPr lang="en-US" dirty="0">
                <a:solidFill>
                  <a:srgbClr val="FF0000"/>
                </a:solidFill>
              </a:rPr>
              <a:t> always needs to know the owner.</a:t>
            </a:r>
          </a:p>
          <a:p>
            <a:endParaRPr lang="en-US" dirty="0">
              <a:solidFill>
                <a:srgbClr val="FF0000"/>
              </a:solidFill>
            </a:endParaRPr>
          </a:p>
          <a:p>
            <a:r>
              <a:rPr lang="en-US" dirty="0">
                <a:solidFill>
                  <a:srgbClr val="FF0000"/>
                </a:solidFill>
              </a:rPr>
              <a:t>I want polygons to store </a:t>
            </a:r>
            <a:r>
              <a:rPr lang="en-US" dirty="0" err="1">
                <a:solidFill>
                  <a:srgbClr val="FF0000"/>
                </a:solidFill>
              </a:rPr>
              <a:t>std</a:t>
            </a:r>
            <a:r>
              <a:rPr lang="en-US" dirty="0">
                <a:solidFill>
                  <a:srgbClr val="FF0000"/>
                </a:solidFill>
              </a:rPr>
              <a:t>::vector of </a:t>
            </a:r>
            <a:r>
              <a:rPr lang="en-US" dirty="0" err="1">
                <a:solidFill>
                  <a:srgbClr val="FF0000"/>
                </a:solidFill>
              </a:rPr>
              <a:t>VertexHandles</a:t>
            </a:r>
            <a:r>
              <a:rPr lang="en-US" dirty="0">
                <a:solidFill>
                  <a:srgbClr val="FF0000"/>
                </a:solidFill>
              </a:rPr>
              <a:t>.</a:t>
            </a:r>
          </a:p>
          <a:p>
            <a:endParaRPr lang="en-US" dirty="0">
              <a:solidFill>
                <a:srgbClr val="FF0000"/>
              </a:solidFill>
            </a:endParaRPr>
          </a:p>
          <a:p>
            <a:r>
              <a:rPr lang="en-US" dirty="0">
                <a:solidFill>
                  <a:srgbClr val="FF0000"/>
                </a:solidFill>
              </a:rPr>
              <a:t>I can do it this way, but a </a:t>
            </a:r>
            <a:r>
              <a:rPr lang="en-US" dirty="0" err="1">
                <a:solidFill>
                  <a:srgbClr val="FF0000"/>
                </a:solidFill>
              </a:rPr>
              <a:t>VertexHandle</a:t>
            </a:r>
            <a:r>
              <a:rPr lang="en-US" dirty="0">
                <a:solidFill>
                  <a:srgbClr val="FF0000"/>
                </a:solidFill>
              </a:rPr>
              <a:t> cannot independently created.  UGLY!</a:t>
            </a:r>
          </a:p>
        </p:txBody>
      </p:sp>
      <p:cxnSp>
        <p:nvCxnSpPr>
          <p:cNvPr id="9" name="Straight Arrow Connector 8"/>
          <p:cNvCxnSpPr/>
          <p:nvPr/>
        </p:nvCxnSpPr>
        <p:spPr>
          <a:xfrm flipH="1">
            <a:off x="4705350" y="1554162"/>
            <a:ext cx="736600" cy="217639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1095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about </a:t>
            </a:r>
            <a:r>
              <a:rPr lang="en-US" dirty="0" err="1"/>
              <a:t>std</a:t>
            </a:r>
            <a:r>
              <a:rPr lang="en-US" dirty="0"/>
              <a:t>::vector?</a:t>
            </a:r>
          </a:p>
        </p:txBody>
      </p:sp>
      <p:sp>
        <p:nvSpPr>
          <p:cNvPr id="4" name="TextBox 3"/>
          <p:cNvSpPr txBox="1"/>
          <p:nvPr/>
        </p:nvSpPr>
        <p:spPr>
          <a:xfrm>
            <a:off x="1035050" y="840968"/>
            <a:ext cx="5339923" cy="5847755"/>
          </a:xfrm>
          <a:prstGeom prst="rect">
            <a:avLst/>
          </a:prstGeom>
          <a:noFill/>
        </p:spPr>
        <p:txBody>
          <a:bodyPr wrap="none" rtlCol="0">
            <a:spAutoFit/>
          </a:bodyPr>
          <a:lstStyle/>
          <a:p>
            <a:r>
              <a:rPr lang="en-US" sz="1100" dirty="0">
                <a:latin typeface="Consolas" panose="020B0609020204030204" pitchFamily="49" charset="0"/>
              </a:rPr>
              <a:t>#</a:t>
            </a:r>
            <a:r>
              <a:rPr lang="en-US" sz="1100" dirty="0" err="1">
                <a:latin typeface="Consolas" panose="020B0609020204030204" pitchFamily="49" charset="0"/>
              </a:rPr>
              <a:t>ifndef</a:t>
            </a:r>
            <a:r>
              <a:rPr lang="en-US" sz="1100" dirty="0">
                <a:latin typeface="Consolas" panose="020B0609020204030204" pitchFamily="49" charset="0"/>
              </a:rPr>
              <a:t> POLYGONALMESH_IS_INCLUDED</a:t>
            </a:r>
          </a:p>
          <a:p>
            <a:r>
              <a:rPr lang="en-US" sz="1100" dirty="0">
                <a:latin typeface="Consolas" panose="020B0609020204030204" pitchFamily="49" charset="0"/>
              </a:rPr>
              <a:t>#define POLYGONALMESH_IS_INCLUDED</a:t>
            </a:r>
          </a:p>
          <a:p>
            <a:endParaRPr lang="en-US" sz="1100" dirty="0">
              <a:latin typeface="Consolas" panose="020B0609020204030204" pitchFamily="49" charset="0"/>
            </a:endParaRPr>
          </a:p>
          <a:p>
            <a:r>
              <a:rPr lang="en-US" sz="1100" dirty="0">
                <a:latin typeface="Consolas" panose="020B0609020204030204" pitchFamily="49" charset="0"/>
              </a:rPr>
              <a:t>#include &lt;vector&gt;</a:t>
            </a:r>
          </a:p>
          <a:p>
            <a:r>
              <a:rPr lang="en-US" sz="1100" dirty="0">
                <a:latin typeface="Consolas" panose="020B0609020204030204" pitchFamily="49" charset="0"/>
              </a:rPr>
              <a:t>#include &lt;</a:t>
            </a:r>
            <a:r>
              <a:rPr lang="en-US" sz="1100" dirty="0" err="1">
                <a:latin typeface="Consolas" panose="020B0609020204030204" pitchFamily="49" charset="0"/>
              </a:rPr>
              <a:t>ysclass.h</a:t>
            </a:r>
            <a:r>
              <a:rPr lang="en-US" sz="1100" dirty="0">
                <a:latin typeface="Consolas" panose="020B0609020204030204" pitchFamily="49" charset="0"/>
              </a:rPr>
              <a:t>&gt;</a:t>
            </a:r>
          </a:p>
          <a:p>
            <a:endParaRPr lang="en-US" sz="1100" dirty="0">
              <a:latin typeface="Consolas" panose="020B0609020204030204" pitchFamily="49" charset="0"/>
            </a:endParaRPr>
          </a:p>
          <a:p>
            <a:r>
              <a:rPr lang="en-US" sz="1100" dirty="0">
                <a:latin typeface="Consolas" panose="020B0609020204030204" pitchFamily="49" charset="0"/>
              </a:rPr>
              <a:t>class </a:t>
            </a:r>
            <a:r>
              <a:rPr lang="en-US" sz="1100" dirty="0" err="1">
                <a:latin typeface="Consolas" panose="020B0609020204030204" pitchFamily="49" charset="0"/>
              </a:rPr>
              <a:t>PolygonalMesh</a:t>
            </a:r>
            <a:endParaRPr lang="en-US" sz="1100" dirty="0">
              <a:latin typeface="Consolas" panose="020B0609020204030204" pitchFamily="49" charset="0"/>
            </a:endParaRPr>
          </a:p>
          <a:p>
            <a:r>
              <a:rPr lang="en-US" sz="1100" dirty="0">
                <a:latin typeface="Consolas" panose="020B0609020204030204" pitchFamily="49" charset="0"/>
              </a:rPr>
              <a:t>{</a:t>
            </a:r>
          </a:p>
          <a:p>
            <a:r>
              <a:rPr lang="en-US" sz="1100" dirty="0">
                <a:latin typeface="Consolas" panose="020B0609020204030204" pitchFamily="49" charset="0"/>
              </a:rPr>
              <a:t>protected:</a:t>
            </a:r>
          </a:p>
          <a:p>
            <a:r>
              <a:rPr lang="en-US" sz="1100" dirty="0">
                <a:latin typeface="Consolas" panose="020B0609020204030204" pitchFamily="49" charset="0"/>
              </a:rPr>
              <a:t>    class Vertex</a:t>
            </a:r>
          </a:p>
          <a:p>
            <a:r>
              <a:rPr lang="en-US" sz="1100" dirty="0">
                <a:latin typeface="Consolas" panose="020B0609020204030204" pitchFamily="49" charset="0"/>
              </a:rPr>
              <a:t>    {</a:t>
            </a:r>
          </a:p>
          <a:p>
            <a:r>
              <a:rPr lang="en-US" sz="1100" dirty="0">
                <a:latin typeface="Consolas" panose="020B0609020204030204" pitchFamily="49" charset="0"/>
              </a:rPr>
              <a:t>    public:</a:t>
            </a:r>
          </a:p>
          <a:p>
            <a:r>
              <a:rPr lang="en-US" sz="1100" dirty="0">
                <a:latin typeface="Consolas" panose="020B0609020204030204" pitchFamily="49" charset="0"/>
              </a:rPr>
              <a:t>        YsVec3 </a:t>
            </a:r>
            <a:r>
              <a:rPr lang="en-US" sz="1100" dirty="0" err="1">
                <a:latin typeface="Consolas" panose="020B0609020204030204" pitchFamily="49" charset="0"/>
              </a:rPr>
              <a:t>pos</a:t>
            </a:r>
            <a:r>
              <a:rPr lang="en-US" sz="1100" dirty="0">
                <a:latin typeface="Consolas" panose="020B0609020204030204" pitchFamily="49" charset="0"/>
              </a:rPr>
              <a:t>;</a:t>
            </a:r>
          </a:p>
          <a:p>
            <a:r>
              <a:rPr lang="en-US" sz="1100" dirty="0">
                <a:latin typeface="Consolas" panose="020B0609020204030204" pitchFamily="49" charset="0"/>
              </a:rPr>
              <a:t>    };</a:t>
            </a:r>
          </a:p>
          <a:p>
            <a:r>
              <a:rPr lang="en-US" sz="1100" dirty="0">
                <a:latin typeface="Consolas" panose="020B0609020204030204" pitchFamily="49" charset="0"/>
              </a:rPr>
              <a:t>private:</a:t>
            </a:r>
          </a:p>
          <a:p>
            <a:r>
              <a:rPr lang="en-US" sz="1100" dirty="0">
                <a:latin typeface="Consolas" panose="020B0609020204030204" pitchFamily="49" charset="0"/>
              </a:rPr>
              <a:t>    </a:t>
            </a:r>
            <a:r>
              <a:rPr lang="en-US" sz="1100" dirty="0" err="1">
                <a:latin typeface="Consolas" panose="020B0609020204030204" pitchFamily="49" charset="0"/>
              </a:rPr>
              <a:t>std</a:t>
            </a:r>
            <a:r>
              <a:rPr lang="en-US" sz="1100" dirty="0">
                <a:latin typeface="Consolas" panose="020B0609020204030204" pitchFamily="49" charset="0"/>
              </a:rPr>
              <a:t>::vector &lt;Vertex&gt; </a:t>
            </a:r>
            <a:r>
              <a:rPr lang="en-US" sz="1100" dirty="0" err="1">
                <a:latin typeface="Consolas" panose="020B0609020204030204" pitchFamily="49" charset="0"/>
              </a:rPr>
              <a:t>vtxList</a:t>
            </a:r>
            <a:r>
              <a:rPr lang="en-US" sz="1100" dirty="0">
                <a:latin typeface="Consolas" panose="020B0609020204030204" pitchFamily="49" charset="0"/>
              </a:rPr>
              <a:t>;</a:t>
            </a:r>
          </a:p>
          <a:p>
            <a:r>
              <a:rPr lang="en-US" sz="1100" dirty="0">
                <a:latin typeface="Consolas" panose="020B0609020204030204" pitchFamily="49" charset="0"/>
              </a:rPr>
              <a:t>public:</a:t>
            </a:r>
          </a:p>
          <a:p>
            <a:r>
              <a:rPr lang="en-US" sz="1100" dirty="0">
                <a:latin typeface="Consolas" panose="020B0609020204030204" pitchFamily="49" charset="0"/>
              </a:rPr>
              <a:t>    class </a:t>
            </a:r>
            <a:r>
              <a:rPr lang="en-US" sz="1100" dirty="0" err="1">
                <a:latin typeface="Consolas" panose="020B0609020204030204" pitchFamily="49" charset="0"/>
              </a:rPr>
              <a:t>VertexHandle</a:t>
            </a:r>
            <a:endParaRPr lang="en-US" sz="1100" dirty="0">
              <a:latin typeface="Consolas" panose="020B0609020204030204" pitchFamily="49" charset="0"/>
            </a:endParaRPr>
          </a:p>
          <a:p>
            <a:r>
              <a:rPr lang="en-US" sz="1100" dirty="0">
                <a:latin typeface="Consolas" panose="020B0609020204030204" pitchFamily="49" charset="0"/>
              </a:rPr>
              <a:t>    {</a:t>
            </a:r>
          </a:p>
          <a:p>
            <a:r>
              <a:rPr lang="en-US" sz="1100" dirty="0">
                <a:latin typeface="Consolas" panose="020B0609020204030204" pitchFamily="49" charset="0"/>
              </a:rPr>
              <a:t>    friend class </a:t>
            </a:r>
            <a:r>
              <a:rPr lang="en-US" sz="1100" dirty="0" err="1">
                <a:latin typeface="Consolas" panose="020B0609020204030204" pitchFamily="49" charset="0"/>
              </a:rPr>
              <a:t>PolygonalMesh</a:t>
            </a:r>
            <a:r>
              <a:rPr lang="en-US" sz="1100" dirty="0">
                <a:latin typeface="Consolas" panose="020B0609020204030204" pitchFamily="49" charset="0"/>
              </a:rPr>
              <a:t>;</a:t>
            </a:r>
          </a:p>
          <a:p>
            <a:r>
              <a:rPr lang="en-US" sz="1100" dirty="0">
                <a:latin typeface="Consolas" panose="020B0609020204030204" pitchFamily="49" charset="0"/>
              </a:rPr>
              <a:t>    private:</a:t>
            </a:r>
          </a:p>
          <a:p>
            <a:r>
              <a:rPr lang="en-US" sz="1100" dirty="0">
                <a:latin typeface="Consolas" panose="020B0609020204030204" pitchFamily="49" charset="0"/>
              </a:rPr>
              <a:t>        </a:t>
            </a:r>
            <a:r>
              <a:rPr lang="en-US" sz="1100" dirty="0" err="1">
                <a:latin typeface="Consolas" panose="020B0609020204030204" pitchFamily="49" charset="0"/>
              </a:rPr>
              <a:t>int</a:t>
            </a:r>
            <a:r>
              <a:rPr lang="en-US" sz="1100" dirty="0">
                <a:latin typeface="Consolas" panose="020B0609020204030204" pitchFamily="49" charset="0"/>
              </a:rPr>
              <a:t> </a:t>
            </a:r>
            <a:r>
              <a:rPr lang="en-US" sz="1100" dirty="0" err="1">
                <a:latin typeface="Consolas" panose="020B0609020204030204" pitchFamily="49" charset="0"/>
              </a:rPr>
              <a:t>vtxIdx</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VertexHandle</a:t>
            </a:r>
            <a:r>
              <a:rPr lang="en-US" sz="1100" dirty="0">
                <a:latin typeface="Consolas" panose="020B0609020204030204" pitchFamily="49" charset="0"/>
              </a:rPr>
              <a:t>(){};  // C++11 </a:t>
            </a:r>
            <a:r>
              <a:rPr lang="en-US" sz="1100" dirty="0" err="1">
                <a:latin typeface="Consolas" panose="020B0609020204030204" pitchFamily="49" charset="0"/>
              </a:rPr>
              <a:t>VertexHandle</a:t>
            </a:r>
            <a:r>
              <a:rPr lang="en-US" sz="1100" dirty="0">
                <a:latin typeface="Consolas" panose="020B0609020204030204" pitchFamily="49" charset="0"/>
              </a:rPr>
              <a:t>()=default;</a:t>
            </a:r>
          </a:p>
          <a:p>
            <a:r>
              <a:rPr lang="en-US" sz="1100" dirty="0">
                <a:latin typeface="Consolas" panose="020B0609020204030204" pitchFamily="49" charset="0"/>
              </a:rPr>
              <a:t>        </a:t>
            </a:r>
            <a:r>
              <a:rPr lang="en-US" sz="1100" dirty="0" err="1">
                <a:latin typeface="Consolas" panose="020B0609020204030204" pitchFamily="49" charset="0"/>
              </a:rPr>
              <a:t>VertexHandle</a:t>
            </a:r>
            <a:r>
              <a:rPr lang="en-US" sz="1100" dirty="0">
                <a:latin typeface="Consolas" panose="020B0609020204030204" pitchFamily="49" charset="0"/>
              </a:rPr>
              <a:t>(</a:t>
            </a:r>
            <a:r>
              <a:rPr lang="en-US" sz="1100" dirty="0" err="1">
                <a:latin typeface="Consolas" panose="020B0609020204030204" pitchFamily="49" charset="0"/>
              </a:rPr>
              <a:t>std</a:t>
            </a:r>
            <a:r>
              <a:rPr lang="en-US" sz="1100" dirty="0">
                <a:latin typeface="Consolas" panose="020B0609020204030204" pitchFamily="49" charset="0"/>
              </a:rPr>
              <a:t>::</a:t>
            </a:r>
            <a:r>
              <a:rPr lang="en-US" sz="1100" dirty="0" err="1">
                <a:latin typeface="Consolas" panose="020B0609020204030204" pitchFamily="49" charset="0"/>
              </a:rPr>
              <a:t>nullptr_t</a:t>
            </a:r>
            <a:r>
              <a:rPr lang="en-US" sz="1100" dirty="0">
                <a:latin typeface="Consolas" panose="020B0609020204030204" pitchFamily="49" charset="0"/>
              </a:rPr>
              <a:t>);</a:t>
            </a:r>
          </a:p>
          <a:p>
            <a:r>
              <a:rPr lang="en-US" sz="1100" dirty="0">
                <a:latin typeface="Consolas" panose="020B0609020204030204" pitchFamily="49" charset="0"/>
              </a:rPr>
              <a:t>        void operator=(</a:t>
            </a:r>
            <a:r>
              <a:rPr lang="en-US" sz="1100" dirty="0" err="1">
                <a:latin typeface="Consolas" panose="020B0609020204030204" pitchFamily="49" charset="0"/>
              </a:rPr>
              <a:t>std</a:t>
            </a:r>
            <a:r>
              <a:rPr lang="en-US" sz="1100" dirty="0">
                <a:latin typeface="Consolas" panose="020B0609020204030204" pitchFamily="49" charset="0"/>
              </a:rPr>
              <a:t>::</a:t>
            </a:r>
            <a:r>
              <a:rPr lang="en-US" sz="1100" dirty="0" err="1">
                <a:latin typeface="Consolas" panose="020B0609020204030204" pitchFamily="49" charset="0"/>
              </a:rPr>
              <a:t>nullptr_t</a:t>
            </a:r>
            <a:r>
              <a:rPr lang="en-US" sz="1100" dirty="0">
                <a:latin typeface="Consolas" panose="020B0609020204030204" pitchFamily="49" charset="0"/>
              </a:rPr>
              <a:t>);</a:t>
            </a:r>
          </a:p>
          <a:p>
            <a:r>
              <a:rPr lang="en-US" sz="1100" dirty="0">
                <a:latin typeface="Consolas" panose="020B0609020204030204" pitchFamily="49" charset="0"/>
              </a:rPr>
              <a:t>        bool operator==(</a:t>
            </a:r>
            <a:r>
              <a:rPr lang="en-US" sz="1100" dirty="0" err="1">
                <a:latin typeface="Consolas" panose="020B0609020204030204" pitchFamily="49" charset="0"/>
              </a:rPr>
              <a:t>std</a:t>
            </a:r>
            <a:r>
              <a:rPr lang="en-US" sz="1100" dirty="0">
                <a:latin typeface="Consolas" panose="020B0609020204030204" pitchFamily="49" charset="0"/>
              </a:rPr>
              <a:t>::</a:t>
            </a:r>
            <a:r>
              <a:rPr lang="en-US" sz="1100" dirty="0" err="1">
                <a:latin typeface="Consolas" panose="020B0609020204030204" pitchFamily="49" charset="0"/>
              </a:rPr>
              <a:t>nullptr_t</a:t>
            </a:r>
            <a:r>
              <a:rPr lang="en-US" sz="1100" dirty="0">
                <a:latin typeface="Consolas" panose="020B0609020204030204" pitchFamily="49" charset="0"/>
              </a:rPr>
              <a:t>)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a:latin typeface="Consolas" panose="020B0609020204030204" pitchFamily="49" charset="0"/>
              </a:rPr>
              <a:t>        bool operator!=(</a:t>
            </a:r>
            <a:r>
              <a:rPr lang="en-US" sz="1100" dirty="0" err="1">
                <a:latin typeface="Consolas" panose="020B0609020204030204" pitchFamily="49" charset="0"/>
              </a:rPr>
              <a:t>std</a:t>
            </a:r>
            <a:r>
              <a:rPr lang="en-US" sz="1100" dirty="0">
                <a:latin typeface="Consolas" panose="020B0609020204030204" pitchFamily="49" charset="0"/>
              </a:rPr>
              <a:t>::</a:t>
            </a:r>
            <a:r>
              <a:rPr lang="en-US" sz="1100" dirty="0" err="1">
                <a:latin typeface="Consolas" panose="020B0609020204030204" pitchFamily="49" charset="0"/>
              </a:rPr>
              <a:t>nullptr_t</a:t>
            </a:r>
            <a:r>
              <a:rPr lang="en-US" sz="1100" dirty="0">
                <a:latin typeface="Consolas" panose="020B0609020204030204" pitchFamily="49" charset="0"/>
              </a:rPr>
              <a:t>)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a:latin typeface="Consolas" panose="020B0609020204030204" pitchFamily="49" charset="0"/>
              </a:rPr>
              <a:t>    };</a:t>
            </a:r>
          </a:p>
          <a:p>
            <a:r>
              <a:rPr lang="en-US" sz="1100" dirty="0">
                <a:latin typeface="Consolas" panose="020B0609020204030204" pitchFamily="49" charset="0"/>
              </a:rPr>
              <a:t>    </a:t>
            </a:r>
            <a:r>
              <a:rPr lang="en-US" sz="1100" dirty="0" err="1">
                <a:latin typeface="Consolas" panose="020B0609020204030204" pitchFamily="49" charset="0"/>
              </a:rPr>
              <a:t>VertexHandle</a:t>
            </a:r>
            <a:r>
              <a:rPr lang="en-US" sz="1100" dirty="0">
                <a:latin typeface="Consolas" panose="020B0609020204030204" pitchFamily="49" charset="0"/>
              </a:rPr>
              <a:t> </a:t>
            </a:r>
            <a:r>
              <a:rPr lang="en-US" sz="1100" dirty="0" err="1">
                <a:latin typeface="Consolas" panose="020B0609020204030204" pitchFamily="49" charset="0"/>
              </a:rPr>
              <a:t>AddVertex</a:t>
            </a:r>
            <a:r>
              <a:rPr lang="en-US" sz="1100" dirty="0">
                <a:latin typeface="Consolas" panose="020B0609020204030204" pitchFamily="49" charset="0"/>
              </a:rPr>
              <a:t>(</a:t>
            </a:r>
            <a:r>
              <a:rPr lang="en-US" sz="1100" dirty="0" err="1">
                <a:latin typeface="Consolas" panose="020B0609020204030204" pitchFamily="49" charset="0"/>
              </a:rPr>
              <a:t>const</a:t>
            </a:r>
            <a:r>
              <a:rPr lang="en-US" sz="1100" dirty="0">
                <a:latin typeface="Consolas" panose="020B0609020204030204" pitchFamily="49" charset="0"/>
              </a:rPr>
              <a:t> YsVec3 &amp;</a:t>
            </a:r>
            <a:r>
              <a:rPr lang="en-US" sz="1100" dirty="0" err="1">
                <a:latin typeface="Consolas" panose="020B0609020204030204" pitchFamily="49" charset="0"/>
              </a:rPr>
              <a:t>pos</a:t>
            </a:r>
            <a:r>
              <a:rPr lang="en-US" sz="1100" dirty="0">
                <a:latin typeface="Consolas" panose="020B0609020204030204" pitchFamily="49" charset="0"/>
              </a:rPr>
              <a:t>);</a:t>
            </a:r>
          </a:p>
          <a:p>
            <a:r>
              <a:rPr lang="en-US" sz="1100" dirty="0">
                <a:latin typeface="Consolas" panose="020B0609020204030204" pitchFamily="49" charset="0"/>
              </a:rPr>
              <a:t>    YsVec3 </a:t>
            </a:r>
            <a:r>
              <a:rPr lang="en-US" sz="1100" dirty="0" err="1">
                <a:latin typeface="Consolas" panose="020B0609020204030204" pitchFamily="49" charset="0"/>
              </a:rPr>
              <a:t>GetVertexPosition</a:t>
            </a:r>
            <a:r>
              <a:rPr lang="en-US" sz="1100" dirty="0">
                <a:latin typeface="Consolas" panose="020B0609020204030204" pitchFamily="49" charset="0"/>
              </a:rPr>
              <a:t>(</a:t>
            </a:r>
            <a:r>
              <a:rPr lang="en-US" sz="1100" dirty="0" err="1">
                <a:latin typeface="Consolas" panose="020B0609020204030204" pitchFamily="49" charset="0"/>
              </a:rPr>
              <a:t>VertexHandle</a:t>
            </a:r>
            <a:r>
              <a:rPr lang="en-US" sz="1100" dirty="0">
                <a:latin typeface="Consolas" panose="020B0609020204030204" pitchFamily="49" charset="0"/>
              </a:rPr>
              <a:t> </a:t>
            </a:r>
            <a:r>
              <a:rPr lang="en-US" sz="1100" dirty="0" err="1">
                <a:latin typeface="Consolas" panose="020B0609020204030204" pitchFamily="49" charset="0"/>
              </a:rPr>
              <a:t>vtHd</a:t>
            </a:r>
            <a:r>
              <a:rPr lang="en-US" sz="1100" dirty="0">
                <a:latin typeface="Consolas" panose="020B0609020204030204" pitchFamily="49" charset="0"/>
              </a:rPr>
              <a:t>)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a:latin typeface="Consolas" panose="020B0609020204030204" pitchFamily="49" charset="0"/>
              </a:rPr>
              <a:t>};</a:t>
            </a:r>
          </a:p>
          <a:p>
            <a:r>
              <a:rPr lang="en-US" sz="1100" dirty="0">
                <a:latin typeface="Consolas" panose="020B0609020204030204" pitchFamily="49" charset="0"/>
              </a:rPr>
              <a:t>inline bool operator==(</a:t>
            </a:r>
            <a:r>
              <a:rPr lang="en-US" sz="1100" dirty="0" err="1">
                <a:latin typeface="Consolas" panose="020B0609020204030204" pitchFamily="49" charset="0"/>
              </a:rPr>
              <a:t>std</a:t>
            </a:r>
            <a:r>
              <a:rPr lang="en-US" sz="1100" dirty="0">
                <a:latin typeface="Consolas" panose="020B0609020204030204" pitchFamily="49" charset="0"/>
              </a:rPr>
              <a:t>::</a:t>
            </a:r>
            <a:r>
              <a:rPr lang="en-US" sz="1100" dirty="0" err="1">
                <a:latin typeface="Consolas" panose="020B0609020204030204" pitchFamily="49" charset="0"/>
              </a:rPr>
              <a:t>nullptr_t,PolygonalMesh</a:t>
            </a:r>
            <a:r>
              <a:rPr lang="en-US" sz="1100" dirty="0">
                <a:latin typeface="Consolas" panose="020B0609020204030204" pitchFamily="49" charset="0"/>
              </a:rPr>
              <a:t>::</a:t>
            </a:r>
            <a:r>
              <a:rPr lang="en-US" sz="1100" dirty="0" err="1">
                <a:latin typeface="Consolas" panose="020B0609020204030204" pitchFamily="49" charset="0"/>
              </a:rPr>
              <a:t>VertexHandle</a:t>
            </a:r>
            <a:r>
              <a:rPr lang="en-US" sz="1100" dirty="0">
                <a:latin typeface="Consolas" panose="020B0609020204030204" pitchFamily="49" charset="0"/>
              </a:rPr>
              <a:t>);</a:t>
            </a:r>
          </a:p>
          <a:p>
            <a:r>
              <a:rPr lang="en-US" sz="1100" dirty="0">
                <a:latin typeface="Consolas" panose="020B0609020204030204" pitchFamily="49" charset="0"/>
              </a:rPr>
              <a:t>inline bool operator!=(</a:t>
            </a:r>
            <a:r>
              <a:rPr lang="en-US" sz="1100" dirty="0" err="1">
                <a:latin typeface="Consolas" panose="020B0609020204030204" pitchFamily="49" charset="0"/>
              </a:rPr>
              <a:t>std</a:t>
            </a:r>
            <a:r>
              <a:rPr lang="en-US" sz="1100" dirty="0">
                <a:latin typeface="Consolas" panose="020B0609020204030204" pitchFamily="49" charset="0"/>
              </a:rPr>
              <a:t>::</a:t>
            </a:r>
            <a:r>
              <a:rPr lang="en-US" sz="1100" dirty="0" err="1">
                <a:latin typeface="Consolas" panose="020B0609020204030204" pitchFamily="49" charset="0"/>
              </a:rPr>
              <a:t>nullptr_t,PolygonalMesh</a:t>
            </a:r>
            <a:r>
              <a:rPr lang="en-US" sz="1100" dirty="0">
                <a:latin typeface="Consolas" panose="020B0609020204030204" pitchFamily="49" charset="0"/>
              </a:rPr>
              <a:t>::</a:t>
            </a:r>
            <a:r>
              <a:rPr lang="en-US" sz="1100" dirty="0" err="1">
                <a:latin typeface="Consolas" panose="020B0609020204030204" pitchFamily="49" charset="0"/>
              </a:rPr>
              <a:t>VertexHandle</a:t>
            </a:r>
            <a:r>
              <a:rPr lang="en-US" sz="1100" dirty="0">
                <a:latin typeface="Consolas" panose="020B0609020204030204" pitchFamily="49" charset="0"/>
              </a:rPr>
              <a:t>);</a:t>
            </a:r>
          </a:p>
          <a:p>
            <a:r>
              <a:rPr lang="en-US" sz="1100" dirty="0">
                <a:latin typeface="Consolas" panose="020B0609020204030204" pitchFamily="49" charset="0"/>
              </a:rPr>
              <a:t>#</a:t>
            </a:r>
            <a:r>
              <a:rPr lang="en-US" sz="1100" dirty="0" err="1">
                <a:latin typeface="Consolas" panose="020B0609020204030204" pitchFamily="49" charset="0"/>
              </a:rPr>
              <a:t>endif</a:t>
            </a:r>
            <a:endParaRPr lang="en-US" sz="1100" dirty="0">
              <a:latin typeface="Consolas" panose="020B0609020204030204" pitchFamily="49" charset="0"/>
            </a:endParaRPr>
          </a:p>
        </p:txBody>
      </p:sp>
    </p:spTree>
    <p:extLst>
      <p:ext uri="{BB962C8B-B14F-4D97-AF65-F5344CB8AC3E}">
        <p14:creationId xmlns:p14="http://schemas.microsoft.com/office/powerpoint/2010/main" val="2034209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 with </a:t>
            </a:r>
            <a:r>
              <a:rPr lang="en-US" dirty="0" err="1"/>
              <a:t>std</a:t>
            </a:r>
            <a:r>
              <a:rPr lang="en-US" dirty="0"/>
              <a:t>::vector for now?</a:t>
            </a:r>
          </a:p>
        </p:txBody>
      </p:sp>
      <p:sp>
        <p:nvSpPr>
          <p:cNvPr id="3" name="Content Placeholder 2"/>
          <p:cNvSpPr>
            <a:spLocks noGrp="1"/>
          </p:cNvSpPr>
          <p:nvPr>
            <p:ph idx="1"/>
          </p:nvPr>
        </p:nvSpPr>
        <p:spPr/>
        <p:txBody>
          <a:bodyPr/>
          <a:lstStyle/>
          <a:p>
            <a:r>
              <a:rPr lang="en-US" dirty="0"/>
              <a:t>It does work.  Somewhat.</a:t>
            </a:r>
          </a:p>
          <a:p>
            <a:pPr lvl="1"/>
            <a:r>
              <a:rPr lang="en-US" dirty="0"/>
              <a:t>We can define our handle so that index of -1 means a null handle.</a:t>
            </a:r>
          </a:p>
          <a:p>
            <a:pPr lvl="1"/>
            <a:r>
              <a:rPr lang="en-US" dirty="0"/>
              <a:t>We can independently create a vertex handle.</a:t>
            </a:r>
          </a:p>
          <a:p>
            <a:pPr lvl="1"/>
            <a:r>
              <a:rPr lang="en-US" dirty="0"/>
              <a:t>Can nullify without the owner.</a:t>
            </a:r>
          </a:p>
          <a:p>
            <a:pPr lvl="1"/>
            <a:r>
              <a:rPr lang="en-US" dirty="0"/>
              <a:t>The size of a handle can be 4 bytes.</a:t>
            </a:r>
          </a:p>
          <a:p>
            <a:r>
              <a:rPr lang="en-US" dirty="0"/>
              <a:t>Two problems:</a:t>
            </a:r>
          </a:p>
          <a:p>
            <a:pPr lvl="1"/>
            <a:r>
              <a:rPr lang="en-US" dirty="0"/>
              <a:t>Pointers to the vertices move when the array grows.</a:t>
            </a:r>
          </a:p>
          <a:p>
            <a:pPr lvl="1"/>
            <a:r>
              <a:rPr lang="en-US" dirty="0"/>
              <a:t>We cannot really delete vertices because they may be used from polygons.  We can only add a flag like:  bool deleted;</a:t>
            </a:r>
          </a:p>
          <a:p>
            <a:pPr lvl="1"/>
            <a:endParaRPr lang="en-US" dirty="0"/>
          </a:p>
          <a:p>
            <a:pPr lvl="1"/>
            <a:endParaRPr lang="en-US" dirty="0"/>
          </a:p>
          <a:p>
            <a:endParaRPr lang="en-US" dirty="0"/>
          </a:p>
        </p:txBody>
      </p:sp>
    </p:spTree>
    <p:extLst>
      <p:ext uri="{BB962C8B-B14F-4D97-AF65-F5344CB8AC3E}">
        <p14:creationId xmlns:p14="http://schemas.microsoft.com/office/powerpoint/2010/main" val="1294024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about this?</a:t>
            </a:r>
          </a:p>
        </p:txBody>
      </p:sp>
      <p:sp>
        <p:nvSpPr>
          <p:cNvPr id="4" name="TextBox 3"/>
          <p:cNvSpPr txBox="1"/>
          <p:nvPr/>
        </p:nvSpPr>
        <p:spPr>
          <a:xfrm>
            <a:off x="457200" y="958850"/>
            <a:ext cx="4724370" cy="5678478"/>
          </a:xfrm>
          <a:prstGeom prst="rect">
            <a:avLst/>
          </a:prstGeom>
          <a:noFill/>
        </p:spPr>
        <p:txBody>
          <a:bodyPr wrap="none" rtlCol="0">
            <a:spAutoFit/>
          </a:bodyPr>
          <a:lstStyle/>
          <a:p>
            <a:r>
              <a:rPr lang="en-US" sz="1100" dirty="0">
                <a:latin typeface="Consolas" panose="020B0609020204030204" pitchFamily="49" charset="0"/>
              </a:rPr>
              <a:t>#</a:t>
            </a:r>
            <a:r>
              <a:rPr lang="en-US" sz="1100" dirty="0" err="1">
                <a:latin typeface="Consolas" panose="020B0609020204030204" pitchFamily="49" charset="0"/>
              </a:rPr>
              <a:t>ifndef</a:t>
            </a:r>
            <a:r>
              <a:rPr lang="en-US" sz="1100" dirty="0">
                <a:latin typeface="Consolas" panose="020B0609020204030204" pitchFamily="49" charset="0"/>
              </a:rPr>
              <a:t> POLYGONALMESH_IS_INCLUDED</a:t>
            </a:r>
          </a:p>
          <a:p>
            <a:r>
              <a:rPr lang="en-US" sz="1100" dirty="0">
                <a:latin typeface="Consolas" panose="020B0609020204030204" pitchFamily="49" charset="0"/>
              </a:rPr>
              <a:t>#define POLYGONALMESH_IS_INCLUDED</a:t>
            </a:r>
          </a:p>
          <a:p>
            <a:endParaRPr lang="en-US" sz="1100" dirty="0">
              <a:latin typeface="Consolas" panose="020B0609020204030204" pitchFamily="49" charset="0"/>
            </a:endParaRPr>
          </a:p>
          <a:p>
            <a:r>
              <a:rPr lang="en-US" sz="1100" dirty="0">
                <a:latin typeface="Consolas" panose="020B0609020204030204" pitchFamily="49" charset="0"/>
              </a:rPr>
              <a:t>#include &lt;list&gt;</a:t>
            </a:r>
          </a:p>
          <a:p>
            <a:r>
              <a:rPr lang="en-US" sz="1100" dirty="0">
                <a:latin typeface="Consolas" panose="020B0609020204030204" pitchFamily="49" charset="0"/>
              </a:rPr>
              <a:t>#include &lt;</a:t>
            </a:r>
            <a:r>
              <a:rPr lang="en-US" sz="1100" dirty="0" err="1">
                <a:latin typeface="Consolas" panose="020B0609020204030204" pitchFamily="49" charset="0"/>
              </a:rPr>
              <a:t>ysclass.h</a:t>
            </a:r>
            <a:r>
              <a:rPr lang="en-US" sz="1100" dirty="0">
                <a:latin typeface="Consolas" panose="020B0609020204030204" pitchFamily="49" charset="0"/>
              </a:rPr>
              <a:t>&gt;</a:t>
            </a:r>
          </a:p>
          <a:p>
            <a:endParaRPr lang="en-US" sz="1100" dirty="0">
              <a:latin typeface="Consolas" panose="020B0609020204030204" pitchFamily="49" charset="0"/>
            </a:endParaRPr>
          </a:p>
          <a:p>
            <a:r>
              <a:rPr lang="en-US" sz="1100" dirty="0">
                <a:latin typeface="Consolas" panose="020B0609020204030204" pitchFamily="49" charset="0"/>
              </a:rPr>
              <a:t>class </a:t>
            </a:r>
            <a:r>
              <a:rPr lang="en-US" sz="1100" dirty="0" err="1">
                <a:latin typeface="Consolas" panose="020B0609020204030204" pitchFamily="49" charset="0"/>
              </a:rPr>
              <a:t>PolygonalMesh</a:t>
            </a:r>
            <a:endParaRPr lang="en-US" sz="1100" dirty="0">
              <a:latin typeface="Consolas" panose="020B0609020204030204" pitchFamily="49" charset="0"/>
            </a:endParaRPr>
          </a:p>
          <a:p>
            <a:r>
              <a:rPr lang="en-US" sz="1100" dirty="0">
                <a:latin typeface="Consolas" panose="020B0609020204030204" pitchFamily="49" charset="0"/>
              </a:rPr>
              <a:t>{</a:t>
            </a:r>
          </a:p>
          <a:p>
            <a:r>
              <a:rPr lang="en-US" sz="1100" dirty="0">
                <a:latin typeface="Consolas" panose="020B0609020204030204" pitchFamily="49" charset="0"/>
              </a:rPr>
              <a:t>protected:</a:t>
            </a:r>
          </a:p>
          <a:p>
            <a:r>
              <a:rPr lang="en-US" sz="1100" dirty="0">
                <a:latin typeface="Consolas" panose="020B0609020204030204" pitchFamily="49" charset="0"/>
              </a:rPr>
              <a:t>    class Vertex</a:t>
            </a:r>
          </a:p>
          <a:p>
            <a:r>
              <a:rPr lang="en-US" sz="1100" dirty="0">
                <a:latin typeface="Consolas" panose="020B0609020204030204" pitchFamily="49" charset="0"/>
              </a:rPr>
              <a:t>    {</a:t>
            </a:r>
          </a:p>
          <a:p>
            <a:r>
              <a:rPr lang="en-US" sz="1100" dirty="0">
                <a:latin typeface="Consolas" panose="020B0609020204030204" pitchFamily="49" charset="0"/>
              </a:rPr>
              <a:t>    public:</a:t>
            </a:r>
          </a:p>
          <a:p>
            <a:r>
              <a:rPr lang="en-US" sz="1100" dirty="0">
                <a:latin typeface="Consolas" panose="020B0609020204030204" pitchFamily="49" charset="0"/>
              </a:rPr>
              <a:t>        YsVec3 </a:t>
            </a:r>
            <a:r>
              <a:rPr lang="en-US" sz="1100" dirty="0" err="1">
                <a:latin typeface="Consolas" panose="020B0609020204030204" pitchFamily="49" charset="0"/>
              </a:rPr>
              <a:t>pos</a:t>
            </a:r>
            <a:r>
              <a:rPr lang="en-US" sz="1100" dirty="0">
                <a:latin typeface="Consolas" panose="020B0609020204030204" pitchFamily="49" charset="0"/>
              </a:rPr>
              <a:t>;</a:t>
            </a:r>
          </a:p>
          <a:p>
            <a:r>
              <a:rPr lang="en-US" sz="1100" dirty="0">
                <a:latin typeface="Consolas" panose="020B0609020204030204" pitchFamily="49" charset="0"/>
              </a:rPr>
              <a:t>    };</a:t>
            </a:r>
          </a:p>
          <a:p>
            <a:r>
              <a:rPr lang="en-US" sz="1100" dirty="0">
                <a:latin typeface="Consolas" panose="020B0609020204030204" pitchFamily="49" charset="0"/>
              </a:rPr>
              <a:t>private:</a:t>
            </a:r>
          </a:p>
          <a:p>
            <a:r>
              <a:rPr lang="en-US" sz="1100" dirty="0">
                <a:latin typeface="Consolas" panose="020B0609020204030204" pitchFamily="49" charset="0"/>
              </a:rPr>
              <a:t>    mutable </a:t>
            </a:r>
            <a:r>
              <a:rPr lang="en-US" sz="1100" dirty="0" err="1">
                <a:latin typeface="Consolas" panose="020B0609020204030204" pitchFamily="49" charset="0"/>
              </a:rPr>
              <a:t>std</a:t>
            </a:r>
            <a:r>
              <a:rPr lang="en-US" sz="1100" dirty="0">
                <a:latin typeface="Consolas" panose="020B0609020204030204" pitchFamily="49" charset="0"/>
              </a:rPr>
              <a:t>::list &lt;Vertex&gt; </a:t>
            </a:r>
            <a:r>
              <a:rPr lang="en-US" sz="1100" dirty="0" err="1">
                <a:latin typeface="Consolas" panose="020B0609020204030204" pitchFamily="49" charset="0"/>
              </a:rPr>
              <a:t>vtxList</a:t>
            </a:r>
            <a:r>
              <a:rPr lang="en-US" sz="1100" dirty="0">
                <a:latin typeface="Consolas" panose="020B0609020204030204" pitchFamily="49" charset="0"/>
              </a:rPr>
              <a:t>;</a:t>
            </a:r>
          </a:p>
          <a:p>
            <a:r>
              <a:rPr lang="en-US" sz="1100" dirty="0">
                <a:latin typeface="Consolas" panose="020B0609020204030204" pitchFamily="49" charset="0"/>
              </a:rPr>
              <a:t>public:</a:t>
            </a:r>
          </a:p>
          <a:p>
            <a:r>
              <a:rPr lang="en-US" sz="1100" dirty="0">
                <a:latin typeface="Consolas" panose="020B0609020204030204" pitchFamily="49" charset="0"/>
              </a:rPr>
              <a:t>    class </a:t>
            </a:r>
            <a:r>
              <a:rPr lang="en-US" sz="1100" dirty="0" err="1">
                <a:latin typeface="Consolas" panose="020B0609020204030204" pitchFamily="49" charset="0"/>
              </a:rPr>
              <a:t>VertexHandle</a:t>
            </a:r>
            <a:endParaRPr lang="en-US" sz="1100" dirty="0">
              <a:latin typeface="Consolas" panose="020B0609020204030204" pitchFamily="49" charset="0"/>
            </a:endParaRPr>
          </a:p>
          <a:p>
            <a:r>
              <a:rPr lang="en-US" sz="1100" dirty="0">
                <a:latin typeface="Consolas" panose="020B0609020204030204" pitchFamily="49" charset="0"/>
              </a:rPr>
              <a:t>    {</a:t>
            </a:r>
          </a:p>
          <a:p>
            <a:r>
              <a:rPr lang="en-US" sz="1100" dirty="0">
                <a:latin typeface="Consolas" panose="020B0609020204030204" pitchFamily="49" charset="0"/>
              </a:rPr>
              <a:t>    friend class </a:t>
            </a:r>
            <a:r>
              <a:rPr lang="en-US" sz="1100" dirty="0" err="1">
                <a:latin typeface="Consolas" panose="020B0609020204030204" pitchFamily="49" charset="0"/>
              </a:rPr>
              <a:t>PolygonalMesh</a:t>
            </a:r>
            <a:r>
              <a:rPr lang="en-US" sz="1100" dirty="0">
                <a:latin typeface="Consolas" panose="020B0609020204030204" pitchFamily="49" charset="0"/>
              </a:rPr>
              <a:t>;</a:t>
            </a:r>
          </a:p>
          <a:p>
            <a:r>
              <a:rPr lang="en-US" sz="1100" dirty="0">
                <a:latin typeface="Consolas" panose="020B0609020204030204" pitchFamily="49" charset="0"/>
              </a:rPr>
              <a:t>    private:</a:t>
            </a:r>
          </a:p>
          <a:p>
            <a:r>
              <a:rPr lang="en-US" sz="1100" dirty="0">
                <a:latin typeface="Consolas" panose="020B0609020204030204" pitchFamily="49" charset="0"/>
              </a:rPr>
              <a:t>        </a:t>
            </a:r>
            <a:r>
              <a:rPr lang="en-US" sz="1100" dirty="0" err="1">
                <a:latin typeface="Consolas" panose="020B0609020204030204" pitchFamily="49" charset="0"/>
              </a:rPr>
              <a:t>std</a:t>
            </a:r>
            <a:r>
              <a:rPr lang="en-US" sz="1100" dirty="0">
                <a:latin typeface="Consolas" panose="020B0609020204030204" pitchFamily="49" charset="0"/>
              </a:rPr>
              <a:t>::list &lt;Vertex&gt;::iterator </a:t>
            </a:r>
            <a:r>
              <a:rPr lang="en-US" sz="1100" dirty="0" err="1">
                <a:latin typeface="Consolas" panose="020B0609020204030204" pitchFamily="49" charset="0"/>
              </a:rPr>
              <a:t>vtxPtr</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VertexHandle</a:t>
            </a:r>
            <a:r>
              <a:rPr lang="en-US" sz="1100" dirty="0">
                <a:latin typeface="Consolas" panose="020B0609020204030204" pitchFamily="49" charset="0"/>
              </a:rPr>
              <a:t>(){};  // C++11 </a:t>
            </a:r>
            <a:r>
              <a:rPr lang="en-US" sz="1100" dirty="0" err="1">
                <a:latin typeface="Consolas" panose="020B0609020204030204" pitchFamily="49" charset="0"/>
              </a:rPr>
              <a:t>VertexHandle</a:t>
            </a:r>
            <a:r>
              <a:rPr lang="en-US" sz="1100" dirty="0">
                <a:latin typeface="Consolas" panose="020B0609020204030204" pitchFamily="49" charset="0"/>
              </a:rPr>
              <a:t>()=default;</a:t>
            </a:r>
          </a:p>
          <a:p>
            <a:r>
              <a:rPr lang="en-US" sz="1100" dirty="0">
                <a:latin typeface="Consolas" panose="020B0609020204030204" pitchFamily="49" charset="0"/>
              </a:rPr>
              <a:t>        bool operator==(</a:t>
            </a:r>
            <a:r>
              <a:rPr lang="en-US" sz="1100" dirty="0" err="1">
                <a:latin typeface="Consolas" panose="020B0609020204030204" pitchFamily="49" charset="0"/>
              </a:rPr>
              <a:t>const</a:t>
            </a:r>
            <a:r>
              <a:rPr lang="en-US" sz="1100" dirty="0">
                <a:latin typeface="Consolas" panose="020B0609020204030204" pitchFamily="49" charset="0"/>
              </a:rPr>
              <a:t> </a:t>
            </a:r>
            <a:r>
              <a:rPr lang="en-US" sz="1100" dirty="0" err="1">
                <a:latin typeface="Consolas" panose="020B0609020204030204" pitchFamily="49" charset="0"/>
              </a:rPr>
              <a:t>VertexHandle</a:t>
            </a:r>
            <a:r>
              <a:rPr lang="en-US" sz="1100" dirty="0">
                <a:latin typeface="Consolas" panose="020B0609020204030204" pitchFamily="49" charset="0"/>
              </a:rPr>
              <a:t> &amp;</a:t>
            </a:r>
            <a:r>
              <a:rPr lang="en-US" sz="1100" dirty="0" err="1">
                <a:latin typeface="Consolas" panose="020B0609020204030204" pitchFamily="49" charset="0"/>
              </a:rPr>
              <a:t>vtHd</a:t>
            </a:r>
            <a:r>
              <a:rPr lang="en-US" sz="1100" dirty="0">
                <a:latin typeface="Consolas" panose="020B0609020204030204" pitchFamily="49" charset="0"/>
              </a:rPr>
              <a:t>)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a:latin typeface="Consolas" panose="020B0609020204030204" pitchFamily="49" charset="0"/>
              </a:rPr>
              <a:t>        bool operator!=(</a:t>
            </a:r>
            <a:r>
              <a:rPr lang="en-US" sz="1100" dirty="0" err="1">
                <a:latin typeface="Consolas" panose="020B0609020204030204" pitchFamily="49" charset="0"/>
              </a:rPr>
              <a:t>const</a:t>
            </a:r>
            <a:r>
              <a:rPr lang="en-US" sz="1100" dirty="0">
                <a:latin typeface="Consolas" panose="020B0609020204030204" pitchFamily="49" charset="0"/>
              </a:rPr>
              <a:t> </a:t>
            </a:r>
            <a:r>
              <a:rPr lang="en-US" sz="1100" dirty="0" err="1">
                <a:latin typeface="Consolas" panose="020B0609020204030204" pitchFamily="49" charset="0"/>
              </a:rPr>
              <a:t>VertexHandle</a:t>
            </a:r>
            <a:r>
              <a:rPr lang="en-US" sz="1100" dirty="0">
                <a:latin typeface="Consolas" panose="020B0609020204030204" pitchFamily="49" charset="0"/>
              </a:rPr>
              <a:t> &amp;</a:t>
            </a:r>
            <a:r>
              <a:rPr lang="en-US" sz="1100" dirty="0" err="1">
                <a:latin typeface="Consolas" panose="020B0609020204030204" pitchFamily="49" charset="0"/>
              </a:rPr>
              <a:t>vtHd</a:t>
            </a:r>
            <a:r>
              <a:rPr lang="en-US" sz="1100" dirty="0">
                <a:latin typeface="Consolas" panose="020B0609020204030204" pitchFamily="49" charset="0"/>
              </a:rPr>
              <a:t>)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a:latin typeface="Consolas" panose="020B0609020204030204" pitchFamily="49" charset="0"/>
              </a:rPr>
              <a:t>    };</a:t>
            </a:r>
          </a:p>
          <a:p>
            <a:r>
              <a:rPr lang="en-US" sz="1100" dirty="0">
                <a:latin typeface="Consolas" panose="020B0609020204030204" pitchFamily="49" charset="0"/>
              </a:rPr>
              <a:t>    </a:t>
            </a:r>
            <a:r>
              <a:rPr lang="en-US" sz="1100" dirty="0" err="1">
                <a:latin typeface="Consolas" panose="020B0609020204030204" pitchFamily="49" charset="0"/>
              </a:rPr>
              <a:t>VertexHandle</a:t>
            </a:r>
            <a:r>
              <a:rPr lang="en-US" sz="1100" dirty="0">
                <a:latin typeface="Consolas" panose="020B0609020204030204" pitchFamily="49" charset="0"/>
              </a:rPr>
              <a:t> </a:t>
            </a:r>
            <a:r>
              <a:rPr lang="en-US" sz="1100" dirty="0" err="1">
                <a:latin typeface="Consolas" panose="020B0609020204030204" pitchFamily="49" charset="0"/>
              </a:rPr>
              <a:t>AddVertex</a:t>
            </a:r>
            <a:r>
              <a:rPr lang="en-US" sz="1100" dirty="0">
                <a:latin typeface="Consolas" panose="020B0609020204030204" pitchFamily="49" charset="0"/>
              </a:rPr>
              <a:t>(</a:t>
            </a:r>
            <a:r>
              <a:rPr lang="en-US" sz="1100" dirty="0" err="1">
                <a:latin typeface="Consolas" panose="020B0609020204030204" pitchFamily="49" charset="0"/>
              </a:rPr>
              <a:t>const</a:t>
            </a:r>
            <a:r>
              <a:rPr lang="en-US" sz="1100" dirty="0">
                <a:latin typeface="Consolas" panose="020B0609020204030204" pitchFamily="49" charset="0"/>
              </a:rPr>
              <a:t> YsVec3 &amp;</a:t>
            </a:r>
            <a:r>
              <a:rPr lang="en-US" sz="1100" dirty="0" err="1">
                <a:latin typeface="Consolas" panose="020B0609020204030204" pitchFamily="49" charset="0"/>
              </a:rPr>
              <a:t>pos</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VertexHandle</a:t>
            </a:r>
            <a:r>
              <a:rPr lang="en-US" sz="1100" dirty="0">
                <a:latin typeface="Consolas" panose="020B0609020204030204" pitchFamily="49" charset="0"/>
              </a:rPr>
              <a:t> </a:t>
            </a:r>
            <a:r>
              <a:rPr lang="en-US" sz="1100" dirty="0" err="1">
                <a:latin typeface="Consolas" panose="020B0609020204030204" pitchFamily="49" charset="0"/>
              </a:rPr>
              <a:t>NullVertex</a:t>
            </a:r>
            <a:r>
              <a:rPr lang="en-US" sz="1100" dirty="0">
                <a:latin typeface="Consolas" panose="020B0609020204030204" pitchFamily="49" charset="0"/>
              </a:rPr>
              <a:t>(void)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a:latin typeface="Consolas" panose="020B0609020204030204" pitchFamily="49" charset="0"/>
              </a:rPr>
              <a:t>    YsVec3 </a:t>
            </a:r>
            <a:r>
              <a:rPr lang="en-US" sz="1100" dirty="0" err="1">
                <a:latin typeface="Consolas" panose="020B0609020204030204" pitchFamily="49" charset="0"/>
              </a:rPr>
              <a:t>GetVertexPosition</a:t>
            </a:r>
            <a:r>
              <a:rPr lang="en-US" sz="1100" dirty="0">
                <a:latin typeface="Consolas" panose="020B0609020204030204" pitchFamily="49" charset="0"/>
              </a:rPr>
              <a:t>(</a:t>
            </a:r>
            <a:r>
              <a:rPr lang="en-US" sz="1100" dirty="0" err="1">
                <a:latin typeface="Consolas" panose="020B0609020204030204" pitchFamily="49" charset="0"/>
              </a:rPr>
              <a:t>VertexHandle</a:t>
            </a:r>
            <a:r>
              <a:rPr lang="en-US" sz="1100" dirty="0">
                <a:latin typeface="Consolas" panose="020B0609020204030204" pitchFamily="49" charset="0"/>
              </a:rPr>
              <a:t> </a:t>
            </a:r>
            <a:r>
              <a:rPr lang="en-US" sz="1100" dirty="0" err="1">
                <a:latin typeface="Consolas" panose="020B0609020204030204" pitchFamily="49" charset="0"/>
              </a:rPr>
              <a:t>vtHd</a:t>
            </a:r>
            <a:r>
              <a:rPr lang="en-US" sz="1100" dirty="0">
                <a:latin typeface="Consolas" panose="020B0609020204030204" pitchFamily="49" charset="0"/>
              </a:rPr>
              <a:t>)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a:latin typeface="Consolas" panose="020B0609020204030204" pitchFamily="49" charset="0"/>
              </a:rPr>
              <a:t>#</a:t>
            </a:r>
            <a:r>
              <a:rPr lang="en-US" sz="1100" dirty="0" err="1">
                <a:latin typeface="Consolas" panose="020B0609020204030204" pitchFamily="49" charset="0"/>
              </a:rPr>
              <a:t>endif</a:t>
            </a:r>
            <a:endParaRPr lang="en-US" sz="1100" dirty="0">
              <a:latin typeface="Consolas" panose="020B0609020204030204" pitchFamily="49" charset="0"/>
            </a:endParaRPr>
          </a:p>
          <a:p>
            <a:endParaRPr lang="en-US" sz="1100" dirty="0">
              <a:latin typeface="Consolas" panose="020B0609020204030204" pitchFamily="49" charset="0"/>
            </a:endParaRPr>
          </a:p>
        </p:txBody>
      </p:sp>
      <p:sp>
        <p:nvSpPr>
          <p:cNvPr id="5" name="TextBox 4"/>
          <p:cNvSpPr txBox="1"/>
          <p:nvPr/>
        </p:nvSpPr>
        <p:spPr>
          <a:xfrm>
            <a:off x="4045217" y="1296242"/>
            <a:ext cx="4590428" cy="2585323"/>
          </a:xfrm>
          <a:prstGeom prst="rect">
            <a:avLst/>
          </a:prstGeom>
          <a:noFill/>
        </p:spPr>
        <p:txBody>
          <a:bodyPr wrap="square" rtlCol="0">
            <a:spAutoFit/>
          </a:bodyPr>
          <a:lstStyle/>
          <a:p>
            <a:r>
              <a:rPr lang="en-US" dirty="0">
                <a:solidFill>
                  <a:srgbClr val="FF0000"/>
                </a:solidFill>
              </a:rPr>
              <a:t>Put the responsibility to define a null-vertex handle to the </a:t>
            </a:r>
            <a:r>
              <a:rPr lang="en-US" dirty="0" err="1">
                <a:solidFill>
                  <a:srgbClr val="FF0000"/>
                </a:solidFill>
              </a:rPr>
              <a:t>PolygonalMesh</a:t>
            </a:r>
            <a:r>
              <a:rPr lang="en-US" dirty="0">
                <a:solidFill>
                  <a:srgbClr val="FF0000"/>
                </a:solidFill>
              </a:rPr>
              <a:t> class.</a:t>
            </a:r>
          </a:p>
          <a:p>
            <a:endParaRPr lang="en-US" dirty="0">
              <a:solidFill>
                <a:srgbClr val="FF0000"/>
              </a:solidFill>
            </a:endParaRPr>
          </a:p>
          <a:p>
            <a:r>
              <a:rPr lang="en-US" dirty="0">
                <a:solidFill>
                  <a:srgbClr val="FF0000"/>
                </a:solidFill>
              </a:rPr>
              <a:t>Only one disadvantage is that the size of the vertex handle is governed by the size of the </a:t>
            </a:r>
            <a:r>
              <a:rPr lang="en-US" dirty="0" err="1">
                <a:solidFill>
                  <a:srgbClr val="FF0000"/>
                </a:solidFill>
              </a:rPr>
              <a:t>std</a:t>
            </a:r>
            <a:r>
              <a:rPr lang="en-US" dirty="0">
                <a:solidFill>
                  <a:srgbClr val="FF0000"/>
                </a:solidFill>
              </a:rPr>
              <a:t>::list&lt;&gt;::iterator.</a:t>
            </a:r>
          </a:p>
          <a:p>
            <a:endParaRPr lang="en-US" dirty="0">
              <a:solidFill>
                <a:srgbClr val="FF0000"/>
              </a:solidFill>
            </a:endParaRPr>
          </a:p>
          <a:p>
            <a:r>
              <a:rPr lang="en-US" dirty="0">
                <a:solidFill>
                  <a:srgbClr val="FF0000"/>
                </a:solidFill>
              </a:rPr>
              <a:t>I'm no fully happy, but it is the least ugly among these three.</a:t>
            </a:r>
          </a:p>
        </p:txBody>
      </p:sp>
    </p:spTree>
    <p:extLst>
      <p:ext uri="{BB962C8B-B14F-4D97-AF65-F5344CB8AC3E}">
        <p14:creationId xmlns:p14="http://schemas.microsoft.com/office/powerpoint/2010/main" val="1988805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We can think about the data structure better suited for this situation later.</a:t>
            </a:r>
          </a:p>
          <a:p>
            <a:r>
              <a:rPr lang="en-US" dirty="0"/>
              <a:t>For the time being, let's use </a:t>
            </a:r>
            <a:r>
              <a:rPr lang="en-US" dirty="0" err="1"/>
              <a:t>std</a:t>
            </a:r>
            <a:r>
              <a:rPr lang="en-US" dirty="0"/>
              <a:t>::list (doubly-linked list), but hide the background data structure so that it can be replaced later.</a:t>
            </a:r>
          </a:p>
        </p:txBody>
      </p:sp>
    </p:spTree>
    <p:extLst>
      <p:ext uri="{BB962C8B-B14F-4D97-AF65-F5344CB8AC3E}">
        <p14:creationId xmlns:p14="http://schemas.microsoft.com/office/powerpoint/2010/main" val="11554956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go with </a:t>
            </a:r>
            <a:r>
              <a:rPr lang="en-US" dirty="0" err="1"/>
              <a:t>std</a:t>
            </a:r>
            <a:r>
              <a:rPr lang="en-US" dirty="0"/>
              <a:t>::list</a:t>
            </a:r>
          </a:p>
        </p:txBody>
      </p:sp>
      <p:sp>
        <p:nvSpPr>
          <p:cNvPr id="4" name="TextBox 3"/>
          <p:cNvSpPr txBox="1"/>
          <p:nvPr/>
        </p:nvSpPr>
        <p:spPr>
          <a:xfrm>
            <a:off x="1249795" y="914400"/>
            <a:ext cx="4830168" cy="5586145"/>
          </a:xfrm>
          <a:prstGeom prst="rect">
            <a:avLst/>
          </a:prstGeom>
          <a:noFill/>
        </p:spPr>
        <p:txBody>
          <a:bodyPr wrap="none" rtlCol="0">
            <a:spAutoFit/>
          </a:bodyPr>
          <a:lstStyle/>
          <a:p>
            <a:r>
              <a:rPr lang="en-US" sz="1050" dirty="0">
                <a:latin typeface="Consolas" panose="020B0609020204030204" pitchFamily="49" charset="0"/>
              </a:rPr>
              <a:t>#</a:t>
            </a:r>
            <a:r>
              <a:rPr lang="en-US" sz="1050" dirty="0" err="1">
                <a:latin typeface="Consolas" panose="020B0609020204030204" pitchFamily="49" charset="0"/>
              </a:rPr>
              <a:t>ifndef</a:t>
            </a:r>
            <a:r>
              <a:rPr lang="en-US" sz="1050" dirty="0">
                <a:latin typeface="Consolas" panose="020B0609020204030204" pitchFamily="49" charset="0"/>
              </a:rPr>
              <a:t> POLYGONALMESH_IS_INCLUDED</a:t>
            </a:r>
          </a:p>
          <a:p>
            <a:r>
              <a:rPr lang="en-US" sz="1050" dirty="0">
                <a:latin typeface="Consolas" panose="020B0609020204030204" pitchFamily="49" charset="0"/>
              </a:rPr>
              <a:t>#define POLYGONALMESH_IS_INCLUDED</a:t>
            </a:r>
          </a:p>
          <a:p>
            <a:endParaRPr lang="en-US" sz="1050" dirty="0">
              <a:latin typeface="Consolas" panose="020B0609020204030204" pitchFamily="49" charset="0"/>
            </a:endParaRPr>
          </a:p>
          <a:p>
            <a:r>
              <a:rPr lang="en-US" sz="1050" dirty="0">
                <a:latin typeface="Consolas" panose="020B0609020204030204" pitchFamily="49" charset="0"/>
              </a:rPr>
              <a:t>#include &lt;list&gt;</a:t>
            </a:r>
          </a:p>
          <a:p>
            <a:r>
              <a:rPr lang="en-US" sz="1050" dirty="0">
                <a:latin typeface="Consolas" panose="020B0609020204030204" pitchFamily="49" charset="0"/>
              </a:rPr>
              <a:t>#include &lt;</a:t>
            </a:r>
            <a:r>
              <a:rPr lang="en-US" sz="1050" dirty="0" err="1">
                <a:latin typeface="Consolas" panose="020B0609020204030204" pitchFamily="49" charset="0"/>
              </a:rPr>
              <a:t>ysclass.h</a:t>
            </a:r>
            <a:r>
              <a:rPr lang="en-US" sz="1050" dirty="0">
                <a:latin typeface="Consolas" panose="020B0609020204030204" pitchFamily="49" charset="0"/>
              </a:rPr>
              <a:t>&gt;</a:t>
            </a:r>
          </a:p>
          <a:p>
            <a:endParaRPr lang="en-US" sz="1050" dirty="0">
              <a:latin typeface="Consolas" panose="020B0609020204030204" pitchFamily="49" charset="0"/>
            </a:endParaRPr>
          </a:p>
          <a:p>
            <a:r>
              <a:rPr lang="en-US" sz="1050" dirty="0">
                <a:latin typeface="Consolas" panose="020B0609020204030204" pitchFamily="49" charset="0"/>
              </a:rPr>
              <a:t>class </a:t>
            </a:r>
            <a:r>
              <a:rPr lang="en-US" sz="1050" dirty="0" err="1">
                <a:latin typeface="Consolas" panose="020B0609020204030204" pitchFamily="49" charset="0"/>
              </a:rPr>
              <a:t>PolygonalMesh</a:t>
            </a:r>
            <a:endParaRPr lang="en-US" sz="1050" dirty="0">
              <a:latin typeface="Consolas" panose="020B0609020204030204" pitchFamily="49" charset="0"/>
            </a:endParaRPr>
          </a:p>
          <a:p>
            <a:r>
              <a:rPr lang="en-US" sz="1050" dirty="0">
                <a:latin typeface="Consolas" panose="020B0609020204030204" pitchFamily="49" charset="0"/>
              </a:rPr>
              <a:t>{</a:t>
            </a:r>
          </a:p>
          <a:p>
            <a:r>
              <a:rPr lang="en-US" sz="1050" dirty="0">
                <a:latin typeface="Consolas" panose="020B0609020204030204" pitchFamily="49" charset="0"/>
              </a:rPr>
              <a:t>protected:</a:t>
            </a:r>
          </a:p>
          <a:p>
            <a:r>
              <a:rPr lang="en-US" sz="1050" dirty="0">
                <a:latin typeface="Consolas" panose="020B0609020204030204" pitchFamily="49" charset="0"/>
              </a:rPr>
              <a:t>    class Vertex</a:t>
            </a:r>
          </a:p>
          <a:p>
            <a:r>
              <a:rPr lang="en-US" sz="1050" dirty="0">
                <a:latin typeface="Consolas" panose="020B0609020204030204" pitchFamily="49" charset="0"/>
              </a:rPr>
              <a:t>    {</a:t>
            </a:r>
          </a:p>
          <a:p>
            <a:r>
              <a:rPr lang="en-US" sz="1050" dirty="0">
                <a:latin typeface="Consolas" panose="020B0609020204030204" pitchFamily="49" charset="0"/>
              </a:rPr>
              <a:t>    public:</a:t>
            </a:r>
          </a:p>
          <a:p>
            <a:r>
              <a:rPr lang="en-US" sz="1050" dirty="0">
                <a:latin typeface="Consolas" panose="020B0609020204030204" pitchFamily="49" charset="0"/>
              </a:rPr>
              <a:t>        YsVec3 </a:t>
            </a:r>
            <a:r>
              <a:rPr lang="en-US" sz="1050" dirty="0" err="1">
                <a:latin typeface="Consolas" panose="020B0609020204030204" pitchFamily="49" charset="0"/>
              </a:rPr>
              <a:t>pos</a:t>
            </a:r>
            <a:r>
              <a:rPr lang="en-US" sz="1050" dirty="0">
                <a:latin typeface="Consolas" panose="020B0609020204030204" pitchFamily="49" charset="0"/>
              </a:rPr>
              <a:t>;</a:t>
            </a:r>
          </a:p>
          <a:p>
            <a:r>
              <a:rPr lang="en-US" sz="1050" dirty="0">
                <a:latin typeface="Consolas" panose="020B0609020204030204" pitchFamily="49" charset="0"/>
              </a:rPr>
              <a:t>    };</a:t>
            </a:r>
          </a:p>
          <a:p>
            <a:r>
              <a:rPr lang="en-US" sz="1050" dirty="0">
                <a:latin typeface="Consolas" panose="020B0609020204030204" pitchFamily="49" charset="0"/>
              </a:rPr>
              <a:t>private:</a:t>
            </a:r>
          </a:p>
          <a:p>
            <a:r>
              <a:rPr lang="en-US" sz="1050" dirty="0">
                <a:latin typeface="Consolas" panose="020B0609020204030204" pitchFamily="49" charset="0"/>
              </a:rPr>
              <a:t>    mutable </a:t>
            </a:r>
            <a:r>
              <a:rPr lang="en-US" sz="1050" dirty="0" err="1">
                <a:latin typeface="Consolas" panose="020B0609020204030204" pitchFamily="49" charset="0"/>
              </a:rPr>
              <a:t>std</a:t>
            </a:r>
            <a:r>
              <a:rPr lang="en-US" sz="1050" dirty="0">
                <a:latin typeface="Consolas" panose="020B0609020204030204" pitchFamily="49" charset="0"/>
              </a:rPr>
              <a:t>::list &lt;Vertex&gt; </a:t>
            </a:r>
            <a:r>
              <a:rPr lang="en-US" sz="1050" dirty="0" err="1">
                <a:latin typeface="Consolas" panose="020B0609020204030204" pitchFamily="49" charset="0"/>
              </a:rPr>
              <a:t>vtxList</a:t>
            </a:r>
            <a:r>
              <a:rPr lang="en-US" sz="1050" dirty="0">
                <a:latin typeface="Consolas" panose="020B0609020204030204" pitchFamily="49" charset="0"/>
              </a:rPr>
              <a:t>;</a:t>
            </a:r>
          </a:p>
          <a:p>
            <a:r>
              <a:rPr lang="en-US" sz="1050" dirty="0">
                <a:latin typeface="Consolas" panose="020B0609020204030204" pitchFamily="49" charset="0"/>
              </a:rPr>
              <a:t>public:</a:t>
            </a:r>
          </a:p>
          <a:p>
            <a:r>
              <a:rPr lang="en-US" sz="1050" dirty="0">
                <a:latin typeface="Consolas" panose="020B0609020204030204" pitchFamily="49" charset="0"/>
              </a:rPr>
              <a:t>    class </a:t>
            </a:r>
            <a:r>
              <a:rPr lang="en-US" sz="1050" dirty="0" err="1">
                <a:latin typeface="Consolas" panose="020B0609020204030204" pitchFamily="49" charset="0"/>
              </a:rPr>
              <a:t>VertexHandle</a:t>
            </a:r>
            <a:endParaRPr lang="en-US" sz="1050" dirty="0">
              <a:latin typeface="Consolas" panose="020B0609020204030204" pitchFamily="49" charset="0"/>
            </a:endParaRPr>
          </a:p>
          <a:p>
            <a:r>
              <a:rPr lang="en-US" sz="1050" dirty="0">
                <a:latin typeface="Consolas" panose="020B0609020204030204" pitchFamily="49" charset="0"/>
              </a:rPr>
              <a:t>    {</a:t>
            </a:r>
          </a:p>
          <a:p>
            <a:r>
              <a:rPr lang="en-US" sz="1050" dirty="0">
                <a:latin typeface="Consolas" panose="020B0609020204030204" pitchFamily="49" charset="0"/>
              </a:rPr>
              <a:t>    friend class </a:t>
            </a:r>
            <a:r>
              <a:rPr lang="en-US" sz="1050" dirty="0" err="1">
                <a:latin typeface="Consolas" panose="020B0609020204030204" pitchFamily="49" charset="0"/>
              </a:rPr>
              <a:t>PolygonalMesh</a:t>
            </a:r>
            <a:r>
              <a:rPr lang="en-US" sz="1050" dirty="0">
                <a:latin typeface="Consolas" panose="020B0609020204030204" pitchFamily="49" charset="0"/>
              </a:rPr>
              <a:t>;</a:t>
            </a:r>
          </a:p>
          <a:p>
            <a:r>
              <a:rPr lang="en-US" sz="1050" dirty="0">
                <a:latin typeface="Consolas" panose="020B0609020204030204" pitchFamily="49" charset="0"/>
              </a:rPr>
              <a:t>    private:</a:t>
            </a:r>
          </a:p>
          <a:p>
            <a:r>
              <a:rPr lang="en-US" sz="1050" dirty="0">
                <a:latin typeface="Consolas" panose="020B0609020204030204" pitchFamily="49" charset="0"/>
              </a:rPr>
              <a:t>        </a:t>
            </a:r>
            <a:r>
              <a:rPr lang="en-US" sz="1050" dirty="0" err="1">
                <a:latin typeface="Consolas" panose="020B0609020204030204" pitchFamily="49" charset="0"/>
              </a:rPr>
              <a:t>std</a:t>
            </a:r>
            <a:r>
              <a:rPr lang="en-US" sz="1050" dirty="0">
                <a:latin typeface="Consolas" panose="020B0609020204030204" pitchFamily="49" charset="0"/>
              </a:rPr>
              <a:t>::list &lt;Vertex&gt;::iterator </a:t>
            </a:r>
            <a:r>
              <a:rPr lang="en-US" sz="1050" dirty="0" err="1">
                <a:latin typeface="Consolas" panose="020B0609020204030204" pitchFamily="49" charset="0"/>
              </a:rPr>
              <a:t>vtxPtr</a:t>
            </a:r>
            <a:r>
              <a:rPr lang="en-US" sz="1050" dirty="0">
                <a:latin typeface="Consolas" panose="020B0609020204030204" pitchFamily="49" charset="0"/>
              </a:rPr>
              <a:t>;</a:t>
            </a:r>
          </a:p>
          <a:p>
            <a:r>
              <a:rPr lang="en-US" sz="1050" dirty="0">
                <a:latin typeface="Consolas" panose="020B0609020204030204" pitchFamily="49" charset="0"/>
              </a:rPr>
              <a:t>    public:</a:t>
            </a:r>
          </a:p>
          <a:p>
            <a:r>
              <a:rPr lang="en-US" sz="1050" dirty="0">
                <a:latin typeface="Consolas" panose="020B0609020204030204" pitchFamily="49" charset="0"/>
              </a:rPr>
              <a:t>        inline bool operator==(</a:t>
            </a:r>
            <a:r>
              <a:rPr lang="en-US" sz="1050" dirty="0" err="1">
                <a:latin typeface="Consolas" panose="020B0609020204030204" pitchFamily="49" charset="0"/>
              </a:rPr>
              <a:t>const</a:t>
            </a:r>
            <a:r>
              <a:rPr lang="en-US" sz="1050" dirty="0">
                <a:latin typeface="Consolas" panose="020B0609020204030204" pitchFamily="49" charset="0"/>
              </a:rPr>
              <a:t> </a:t>
            </a:r>
            <a:r>
              <a:rPr lang="en-US" sz="1050" dirty="0" err="1">
                <a:latin typeface="Consolas" panose="020B0609020204030204" pitchFamily="49" charset="0"/>
              </a:rPr>
              <a:t>VertexHandle</a:t>
            </a:r>
            <a:r>
              <a:rPr lang="en-US" sz="1050" dirty="0">
                <a:latin typeface="Consolas" panose="020B0609020204030204" pitchFamily="49" charset="0"/>
              </a:rPr>
              <a:t> &amp;</a:t>
            </a:r>
            <a:r>
              <a:rPr lang="en-US" sz="1050" dirty="0" err="1">
                <a:latin typeface="Consolas" panose="020B0609020204030204" pitchFamily="49" charset="0"/>
              </a:rPr>
              <a:t>vtHd</a:t>
            </a:r>
            <a:r>
              <a:rPr lang="en-US" sz="1050" dirty="0">
                <a:latin typeface="Consolas" panose="020B0609020204030204" pitchFamily="49" charset="0"/>
              </a:rPr>
              <a:t>) </a:t>
            </a:r>
            <a:r>
              <a:rPr lang="en-US" sz="1050" dirty="0" err="1">
                <a:latin typeface="Consolas" panose="020B0609020204030204" pitchFamily="49" charset="0"/>
              </a:rPr>
              <a:t>const</a:t>
            </a:r>
            <a:r>
              <a:rPr lang="en-US" sz="1050" dirty="0">
                <a:latin typeface="Consolas" panose="020B0609020204030204" pitchFamily="49" charset="0"/>
              </a:rPr>
              <a:t>;</a:t>
            </a:r>
          </a:p>
          <a:p>
            <a:r>
              <a:rPr lang="en-US" sz="1050" dirty="0">
                <a:latin typeface="Consolas" panose="020B0609020204030204" pitchFamily="49" charset="0"/>
              </a:rPr>
              <a:t>        inline bool operator!=(</a:t>
            </a:r>
            <a:r>
              <a:rPr lang="en-US" sz="1050" dirty="0" err="1">
                <a:latin typeface="Consolas" panose="020B0609020204030204" pitchFamily="49" charset="0"/>
              </a:rPr>
              <a:t>const</a:t>
            </a:r>
            <a:r>
              <a:rPr lang="en-US" sz="1050" dirty="0">
                <a:latin typeface="Consolas" panose="020B0609020204030204" pitchFamily="49" charset="0"/>
              </a:rPr>
              <a:t> </a:t>
            </a:r>
            <a:r>
              <a:rPr lang="en-US" sz="1050" dirty="0" err="1">
                <a:latin typeface="Consolas" panose="020B0609020204030204" pitchFamily="49" charset="0"/>
              </a:rPr>
              <a:t>VertexHandle</a:t>
            </a:r>
            <a:r>
              <a:rPr lang="en-US" sz="1050" dirty="0">
                <a:latin typeface="Consolas" panose="020B0609020204030204" pitchFamily="49" charset="0"/>
              </a:rPr>
              <a:t> &amp;</a:t>
            </a:r>
            <a:r>
              <a:rPr lang="en-US" sz="1050" dirty="0" err="1">
                <a:latin typeface="Consolas" panose="020B0609020204030204" pitchFamily="49" charset="0"/>
              </a:rPr>
              <a:t>vtHd</a:t>
            </a:r>
            <a:r>
              <a:rPr lang="en-US" sz="1050" dirty="0">
                <a:latin typeface="Consolas" panose="020B0609020204030204" pitchFamily="49" charset="0"/>
              </a:rPr>
              <a:t>) </a:t>
            </a:r>
            <a:r>
              <a:rPr lang="en-US" sz="1050" dirty="0" err="1">
                <a:latin typeface="Consolas" panose="020B0609020204030204" pitchFamily="49" charset="0"/>
              </a:rPr>
              <a:t>const</a:t>
            </a:r>
            <a:r>
              <a:rPr lang="en-US" sz="1050" dirty="0">
                <a:latin typeface="Consolas" panose="020B0609020204030204" pitchFamily="49" charset="0"/>
              </a:rPr>
              <a:t>;</a:t>
            </a:r>
          </a:p>
          <a:p>
            <a:r>
              <a:rPr lang="en-US" sz="1050" dirty="0">
                <a:latin typeface="Consolas" panose="020B0609020204030204" pitchFamily="49" charset="0"/>
              </a:rPr>
              <a:t>    };</a:t>
            </a:r>
          </a:p>
          <a:p>
            <a:r>
              <a:rPr lang="en-US" sz="1050" dirty="0">
                <a:latin typeface="Consolas" panose="020B0609020204030204" pitchFamily="49" charset="0"/>
              </a:rPr>
              <a:t>    </a:t>
            </a:r>
            <a:r>
              <a:rPr lang="en-US" sz="1050" dirty="0" err="1">
                <a:latin typeface="Consolas" panose="020B0609020204030204" pitchFamily="49" charset="0"/>
              </a:rPr>
              <a:t>VertexHandle</a:t>
            </a:r>
            <a:r>
              <a:rPr lang="en-US" sz="1050" dirty="0">
                <a:latin typeface="Consolas" panose="020B0609020204030204" pitchFamily="49" charset="0"/>
              </a:rPr>
              <a:t> </a:t>
            </a:r>
            <a:r>
              <a:rPr lang="en-US" sz="1050" dirty="0" err="1">
                <a:latin typeface="Consolas" panose="020B0609020204030204" pitchFamily="49" charset="0"/>
              </a:rPr>
              <a:t>AddVertex</a:t>
            </a:r>
            <a:r>
              <a:rPr lang="en-US" sz="1050" dirty="0">
                <a:latin typeface="Consolas" panose="020B0609020204030204" pitchFamily="49" charset="0"/>
              </a:rPr>
              <a:t>(</a:t>
            </a:r>
            <a:r>
              <a:rPr lang="en-US" sz="1050" dirty="0" err="1">
                <a:latin typeface="Consolas" panose="020B0609020204030204" pitchFamily="49" charset="0"/>
              </a:rPr>
              <a:t>const</a:t>
            </a:r>
            <a:r>
              <a:rPr lang="en-US" sz="1050" dirty="0">
                <a:latin typeface="Consolas" panose="020B0609020204030204" pitchFamily="49" charset="0"/>
              </a:rPr>
              <a:t> YsVec3 &amp;</a:t>
            </a:r>
            <a:r>
              <a:rPr lang="en-US" sz="1050" dirty="0" err="1">
                <a:latin typeface="Consolas" panose="020B0609020204030204" pitchFamily="49" charset="0"/>
              </a:rPr>
              <a:t>pos</a:t>
            </a:r>
            <a:r>
              <a:rPr lang="en-US" sz="1050" dirty="0">
                <a:latin typeface="Consolas" panose="020B0609020204030204" pitchFamily="49" charset="0"/>
              </a:rPr>
              <a:t>);</a:t>
            </a:r>
          </a:p>
          <a:p>
            <a:r>
              <a:rPr lang="en-US" sz="1050" dirty="0">
                <a:latin typeface="Consolas" panose="020B0609020204030204" pitchFamily="49" charset="0"/>
              </a:rPr>
              <a:t>    inline </a:t>
            </a:r>
            <a:r>
              <a:rPr lang="en-US" sz="1050" dirty="0" err="1">
                <a:latin typeface="Consolas" panose="020B0609020204030204" pitchFamily="49" charset="0"/>
              </a:rPr>
              <a:t>VertexHandle</a:t>
            </a:r>
            <a:r>
              <a:rPr lang="en-US" sz="1050" dirty="0">
                <a:latin typeface="Consolas" panose="020B0609020204030204" pitchFamily="49" charset="0"/>
              </a:rPr>
              <a:t> </a:t>
            </a:r>
            <a:r>
              <a:rPr lang="en-US" sz="1050" dirty="0" err="1">
                <a:latin typeface="Consolas" panose="020B0609020204030204" pitchFamily="49" charset="0"/>
              </a:rPr>
              <a:t>NullVertex</a:t>
            </a:r>
            <a:r>
              <a:rPr lang="en-US" sz="1050" dirty="0">
                <a:latin typeface="Consolas" panose="020B0609020204030204" pitchFamily="49" charset="0"/>
              </a:rPr>
              <a:t>(void) </a:t>
            </a:r>
            <a:r>
              <a:rPr lang="en-US" sz="1050" dirty="0" err="1">
                <a:latin typeface="Consolas" panose="020B0609020204030204" pitchFamily="49" charset="0"/>
              </a:rPr>
              <a:t>const</a:t>
            </a:r>
            <a:r>
              <a:rPr lang="en-US" sz="1050" dirty="0">
                <a:latin typeface="Consolas" panose="020B0609020204030204" pitchFamily="49" charset="0"/>
              </a:rPr>
              <a:t>;</a:t>
            </a:r>
          </a:p>
          <a:p>
            <a:r>
              <a:rPr lang="en-US" sz="1050" dirty="0">
                <a:latin typeface="Consolas" panose="020B0609020204030204" pitchFamily="49" charset="0"/>
              </a:rPr>
              <a:t>    YsVec3 </a:t>
            </a:r>
            <a:r>
              <a:rPr lang="en-US" sz="1050" dirty="0" err="1">
                <a:latin typeface="Consolas" panose="020B0609020204030204" pitchFamily="49" charset="0"/>
              </a:rPr>
              <a:t>GetVertexPosition</a:t>
            </a:r>
            <a:r>
              <a:rPr lang="en-US" sz="1050" dirty="0">
                <a:latin typeface="Consolas" panose="020B0609020204030204" pitchFamily="49" charset="0"/>
              </a:rPr>
              <a:t>(</a:t>
            </a:r>
            <a:r>
              <a:rPr lang="en-US" sz="1050" dirty="0" err="1">
                <a:latin typeface="Consolas" panose="020B0609020204030204" pitchFamily="49" charset="0"/>
              </a:rPr>
              <a:t>VertexHandle</a:t>
            </a:r>
            <a:r>
              <a:rPr lang="en-US" sz="1050" dirty="0">
                <a:latin typeface="Consolas" panose="020B0609020204030204" pitchFamily="49" charset="0"/>
              </a:rPr>
              <a:t> </a:t>
            </a:r>
            <a:r>
              <a:rPr lang="en-US" sz="1050" dirty="0" err="1">
                <a:latin typeface="Consolas" panose="020B0609020204030204" pitchFamily="49" charset="0"/>
              </a:rPr>
              <a:t>vtHd</a:t>
            </a:r>
            <a:r>
              <a:rPr lang="en-US" sz="1050" dirty="0">
                <a:latin typeface="Consolas" panose="020B0609020204030204" pitchFamily="49" charset="0"/>
              </a:rPr>
              <a:t>) </a:t>
            </a:r>
            <a:r>
              <a:rPr lang="en-US" sz="1050" dirty="0" err="1">
                <a:latin typeface="Consolas" panose="020B0609020204030204" pitchFamily="49" charset="0"/>
              </a:rPr>
              <a:t>const</a:t>
            </a:r>
            <a:r>
              <a:rPr lang="en-US" sz="1050" dirty="0">
                <a:latin typeface="Consolas" panose="020B0609020204030204" pitchFamily="49" charset="0"/>
              </a:rPr>
              <a:t>;</a:t>
            </a:r>
          </a:p>
          <a:p>
            <a:r>
              <a:rPr lang="en-US" sz="1050" dirty="0">
                <a:latin typeface="Consolas" panose="020B0609020204030204" pitchFamily="49" charset="0"/>
              </a:rPr>
              <a:t>};</a:t>
            </a:r>
          </a:p>
          <a:p>
            <a:endParaRPr lang="en-US" sz="1050" dirty="0">
              <a:latin typeface="Consolas" panose="020B0609020204030204" pitchFamily="49" charset="0"/>
            </a:endParaRPr>
          </a:p>
          <a:p>
            <a:r>
              <a:rPr lang="en-US" sz="1050" dirty="0">
                <a:latin typeface="Consolas" panose="020B0609020204030204" pitchFamily="49" charset="0"/>
              </a:rPr>
              <a:t>#</a:t>
            </a:r>
            <a:r>
              <a:rPr lang="en-US" sz="1050" dirty="0" err="1">
                <a:latin typeface="Consolas" panose="020B0609020204030204" pitchFamily="49" charset="0"/>
              </a:rPr>
              <a:t>endif</a:t>
            </a:r>
            <a:endParaRPr lang="en-US" sz="1050" dirty="0">
              <a:latin typeface="Consolas" panose="020B0609020204030204" pitchFamily="49" charset="0"/>
            </a:endParaRPr>
          </a:p>
          <a:p>
            <a:endParaRPr lang="en-US" sz="1050" dirty="0">
              <a:latin typeface="Consolas" panose="020B0609020204030204" pitchFamily="49" charset="0"/>
            </a:endParaRPr>
          </a:p>
        </p:txBody>
      </p:sp>
    </p:spTree>
    <p:extLst>
      <p:ext uri="{BB962C8B-B14F-4D97-AF65-F5344CB8AC3E}">
        <p14:creationId xmlns:p14="http://schemas.microsoft.com/office/powerpoint/2010/main" val="668072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Polygonal Mesh </a:t>
            </a:r>
          </a:p>
        </p:txBody>
      </p:sp>
      <p:sp>
        <p:nvSpPr>
          <p:cNvPr id="3" name="Content Placeholder 2"/>
          <p:cNvSpPr>
            <a:spLocks noGrp="1"/>
          </p:cNvSpPr>
          <p:nvPr>
            <p:ph idx="1"/>
          </p:nvPr>
        </p:nvSpPr>
        <p:spPr/>
        <p:txBody>
          <a:bodyPr/>
          <a:lstStyle/>
          <a:p>
            <a:r>
              <a:rPr lang="en-US" dirty="0"/>
              <a:t>Minimum information is a set of disconnected polygons (</a:t>
            </a:r>
            <a:r>
              <a:rPr lang="en-US" dirty="0" err="1"/>
              <a:t>eg</a:t>
            </a:r>
            <a:r>
              <a:rPr lang="en-US" dirty="0"/>
              <a:t>. STL data)</a:t>
            </a:r>
          </a:p>
          <a:p>
            <a:r>
              <a:rPr lang="en-US" dirty="0"/>
              <a:t>Minimum information is good for visualizing.</a:t>
            </a:r>
          </a:p>
          <a:p>
            <a:r>
              <a:rPr lang="en-US" dirty="0"/>
              <a:t>Useless for other purposes.</a:t>
            </a:r>
          </a:p>
        </p:txBody>
      </p:sp>
      <p:cxnSp>
        <p:nvCxnSpPr>
          <p:cNvPr id="5" name="Straight Connector 4"/>
          <p:cNvCxnSpPr/>
          <p:nvPr/>
        </p:nvCxnSpPr>
        <p:spPr>
          <a:xfrm flipH="1">
            <a:off x="5534247" y="4223784"/>
            <a:ext cx="685800" cy="114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534247" y="5366784"/>
            <a:ext cx="16764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220047" y="4223784"/>
            <a:ext cx="1219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7210647" y="4680984"/>
            <a:ext cx="228600" cy="114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296247" y="4071384"/>
            <a:ext cx="1219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6296247" y="3309384"/>
            <a:ext cx="12192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515447" y="3309384"/>
            <a:ext cx="0" cy="1219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5305647" y="4119231"/>
            <a:ext cx="685800" cy="114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flipV="1">
            <a:off x="4543647" y="3995184"/>
            <a:ext cx="1447800" cy="124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543647" y="3995184"/>
            <a:ext cx="762000" cy="1267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7587217" y="4690731"/>
            <a:ext cx="1223630" cy="7522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7358617" y="5442984"/>
            <a:ext cx="1452230" cy="3907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7358617" y="4690731"/>
            <a:ext cx="228600" cy="114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5505894" y="5519184"/>
            <a:ext cx="637953" cy="1219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5505894" y="5519184"/>
            <a:ext cx="16764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6143847" y="5976384"/>
            <a:ext cx="1038447"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5991447" y="2928384"/>
            <a:ext cx="22860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6220047" y="3156984"/>
            <a:ext cx="12192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5991447" y="2928384"/>
            <a:ext cx="1447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4467447" y="2928384"/>
            <a:ext cx="76200"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467447" y="2928384"/>
            <a:ext cx="135742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flipV="1">
            <a:off x="4541875" y="3846328"/>
            <a:ext cx="1447800" cy="124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824870" y="2928384"/>
            <a:ext cx="164805" cy="1041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7654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what we have so far</a:t>
            </a:r>
          </a:p>
        </p:txBody>
      </p:sp>
      <p:sp>
        <p:nvSpPr>
          <p:cNvPr id="4" name="TextBox 3"/>
          <p:cNvSpPr txBox="1"/>
          <p:nvPr/>
        </p:nvSpPr>
        <p:spPr>
          <a:xfrm>
            <a:off x="877824" y="1088136"/>
            <a:ext cx="4493538" cy="1785104"/>
          </a:xfrm>
          <a:prstGeom prst="rect">
            <a:avLst/>
          </a:prstGeom>
          <a:noFill/>
        </p:spPr>
        <p:txBody>
          <a:bodyPr wrap="none" rtlCol="0">
            <a:spAutoFit/>
          </a:bodyPr>
          <a:lstStyle/>
          <a:p>
            <a:r>
              <a:rPr lang="en-US" sz="1100" dirty="0">
                <a:latin typeface="Consolas" panose="020B0609020204030204" pitchFamily="49" charset="0"/>
              </a:rPr>
              <a:t>#include "</a:t>
            </a:r>
            <a:r>
              <a:rPr lang="en-US" sz="1100" dirty="0" err="1">
                <a:latin typeface="Consolas" panose="020B0609020204030204" pitchFamily="49" charset="0"/>
              </a:rPr>
              <a:t>polygonalmesh.h</a:t>
            </a:r>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err="1">
                <a:latin typeface="Consolas" panose="020B0609020204030204" pitchFamily="49" charset="0"/>
              </a:rPr>
              <a:t>int</a:t>
            </a:r>
            <a:r>
              <a:rPr lang="en-US" sz="1100" dirty="0">
                <a:latin typeface="Consolas" panose="020B0609020204030204" pitchFamily="49" charset="0"/>
              </a:rPr>
              <a:t> main(void)</a:t>
            </a:r>
          </a:p>
          <a:p>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PolygonalMesh</a:t>
            </a:r>
            <a:r>
              <a:rPr lang="en-US" sz="1100" dirty="0">
                <a:latin typeface="Consolas" panose="020B0609020204030204" pitchFamily="49" charset="0"/>
              </a:rPr>
              <a:t> s;</a:t>
            </a:r>
          </a:p>
          <a:p>
            <a:r>
              <a:rPr lang="en-US" sz="1100" dirty="0">
                <a:latin typeface="Consolas" panose="020B0609020204030204" pitchFamily="49" charset="0"/>
              </a:rPr>
              <a:t>    </a:t>
            </a:r>
            <a:r>
              <a:rPr lang="en-US" sz="1100" dirty="0" err="1">
                <a:latin typeface="Consolas" panose="020B0609020204030204" pitchFamily="49" charset="0"/>
              </a:rPr>
              <a:t>std</a:t>
            </a:r>
            <a:r>
              <a:rPr lang="en-US" sz="1100" dirty="0">
                <a:latin typeface="Consolas" panose="020B0609020204030204" pitchFamily="49" charset="0"/>
              </a:rPr>
              <a:t>::vector &lt;</a:t>
            </a:r>
            <a:r>
              <a:rPr lang="en-US" sz="1100" dirty="0" err="1">
                <a:latin typeface="Consolas" panose="020B0609020204030204" pitchFamily="49" charset="0"/>
              </a:rPr>
              <a:t>PolygonalMesh</a:t>
            </a:r>
            <a:r>
              <a:rPr lang="en-US" sz="1100" dirty="0">
                <a:latin typeface="Consolas" panose="020B0609020204030204" pitchFamily="49" charset="0"/>
              </a:rPr>
              <a:t>::</a:t>
            </a:r>
            <a:r>
              <a:rPr lang="en-US" sz="1100" dirty="0" err="1">
                <a:latin typeface="Consolas" panose="020B0609020204030204" pitchFamily="49" charset="0"/>
              </a:rPr>
              <a:t>VertexHandle</a:t>
            </a:r>
            <a:r>
              <a:rPr lang="en-US" sz="1100" dirty="0">
                <a:latin typeface="Consolas" panose="020B0609020204030204" pitchFamily="49" charset="0"/>
              </a:rPr>
              <a:t>&gt; </a:t>
            </a:r>
            <a:r>
              <a:rPr lang="en-US" sz="1100" dirty="0" err="1">
                <a:latin typeface="Consolas" panose="020B0609020204030204" pitchFamily="49" charset="0"/>
              </a:rPr>
              <a:t>vtHdArray</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vtHdArray.push_back</a:t>
            </a:r>
            <a:r>
              <a:rPr lang="en-US" sz="1100" dirty="0">
                <a:latin typeface="Consolas" panose="020B0609020204030204" pitchFamily="49" charset="0"/>
              </a:rPr>
              <a:t>(</a:t>
            </a:r>
            <a:r>
              <a:rPr lang="en-US" sz="1100" dirty="0" err="1">
                <a:latin typeface="Consolas" panose="020B0609020204030204" pitchFamily="49" charset="0"/>
              </a:rPr>
              <a:t>s.AddVertex</a:t>
            </a:r>
            <a:r>
              <a:rPr lang="en-US" sz="1100" dirty="0">
                <a:latin typeface="Consolas" panose="020B0609020204030204" pitchFamily="49" charset="0"/>
              </a:rPr>
              <a:t>(YsVec3::Origin()));</a:t>
            </a:r>
          </a:p>
          <a:p>
            <a:r>
              <a:rPr lang="en-US" sz="1100" dirty="0">
                <a:latin typeface="Consolas" panose="020B0609020204030204" pitchFamily="49" charset="0"/>
              </a:rPr>
              <a:t>    return 0;</a:t>
            </a:r>
          </a:p>
          <a:p>
            <a:r>
              <a:rPr lang="en-US" sz="1100" dirty="0">
                <a:latin typeface="Consolas" panose="020B0609020204030204" pitchFamily="49" charset="0"/>
              </a:rPr>
              <a:t>}</a:t>
            </a:r>
          </a:p>
          <a:p>
            <a:endParaRPr lang="en-US" sz="1100" dirty="0">
              <a:latin typeface="Consolas" panose="020B0609020204030204" pitchFamily="49" charset="0"/>
            </a:endParaRPr>
          </a:p>
        </p:txBody>
      </p:sp>
    </p:spTree>
    <p:extLst>
      <p:ext uri="{BB962C8B-B14F-4D97-AF65-F5344CB8AC3E}">
        <p14:creationId xmlns:p14="http://schemas.microsoft.com/office/powerpoint/2010/main" val="19723122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polygons</a:t>
            </a:r>
          </a:p>
        </p:txBody>
      </p:sp>
      <p:sp>
        <p:nvSpPr>
          <p:cNvPr id="3" name="Content Placeholder 2"/>
          <p:cNvSpPr>
            <a:spLocks noGrp="1"/>
          </p:cNvSpPr>
          <p:nvPr>
            <p:ph idx="1"/>
          </p:nvPr>
        </p:nvSpPr>
        <p:spPr>
          <a:xfrm>
            <a:off x="457200" y="1066801"/>
            <a:ext cx="8229600" cy="624840"/>
          </a:xfrm>
        </p:spPr>
        <p:txBody>
          <a:bodyPr/>
          <a:lstStyle/>
          <a:p>
            <a:r>
              <a:rPr lang="en-US" dirty="0"/>
              <a:t>Data structure: Same logic </a:t>
            </a:r>
            <a:r>
              <a:rPr lang="en-US"/>
              <a:t>as vertices.</a:t>
            </a:r>
            <a:endParaRPr lang="en-US" dirty="0"/>
          </a:p>
          <a:p>
            <a:r>
              <a:rPr lang="en-US" dirty="0"/>
              <a:t>A polygon consists of an ordered set of vertices.</a:t>
            </a:r>
          </a:p>
        </p:txBody>
      </p:sp>
      <p:sp>
        <p:nvSpPr>
          <p:cNvPr id="4" name="TextBox 3"/>
          <p:cNvSpPr txBox="1"/>
          <p:nvPr/>
        </p:nvSpPr>
        <p:spPr>
          <a:xfrm>
            <a:off x="877824" y="2414016"/>
            <a:ext cx="6417141" cy="4154984"/>
          </a:xfrm>
          <a:prstGeom prst="rect">
            <a:avLst/>
          </a:prstGeom>
          <a:noFill/>
        </p:spPr>
        <p:txBody>
          <a:bodyPr wrap="none" rtlCol="0">
            <a:spAutoFit/>
          </a:bodyPr>
          <a:lstStyle/>
          <a:p>
            <a:r>
              <a:rPr lang="en-US" sz="1100" dirty="0">
                <a:latin typeface="Consolas" panose="020B0609020204030204" pitchFamily="49" charset="0"/>
              </a:rPr>
              <a:t>protected:</a:t>
            </a:r>
          </a:p>
          <a:p>
            <a:r>
              <a:rPr lang="en-US" sz="1100" dirty="0">
                <a:latin typeface="Consolas" panose="020B0609020204030204" pitchFamily="49" charset="0"/>
              </a:rPr>
              <a:t>    class Polygon</a:t>
            </a:r>
          </a:p>
          <a:p>
            <a:r>
              <a:rPr lang="en-US" sz="1100" dirty="0">
                <a:latin typeface="Consolas" panose="020B0609020204030204" pitchFamily="49" charset="0"/>
              </a:rPr>
              <a:t>    {</a:t>
            </a:r>
          </a:p>
          <a:p>
            <a:r>
              <a:rPr lang="en-US" sz="1100" dirty="0">
                <a:latin typeface="Consolas" panose="020B0609020204030204" pitchFamily="49" charset="0"/>
              </a:rPr>
              <a:t>    public:</a:t>
            </a:r>
          </a:p>
          <a:p>
            <a:r>
              <a:rPr lang="en-US" sz="1100" dirty="0">
                <a:latin typeface="Consolas" panose="020B0609020204030204" pitchFamily="49" charset="0"/>
              </a:rPr>
              <a:t>        </a:t>
            </a:r>
            <a:r>
              <a:rPr lang="en-US" sz="1100" dirty="0" err="1">
                <a:latin typeface="Consolas" panose="020B0609020204030204" pitchFamily="49" charset="0"/>
              </a:rPr>
              <a:t>std</a:t>
            </a:r>
            <a:r>
              <a:rPr lang="en-US" sz="1100" dirty="0">
                <a:latin typeface="Consolas" panose="020B0609020204030204" pitchFamily="49" charset="0"/>
              </a:rPr>
              <a:t>::vector &lt;</a:t>
            </a:r>
            <a:r>
              <a:rPr lang="en-US" sz="1100" dirty="0" err="1">
                <a:latin typeface="Consolas" panose="020B0609020204030204" pitchFamily="49" charset="0"/>
              </a:rPr>
              <a:t>VertexHandle</a:t>
            </a:r>
            <a:r>
              <a:rPr lang="en-US" sz="1100" dirty="0">
                <a:latin typeface="Consolas" panose="020B0609020204030204" pitchFamily="49" charset="0"/>
              </a:rPr>
              <a:t>&gt; </a:t>
            </a:r>
            <a:r>
              <a:rPr lang="en-US" sz="1100" dirty="0" err="1">
                <a:latin typeface="Consolas" panose="020B0609020204030204" pitchFamily="49" charset="0"/>
              </a:rPr>
              <a:t>vtHd</a:t>
            </a:r>
            <a:r>
              <a:rPr lang="en-US" sz="1100" dirty="0">
                <a:latin typeface="Consolas" panose="020B0609020204030204" pitchFamily="49" charset="0"/>
              </a:rPr>
              <a:t>;</a:t>
            </a:r>
          </a:p>
          <a:p>
            <a:r>
              <a:rPr lang="en-US" sz="1100" dirty="0">
                <a:latin typeface="Consolas" panose="020B0609020204030204" pitchFamily="49" charset="0"/>
              </a:rPr>
              <a:t>    };</a:t>
            </a:r>
          </a:p>
          <a:p>
            <a:r>
              <a:rPr lang="en-US" sz="1100" dirty="0">
                <a:latin typeface="Consolas" panose="020B0609020204030204" pitchFamily="49" charset="0"/>
              </a:rPr>
              <a:t>private:</a:t>
            </a:r>
          </a:p>
          <a:p>
            <a:r>
              <a:rPr lang="en-US" sz="1100" dirty="0">
                <a:latin typeface="Consolas" panose="020B0609020204030204" pitchFamily="49" charset="0"/>
              </a:rPr>
              <a:t>    mutable </a:t>
            </a:r>
            <a:r>
              <a:rPr lang="en-US" sz="1100" dirty="0" err="1">
                <a:latin typeface="Consolas" panose="020B0609020204030204" pitchFamily="49" charset="0"/>
              </a:rPr>
              <a:t>std</a:t>
            </a:r>
            <a:r>
              <a:rPr lang="en-US" sz="1100" dirty="0">
                <a:latin typeface="Consolas" panose="020B0609020204030204" pitchFamily="49" charset="0"/>
              </a:rPr>
              <a:t>::list &lt;Polygon&gt; </a:t>
            </a:r>
            <a:r>
              <a:rPr lang="en-US" sz="1100" dirty="0" err="1">
                <a:latin typeface="Consolas" panose="020B0609020204030204" pitchFamily="49" charset="0"/>
              </a:rPr>
              <a:t>plgList</a:t>
            </a:r>
            <a:r>
              <a:rPr lang="en-US" sz="1100" dirty="0">
                <a:latin typeface="Consolas" panose="020B0609020204030204" pitchFamily="49" charset="0"/>
              </a:rPr>
              <a:t>;</a:t>
            </a:r>
          </a:p>
          <a:p>
            <a:r>
              <a:rPr lang="en-US" sz="1100" dirty="0">
                <a:latin typeface="Consolas" panose="020B0609020204030204" pitchFamily="49" charset="0"/>
              </a:rPr>
              <a:t>public:</a:t>
            </a:r>
          </a:p>
          <a:p>
            <a:r>
              <a:rPr lang="en-US" sz="1100" dirty="0">
                <a:latin typeface="Consolas" panose="020B0609020204030204" pitchFamily="49" charset="0"/>
              </a:rPr>
              <a:t>    class </a:t>
            </a:r>
            <a:r>
              <a:rPr lang="en-US" sz="1100" dirty="0" err="1">
                <a:latin typeface="Consolas" panose="020B0609020204030204" pitchFamily="49" charset="0"/>
              </a:rPr>
              <a:t>PolygonHandle</a:t>
            </a:r>
            <a:endParaRPr lang="en-US" sz="1100" dirty="0">
              <a:latin typeface="Consolas" panose="020B0609020204030204" pitchFamily="49" charset="0"/>
            </a:endParaRPr>
          </a:p>
          <a:p>
            <a:r>
              <a:rPr lang="en-US" sz="1100" dirty="0">
                <a:latin typeface="Consolas" panose="020B0609020204030204" pitchFamily="49" charset="0"/>
              </a:rPr>
              <a:t>    {</a:t>
            </a:r>
          </a:p>
          <a:p>
            <a:r>
              <a:rPr lang="en-US" sz="1100" dirty="0">
                <a:latin typeface="Consolas" panose="020B0609020204030204" pitchFamily="49" charset="0"/>
              </a:rPr>
              <a:t>    friend class </a:t>
            </a:r>
            <a:r>
              <a:rPr lang="en-US" sz="1100" dirty="0" err="1">
                <a:latin typeface="Consolas" panose="020B0609020204030204" pitchFamily="49" charset="0"/>
              </a:rPr>
              <a:t>PolygonalMesh</a:t>
            </a:r>
            <a:r>
              <a:rPr lang="en-US" sz="1100" dirty="0">
                <a:latin typeface="Consolas" panose="020B0609020204030204" pitchFamily="49" charset="0"/>
              </a:rPr>
              <a:t>;</a:t>
            </a:r>
          </a:p>
          <a:p>
            <a:r>
              <a:rPr lang="en-US" sz="1100" dirty="0">
                <a:latin typeface="Consolas" panose="020B0609020204030204" pitchFamily="49" charset="0"/>
              </a:rPr>
              <a:t>    private:</a:t>
            </a:r>
          </a:p>
          <a:p>
            <a:r>
              <a:rPr lang="en-US" sz="1100" dirty="0">
                <a:latin typeface="Consolas" panose="020B0609020204030204" pitchFamily="49" charset="0"/>
              </a:rPr>
              <a:t>        </a:t>
            </a:r>
            <a:r>
              <a:rPr lang="en-US" sz="1100" dirty="0" err="1">
                <a:latin typeface="Consolas" panose="020B0609020204030204" pitchFamily="49" charset="0"/>
              </a:rPr>
              <a:t>std</a:t>
            </a:r>
            <a:r>
              <a:rPr lang="en-US" sz="1100" dirty="0">
                <a:latin typeface="Consolas" panose="020B0609020204030204" pitchFamily="49" charset="0"/>
              </a:rPr>
              <a:t>::list &lt;Polygon&gt;::iterator </a:t>
            </a:r>
            <a:r>
              <a:rPr lang="en-US" sz="1100" dirty="0" err="1">
                <a:latin typeface="Consolas" panose="020B0609020204030204" pitchFamily="49" charset="0"/>
              </a:rPr>
              <a:t>plgPtr</a:t>
            </a:r>
            <a:r>
              <a:rPr lang="en-US" sz="1100" dirty="0">
                <a:latin typeface="Consolas" panose="020B0609020204030204" pitchFamily="49" charset="0"/>
              </a:rPr>
              <a:t>;</a:t>
            </a:r>
          </a:p>
          <a:p>
            <a:r>
              <a:rPr lang="en-US" sz="1100" dirty="0">
                <a:latin typeface="Consolas" panose="020B0609020204030204" pitchFamily="49" charset="0"/>
              </a:rPr>
              <a:t>    public:</a:t>
            </a:r>
          </a:p>
          <a:p>
            <a:r>
              <a:rPr lang="en-US" sz="1100" dirty="0">
                <a:latin typeface="Consolas" panose="020B0609020204030204" pitchFamily="49" charset="0"/>
              </a:rPr>
              <a:t>        </a:t>
            </a:r>
            <a:r>
              <a:rPr lang="en-US" sz="1100" dirty="0" err="1">
                <a:latin typeface="Consolas" panose="020B0609020204030204" pitchFamily="49" charset="0"/>
              </a:rPr>
              <a:t>PolygonHandle</a:t>
            </a:r>
            <a:r>
              <a:rPr lang="en-US" sz="1100" dirty="0">
                <a:latin typeface="Consolas" panose="020B0609020204030204" pitchFamily="49" charset="0"/>
              </a:rPr>
              <a:t>(){};  // C++11 </a:t>
            </a:r>
            <a:r>
              <a:rPr lang="en-US" sz="1100" dirty="0" err="1">
                <a:latin typeface="Consolas" panose="020B0609020204030204" pitchFamily="49" charset="0"/>
              </a:rPr>
              <a:t>PolygonHandle</a:t>
            </a:r>
            <a:r>
              <a:rPr lang="en-US" sz="1100" dirty="0">
                <a:latin typeface="Consolas" panose="020B0609020204030204" pitchFamily="49" charset="0"/>
              </a:rPr>
              <a:t>()=default;</a:t>
            </a:r>
          </a:p>
          <a:p>
            <a:r>
              <a:rPr lang="en-US" sz="1100" dirty="0">
                <a:latin typeface="Consolas" panose="020B0609020204030204" pitchFamily="49" charset="0"/>
              </a:rPr>
              <a:t>        inline bool operator==(</a:t>
            </a:r>
            <a:r>
              <a:rPr lang="en-US" sz="1100" dirty="0" err="1">
                <a:latin typeface="Consolas" panose="020B0609020204030204" pitchFamily="49" charset="0"/>
              </a:rPr>
              <a:t>const</a:t>
            </a:r>
            <a:r>
              <a:rPr lang="en-US" sz="1100" dirty="0">
                <a:latin typeface="Consolas" panose="020B0609020204030204" pitchFamily="49" charset="0"/>
              </a:rPr>
              <a:t> </a:t>
            </a:r>
            <a:r>
              <a:rPr lang="en-US" sz="1100" dirty="0" err="1">
                <a:latin typeface="Consolas" panose="020B0609020204030204" pitchFamily="49" charset="0"/>
              </a:rPr>
              <a:t>PolygonHandle</a:t>
            </a:r>
            <a:r>
              <a:rPr lang="en-US" sz="1100" dirty="0">
                <a:latin typeface="Consolas" panose="020B0609020204030204" pitchFamily="49" charset="0"/>
              </a:rPr>
              <a:t> &amp;</a:t>
            </a:r>
            <a:r>
              <a:rPr lang="en-US" sz="1100" dirty="0" err="1">
                <a:latin typeface="Consolas" panose="020B0609020204030204" pitchFamily="49" charset="0"/>
              </a:rPr>
              <a:t>plHd</a:t>
            </a:r>
            <a:r>
              <a:rPr lang="en-US" sz="1100" dirty="0">
                <a:latin typeface="Consolas" panose="020B0609020204030204" pitchFamily="49" charset="0"/>
              </a:rPr>
              <a:t>)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a:latin typeface="Consolas" panose="020B0609020204030204" pitchFamily="49" charset="0"/>
              </a:rPr>
              <a:t>        inline bool operator!=(</a:t>
            </a:r>
            <a:r>
              <a:rPr lang="en-US" sz="1100" dirty="0" err="1">
                <a:latin typeface="Consolas" panose="020B0609020204030204" pitchFamily="49" charset="0"/>
              </a:rPr>
              <a:t>const</a:t>
            </a:r>
            <a:r>
              <a:rPr lang="en-US" sz="1100" dirty="0">
                <a:latin typeface="Consolas" panose="020B0609020204030204" pitchFamily="49" charset="0"/>
              </a:rPr>
              <a:t> </a:t>
            </a:r>
            <a:r>
              <a:rPr lang="en-US" sz="1100" dirty="0" err="1">
                <a:latin typeface="Consolas" panose="020B0609020204030204" pitchFamily="49" charset="0"/>
              </a:rPr>
              <a:t>PolygonHandle</a:t>
            </a:r>
            <a:r>
              <a:rPr lang="en-US" sz="1100" dirty="0">
                <a:latin typeface="Consolas" panose="020B0609020204030204" pitchFamily="49" charset="0"/>
              </a:rPr>
              <a:t> &amp;</a:t>
            </a:r>
            <a:r>
              <a:rPr lang="en-US" sz="1100" dirty="0" err="1">
                <a:latin typeface="Consolas" panose="020B0609020204030204" pitchFamily="49" charset="0"/>
              </a:rPr>
              <a:t>plHd</a:t>
            </a:r>
            <a:r>
              <a:rPr lang="en-US" sz="1100" dirty="0">
                <a:latin typeface="Consolas" panose="020B0609020204030204" pitchFamily="49" charset="0"/>
              </a:rPr>
              <a:t>)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a:latin typeface="Consolas" panose="020B0609020204030204" pitchFamily="49" charset="0"/>
              </a:rPr>
              <a:t>    };</a:t>
            </a:r>
          </a:p>
          <a:p>
            <a:r>
              <a:rPr lang="en-US" sz="1100" dirty="0">
                <a:latin typeface="Consolas" panose="020B0609020204030204" pitchFamily="49" charset="0"/>
              </a:rPr>
              <a:t>    </a:t>
            </a:r>
            <a:r>
              <a:rPr lang="en-US" sz="1100" dirty="0" err="1">
                <a:latin typeface="Consolas" panose="020B0609020204030204" pitchFamily="49" charset="0"/>
              </a:rPr>
              <a:t>PolygonHandle</a:t>
            </a:r>
            <a:r>
              <a:rPr lang="en-US" sz="1100" dirty="0">
                <a:latin typeface="Consolas" panose="020B0609020204030204" pitchFamily="49" charset="0"/>
              </a:rPr>
              <a:t> </a:t>
            </a:r>
            <a:r>
              <a:rPr lang="en-US" sz="1100" dirty="0" err="1">
                <a:latin typeface="Consolas" panose="020B0609020204030204" pitchFamily="49" charset="0"/>
              </a:rPr>
              <a:t>AddPolygon</a:t>
            </a:r>
            <a:r>
              <a:rPr lang="en-US" sz="1100" dirty="0">
                <a:latin typeface="Consolas" panose="020B0609020204030204" pitchFamily="49" charset="0"/>
              </a:rPr>
              <a:t>(</a:t>
            </a:r>
            <a:r>
              <a:rPr lang="en-US" sz="1100" dirty="0" err="1">
                <a:latin typeface="Consolas" panose="020B0609020204030204" pitchFamily="49" charset="0"/>
              </a:rPr>
              <a:t>int</a:t>
            </a:r>
            <a:r>
              <a:rPr lang="en-US" sz="1100" dirty="0">
                <a:latin typeface="Consolas" panose="020B0609020204030204" pitchFamily="49" charset="0"/>
              </a:rPr>
              <a:t> </a:t>
            </a:r>
            <a:r>
              <a:rPr lang="en-US" sz="1100" dirty="0" err="1">
                <a:latin typeface="Consolas" panose="020B0609020204030204" pitchFamily="49" charset="0"/>
              </a:rPr>
              <a:t>nPlVt,const</a:t>
            </a:r>
            <a:r>
              <a:rPr lang="en-US" sz="1100" dirty="0">
                <a:latin typeface="Consolas" panose="020B0609020204030204" pitchFamily="49" charset="0"/>
              </a:rPr>
              <a:t> </a:t>
            </a:r>
            <a:r>
              <a:rPr lang="en-US" sz="1100" dirty="0" err="1">
                <a:latin typeface="Consolas" panose="020B0609020204030204" pitchFamily="49" charset="0"/>
              </a:rPr>
              <a:t>VertexHandle</a:t>
            </a:r>
            <a:r>
              <a:rPr lang="en-US" sz="1100" dirty="0">
                <a:latin typeface="Consolas" panose="020B0609020204030204" pitchFamily="49" charset="0"/>
              </a:rPr>
              <a:t> </a:t>
            </a:r>
            <a:r>
              <a:rPr lang="en-US" sz="1100" dirty="0" err="1">
                <a:latin typeface="Consolas" panose="020B0609020204030204" pitchFamily="49" charset="0"/>
              </a:rPr>
              <a:t>plVtHd</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PolygonHandle</a:t>
            </a:r>
            <a:r>
              <a:rPr lang="en-US" sz="1100" dirty="0">
                <a:latin typeface="Consolas" panose="020B0609020204030204" pitchFamily="49" charset="0"/>
              </a:rPr>
              <a:t> </a:t>
            </a:r>
            <a:r>
              <a:rPr lang="en-US" sz="1100" dirty="0" err="1">
                <a:latin typeface="Consolas" panose="020B0609020204030204" pitchFamily="49" charset="0"/>
              </a:rPr>
              <a:t>AddPolygon</a:t>
            </a:r>
            <a:r>
              <a:rPr lang="en-US" sz="1100" dirty="0">
                <a:latin typeface="Consolas" panose="020B0609020204030204" pitchFamily="49" charset="0"/>
              </a:rPr>
              <a:t>(</a:t>
            </a:r>
            <a:r>
              <a:rPr lang="en-US" sz="1100" dirty="0" err="1">
                <a:latin typeface="Consolas" panose="020B0609020204030204" pitchFamily="49" charset="0"/>
              </a:rPr>
              <a:t>const</a:t>
            </a:r>
            <a:r>
              <a:rPr lang="en-US" sz="1100" dirty="0">
                <a:latin typeface="Consolas" panose="020B0609020204030204" pitchFamily="49" charset="0"/>
              </a:rPr>
              <a:t> </a:t>
            </a:r>
            <a:r>
              <a:rPr lang="en-US" sz="1100" dirty="0" err="1">
                <a:latin typeface="Consolas" panose="020B0609020204030204" pitchFamily="49" charset="0"/>
              </a:rPr>
              <a:t>std</a:t>
            </a:r>
            <a:r>
              <a:rPr lang="en-US" sz="1100" dirty="0">
                <a:latin typeface="Consolas" panose="020B0609020204030204" pitchFamily="49" charset="0"/>
              </a:rPr>
              <a:t>::vector &lt;</a:t>
            </a:r>
            <a:r>
              <a:rPr lang="en-US" sz="1100" dirty="0" err="1">
                <a:latin typeface="Consolas" panose="020B0609020204030204" pitchFamily="49" charset="0"/>
              </a:rPr>
              <a:t>VertexHandle</a:t>
            </a:r>
            <a:r>
              <a:rPr lang="en-US" sz="1100" dirty="0">
                <a:latin typeface="Consolas" panose="020B0609020204030204" pitchFamily="49" charset="0"/>
              </a:rPr>
              <a:t>&gt; &amp;</a:t>
            </a:r>
            <a:r>
              <a:rPr lang="en-US" sz="1100" dirty="0" err="1">
                <a:latin typeface="Consolas" panose="020B0609020204030204" pitchFamily="49" charset="0"/>
              </a:rPr>
              <a:t>plVtHd</a:t>
            </a:r>
            <a:r>
              <a:rPr lang="en-US" sz="1100" dirty="0">
                <a:latin typeface="Consolas" panose="020B0609020204030204" pitchFamily="49" charset="0"/>
              </a:rPr>
              <a:t>);</a:t>
            </a:r>
          </a:p>
          <a:p>
            <a:r>
              <a:rPr lang="en-US" sz="1100" dirty="0">
                <a:latin typeface="Consolas" panose="020B0609020204030204" pitchFamily="49" charset="0"/>
              </a:rPr>
              <a:t>    inline </a:t>
            </a:r>
            <a:r>
              <a:rPr lang="en-US" sz="1100" dirty="0" err="1">
                <a:latin typeface="Consolas" panose="020B0609020204030204" pitchFamily="49" charset="0"/>
              </a:rPr>
              <a:t>PolygonHandle</a:t>
            </a:r>
            <a:r>
              <a:rPr lang="en-US" sz="1100" dirty="0">
                <a:latin typeface="Consolas" panose="020B0609020204030204" pitchFamily="49" charset="0"/>
              </a:rPr>
              <a:t> </a:t>
            </a:r>
            <a:r>
              <a:rPr lang="en-US" sz="1100" dirty="0" err="1">
                <a:latin typeface="Consolas" panose="020B0609020204030204" pitchFamily="49" charset="0"/>
              </a:rPr>
              <a:t>NullPolygon</a:t>
            </a:r>
            <a:r>
              <a:rPr lang="en-US" sz="1100" dirty="0">
                <a:latin typeface="Consolas" panose="020B0609020204030204" pitchFamily="49" charset="0"/>
              </a:rPr>
              <a:t>(void)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const</a:t>
            </a:r>
            <a:r>
              <a:rPr lang="en-US" sz="1100" dirty="0">
                <a:latin typeface="Consolas" panose="020B0609020204030204" pitchFamily="49" charset="0"/>
              </a:rPr>
              <a:t> </a:t>
            </a:r>
            <a:r>
              <a:rPr lang="en-US" sz="1100" dirty="0" err="1">
                <a:latin typeface="Consolas" panose="020B0609020204030204" pitchFamily="49" charset="0"/>
              </a:rPr>
              <a:t>std</a:t>
            </a:r>
            <a:r>
              <a:rPr lang="en-US" sz="1100" dirty="0">
                <a:latin typeface="Consolas" panose="020B0609020204030204" pitchFamily="49" charset="0"/>
              </a:rPr>
              <a:t>::vector &lt;</a:t>
            </a:r>
            <a:r>
              <a:rPr lang="en-US" sz="1100" dirty="0" err="1">
                <a:latin typeface="Consolas" panose="020B0609020204030204" pitchFamily="49" charset="0"/>
              </a:rPr>
              <a:t>VertexHandle</a:t>
            </a:r>
            <a:r>
              <a:rPr lang="en-US" sz="1100" dirty="0">
                <a:latin typeface="Consolas" panose="020B0609020204030204" pitchFamily="49" charset="0"/>
              </a:rPr>
              <a:t>&gt; </a:t>
            </a:r>
            <a:r>
              <a:rPr lang="en-US" sz="1100" dirty="0" err="1">
                <a:latin typeface="Consolas" panose="020B0609020204030204" pitchFamily="49" charset="0"/>
              </a:rPr>
              <a:t>GetPolygonVertex</a:t>
            </a:r>
            <a:r>
              <a:rPr lang="en-US" sz="1100" dirty="0">
                <a:latin typeface="Consolas" panose="020B0609020204030204" pitchFamily="49" charset="0"/>
              </a:rPr>
              <a:t>(</a:t>
            </a:r>
            <a:r>
              <a:rPr lang="en-US" sz="1100" dirty="0" err="1">
                <a:latin typeface="Consolas" panose="020B0609020204030204" pitchFamily="49" charset="0"/>
              </a:rPr>
              <a:t>PolygonHandle</a:t>
            </a:r>
            <a:r>
              <a:rPr lang="en-US" sz="1100" dirty="0">
                <a:latin typeface="Consolas" panose="020B0609020204030204" pitchFamily="49" charset="0"/>
              </a:rPr>
              <a:t> </a:t>
            </a:r>
            <a:r>
              <a:rPr lang="en-US" sz="1100" dirty="0" err="1">
                <a:latin typeface="Consolas" panose="020B0609020204030204" pitchFamily="49" charset="0"/>
              </a:rPr>
              <a:t>plHd</a:t>
            </a:r>
            <a:r>
              <a:rPr lang="en-US" sz="1100" dirty="0">
                <a:latin typeface="Consolas" panose="020B0609020204030204" pitchFamily="49" charset="0"/>
              </a:rPr>
              <a:t>) </a:t>
            </a:r>
            <a:r>
              <a:rPr lang="en-US" sz="1100" dirty="0" err="1">
                <a:latin typeface="Consolas" panose="020B0609020204030204" pitchFamily="49" charset="0"/>
              </a:rPr>
              <a:t>const</a:t>
            </a:r>
            <a:r>
              <a:rPr lang="en-US" sz="1100" dirty="0">
                <a:latin typeface="Consolas" panose="020B0609020204030204" pitchFamily="49" charset="0"/>
              </a:rPr>
              <a:t>;</a:t>
            </a:r>
          </a:p>
          <a:p>
            <a:endParaRPr lang="en-US" sz="1100" dirty="0">
              <a:latin typeface="Consolas" panose="020B0609020204030204" pitchFamily="49" charset="0"/>
            </a:endParaRPr>
          </a:p>
        </p:txBody>
      </p:sp>
    </p:spTree>
    <p:extLst>
      <p:ext uri="{BB962C8B-B14F-4D97-AF65-F5344CB8AC3E}">
        <p14:creationId xmlns:p14="http://schemas.microsoft.com/office/powerpoint/2010/main" val="3762802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what we have so far</a:t>
            </a:r>
          </a:p>
        </p:txBody>
      </p:sp>
      <p:sp>
        <p:nvSpPr>
          <p:cNvPr id="4" name="TextBox 3"/>
          <p:cNvSpPr txBox="1"/>
          <p:nvPr/>
        </p:nvSpPr>
        <p:spPr>
          <a:xfrm>
            <a:off x="877824" y="1088136"/>
            <a:ext cx="5339923" cy="5339923"/>
          </a:xfrm>
          <a:prstGeom prst="rect">
            <a:avLst/>
          </a:prstGeom>
          <a:noFill/>
        </p:spPr>
        <p:txBody>
          <a:bodyPr wrap="none" rtlCol="0">
            <a:spAutoFit/>
          </a:bodyPr>
          <a:lstStyle/>
          <a:p>
            <a:r>
              <a:rPr lang="en-US" sz="1100" dirty="0">
                <a:latin typeface="Consolas" panose="020B0609020204030204" pitchFamily="49" charset="0"/>
              </a:rPr>
              <a:t>#include "</a:t>
            </a:r>
            <a:r>
              <a:rPr lang="en-US" sz="1100" dirty="0" err="1">
                <a:latin typeface="Consolas" panose="020B0609020204030204" pitchFamily="49" charset="0"/>
              </a:rPr>
              <a:t>polygonalmesh.h</a:t>
            </a:r>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err="1">
                <a:latin typeface="Consolas" panose="020B0609020204030204" pitchFamily="49" charset="0"/>
              </a:rPr>
              <a:t>int</a:t>
            </a:r>
            <a:r>
              <a:rPr lang="en-US" sz="1100" dirty="0">
                <a:latin typeface="Consolas" panose="020B0609020204030204" pitchFamily="49" charset="0"/>
              </a:rPr>
              <a:t> main(void)</a:t>
            </a:r>
          </a:p>
          <a:p>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PolygonalMesh</a:t>
            </a:r>
            <a:r>
              <a:rPr lang="en-US" sz="1100" dirty="0">
                <a:latin typeface="Consolas" panose="020B0609020204030204" pitchFamily="49" charset="0"/>
              </a:rPr>
              <a:t> s;</a:t>
            </a:r>
          </a:p>
          <a:p>
            <a:r>
              <a:rPr lang="en-US" sz="1100" dirty="0">
                <a:latin typeface="Consolas" panose="020B0609020204030204" pitchFamily="49" charset="0"/>
              </a:rPr>
              <a:t>    </a:t>
            </a:r>
            <a:r>
              <a:rPr lang="en-US" sz="1100" dirty="0" err="1">
                <a:latin typeface="Consolas" panose="020B0609020204030204" pitchFamily="49" charset="0"/>
              </a:rPr>
              <a:t>std</a:t>
            </a:r>
            <a:r>
              <a:rPr lang="en-US" sz="1100" dirty="0">
                <a:latin typeface="Consolas" panose="020B0609020204030204" pitchFamily="49" charset="0"/>
              </a:rPr>
              <a:t>::vector &lt;</a:t>
            </a:r>
            <a:r>
              <a:rPr lang="en-US" sz="1100" dirty="0" err="1">
                <a:latin typeface="Consolas" panose="020B0609020204030204" pitchFamily="49" charset="0"/>
              </a:rPr>
              <a:t>PolygonalMesh</a:t>
            </a:r>
            <a:r>
              <a:rPr lang="en-US" sz="1100" dirty="0">
                <a:latin typeface="Consolas" panose="020B0609020204030204" pitchFamily="49" charset="0"/>
              </a:rPr>
              <a:t>::</a:t>
            </a:r>
            <a:r>
              <a:rPr lang="en-US" sz="1100" dirty="0" err="1">
                <a:latin typeface="Consolas" panose="020B0609020204030204" pitchFamily="49" charset="0"/>
              </a:rPr>
              <a:t>VertexHandle</a:t>
            </a:r>
            <a:r>
              <a:rPr lang="en-US" sz="1100" dirty="0">
                <a:latin typeface="Consolas" panose="020B0609020204030204" pitchFamily="49" charset="0"/>
              </a:rPr>
              <a:t>&gt; </a:t>
            </a:r>
            <a:r>
              <a:rPr lang="en-US" sz="1100" dirty="0" err="1">
                <a:latin typeface="Consolas" panose="020B0609020204030204" pitchFamily="49" charset="0"/>
              </a:rPr>
              <a:t>vtHdArray</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vtHdArray.push_back</a:t>
            </a:r>
            <a:r>
              <a:rPr lang="en-US" sz="1100" dirty="0">
                <a:latin typeface="Consolas" panose="020B0609020204030204" pitchFamily="49" charset="0"/>
              </a:rPr>
              <a:t>(</a:t>
            </a:r>
            <a:r>
              <a:rPr lang="en-US" sz="1100" dirty="0" err="1">
                <a:latin typeface="Consolas" panose="020B0609020204030204" pitchFamily="49" charset="0"/>
              </a:rPr>
              <a:t>s.AddVertex</a:t>
            </a:r>
            <a:r>
              <a:rPr lang="en-US" sz="1100" dirty="0">
                <a:latin typeface="Consolas" panose="020B0609020204030204" pitchFamily="49" charset="0"/>
              </a:rPr>
              <a:t>(YsVec3(-3,-3,-3)));</a:t>
            </a:r>
          </a:p>
          <a:p>
            <a:r>
              <a:rPr lang="en-US" sz="1100" dirty="0">
                <a:latin typeface="Consolas" panose="020B0609020204030204" pitchFamily="49" charset="0"/>
              </a:rPr>
              <a:t>    </a:t>
            </a:r>
            <a:r>
              <a:rPr lang="en-US" sz="1100" dirty="0" err="1">
                <a:latin typeface="Consolas" panose="020B0609020204030204" pitchFamily="49" charset="0"/>
              </a:rPr>
              <a:t>vtHdArray.push_back</a:t>
            </a:r>
            <a:r>
              <a:rPr lang="en-US" sz="1100" dirty="0">
                <a:latin typeface="Consolas" panose="020B0609020204030204" pitchFamily="49" charset="0"/>
              </a:rPr>
              <a:t>(</a:t>
            </a:r>
            <a:r>
              <a:rPr lang="en-US" sz="1100" dirty="0" err="1">
                <a:latin typeface="Consolas" panose="020B0609020204030204" pitchFamily="49" charset="0"/>
              </a:rPr>
              <a:t>s.AddVertex</a:t>
            </a:r>
            <a:r>
              <a:rPr lang="en-US" sz="1100" dirty="0">
                <a:latin typeface="Consolas" panose="020B0609020204030204" pitchFamily="49" charset="0"/>
              </a:rPr>
              <a:t>(YsVec3( 3,-3,-3)));</a:t>
            </a:r>
          </a:p>
          <a:p>
            <a:r>
              <a:rPr lang="en-US" sz="1100" dirty="0">
                <a:latin typeface="Consolas" panose="020B0609020204030204" pitchFamily="49" charset="0"/>
              </a:rPr>
              <a:t>    </a:t>
            </a:r>
            <a:r>
              <a:rPr lang="en-US" sz="1100" dirty="0" err="1">
                <a:latin typeface="Consolas" panose="020B0609020204030204" pitchFamily="49" charset="0"/>
              </a:rPr>
              <a:t>vtHdArray.push_back</a:t>
            </a:r>
            <a:r>
              <a:rPr lang="en-US" sz="1100" dirty="0">
                <a:latin typeface="Consolas" panose="020B0609020204030204" pitchFamily="49" charset="0"/>
              </a:rPr>
              <a:t>(</a:t>
            </a:r>
            <a:r>
              <a:rPr lang="en-US" sz="1100" dirty="0" err="1">
                <a:latin typeface="Consolas" panose="020B0609020204030204" pitchFamily="49" charset="0"/>
              </a:rPr>
              <a:t>s.AddVertex</a:t>
            </a:r>
            <a:r>
              <a:rPr lang="en-US" sz="1100" dirty="0">
                <a:latin typeface="Consolas" panose="020B0609020204030204" pitchFamily="49" charset="0"/>
              </a:rPr>
              <a:t>(YsVec3( 3,-3, 3)));</a:t>
            </a:r>
          </a:p>
          <a:p>
            <a:r>
              <a:rPr lang="en-US" sz="1100" dirty="0">
                <a:latin typeface="Consolas" panose="020B0609020204030204" pitchFamily="49" charset="0"/>
              </a:rPr>
              <a:t>    </a:t>
            </a:r>
            <a:r>
              <a:rPr lang="en-US" sz="1100" dirty="0" err="1">
                <a:latin typeface="Consolas" panose="020B0609020204030204" pitchFamily="49" charset="0"/>
              </a:rPr>
              <a:t>vtHdArray.push_back</a:t>
            </a:r>
            <a:r>
              <a:rPr lang="en-US" sz="1100" dirty="0">
                <a:latin typeface="Consolas" panose="020B0609020204030204" pitchFamily="49" charset="0"/>
              </a:rPr>
              <a:t>(</a:t>
            </a:r>
            <a:r>
              <a:rPr lang="en-US" sz="1100" dirty="0" err="1">
                <a:latin typeface="Consolas" panose="020B0609020204030204" pitchFamily="49" charset="0"/>
              </a:rPr>
              <a:t>s.AddVertex</a:t>
            </a:r>
            <a:r>
              <a:rPr lang="en-US" sz="1100" dirty="0">
                <a:latin typeface="Consolas" panose="020B0609020204030204" pitchFamily="49" charset="0"/>
              </a:rPr>
              <a:t>(YsVec3(-3,-3, 3)));</a:t>
            </a:r>
          </a:p>
          <a:p>
            <a:r>
              <a:rPr lang="en-US" sz="1100" dirty="0">
                <a:latin typeface="Consolas" panose="020B0609020204030204" pitchFamily="49" charset="0"/>
              </a:rPr>
              <a:t>    </a:t>
            </a:r>
            <a:r>
              <a:rPr lang="en-US" sz="1100" dirty="0" err="1">
                <a:latin typeface="Consolas" panose="020B0609020204030204" pitchFamily="49" charset="0"/>
              </a:rPr>
              <a:t>vtHdArray.push_back</a:t>
            </a:r>
            <a:r>
              <a:rPr lang="en-US" sz="1100" dirty="0">
                <a:latin typeface="Consolas" panose="020B0609020204030204" pitchFamily="49" charset="0"/>
              </a:rPr>
              <a:t>(</a:t>
            </a:r>
            <a:r>
              <a:rPr lang="en-US" sz="1100" dirty="0" err="1">
                <a:latin typeface="Consolas" panose="020B0609020204030204" pitchFamily="49" charset="0"/>
              </a:rPr>
              <a:t>s.AddVertex</a:t>
            </a:r>
            <a:r>
              <a:rPr lang="en-US" sz="1100" dirty="0">
                <a:latin typeface="Consolas" panose="020B0609020204030204" pitchFamily="49" charset="0"/>
              </a:rPr>
              <a:t>(YsVec3(-3, 3,-3)));</a:t>
            </a:r>
          </a:p>
          <a:p>
            <a:r>
              <a:rPr lang="en-US" sz="1100" dirty="0">
                <a:latin typeface="Consolas" panose="020B0609020204030204" pitchFamily="49" charset="0"/>
              </a:rPr>
              <a:t>    </a:t>
            </a:r>
            <a:r>
              <a:rPr lang="en-US" sz="1100" dirty="0" err="1">
                <a:latin typeface="Consolas" panose="020B0609020204030204" pitchFamily="49" charset="0"/>
              </a:rPr>
              <a:t>vtHdArray.push_back</a:t>
            </a:r>
            <a:r>
              <a:rPr lang="en-US" sz="1100" dirty="0">
                <a:latin typeface="Consolas" panose="020B0609020204030204" pitchFamily="49" charset="0"/>
              </a:rPr>
              <a:t>(</a:t>
            </a:r>
            <a:r>
              <a:rPr lang="en-US" sz="1100" dirty="0" err="1">
                <a:latin typeface="Consolas" panose="020B0609020204030204" pitchFamily="49" charset="0"/>
              </a:rPr>
              <a:t>s.AddVertex</a:t>
            </a:r>
            <a:r>
              <a:rPr lang="en-US" sz="1100" dirty="0">
                <a:latin typeface="Consolas" panose="020B0609020204030204" pitchFamily="49" charset="0"/>
              </a:rPr>
              <a:t>(YsVec3( 3, 3,-3)));</a:t>
            </a:r>
          </a:p>
          <a:p>
            <a:r>
              <a:rPr lang="en-US" sz="1100" dirty="0">
                <a:latin typeface="Consolas" panose="020B0609020204030204" pitchFamily="49" charset="0"/>
              </a:rPr>
              <a:t>    </a:t>
            </a:r>
            <a:r>
              <a:rPr lang="en-US" sz="1100" dirty="0" err="1">
                <a:latin typeface="Consolas" panose="020B0609020204030204" pitchFamily="49" charset="0"/>
              </a:rPr>
              <a:t>vtHdArray.push_back</a:t>
            </a:r>
            <a:r>
              <a:rPr lang="en-US" sz="1100" dirty="0">
                <a:latin typeface="Consolas" panose="020B0609020204030204" pitchFamily="49" charset="0"/>
              </a:rPr>
              <a:t>(</a:t>
            </a:r>
            <a:r>
              <a:rPr lang="en-US" sz="1100" dirty="0" err="1">
                <a:latin typeface="Consolas" panose="020B0609020204030204" pitchFamily="49" charset="0"/>
              </a:rPr>
              <a:t>s.AddVertex</a:t>
            </a:r>
            <a:r>
              <a:rPr lang="en-US" sz="1100" dirty="0">
                <a:latin typeface="Consolas" panose="020B0609020204030204" pitchFamily="49" charset="0"/>
              </a:rPr>
              <a:t>(YsVec3( 3, 3, 3)));</a:t>
            </a:r>
          </a:p>
          <a:p>
            <a:r>
              <a:rPr lang="en-US" sz="1100" dirty="0">
                <a:latin typeface="Consolas" panose="020B0609020204030204" pitchFamily="49" charset="0"/>
              </a:rPr>
              <a:t>    </a:t>
            </a:r>
            <a:r>
              <a:rPr lang="en-US" sz="1100" dirty="0" err="1">
                <a:latin typeface="Consolas" panose="020B0609020204030204" pitchFamily="49" charset="0"/>
              </a:rPr>
              <a:t>vtHdArray.push_back</a:t>
            </a:r>
            <a:r>
              <a:rPr lang="en-US" sz="1100" dirty="0">
                <a:latin typeface="Consolas" panose="020B0609020204030204" pitchFamily="49" charset="0"/>
              </a:rPr>
              <a:t>(</a:t>
            </a:r>
            <a:r>
              <a:rPr lang="en-US" sz="1100" dirty="0" err="1">
                <a:latin typeface="Consolas" panose="020B0609020204030204" pitchFamily="49" charset="0"/>
              </a:rPr>
              <a:t>s.AddVertex</a:t>
            </a:r>
            <a:r>
              <a:rPr lang="en-US" sz="1100" dirty="0">
                <a:latin typeface="Consolas" panose="020B0609020204030204" pitchFamily="49" charset="0"/>
              </a:rPr>
              <a:t>(YsVec3(-3, 3, 3)));</a:t>
            </a:r>
          </a:p>
          <a:p>
            <a:endParaRPr lang="en-US" sz="1100" dirty="0">
              <a:latin typeface="Consolas" panose="020B0609020204030204" pitchFamily="49" charset="0"/>
            </a:endParaRPr>
          </a:p>
          <a:p>
            <a:r>
              <a:rPr lang="en-US" sz="1100" dirty="0">
                <a:latin typeface="Consolas" panose="020B0609020204030204" pitchFamily="49" charset="0"/>
              </a:rPr>
              <a:t>    </a:t>
            </a:r>
            <a:r>
              <a:rPr lang="en-US" sz="1100" dirty="0" err="1">
                <a:latin typeface="Consolas" panose="020B0609020204030204" pitchFamily="49" charset="0"/>
              </a:rPr>
              <a:t>int</a:t>
            </a:r>
            <a:r>
              <a:rPr lang="en-US" sz="1100" dirty="0">
                <a:latin typeface="Consolas" panose="020B0609020204030204" pitchFamily="49" charset="0"/>
              </a:rPr>
              <a:t> </a:t>
            </a:r>
            <a:r>
              <a:rPr lang="en-US" sz="1100" dirty="0" err="1">
                <a:latin typeface="Consolas" panose="020B0609020204030204" pitchFamily="49" charset="0"/>
              </a:rPr>
              <a:t>plgVtx</a:t>
            </a:r>
            <a:r>
              <a:rPr lang="en-US" sz="1100" dirty="0">
                <a:latin typeface="Consolas" panose="020B0609020204030204" pitchFamily="49" charset="0"/>
              </a:rPr>
              <a:t>[6][4]=</a:t>
            </a:r>
          </a:p>
          <a:p>
            <a:r>
              <a:rPr lang="en-US" sz="1100" dirty="0">
                <a:latin typeface="Consolas" panose="020B0609020204030204" pitchFamily="49" charset="0"/>
              </a:rPr>
              <a:t>    {</a:t>
            </a:r>
          </a:p>
          <a:p>
            <a:r>
              <a:rPr lang="en-US" sz="1100" dirty="0">
                <a:latin typeface="Consolas" panose="020B0609020204030204" pitchFamily="49" charset="0"/>
              </a:rPr>
              <a:t>        {0,1,2,3},{7,6,5,4},{1,0,5,4},{2,1,5,6},{3,2,6,7},{0,3,7,4}</a:t>
            </a:r>
          </a:p>
          <a:p>
            <a:r>
              <a:rPr lang="en-US" sz="1100" dirty="0">
                <a:latin typeface="Consolas" panose="020B0609020204030204" pitchFamily="49" charset="0"/>
              </a:rPr>
              <a:t>    };</a:t>
            </a:r>
          </a:p>
          <a:p>
            <a:r>
              <a:rPr lang="en-US" sz="1100" dirty="0">
                <a:latin typeface="Consolas" panose="020B0609020204030204" pitchFamily="49" charset="0"/>
              </a:rPr>
              <a:t>    for(auto </a:t>
            </a:r>
            <a:r>
              <a:rPr lang="en-US" sz="1100" dirty="0" err="1">
                <a:latin typeface="Consolas" panose="020B0609020204030204" pitchFamily="49" charset="0"/>
              </a:rPr>
              <a:t>pv</a:t>
            </a:r>
            <a:r>
              <a:rPr lang="en-US" sz="1100" dirty="0">
                <a:latin typeface="Consolas" panose="020B0609020204030204" pitchFamily="49" charset="0"/>
              </a:rPr>
              <a:t> : </a:t>
            </a:r>
            <a:r>
              <a:rPr lang="en-US" sz="1100" dirty="0" err="1">
                <a:latin typeface="Consolas" panose="020B0609020204030204" pitchFamily="49" charset="0"/>
              </a:rPr>
              <a:t>plgVtx</a:t>
            </a:r>
            <a:r>
              <a:rPr lang="en-US" sz="1100" dirty="0">
                <a:latin typeface="Consolas" panose="020B0609020204030204" pitchFamily="49" charset="0"/>
              </a:rPr>
              <a:t>)</a:t>
            </a:r>
          </a:p>
          <a:p>
            <a:r>
              <a:rPr lang="en-US" sz="1100" dirty="0">
                <a:latin typeface="Consolas" panose="020B0609020204030204" pitchFamily="49" charset="0"/>
              </a:rPr>
              <a:t>    {</a:t>
            </a:r>
          </a:p>
          <a:p>
            <a:r>
              <a:rPr lang="en-US" sz="1100" dirty="0">
                <a:latin typeface="Consolas" panose="020B0609020204030204" pitchFamily="49" charset="0"/>
              </a:rPr>
              <a:t>        </a:t>
            </a:r>
            <a:r>
              <a:rPr lang="en-US" sz="1100" dirty="0" err="1">
                <a:latin typeface="Consolas" panose="020B0609020204030204" pitchFamily="49" charset="0"/>
              </a:rPr>
              <a:t>std</a:t>
            </a:r>
            <a:r>
              <a:rPr lang="en-US" sz="1100" dirty="0">
                <a:latin typeface="Consolas" panose="020B0609020204030204" pitchFamily="49" charset="0"/>
              </a:rPr>
              <a:t>::vector&lt;</a:t>
            </a:r>
            <a:r>
              <a:rPr lang="en-US" sz="1100" dirty="0" err="1">
                <a:latin typeface="Consolas" panose="020B0609020204030204" pitchFamily="49" charset="0"/>
              </a:rPr>
              <a:t>PolygonalMesh</a:t>
            </a:r>
            <a:r>
              <a:rPr lang="en-US" sz="1100" dirty="0">
                <a:latin typeface="Consolas" panose="020B0609020204030204" pitchFamily="49" charset="0"/>
              </a:rPr>
              <a:t>::</a:t>
            </a:r>
            <a:r>
              <a:rPr lang="en-US" sz="1100" dirty="0" err="1">
                <a:latin typeface="Consolas" panose="020B0609020204030204" pitchFamily="49" charset="0"/>
              </a:rPr>
              <a:t>VertexHandle</a:t>
            </a:r>
            <a:r>
              <a:rPr lang="en-US" sz="1100" dirty="0">
                <a:latin typeface="Consolas" panose="020B0609020204030204" pitchFamily="49" charset="0"/>
              </a:rPr>
              <a:t>&gt; </a:t>
            </a:r>
            <a:r>
              <a:rPr lang="en-US" sz="1100" dirty="0" err="1">
                <a:latin typeface="Consolas" panose="020B0609020204030204" pitchFamily="49" charset="0"/>
              </a:rPr>
              <a:t>plVtHd</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plVtHd.push_back</a:t>
            </a:r>
            <a:r>
              <a:rPr lang="en-US" sz="1100" dirty="0">
                <a:latin typeface="Consolas" panose="020B0609020204030204" pitchFamily="49" charset="0"/>
              </a:rPr>
              <a:t>(</a:t>
            </a:r>
            <a:r>
              <a:rPr lang="en-US" sz="1100" dirty="0" err="1">
                <a:latin typeface="Consolas" panose="020B0609020204030204" pitchFamily="49" charset="0"/>
              </a:rPr>
              <a:t>vtHdArray</a:t>
            </a:r>
            <a:r>
              <a:rPr lang="en-US" sz="1100" dirty="0">
                <a:latin typeface="Consolas" panose="020B0609020204030204" pitchFamily="49" charset="0"/>
              </a:rPr>
              <a:t>[</a:t>
            </a:r>
            <a:r>
              <a:rPr lang="en-US" sz="1100" dirty="0" err="1">
                <a:latin typeface="Consolas" panose="020B0609020204030204" pitchFamily="49" charset="0"/>
              </a:rPr>
              <a:t>pv</a:t>
            </a:r>
            <a:r>
              <a:rPr lang="en-US" sz="1100" dirty="0">
                <a:latin typeface="Consolas" panose="020B0609020204030204" pitchFamily="49" charset="0"/>
              </a:rPr>
              <a:t>[0]]);</a:t>
            </a:r>
          </a:p>
          <a:p>
            <a:r>
              <a:rPr lang="en-US" sz="1100" dirty="0">
                <a:latin typeface="Consolas" panose="020B0609020204030204" pitchFamily="49" charset="0"/>
              </a:rPr>
              <a:t>        </a:t>
            </a:r>
            <a:r>
              <a:rPr lang="en-US" sz="1100" dirty="0" err="1">
                <a:latin typeface="Consolas" panose="020B0609020204030204" pitchFamily="49" charset="0"/>
              </a:rPr>
              <a:t>plVtHd.push_back</a:t>
            </a:r>
            <a:r>
              <a:rPr lang="en-US" sz="1100" dirty="0">
                <a:latin typeface="Consolas" panose="020B0609020204030204" pitchFamily="49" charset="0"/>
              </a:rPr>
              <a:t>(</a:t>
            </a:r>
            <a:r>
              <a:rPr lang="en-US" sz="1100" dirty="0" err="1">
                <a:latin typeface="Consolas" panose="020B0609020204030204" pitchFamily="49" charset="0"/>
              </a:rPr>
              <a:t>vtHdArray</a:t>
            </a:r>
            <a:r>
              <a:rPr lang="en-US" sz="1100" dirty="0">
                <a:latin typeface="Consolas" panose="020B0609020204030204" pitchFamily="49" charset="0"/>
              </a:rPr>
              <a:t>[</a:t>
            </a:r>
            <a:r>
              <a:rPr lang="en-US" sz="1100" dirty="0" err="1">
                <a:latin typeface="Consolas" panose="020B0609020204030204" pitchFamily="49" charset="0"/>
              </a:rPr>
              <a:t>pv</a:t>
            </a:r>
            <a:r>
              <a:rPr lang="en-US" sz="1100" dirty="0">
                <a:latin typeface="Consolas" panose="020B0609020204030204" pitchFamily="49" charset="0"/>
              </a:rPr>
              <a:t>[1]]);</a:t>
            </a:r>
          </a:p>
          <a:p>
            <a:r>
              <a:rPr lang="en-US" sz="1100" dirty="0">
                <a:latin typeface="Consolas" panose="020B0609020204030204" pitchFamily="49" charset="0"/>
              </a:rPr>
              <a:t>        </a:t>
            </a:r>
            <a:r>
              <a:rPr lang="en-US" sz="1100" dirty="0" err="1">
                <a:latin typeface="Consolas" panose="020B0609020204030204" pitchFamily="49" charset="0"/>
              </a:rPr>
              <a:t>plVtHd.push_back</a:t>
            </a:r>
            <a:r>
              <a:rPr lang="en-US" sz="1100" dirty="0">
                <a:latin typeface="Consolas" panose="020B0609020204030204" pitchFamily="49" charset="0"/>
              </a:rPr>
              <a:t>(</a:t>
            </a:r>
            <a:r>
              <a:rPr lang="en-US" sz="1100" dirty="0" err="1">
                <a:latin typeface="Consolas" panose="020B0609020204030204" pitchFamily="49" charset="0"/>
              </a:rPr>
              <a:t>vtHdArray</a:t>
            </a:r>
            <a:r>
              <a:rPr lang="en-US" sz="1100" dirty="0">
                <a:latin typeface="Consolas" panose="020B0609020204030204" pitchFamily="49" charset="0"/>
              </a:rPr>
              <a:t>[</a:t>
            </a:r>
            <a:r>
              <a:rPr lang="en-US" sz="1100" dirty="0" err="1">
                <a:latin typeface="Consolas" panose="020B0609020204030204" pitchFamily="49" charset="0"/>
              </a:rPr>
              <a:t>pv</a:t>
            </a:r>
            <a:r>
              <a:rPr lang="en-US" sz="1100" dirty="0">
                <a:latin typeface="Consolas" panose="020B0609020204030204" pitchFamily="49" charset="0"/>
              </a:rPr>
              <a:t>[2]]);</a:t>
            </a:r>
          </a:p>
          <a:p>
            <a:r>
              <a:rPr lang="en-US" sz="1100" dirty="0">
                <a:latin typeface="Consolas" panose="020B0609020204030204" pitchFamily="49" charset="0"/>
              </a:rPr>
              <a:t>        </a:t>
            </a:r>
            <a:r>
              <a:rPr lang="en-US" sz="1100" dirty="0" err="1">
                <a:latin typeface="Consolas" panose="020B0609020204030204" pitchFamily="49" charset="0"/>
              </a:rPr>
              <a:t>plVtHd.push_back</a:t>
            </a:r>
            <a:r>
              <a:rPr lang="en-US" sz="1100" dirty="0">
                <a:latin typeface="Consolas" panose="020B0609020204030204" pitchFamily="49" charset="0"/>
              </a:rPr>
              <a:t>(</a:t>
            </a:r>
            <a:r>
              <a:rPr lang="en-US" sz="1100" dirty="0" err="1">
                <a:latin typeface="Consolas" panose="020B0609020204030204" pitchFamily="49" charset="0"/>
              </a:rPr>
              <a:t>vtHdArray</a:t>
            </a:r>
            <a:r>
              <a:rPr lang="en-US" sz="1100" dirty="0">
                <a:latin typeface="Consolas" panose="020B0609020204030204" pitchFamily="49" charset="0"/>
              </a:rPr>
              <a:t>[</a:t>
            </a:r>
            <a:r>
              <a:rPr lang="en-US" sz="1100" dirty="0" err="1">
                <a:latin typeface="Consolas" panose="020B0609020204030204" pitchFamily="49" charset="0"/>
              </a:rPr>
              <a:t>pv</a:t>
            </a:r>
            <a:r>
              <a:rPr lang="en-US" sz="1100" dirty="0">
                <a:latin typeface="Consolas" panose="020B0609020204030204" pitchFamily="49" charset="0"/>
              </a:rPr>
              <a:t>[3]]);</a:t>
            </a:r>
          </a:p>
          <a:p>
            <a:r>
              <a:rPr lang="en-US" sz="1100" dirty="0">
                <a:latin typeface="Consolas" panose="020B0609020204030204" pitchFamily="49" charset="0"/>
              </a:rPr>
              <a:t>        </a:t>
            </a:r>
            <a:r>
              <a:rPr lang="en-US" sz="1100" dirty="0" err="1">
                <a:latin typeface="Consolas" panose="020B0609020204030204" pitchFamily="49" charset="0"/>
              </a:rPr>
              <a:t>s.AddPolygon</a:t>
            </a:r>
            <a:r>
              <a:rPr lang="en-US" sz="1100" dirty="0">
                <a:latin typeface="Consolas" panose="020B0609020204030204" pitchFamily="49" charset="0"/>
              </a:rPr>
              <a:t>(</a:t>
            </a:r>
            <a:r>
              <a:rPr lang="en-US" sz="1100" dirty="0" err="1">
                <a:latin typeface="Consolas" panose="020B0609020204030204" pitchFamily="49" charset="0"/>
              </a:rPr>
              <a:t>plVtHd</a:t>
            </a:r>
            <a:r>
              <a:rPr lang="en-US" sz="1100" dirty="0">
                <a:latin typeface="Consolas" panose="020B0609020204030204" pitchFamily="49" charset="0"/>
              </a:rPr>
              <a:t>);</a:t>
            </a:r>
          </a:p>
          <a:p>
            <a:r>
              <a:rPr lang="en-US" sz="1100" dirty="0">
                <a:latin typeface="Consolas" panose="020B0609020204030204" pitchFamily="49" charset="0"/>
              </a:rPr>
              <a:t>    }</a:t>
            </a:r>
          </a:p>
          <a:p>
            <a:r>
              <a:rPr lang="en-US" sz="1100" dirty="0">
                <a:latin typeface="Consolas" panose="020B0609020204030204" pitchFamily="49" charset="0"/>
              </a:rPr>
              <a:t>    return 0;</a:t>
            </a:r>
          </a:p>
          <a:p>
            <a:r>
              <a:rPr lang="en-US" sz="1100" dirty="0">
                <a:latin typeface="Consolas" panose="020B0609020204030204" pitchFamily="49" charset="0"/>
              </a:rPr>
              <a:t>}</a:t>
            </a:r>
          </a:p>
        </p:txBody>
      </p:sp>
    </p:spTree>
    <p:extLst>
      <p:ext uri="{BB962C8B-B14F-4D97-AF65-F5344CB8AC3E}">
        <p14:creationId xmlns:p14="http://schemas.microsoft.com/office/powerpoint/2010/main" val="31912382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Access Functions</a:t>
            </a:r>
          </a:p>
        </p:txBody>
      </p:sp>
      <p:sp>
        <p:nvSpPr>
          <p:cNvPr id="3" name="Content Placeholder 2"/>
          <p:cNvSpPr>
            <a:spLocks noGrp="1"/>
          </p:cNvSpPr>
          <p:nvPr>
            <p:ph idx="1"/>
          </p:nvPr>
        </p:nvSpPr>
        <p:spPr/>
        <p:txBody>
          <a:bodyPr/>
          <a:lstStyle/>
          <a:p>
            <a:r>
              <a:rPr lang="en-US" dirty="0"/>
              <a:t>Let’s implement the following functions, and</a:t>
            </a:r>
          </a:p>
          <a:p>
            <a:endParaRPr lang="en-US" dirty="0"/>
          </a:p>
          <a:p>
            <a:endParaRPr lang="en-US" dirty="0"/>
          </a:p>
          <a:p>
            <a:endParaRPr lang="en-US" dirty="0"/>
          </a:p>
          <a:p>
            <a:r>
              <a:rPr lang="en-US" dirty="0"/>
              <a:t>Add the following in the test.</a:t>
            </a:r>
          </a:p>
        </p:txBody>
      </p:sp>
      <p:sp>
        <p:nvSpPr>
          <p:cNvPr id="4" name="TextBox 3"/>
          <p:cNvSpPr txBox="1"/>
          <p:nvPr/>
        </p:nvSpPr>
        <p:spPr>
          <a:xfrm>
            <a:off x="941832" y="1920240"/>
            <a:ext cx="4339650" cy="938719"/>
          </a:xfrm>
          <a:prstGeom prst="rect">
            <a:avLst/>
          </a:prstGeom>
          <a:noFill/>
        </p:spPr>
        <p:txBody>
          <a:bodyPr wrap="none" rtlCol="0">
            <a:spAutoFit/>
          </a:bodyPr>
          <a:lstStyle/>
          <a:p>
            <a:r>
              <a:rPr lang="en-US" sz="1100" dirty="0">
                <a:latin typeface="Consolas" panose="020B0609020204030204" pitchFamily="49" charset="0"/>
              </a:rPr>
              <a:t>    long </a:t>
            </a:r>
            <a:r>
              <a:rPr lang="en-US" sz="1100" dirty="0" err="1">
                <a:latin typeface="Consolas" panose="020B0609020204030204" pitchFamily="49" charset="0"/>
              </a:rPr>
              <a:t>long</a:t>
            </a:r>
            <a:r>
              <a:rPr lang="en-US" sz="1100" dirty="0">
                <a:latin typeface="Consolas" panose="020B0609020204030204" pitchFamily="49" charset="0"/>
              </a:rPr>
              <a:t> </a:t>
            </a:r>
            <a:r>
              <a:rPr lang="en-US" sz="1100" dirty="0" err="1">
                <a:latin typeface="Consolas" panose="020B0609020204030204" pitchFamily="49" charset="0"/>
              </a:rPr>
              <a:t>int</a:t>
            </a:r>
            <a:r>
              <a:rPr lang="en-US" sz="1100" dirty="0">
                <a:latin typeface="Consolas" panose="020B0609020204030204" pitchFamily="49" charset="0"/>
              </a:rPr>
              <a:t> </a:t>
            </a:r>
            <a:r>
              <a:rPr lang="en-US" sz="1100" dirty="0" err="1">
                <a:latin typeface="Consolas" panose="020B0609020204030204" pitchFamily="49" charset="0"/>
              </a:rPr>
              <a:t>GetNumVertex</a:t>
            </a:r>
            <a:r>
              <a:rPr lang="en-US" sz="1100" dirty="0">
                <a:latin typeface="Consolas" panose="020B0609020204030204" pitchFamily="49" charset="0"/>
              </a:rPr>
              <a:t>(void)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a:latin typeface="Consolas" panose="020B0609020204030204" pitchFamily="49" charset="0"/>
              </a:rPr>
              <a:t>    bool </a:t>
            </a:r>
            <a:r>
              <a:rPr lang="en-US" sz="1100" dirty="0" err="1">
                <a:latin typeface="Consolas" panose="020B0609020204030204" pitchFamily="49" charset="0"/>
              </a:rPr>
              <a:t>MoveToNextVertex</a:t>
            </a:r>
            <a:r>
              <a:rPr lang="en-US" sz="1100" dirty="0">
                <a:latin typeface="Consolas" panose="020B0609020204030204" pitchFamily="49" charset="0"/>
              </a:rPr>
              <a:t>(</a:t>
            </a:r>
            <a:r>
              <a:rPr lang="en-US" sz="1100" dirty="0" err="1">
                <a:latin typeface="Consolas" panose="020B0609020204030204" pitchFamily="49" charset="0"/>
              </a:rPr>
              <a:t>VertexHandle</a:t>
            </a:r>
            <a:r>
              <a:rPr lang="en-US" sz="1100" dirty="0">
                <a:latin typeface="Consolas" panose="020B0609020204030204" pitchFamily="49" charset="0"/>
              </a:rPr>
              <a:t> &amp;</a:t>
            </a:r>
            <a:r>
              <a:rPr lang="en-US" sz="1100" dirty="0" err="1">
                <a:latin typeface="Consolas" panose="020B0609020204030204" pitchFamily="49" charset="0"/>
              </a:rPr>
              <a:t>vtHd</a:t>
            </a:r>
            <a:r>
              <a:rPr lang="en-US" sz="1100" dirty="0">
                <a:latin typeface="Consolas" panose="020B0609020204030204" pitchFamily="49" charset="0"/>
              </a:rPr>
              <a:t>)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a:latin typeface="Consolas" panose="020B0609020204030204" pitchFamily="49" charset="0"/>
              </a:rPr>
              <a:t>    long </a:t>
            </a:r>
            <a:r>
              <a:rPr lang="en-US" sz="1100" dirty="0" err="1">
                <a:latin typeface="Consolas" panose="020B0609020204030204" pitchFamily="49" charset="0"/>
              </a:rPr>
              <a:t>long</a:t>
            </a:r>
            <a:r>
              <a:rPr lang="en-US" sz="1100" dirty="0">
                <a:latin typeface="Consolas" panose="020B0609020204030204" pitchFamily="49" charset="0"/>
              </a:rPr>
              <a:t> </a:t>
            </a:r>
            <a:r>
              <a:rPr lang="en-US" sz="1100" dirty="0" err="1">
                <a:latin typeface="Consolas" panose="020B0609020204030204" pitchFamily="49" charset="0"/>
              </a:rPr>
              <a:t>int</a:t>
            </a:r>
            <a:r>
              <a:rPr lang="en-US" sz="1100" dirty="0">
                <a:latin typeface="Consolas" panose="020B0609020204030204" pitchFamily="49" charset="0"/>
              </a:rPr>
              <a:t> </a:t>
            </a:r>
            <a:r>
              <a:rPr lang="en-US" sz="1100" dirty="0" err="1">
                <a:latin typeface="Consolas" panose="020B0609020204030204" pitchFamily="49" charset="0"/>
              </a:rPr>
              <a:t>GetNumPolygon</a:t>
            </a:r>
            <a:r>
              <a:rPr lang="en-US" sz="1100" dirty="0">
                <a:latin typeface="Consolas" panose="020B0609020204030204" pitchFamily="49" charset="0"/>
              </a:rPr>
              <a:t>(void)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a:latin typeface="Consolas" panose="020B0609020204030204" pitchFamily="49" charset="0"/>
              </a:rPr>
              <a:t>    bool </a:t>
            </a:r>
            <a:r>
              <a:rPr lang="en-US" sz="1100" dirty="0" err="1">
                <a:latin typeface="Consolas" panose="020B0609020204030204" pitchFamily="49" charset="0"/>
              </a:rPr>
              <a:t>MoveToNextPolygon</a:t>
            </a:r>
            <a:r>
              <a:rPr lang="en-US" sz="1100" dirty="0">
                <a:latin typeface="Consolas" panose="020B0609020204030204" pitchFamily="49" charset="0"/>
              </a:rPr>
              <a:t>(</a:t>
            </a:r>
            <a:r>
              <a:rPr lang="en-US" sz="1100" dirty="0" err="1">
                <a:latin typeface="Consolas" panose="020B0609020204030204" pitchFamily="49" charset="0"/>
              </a:rPr>
              <a:t>PolygonHandle</a:t>
            </a:r>
            <a:r>
              <a:rPr lang="en-US" sz="1100" dirty="0">
                <a:latin typeface="Consolas" panose="020B0609020204030204" pitchFamily="49" charset="0"/>
              </a:rPr>
              <a:t> &amp;</a:t>
            </a:r>
            <a:r>
              <a:rPr lang="en-US" sz="1100" dirty="0" err="1">
                <a:latin typeface="Consolas" panose="020B0609020204030204" pitchFamily="49" charset="0"/>
              </a:rPr>
              <a:t>plHd</a:t>
            </a:r>
            <a:r>
              <a:rPr lang="en-US" sz="1100" dirty="0">
                <a:latin typeface="Consolas" panose="020B0609020204030204" pitchFamily="49" charset="0"/>
              </a:rPr>
              <a:t>) </a:t>
            </a:r>
            <a:r>
              <a:rPr lang="en-US" sz="1100" dirty="0" err="1">
                <a:latin typeface="Consolas" panose="020B0609020204030204" pitchFamily="49" charset="0"/>
              </a:rPr>
              <a:t>const</a:t>
            </a:r>
            <a:r>
              <a:rPr lang="en-US" sz="1100" dirty="0">
                <a:latin typeface="Consolas" panose="020B0609020204030204" pitchFamily="49" charset="0"/>
              </a:rPr>
              <a:t>;</a:t>
            </a:r>
          </a:p>
          <a:p>
            <a:endParaRPr lang="en-US" sz="1100" dirty="0">
              <a:latin typeface="Consolas" panose="020B0609020204030204" pitchFamily="49" charset="0"/>
            </a:endParaRPr>
          </a:p>
        </p:txBody>
      </p:sp>
      <p:sp>
        <p:nvSpPr>
          <p:cNvPr id="5" name="TextBox 4"/>
          <p:cNvSpPr txBox="1"/>
          <p:nvPr/>
        </p:nvSpPr>
        <p:spPr>
          <a:xfrm>
            <a:off x="941832" y="3261454"/>
            <a:ext cx="5493812" cy="2462213"/>
          </a:xfrm>
          <a:prstGeom prst="rect">
            <a:avLst/>
          </a:prstGeom>
          <a:noFill/>
        </p:spPr>
        <p:txBody>
          <a:bodyPr wrap="none" rtlCol="0">
            <a:spAutoFit/>
          </a:bodyPr>
          <a:lstStyle/>
          <a:p>
            <a:endParaRPr lang="en-US" sz="1100" dirty="0">
              <a:latin typeface="Consolas" panose="020B0609020204030204" pitchFamily="49" charset="0"/>
            </a:endParaRPr>
          </a:p>
          <a:p>
            <a:r>
              <a:rPr lang="en-US" sz="1100" dirty="0">
                <a:latin typeface="Consolas" panose="020B0609020204030204" pitchFamily="49" charset="0"/>
              </a:rPr>
              <a:t>    </a:t>
            </a:r>
            <a:r>
              <a:rPr lang="en-US" sz="1100" dirty="0" err="1">
                <a:latin typeface="Consolas" panose="020B0609020204030204" pitchFamily="49" charset="0"/>
              </a:rPr>
              <a:t>printf</a:t>
            </a:r>
            <a:r>
              <a:rPr lang="en-US" sz="1100" dirty="0">
                <a:latin typeface="Consolas" panose="020B0609020204030204" pitchFamily="49" charset="0"/>
              </a:rPr>
              <a:t>("%d vertices\n",(</a:t>
            </a:r>
            <a:r>
              <a:rPr lang="en-US" sz="1100" dirty="0" err="1">
                <a:latin typeface="Consolas" panose="020B0609020204030204" pitchFamily="49" charset="0"/>
              </a:rPr>
              <a:t>int</a:t>
            </a:r>
            <a:r>
              <a:rPr lang="en-US" sz="1100" dirty="0">
                <a:latin typeface="Consolas" panose="020B0609020204030204" pitchFamily="49" charset="0"/>
              </a:rPr>
              <a:t>)</a:t>
            </a:r>
            <a:r>
              <a:rPr lang="en-US" sz="1100" dirty="0" err="1">
                <a:latin typeface="Consolas" panose="020B0609020204030204" pitchFamily="49" charset="0"/>
              </a:rPr>
              <a:t>s.GetNumVertex</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printf</a:t>
            </a:r>
            <a:r>
              <a:rPr lang="en-US" sz="1100" dirty="0">
                <a:latin typeface="Consolas" panose="020B0609020204030204" pitchFamily="49" charset="0"/>
              </a:rPr>
              <a:t>("%d polygons\n",(</a:t>
            </a:r>
            <a:r>
              <a:rPr lang="en-US" sz="1100" dirty="0" err="1">
                <a:latin typeface="Consolas" panose="020B0609020204030204" pitchFamily="49" charset="0"/>
              </a:rPr>
              <a:t>int</a:t>
            </a:r>
            <a:r>
              <a:rPr lang="en-US" sz="1100" dirty="0">
                <a:latin typeface="Consolas" panose="020B0609020204030204" pitchFamily="49" charset="0"/>
              </a:rPr>
              <a:t>)</a:t>
            </a:r>
            <a:r>
              <a:rPr lang="en-US" sz="1100" dirty="0" err="1">
                <a:latin typeface="Consolas" panose="020B0609020204030204" pitchFamily="49" charset="0"/>
              </a:rPr>
              <a:t>s.GetNumPolygon</a:t>
            </a:r>
            <a:r>
              <a:rPr lang="en-US" sz="1100" dirty="0">
                <a:latin typeface="Consolas" panose="020B0609020204030204" pitchFamily="49" charset="0"/>
              </a:rPr>
              <a:t>());</a:t>
            </a:r>
          </a:p>
          <a:p>
            <a:r>
              <a:rPr lang="en-US" sz="1100" dirty="0">
                <a:latin typeface="Consolas" panose="020B0609020204030204" pitchFamily="49" charset="0"/>
              </a:rPr>
              <a:t>    for(auto </a:t>
            </a:r>
            <a:r>
              <a:rPr lang="en-US" sz="1100" dirty="0" err="1">
                <a:latin typeface="Consolas" panose="020B0609020204030204" pitchFamily="49" charset="0"/>
              </a:rPr>
              <a:t>vtHd</a:t>
            </a:r>
            <a:r>
              <a:rPr lang="en-US" sz="1100" dirty="0">
                <a:latin typeface="Consolas" panose="020B0609020204030204" pitchFamily="49" charset="0"/>
              </a:rPr>
              <a:t>=</a:t>
            </a:r>
            <a:r>
              <a:rPr lang="en-US" sz="1100" dirty="0" err="1">
                <a:latin typeface="Consolas" panose="020B0609020204030204" pitchFamily="49" charset="0"/>
              </a:rPr>
              <a:t>s.NullVertex</a:t>
            </a:r>
            <a:r>
              <a:rPr lang="en-US" sz="1100" dirty="0">
                <a:latin typeface="Consolas" panose="020B0609020204030204" pitchFamily="49" charset="0"/>
              </a:rPr>
              <a:t>(); true==</a:t>
            </a:r>
            <a:r>
              <a:rPr lang="en-US" sz="1100" dirty="0" err="1">
                <a:latin typeface="Consolas" panose="020B0609020204030204" pitchFamily="49" charset="0"/>
              </a:rPr>
              <a:t>s.MoveToNextVertex</a:t>
            </a:r>
            <a:r>
              <a:rPr lang="en-US" sz="1100" dirty="0">
                <a:latin typeface="Consolas" panose="020B0609020204030204" pitchFamily="49" charset="0"/>
              </a:rPr>
              <a:t>(</a:t>
            </a:r>
            <a:r>
              <a:rPr lang="en-US" sz="1100" dirty="0" err="1">
                <a:latin typeface="Consolas" panose="020B0609020204030204" pitchFamily="49" charset="0"/>
              </a:rPr>
              <a:t>vtHd</a:t>
            </a:r>
            <a:r>
              <a:rPr lang="en-US" sz="1100" dirty="0">
                <a:latin typeface="Consolas" panose="020B0609020204030204" pitchFamily="49" charset="0"/>
              </a:rPr>
              <a:t>); )</a:t>
            </a:r>
          </a:p>
          <a:p>
            <a:r>
              <a:rPr lang="en-US" sz="1100" dirty="0">
                <a:latin typeface="Consolas" panose="020B0609020204030204" pitchFamily="49" charset="0"/>
              </a:rPr>
              <a:t>    {</a:t>
            </a:r>
          </a:p>
          <a:p>
            <a:r>
              <a:rPr lang="en-US" sz="1100" dirty="0">
                <a:latin typeface="Consolas" panose="020B0609020204030204" pitchFamily="49" charset="0"/>
              </a:rPr>
              <a:t>        auto </a:t>
            </a:r>
            <a:r>
              <a:rPr lang="en-US" sz="1100" dirty="0" err="1">
                <a:latin typeface="Consolas" panose="020B0609020204030204" pitchFamily="49" charset="0"/>
              </a:rPr>
              <a:t>pos</a:t>
            </a:r>
            <a:r>
              <a:rPr lang="en-US" sz="1100" dirty="0">
                <a:latin typeface="Consolas" panose="020B0609020204030204" pitchFamily="49" charset="0"/>
              </a:rPr>
              <a:t>=</a:t>
            </a:r>
            <a:r>
              <a:rPr lang="en-US" sz="1100" dirty="0" err="1">
                <a:latin typeface="Consolas" panose="020B0609020204030204" pitchFamily="49" charset="0"/>
              </a:rPr>
              <a:t>s.GetVertexPosition</a:t>
            </a:r>
            <a:r>
              <a:rPr lang="en-US" sz="1100" dirty="0">
                <a:latin typeface="Consolas" panose="020B0609020204030204" pitchFamily="49" charset="0"/>
              </a:rPr>
              <a:t>(</a:t>
            </a:r>
            <a:r>
              <a:rPr lang="en-US" sz="1100" dirty="0" err="1">
                <a:latin typeface="Consolas" panose="020B0609020204030204" pitchFamily="49" charset="0"/>
              </a:rPr>
              <a:t>vtHd</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printf</a:t>
            </a:r>
            <a:r>
              <a:rPr lang="en-US" sz="1100" dirty="0">
                <a:latin typeface="Consolas" panose="020B0609020204030204" pitchFamily="49" charset="0"/>
              </a:rPr>
              <a:t>("Vertex %lf %lf %lf\n",</a:t>
            </a:r>
            <a:r>
              <a:rPr lang="en-US" sz="1100" dirty="0" err="1">
                <a:latin typeface="Consolas" panose="020B0609020204030204" pitchFamily="49" charset="0"/>
              </a:rPr>
              <a:t>pos.x</a:t>
            </a:r>
            <a:r>
              <a:rPr lang="en-US" sz="1100" dirty="0">
                <a:latin typeface="Consolas" panose="020B0609020204030204" pitchFamily="49" charset="0"/>
              </a:rPr>
              <a:t>(),</a:t>
            </a:r>
            <a:r>
              <a:rPr lang="en-US" sz="1100" dirty="0" err="1">
                <a:latin typeface="Consolas" panose="020B0609020204030204" pitchFamily="49" charset="0"/>
              </a:rPr>
              <a:t>pos.y</a:t>
            </a:r>
            <a:r>
              <a:rPr lang="en-US" sz="1100" dirty="0">
                <a:latin typeface="Consolas" panose="020B0609020204030204" pitchFamily="49" charset="0"/>
              </a:rPr>
              <a:t>(),</a:t>
            </a:r>
            <a:r>
              <a:rPr lang="en-US" sz="1100" dirty="0" err="1">
                <a:latin typeface="Consolas" panose="020B0609020204030204" pitchFamily="49" charset="0"/>
              </a:rPr>
              <a:t>pos.z</a:t>
            </a:r>
            <a:r>
              <a:rPr lang="en-US" sz="1100" dirty="0">
                <a:latin typeface="Consolas" panose="020B0609020204030204" pitchFamily="49" charset="0"/>
              </a:rPr>
              <a:t>());</a:t>
            </a:r>
          </a:p>
          <a:p>
            <a:r>
              <a:rPr lang="en-US" sz="1100" dirty="0">
                <a:latin typeface="Consolas" panose="020B0609020204030204" pitchFamily="49" charset="0"/>
              </a:rPr>
              <a:t>    }</a:t>
            </a:r>
          </a:p>
          <a:p>
            <a:r>
              <a:rPr lang="en-US" sz="1100" dirty="0">
                <a:latin typeface="Consolas" panose="020B0609020204030204" pitchFamily="49" charset="0"/>
              </a:rPr>
              <a:t>    for(auto </a:t>
            </a:r>
            <a:r>
              <a:rPr lang="en-US" sz="1100" dirty="0" err="1">
                <a:latin typeface="Consolas" panose="020B0609020204030204" pitchFamily="49" charset="0"/>
              </a:rPr>
              <a:t>plHd</a:t>
            </a:r>
            <a:r>
              <a:rPr lang="en-US" sz="1100" dirty="0">
                <a:latin typeface="Consolas" panose="020B0609020204030204" pitchFamily="49" charset="0"/>
              </a:rPr>
              <a:t>=</a:t>
            </a:r>
            <a:r>
              <a:rPr lang="en-US" sz="1100" dirty="0" err="1">
                <a:latin typeface="Consolas" panose="020B0609020204030204" pitchFamily="49" charset="0"/>
              </a:rPr>
              <a:t>s.NullPolygon</a:t>
            </a:r>
            <a:r>
              <a:rPr lang="en-US" sz="1100" dirty="0">
                <a:latin typeface="Consolas" panose="020B0609020204030204" pitchFamily="49" charset="0"/>
              </a:rPr>
              <a:t>(); true==</a:t>
            </a:r>
            <a:r>
              <a:rPr lang="en-US" sz="1100" dirty="0" err="1">
                <a:latin typeface="Consolas" panose="020B0609020204030204" pitchFamily="49" charset="0"/>
              </a:rPr>
              <a:t>s.MoveToNextPolygon</a:t>
            </a:r>
            <a:r>
              <a:rPr lang="en-US" sz="1100" dirty="0">
                <a:latin typeface="Consolas" panose="020B0609020204030204" pitchFamily="49" charset="0"/>
              </a:rPr>
              <a:t>(</a:t>
            </a:r>
            <a:r>
              <a:rPr lang="en-US" sz="1100" dirty="0" err="1">
                <a:latin typeface="Consolas" panose="020B0609020204030204" pitchFamily="49" charset="0"/>
              </a:rPr>
              <a:t>plHd</a:t>
            </a:r>
            <a:r>
              <a:rPr lang="en-US" sz="1100" dirty="0">
                <a:latin typeface="Consolas" panose="020B0609020204030204" pitchFamily="49" charset="0"/>
              </a:rPr>
              <a:t>); )</a:t>
            </a:r>
          </a:p>
          <a:p>
            <a:r>
              <a:rPr lang="en-US" sz="1100" dirty="0">
                <a:latin typeface="Consolas" panose="020B0609020204030204" pitchFamily="49" charset="0"/>
              </a:rPr>
              <a:t>    {</a:t>
            </a:r>
          </a:p>
          <a:p>
            <a:r>
              <a:rPr lang="en-US" sz="1100" dirty="0">
                <a:latin typeface="Consolas" panose="020B0609020204030204" pitchFamily="49" charset="0"/>
              </a:rPr>
              <a:t>        auto </a:t>
            </a:r>
            <a:r>
              <a:rPr lang="en-US" sz="1100" dirty="0" err="1">
                <a:latin typeface="Consolas" panose="020B0609020204030204" pitchFamily="49" charset="0"/>
              </a:rPr>
              <a:t>plVtHd</a:t>
            </a:r>
            <a:r>
              <a:rPr lang="en-US" sz="1100" dirty="0">
                <a:latin typeface="Consolas" panose="020B0609020204030204" pitchFamily="49" charset="0"/>
              </a:rPr>
              <a:t>=</a:t>
            </a:r>
            <a:r>
              <a:rPr lang="en-US" sz="1100" dirty="0" err="1">
                <a:latin typeface="Consolas" panose="020B0609020204030204" pitchFamily="49" charset="0"/>
              </a:rPr>
              <a:t>s.GetPolygonVertex</a:t>
            </a:r>
            <a:r>
              <a:rPr lang="en-US" sz="1100" dirty="0">
                <a:latin typeface="Consolas" panose="020B0609020204030204" pitchFamily="49" charset="0"/>
              </a:rPr>
              <a:t>(</a:t>
            </a:r>
            <a:r>
              <a:rPr lang="en-US" sz="1100" dirty="0" err="1">
                <a:latin typeface="Consolas" panose="020B0609020204030204" pitchFamily="49" charset="0"/>
              </a:rPr>
              <a:t>plHd</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printf</a:t>
            </a:r>
            <a:r>
              <a:rPr lang="en-US" sz="1100" dirty="0">
                <a:latin typeface="Consolas" panose="020B0609020204030204" pitchFamily="49" charset="0"/>
              </a:rPr>
              <a:t>("Polygon with %d vertices.\n",(</a:t>
            </a:r>
            <a:r>
              <a:rPr lang="en-US" sz="1100" dirty="0" err="1">
                <a:latin typeface="Consolas" panose="020B0609020204030204" pitchFamily="49" charset="0"/>
              </a:rPr>
              <a:t>int</a:t>
            </a:r>
            <a:r>
              <a:rPr lang="en-US" sz="1100" dirty="0">
                <a:latin typeface="Consolas" panose="020B0609020204030204" pitchFamily="49" charset="0"/>
              </a:rPr>
              <a:t>)</a:t>
            </a:r>
            <a:r>
              <a:rPr lang="en-US" sz="1100" dirty="0" err="1">
                <a:latin typeface="Consolas" panose="020B0609020204030204" pitchFamily="49" charset="0"/>
              </a:rPr>
              <a:t>plVtHd.size</a:t>
            </a:r>
            <a:r>
              <a:rPr lang="en-US" sz="1100" dirty="0">
                <a:latin typeface="Consolas" panose="020B0609020204030204" pitchFamily="49" charset="0"/>
              </a:rPr>
              <a:t>());</a:t>
            </a:r>
          </a:p>
          <a:p>
            <a:r>
              <a:rPr lang="en-US" sz="1100" dirty="0">
                <a:latin typeface="Consolas" panose="020B0609020204030204" pitchFamily="49" charset="0"/>
              </a:rPr>
              <a:t>    }</a:t>
            </a:r>
          </a:p>
          <a:p>
            <a:endParaRPr lang="en-US" sz="1100" dirty="0">
              <a:latin typeface="Consolas" panose="020B0609020204030204" pitchFamily="49" charset="0"/>
            </a:endParaRPr>
          </a:p>
        </p:txBody>
      </p:sp>
    </p:spTree>
    <p:extLst>
      <p:ext uri="{BB962C8B-B14F-4D97-AF65-F5344CB8AC3E}">
        <p14:creationId xmlns:p14="http://schemas.microsoft.com/office/powerpoint/2010/main" val="22856003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Want to add a topological information</a:t>
            </a:r>
          </a:p>
        </p:txBody>
      </p:sp>
      <p:sp>
        <p:nvSpPr>
          <p:cNvPr id="3" name="Content Placeholder 2"/>
          <p:cNvSpPr>
            <a:spLocks noGrp="1"/>
          </p:cNvSpPr>
          <p:nvPr>
            <p:ph idx="1"/>
          </p:nvPr>
        </p:nvSpPr>
        <p:spPr/>
        <p:txBody>
          <a:bodyPr/>
          <a:lstStyle/>
          <a:p>
            <a:r>
              <a:rPr lang="en-US" dirty="0"/>
              <a:t>In the current format, you can find a set of vertices from a polygon.</a:t>
            </a:r>
          </a:p>
          <a:p>
            <a:r>
              <a:rPr lang="en-US" dirty="0"/>
              <a:t>But, what if you want to find a set of polygons from a vertex?</a:t>
            </a:r>
          </a:p>
          <a:p>
            <a:r>
              <a:rPr lang="en-US" dirty="0"/>
              <a:t>Visit all polygons to check if the polygon is using the vertex?  Will take O(N).  If you need to do it for each vertex, the order will be O(N</a:t>
            </a:r>
            <a:r>
              <a:rPr lang="en-US" baseline="30000" dirty="0"/>
              <a:t>2</a:t>
            </a:r>
            <a:r>
              <a:rPr lang="en-US" dirty="0"/>
              <a:t>).</a:t>
            </a:r>
          </a:p>
          <a:p>
            <a:r>
              <a:rPr lang="en-US" dirty="0"/>
              <a:t>Can we find a set of polygons from a vertex at O(1) time?</a:t>
            </a:r>
          </a:p>
          <a:p>
            <a:r>
              <a:rPr lang="en-US" dirty="0"/>
              <a:t>But, we don’t want to spend memory space when this information is unnecessary.</a:t>
            </a:r>
          </a:p>
        </p:txBody>
      </p:sp>
    </p:spTree>
    <p:extLst>
      <p:ext uri="{BB962C8B-B14F-4D97-AF65-F5344CB8AC3E}">
        <p14:creationId xmlns:p14="http://schemas.microsoft.com/office/powerpoint/2010/main" val="564506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Hash Table</a:t>
            </a:r>
          </a:p>
        </p:txBody>
      </p:sp>
      <p:sp>
        <p:nvSpPr>
          <p:cNvPr id="3" name="Content Placeholder 2"/>
          <p:cNvSpPr>
            <a:spLocks noGrp="1"/>
          </p:cNvSpPr>
          <p:nvPr>
            <p:ph idx="1"/>
          </p:nvPr>
        </p:nvSpPr>
        <p:spPr/>
        <p:txBody>
          <a:bodyPr/>
          <a:lstStyle/>
          <a:p>
            <a:r>
              <a:rPr lang="en-US" dirty="0"/>
              <a:t>Let’s assign a unique search key for each vertex.</a:t>
            </a:r>
          </a:p>
          <a:p>
            <a:r>
              <a:rPr lang="en-US" dirty="0"/>
              <a:t>The search key will never be recycled.  It constantly increments.</a:t>
            </a:r>
          </a:p>
          <a:p>
            <a:r>
              <a:rPr lang="en-US" dirty="0"/>
              <a:t>It is persistent within one execution of the program.</a:t>
            </a:r>
          </a:p>
          <a:p>
            <a:r>
              <a:rPr lang="en-US" dirty="0"/>
              <a:t>Make a hash table (</a:t>
            </a:r>
            <a:r>
              <a:rPr lang="en-US" dirty="0" err="1"/>
              <a:t>std</a:t>
            </a:r>
            <a:r>
              <a:rPr lang="en-US" dirty="0"/>
              <a:t>::</a:t>
            </a:r>
            <a:r>
              <a:rPr lang="en-US" dirty="0" err="1"/>
              <a:t>unordered_map</a:t>
            </a:r>
            <a:r>
              <a:rPr lang="en-US" dirty="0"/>
              <a:t>) from the vertex search key to </a:t>
            </a:r>
            <a:r>
              <a:rPr lang="en-US" dirty="0" err="1"/>
              <a:t>std</a:t>
            </a:r>
            <a:r>
              <a:rPr lang="en-US" dirty="0"/>
              <a:t>::vector &lt;</a:t>
            </a:r>
            <a:r>
              <a:rPr lang="en-US" dirty="0" err="1"/>
              <a:t>PolygonHandle</a:t>
            </a:r>
            <a:r>
              <a:rPr lang="en-US" dirty="0"/>
              <a:t>&gt;.</a:t>
            </a:r>
          </a:p>
          <a:p>
            <a:r>
              <a:rPr lang="en-US" dirty="0"/>
              <a:t>The table is updated when a polygon is added (later also when a polygon is </a:t>
            </a:r>
            <a:r>
              <a:rPr lang="en-US"/>
              <a:t>modified or deleted.)</a:t>
            </a:r>
            <a:endParaRPr lang="en-US" dirty="0"/>
          </a:p>
        </p:txBody>
      </p:sp>
    </p:spTree>
    <p:extLst>
      <p:ext uri="{BB962C8B-B14F-4D97-AF65-F5344CB8AC3E}">
        <p14:creationId xmlns:p14="http://schemas.microsoft.com/office/powerpoint/2010/main" val="21670529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Additions in the </a:t>
            </a:r>
            <a:r>
              <a:rPr lang="en-US" dirty="0" err="1"/>
              <a:t>polygonalmesh.h</a:t>
            </a:r>
            <a:endParaRPr lang="en-US" dirty="0"/>
          </a:p>
        </p:txBody>
      </p:sp>
      <p:sp>
        <p:nvSpPr>
          <p:cNvPr id="3" name="Content Placeholder 2"/>
          <p:cNvSpPr>
            <a:spLocks noGrp="1"/>
          </p:cNvSpPr>
          <p:nvPr>
            <p:ph idx="1"/>
          </p:nvPr>
        </p:nvSpPr>
        <p:spPr/>
        <p:txBody>
          <a:bodyPr/>
          <a:lstStyle/>
          <a:p>
            <a:endParaRPr lang="en-US" dirty="0"/>
          </a:p>
        </p:txBody>
      </p:sp>
      <p:sp>
        <p:nvSpPr>
          <p:cNvPr id="4" name="TextBox 3"/>
          <p:cNvSpPr txBox="1"/>
          <p:nvPr/>
        </p:nvSpPr>
        <p:spPr>
          <a:xfrm>
            <a:off x="1426866" y="1527350"/>
            <a:ext cx="6263253" cy="4493538"/>
          </a:xfrm>
          <a:prstGeom prst="rect">
            <a:avLst/>
          </a:prstGeom>
          <a:noFill/>
        </p:spPr>
        <p:txBody>
          <a:bodyPr wrap="none" rtlCol="0">
            <a:spAutoFit/>
          </a:bodyPr>
          <a:lstStyle/>
          <a:p>
            <a:r>
              <a:rPr lang="en-US" sz="1100" dirty="0">
                <a:latin typeface="Consolas" panose="020B0609020204030204" pitchFamily="49" charset="0"/>
                <a:cs typeface="Consolas" panose="020B0609020204030204" pitchFamily="49" charset="0"/>
              </a:rPr>
              <a:t>class </a:t>
            </a:r>
            <a:r>
              <a:rPr lang="en-US" sz="1100" dirty="0" err="1">
                <a:latin typeface="Consolas" panose="020B0609020204030204" pitchFamily="49" charset="0"/>
                <a:cs typeface="Consolas" panose="020B0609020204030204" pitchFamily="49" charset="0"/>
              </a:rPr>
              <a:t>PolygonalMesh</a:t>
            </a:r>
            <a:endParaRPr lang="en-US" sz="1100" dirty="0">
              <a:latin typeface="Consolas" panose="020B0609020204030204" pitchFamily="49" charset="0"/>
              <a:cs typeface="Consolas" panose="020B0609020204030204" pitchFamily="49" charset="0"/>
            </a:endParaRPr>
          </a:p>
          <a:p>
            <a:r>
              <a:rPr lang="en-US" sz="1100" dirty="0">
                <a:latin typeface="Consolas" panose="020B0609020204030204" pitchFamily="49" charset="0"/>
                <a:cs typeface="Consolas" panose="020B0609020204030204" pitchFamily="49" charset="0"/>
              </a:rPr>
              <a:t>{</a:t>
            </a:r>
          </a:p>
          <a:p>
            <a:r>
              <a:rPr lang="en-US" sz="1100" dirty="0">
                <a:solidFill>
                  <a:srgbClr val="FF0000"/>
                </a:solidFill>
                <a:latin typeface="Consolas" panose="020B0609020204030204" pitchFamily="49" charset="0"/>
                <a:cs typeface="Consolas" panose="020B0609020204030204" pitchFamily="49" charset="0"/>
              </a:rPr>
              <a:t>protected:</a:t>
            </a:r>
          </a:p>
          <a:p>
            <a:r>
              <a:rPr lang="en-US" sz="1100" dirty="0">
                <a:solidFill>
                  <a:srgbClr val="FF0000"/>
                </a:solidFill>
                <a:latin typeface="Consolas" panose="020B0609020204030204" pitchFamily="49" charset="0"/>
                <a:cs typeface="Consolas" panose="020B0609020204030204" pitchFamily="49" charset="0"/>
              </a:rPr>
              <a:t>    unsigned </a:t>
            </a:r>
            <a:r>
              <a:rPr lang="en-US" sz="1100" dirty="0" err="1">
                <a:solidFill>
                  <a:srgbClr val="FF0000"/>
                </a:solidFill>
                <a:latin typeface="Consolas" panose="020B0609020204030204" pitchFamily="49" charset="0"/>
                <a:cs typeface="Consolas" panose="020B0609020204030204" pitchFamily="49" charset="0"/>
              </a:rPr>
              <a:t>int</a:t>
            </a:r>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searchKeySeed</a:t>
            </a:r>
            <a:r>
              <a:rPr lang="en-US" sz="1100" dirty="0">
                <a:solidFill>
                  <a:srgbClr val="FF0000"/>
                </a:solidFill>
                <a:latin typeface="Consolas" panose="020B0609020204030204" pitchFamily="49" charset="0"/>
                <a:cs typeface="Consolas" panose="020B0609020204030204" pitchFamily="49" charset="0"/>
              </a:rPr>
              <a:t>;</a:t>
            </a:r>
          </a:p>
          <a:p>
            <a:r>
              <a:rPr lang="en-US" sz="1100" dirty="0">
                <a:solidFill>
                  <a:srgbClr val="FF0000"/>
                </a:solidFill>
                <a:latin typeface="Consolas" panose="020B0609020204030204" pitchFamily="49" charset="0"/>
                <a:cs typeface="Consolas" panose="020B0609020204030204" pitchFamily="49" charset="0"/>
              </a:rPr>
              <a:t>public:</a:t>
            </a:r>
          </a:p>
          <a:p>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PolygonalMesh</a:t>
            </a:r>
            <a:r>
              <a:rPr lang="en-US" sz="1100" dirty="0">
                <a:solidFill>
                  <a:srgbClr val="FF0000"/>
                </a:solidFill>
                <a:latin typeface="Consolas" panose="020B0609020204030204" pitchFamily="49" charset="0"/>
                <a:cs typeface="Consolas" panose="020B0609020204030204" pitchFamily="49" charset="0"/>
              </a:rPr>
              <a:t>();</a:t>
            </a:r>
          </a:p>
          <a:p>
            <a:endParaRPr lang="en-US" sz="1100" dirty="0">
              <a:latin typeface="Consolas" panose="020B0609020204030204" pitchFamily="49" charset="0"/>
              <a:cs typeface="Consolas" panose="020B0609020204030204" pitchFamily="49" charset="0"/>
            </a:endParaRPr>
          </a:p>
          <a:p>
            <a:r>
              <a:rPr lang="en-US" sz="1100" dirty="0">
                <a:latin typeface="Consolas" panose="020B0609020204030204" pitchFamily="49" charset="0"/>
                <a:cs typeface="Consolas" panose="020B0609020204030204" pitchFamily="49" charset="0"/>
              </a:rPr>
              <a:t>protected:</a:t>
            </a:r>
          </a:p>
          <a:p>
            <a:r>
              <a:rPr lang="en-US" sz="1100" dirty="0">
                <a:latin typeface="Consolas" panose="020B0609020204030204" pitchFamily="49" charset="0"/>
                <a:cs typeface="Consolas" panose="020B0609020204030204" pitchFamily="49" charset="0"/>
              </a:rPr>
              <a:t>    class Vertex</a:t>
            </a:r>
          </a:p>
          <a:p>
            <a:r>
              <a:rPr lang="en-US" sz="1100" dirty="0">
                <a:latin typeface="Consolas" panose="020B0609020204030204" pitchFamily="49" charset="0"/>
                <a:cs typeface="Consolas" panose="020B0609020204030204" pitchFamily="49" charset="0"/>
              </a:rPr>
              <a:t>    {</a:t>
            </a:r>
          </a:p>
          <a:p>
            <a:r>
              <a:rPr lang="en-US" sz="1100" dirty="0">
                <a:latin typeface="Consolas" panose="020B0609020204030204" pitchFamily="49" charset="0"/>
                <a:cs typeface="Consolas" panose="020B0609020204030204" pitchFamily="49" charset="0"/>
              </a:rPr>
              <a:t>    public:</a:t>
            </a:r>
          </a:p>
          <a:p>
            <a:r>
              <a:rPr lang="en-US" sz="1100" dirty="0">
                <a:latin typeface="Consolas" panose="020B0609020204030204" pitchFamily="49" charset="0"/>
                <a:cs typeface="Consolas" panose="020B0609020204030204" pitchFamily="49" charset="0"/>
              </a:rPr>
              <a:t>        YsVec3 </a:t>
            </a:r>
            <a:r>
              <a:rPr lang="en-US" sz="1100" dirty="0" err="1">
                <a:latin typeface="Consolas" panose="020B0609020204030204" pitchFamily="49" charset="0"/>
                <a:cs typeface="Consolas" panose="020B0609020204030204" pitchFamily="49" charset="0"/>
              </a:rPr>
              <a:t>pos</a:t>
            </a:r>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        </a:t>
            </a:r>
            <a:r>
              <a:rPr lang="en-US" sz="1100" dirty="0">
                <a:solidFill>
                  <a:srgbClr val="FF0000"/>
                </a:solidFill>
                <a:latin typeface="Consolas" panose="020B0609020204030204" pitchFamily="49" charset="0"/>
                <a:cs typeface="Consolas" panose="020B0609020204030204" pitchFamily="49" charset="0"/>
              </a:rPr>
              <a:t>unsigned </a:t>
            </a:r>
            <a:r>
              <a:rPr lang="en-US" sz="1100" dirty="0" err="1">
                <a:solidFill>
                  <a:srgbClr val="FF0000"/>
                </a:solidFill>
                <a:latin typeface="Consolas" panose="020B0609020204030204" pitchFamily="49" charset="0"/>
                <a:cs typeface="Consolas" panose="020B0609020204030204" pitchFamily="49" charset="0"/>
              </a:rPr>
              <a:t>int</a:t>
            </a:r>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searchKey</a:t>
            </a:r>
            <a:r>
              <a:rPr lang="en-US" sz="1100" dirty="0">
                <a:solidFill>
                  <a:srgbClr val="FF0000"/>
                </a:solidFill>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    };</a:t>
            </a:r>
          </a:p>
          <a:p>
            <a:r>
              <a:rPr lang="en-US" sz="1100" dirty="0">
                <a:solidFill>
                  <a:srgbClr val="FF0000"/>
                </a:solidFill>
                <a:latin typeface="Consolas" panose="020B0609020204030204" pitchFamily="49" charset="0"/>
                <a:cs typeface="Consolas" panose="020B0609020204030204" pitchFamily="49" charset="0"/>
              </a:rPr>
              <a:t>public:</a:t>
            </a:r>
          </a:p>
          <a:p>
            <a:r>
              <a:rPr lang="en-US" sz="1100" dirty="0">
                <a:solidFill>
                  <a:srgbClr val="FF0000"/>
                </a:solidFill>
                <a:latin typeface="Consolas" panose="020B0609020204030204" pitchFamily="49" charset="0"/>
                <a:cs typeface="Consolas" panose="020B0609020204030204" pitchFamily="49" charset="0"/>
              </a:rPr>
              <a:t>    unsigned </a:t>
            </a:r>
            <a:r>
              <a:rPr lang="en-US" sz="1100" dirty="0" err="1">
                <a:solidFill>
                  <a:srgbClr val="FF0000"/>
                </a:solidFill>
                <a:latin typeface="Consolas" panose="020B0609020204030204" pitchFamily="49" charset="0"/>
                <a:cs typeface="Consolas" panose="020B0609020204030204" pitchFamily="49" charset="0"/>
              </a:rPr>
              <a:t>int</a:t>
            </a:r>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GetSearchKey</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VertexHandle</a:t>
            </a:r>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vtHd</a:t>
            </a:r>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const</a:t>
            </a:r>
            <a:r>
              <a:rPr lang="en-US" sz="1100" dirty="0">
                <a:solidFill>
                  <a:srgbClr val="FF0000"/>
                </a:solidFill>
                <a:latin typeface="Consolas" panose="020B0609020204030204" pitchFamily="49" charset="0"/>
                <a:cs typeface="Consolas" panose="020B0609020204030204" pitchFamily="49" charset="0"/>
              </a:rPr>
              <a:t>;</a:t>
            </a:r>
          </a:p>
          <a:p>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std</a:t>
            </a:r>
            <a:r>
              <a:rPr lang="en-US" sz="1100" dirty="0">
                <a:solidFill>
                  <a:srgbClr val="FF0000"/>
                </a:solidFill>
                <a:latin typeface="Consolas" panose="020B0609020204030204" pitchFamily="49" charset="0"/>
                <a:cs typeface="Consolas" panose="020B0609020204030204" pitchFamily="49" charset="0"/>
              </a:rPr>
              <a:t>::vector &lt;</a:t>
            </a:r>
            <a:r>
              <a:rPr lang="en-US" sz="1100" dirty="0" err="1">
                <a:solidFill>
                  <a:srgbClr val="FF0000"/>
                </a:solidFill>
                <a:latin typeface="Consolas" panose="020B0609020204030204" pitchFamily="49" charset="0"/>
                <a:cs typeface="Consolas" panose="020B0609020204030204" pitchFamily="49" charset="0"/>
              </a:rPr>
              <a:t>PolygonHandle</a:t>
            </a:r>
            <a:r>
              <a:rPr lang="en-US" sz="1100" dirty="0">
                <a:solidFill>
                  <a:srgbClr val="FF0000"/>
                </a:solidFill>
                <a:latin typeface="Consolas" panose="020B0609020204030204" pitchFamily="49" charset="0"/>
                <a:cs typeface="Consolas" panose="020B0609020204030204" pitchFamily="49" charset="0"/>
              </a:rPr>
              <a:t>&gt; </a:t>
            </a:r>
            <a:r>
              <a:rPr lang="en-US" sz="1100" dirty="0" err="1">
                <a:solidFill>
                  <a:srgbClr val="FF0000"/>
                </a:solidFill>
                <a:latin typeface="Consolas" panose="020B0609020204030204" pitchFamily="49" charset="0"/>
                <a:cs typeface="Consolas" panose="020B0609020204030204" pitchFamily="49" charset="0"/>
              </a:rPr>
              <a:t>FindPolygonFromVertex</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VertexHandle</a:t>
            </a:r>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vtHd</a:t>
            </a:r>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cons</a:t>
            </a:r>
            <a:r>
              <a:rPr lang="en-US" sz="1100" dirty="0" err="1">
                <a:latin typeface="Consolas" panose="020B0609020204030204" pitchFamily="49" charset="0"/>
                <a:cs typeface="Consolas" panose="020B0609020204030204" pitchFamily="49" charset="0"/>
              </a:rPr>
              <a:t>t</a:t>
            </a:r>
            <a:r>
              <a:rPr lang="en-US" sz="1100" dirty="0">
                <a:latin typeface="Consolas" panose="020B0609020204030204" pitchFamily="49" charset="0"/>
                <a:cs typeface="Consolas" panose="020B0609020204030204" pitchFamily="49" charset="0"/>
              </a:rPr>
              <a:t>;</a:t>
            </a:r>
          </a:p>
          <a:p>
            <a:endParaRPr lang="en-US" sz="1100" dirty="0">
              <a:latin typeface="Consolas" panose="020B0609020204030204" pitchFamily="49" charset="0"/>
              <a:cs typeface="Consolas" panose="020B0609020204030204" pitchFamily="49" charset="0"/>
            </a:endParaRPr>
          </a:p>
          <a:p>
            <a:endParaRPr lang="en-US" sz="1100" dirty="0">
              <a:latin typeface="Consolas" panose="020B0609020204030204" pitchFamily="49" charset="0"/>
              <a:cs typeface="Consolas" panose="020B0609020204030204" pitchFamily="49" charset="0"/>
            </a:endParaRPr>
          </a:p>
          <a:p>
            <a:r>
              <a:rPr lang="en-US" sz="1100" dirty="0">
                <a:solidFill>
                  <a:srgbClr val="FF0000"/>
                </a:solidFill>
                <a:latin typeface="Consolas" panose="020B0609020204030204" pitchFamily="49" charset="0"/>
                <a:cs typeface="Consolas" panose="020B0609020204030204" pitchFamily="49" charset="0"/>
              </a:rPr>
              <a:t>protected:</a:t>
            </a:r>
          </a:p>
          <a:p>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std</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unordered_map</a:t>
            </a:r>
            <a:r>
              <a:rPr lang="en-US" sz="1100" dirty="0">
                <a:solidFill>
                  <a:srgbClr val="FF0000"/>
                </a:solidFill>
                <a:latin typeface="Consolas" panose="020B0609020204030204" pitchFamily="49" charset="0"/>
                <a:cs typeface="Consolas" panose="020B0609020204030204" pitchFamily="49" charset="0"/>
              </a:rPr>
              <a:t> &lt;unsigned </a:t>
            </a:r>
            <a:r>
              <a:rPr lang="en-US" sz="1100" dirty="0" err="1">
                <a:solidFill>
                  <a:srgbClr val="FF0000"/>
                </a:solidFill>
                <a:latin typeface="Consolas" panose="020B0609020204030204" pitchFamily="49" charset="0"/>
                <a:cs typeface="Consolas" panose="020B0609020204030204" pitchFamily="49" charset="0"/>
              </a:rPr>
              <a:t>int,VertexHandle</a:t>
            </a:r>
            <a:r>
              <a:rPr lang="en-US" sz="1100" dirty="0">
                <a:solidFill>
                  <a:srgbClr val="FF0000"/>
                </a:solidFill>
                <a:latin typeface="Consolas" panose="020B0609020204030204" pitchFamily="49" charset="0"/>
                <a:cs typeface="Consolas" panose="020B0609020204030204" pitchFamily="49" charset="0"/>
              </a:rPr>
              <a:t>&gt; </a:t>
            </a:r>
            <a:r>
              <a:rPr lang="en-US" sz="1100" dirty="0" err="1">
                <a:solidFill>
                  <a:srgbClr val="FF0000"/>
                </a:solidFill>
                <a:latin typeface="Consolas" panose="020B0609020204030204" pitchFamily="49" charset="0"/>
                <a:cs typeface="Consolas" panose="020B0609020204030204" pitchFamily="49" charset="0"/>
              </a:rPr>
              <a:t>vtxSearch</a:t>
            </a:r>
            <a:r>
              <a:rPr lang="en-US" sz="1100" dirty="0">
                <a:solidFill>
                  <a:srgbClr val="FF0000"/>
                </a:solidFill>
                <a:latin typeface="Consolas" panose="020B0609020204030204" pitchFamily="49" charset="0"/>
                <a:cs typeface="Consolas" panose="020B0609020204030204" pitchFamily="49" charset="0"/>
              </a:rPr>
              <a:t>;</a:t>
            </a:r>
          </a:p>
          <a:p>
            <a:endParaRPr lang="en-US" sz="1100" dirty="0">
              <a:solidFill>
                <a:srgbClr val="FF0000"/>
              </a:solidFill>
              <a:latin typeface="Consolas" panose="020B0609020204030204" pitchFamily="49" charset="0"/>
              <a:cs typeface="Consolas" panose="020B0609020204030204" pitchFamily="49" charset="0"/>
            </a:endParaRPr>
          </a:p>
          <a:p>
            <a:r>
              <a:rPr lang="en-US" sz="1100" dirty="0">
                <a:solidFill>
                  <a:srgbClr val="FF0000"/>
                </a:solidFill>
                <a:latin typeface="Consolas" panose="020B0609020204030204" pitchFamily="49" charset="0"/>
                <a:cs typeface="Consolas" panose="020B0609020204030204" pitchFamily="49" charset="0"/>
              </a:rPr>
              <a:t>protected:</a:t>
            </a:r>
          </a:p>
          <a:p>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std</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unordered_map</a:t>
            </a:r>
            <a:r>
              <a:rPr lang="en-US" sz="1100" dirty="0">
                <a:solidFill>
                  <a:srgbClr val="FF0000"/>
                </a:solidFill>
                <a:latin typeface="Consolas" panose="020B0609020204030204" pitchFamily="49" charset="0"/>
                <a:cs typeface="Consolas" panose="020B0609020204030204" pitchFamily="49" charset="0"/>
              </a:rPr>
              <a:t> &lt;unsigned </a:t>
            </a:r>
            <a:r>
              <a:rPr lang="en-US" sz="1100" dirty="0" err="1">
                <a:solidFill>
                  <a:srgbClr val="FF0000"/>
                </a:solidFill>
                <a:latin typeface="Consolas" panose="020B0609020204030204" pitchFamily="49" charset="0"/>
                <a:cs typeface="Consolas" panose="020B0609020204030204" pitchFamily="49" charset="0"/>
              </a:rPr>
              <a:t>int,std</a:t>
            </a:r>
            <a:r>
              <a:rPr lang="en-US" sz="1100" dirty="0">
                <a:solidFill>
                  <a:srgbClr val="FF0000"/>
                </a:solidFill>
                <a:latin typeface="Consolas" panose="020B0609020204030204" pitchFamily="49" charset="0"/>
                <a:cs typeface="Consolas" panose="020B0609020204030204" pitchFamily="49" charset="0"/>
              </a:rPr>
              <a:t>::vector &lt;</a:t>
            </a:r>
            <a:r>
              <a:rPr lang="en-US" sz="1100" dirty="0" err="1">
                <a:solidFill>
                  <a:srgbClr val="FF0000"/>
                </a:solidFill>
                <a:latin typeface="Consolas" panose="020B0609020204030204" pitchFamily="49" charset="0"/>
                <a:cs typeface="Consolas" panose="020B0609020204030204" pitchFamily="49" charset="0"/>
              </a:rPr>
              <a:t>PolygonHandle</a:t>
            </a:r>
            <a:r>
              <a:rPr lang="en-US" sz="1100" dirty="0">
                <a:solidFill>
                  <a:srgbClr val="FF0000"/>
                </a:solidFill>
                <a:latin typeface="Consolas" panose="020B0609020204030204" pitchFamily="49" charset="0"/>
                <a:cs typeface="Consolas" panose="020B0609020204030204" pitchFamily="49" charset="0"/>
              </a:rPr>
              <a:t>&gt; &gt; </a:t>
            </a:r>
            <a:r>
              <a:rPr lang="en-US" sz="1100" dirty="0" err="1">
                <a:solidFill>
                  <a:srgbClr val="FF0000"/>
                </a:solidFill>
                <a:latin typeface="Consolas" panose="020B0609020204030204" pitchFamily="49" charset="0"/>
                <a:cs typeface="Consolas" panose="020B0609020204030204" pitchFamily="49" charset="0"/>
              </a:rPr>
              <a:t>vtKeyToPlg</a:t>
            </a:r>
            <a:r>
              <a:rPr lang="en-US" sz="1100" dirty="0">
                <a:solidFill>
                  <a:srgbClr val="FF0000"/>
                </a:solidFill>
                <a:latin typeface="Consolas" panose="020B0609020204030204" pitchFamily="49" charset="0"/>
                <a:cs typeface="Consolas" panose="020B0609020204030204" pitchFamily="49" charset="0"/>
              </a:rPr>
              <a:t>;</a:t>
            </a:r>
          </a:p>
          <a:p>
            <a:endParaRPr lang="en-US" sz="1100" dirty="0">
              <a:solidFill>
                <a:srgbClr val="FF0000"/>
              </a:solidFill>
              <a:latin typeface="Consolas" panose="020B0609020204030204" pitchFamily="49" charset="0"/>
              <a:cs typeface="Consolas" panose="020B0609020204030204" pitchFamily="49" charset="0"/>
            </a:endParaRPr>
          </a:p>
          <a:p>
            <a:endParaRPr lang="en-US" sz="11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9483921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Changes in polygonalmesh.cpp</a:t>
            </a:r>
          </a:p>
        </p:txBody>
      </p:sp>
      <p:sp>
        <p:nvSpPr>
          <p:cNvPr id="4" name="TextBox 3"/>
          <p:cNvSpPr txBox="1"/>
          <p:nvPr/>
        </p:nvSpPr>
        <p:spPr>
          <a:xfrm>
            <a:off x="733531" y="823965"/>
            <a:ext cx="7340471" cy="6186309"/>
          </a:xfrm>
          <a:prstGeom prst="rect">
            <a:avLst/>
          </a:prstGeom>
          <a:noFill/>
        </p:spPr>
        <p:txBody>
          <a:bodyPr wrap="none" rtlCol="0">
            <a:spAutoFit/>
          </a:bodyPr>
          <a:lstStyle/>
          <a:p>
            <a:r>
              <a:rPr lang="en-US" sz="1100" dirty="0" err="1">
                <a:solidFill>
                  <a:srgbClr val="FF0000"/>
                </a:solidFill>
                <a:latin typeface="Consolas" panose="020B0609020204030204" pitchFamily="49" charset="0"/>
                <a:cs typeface="Consolas" panose="020B0609020204030204" pitchFamily="49" charset="0"/>
              </a:rPr>
              <a:t>PolygonalMesh</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PolygonalMesh</a:t>
            </a:r>
            <a:r>
              <a:rPr lang="en-US" sz="1100" dirty="0">
                <a:solidFill>
                  <a:srgbClr val="FF0000"/>
                </a:solidFill>
                <a:latin typeface="Consolas" panose="020B0609020204030204" pitchFamily="49" charset="0"/>
                <a:cs typeface="Consolas" panose="020B0609020204030204" pitchFamily="49" charset="0"/>
              </a:rPr>
              <a:t>()</a:t>
            </a:r>
          </a:p>
          <a:p>
            <a:r>
              <a:rPr lang="en-US" sz="1100" dirty="0">
                <a:solidFill>
                  <a:srgbClr val="FF0000"/>
                </a:solidFill>
                <a:latin typeface="Consolas" panose="020B0609020204030204" pitchFamily="49" charset="0"/>
                <a:cs typeface="Consolas" panose="020B0609020204030204" pitchFamily="49" charset="0"/>
              </a:rPr>
              <a:t>{</a:t>
            </a:r>
          </a:p>
          <a:p>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searchKeySeed</a:t>
            </a:r>
            <a:r>
              <a:rPr lang="en-US" sz="1100" dirty="0">
                <a:solidFill>
                  <a:srgbClr val="FF0000"/>
                </a:solidFill>
                <a:latin typeface="Consolas" panose="020B0609020204030204" pitchFamily="49" charset="0"/>
                <a:cs typeface="Consolas" panose="020B0609020204030204" pitchFamily="49" charset="0"/>
              </a:rPr>
              <a:t>=1;</a:t>
            </a:r>
          </a:p>
          <a:p>
            <a:r>
              <a:rPr lang="en-US" sz="1100" dirty="0">
                <a:solidFill>
                  <a:srgbClr val="FF0000"/>
                </a:solidFill>
                <a:latin typeface="Consolas" panose="020B0609020204030204" pitchFamily="49" charset="0"/>
                <a:cs typeface="Consolas" panose="020B0609020204030204" pitchFamily="49" charset="0"/>
              </a:rPr>
              <a:t>}</a:t>
            </a:r>
          </a:p>
          <a:p>
            <a:r>
              <a:rPr lang="en-US" sz="1100" dirty="0" err="1">
                <a:latin typeface="Consolas" panose="020B0609020204030204" pitchFamily="49" charset="0"/>
                <a:cs typeface="Consolas" panose="020B0609020204030204" pitchFamily="49" charset="0"/>
              </a:rPr>
              <a:t>PolygonalMesh</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VertexHandle</a:t>
            </a:r>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PolygonalMesh</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AddVertex</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const</a:t>
            </a:r>
            <a:r>
              <a:rPr lang="en-US" sz="1100" dirty="0">
                <a:latin typeface="Consolas" panose="020B0609020204030204" pitchFamily="49" charset="0"/>
                <a:cs typeface="Consolas" panose="020B0609020204030204" pitchFamily="49" charset="0"/>
              </a:rPr>
              <a:t> YsVec3 &amp;</a:t>
            </a:r>
            <a:r>
              <a:rPr lang="en-US" sz="1100" dirty="0" err="1">
                <a:latin typeface="Consolas" panose="020B0609020204030204" pitchFamily="49" charset="0"/>
                <a:cs typeface="Consolas" panose="020B0609020204030204" pitchFamily="49" charset="0"/>
              </a:rPr>
              <a:t>pos</a:t>
            </a:r>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    Vertex </a:t>
            </a:r>
            <a:r>
              <a:rPr lang="en-US" sz="1100" dirty="0" err="1">
                <a:latin typeface="Consolas" panose="020B0609020204030204" pitchFamily="49" charset="0"/>
                <a:cs typeface="Consolas" panose="020B0609020204030204" pitchFamily="49" charset="0"/>
              </a:rPr>
              <a:t>vtx</a:t>
            </a:r>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vtx.pos</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pos</a:t>
            </a:r>
            <a:r>
              <a:rPr lang="en-US" sz="1100" dirty="0">
                <a:latin typeface="Consolas" panose="020B0609020204030204" pitchFamily="49" charset="0"/>
                <a:cs typeface="Consolas" panose="020B0609020204030204" pitchFamily="49" charset="0"/>
              </a:rPr>
              <a:t>;</a:t>
            </a:r>
          </a:p>
          <a:p>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vtx.searchKey</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searchKeySeed</a:t>
            </a:r>
            <a:r>
              <a:rPr lang="en-US" sz="1100" dirty="0">
                <a:solidFill>
                  <a:srgbClr val="FF0000"/>
                </a:solidFill>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vtxList.push_back</a:t>
            </a:r>
            <a:r>
              <a:rPr lang="en-US" sz="1100" dirty="0">
                <a:latin typeface="Consolas" panose="020B0609020204030204" pitchFamily="49" charset="0"/>
                <a:cs typeface="Consolas" panose="020B0609020204030204" pitchFamily="49" charset="0"/>
              </a:rPr>
              <a:t>((Vertex &amp;&amp;)</a:t>
            </a:r>
            <a:r>
              <a:rPr lang="en-US" sz="1100" dirty="0" err="1">
                <a:latin typeface="Consolas" panose="020B0609020204030204" pitchFamily="49" charset="0"/>
                <a:cs typeface="Consolas" panose="020B0609020204030204" pitchFamily="49" charset="0"/>
              </a:rPr>
              <a:t>vtx</a:t>
            </a:r>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VertexHandle</a:t>
            </a:r>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vtHd</a:t>
            </a:r>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vtHd.vtxPtr</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vtxList.end</a:t>
            </a:r>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vtHd.vtxPtr</a:t>
            </a:r>
            <a:r>
              <a:rPr lang="en-US" sz="1100" dirty="0">
                <a:latin typeface="Consolas" panose="020B0609020204030204" pitchFamily="49" charset="0"/>
                <a:cs typeface="Consolas" panose="020B0609020204030204" pitchFamily="49" charset="0"/>
              </a:rPr>
              <a:t>--;</a:t>
            </a:r>
          </a:p>
          <a:p>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vtxSearch</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searchKeySeed</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vtHd</a:t>
            </a:r>
            <a:r>
              <a:rPr lang="en-US" sz="1100" dirty="0">
                <a:solidFill>
                  <a:srgbClr val="FF0000"/>
                </a:solidFill>
                <a:latin typeface="Consolas" panose="020B0609020204030204" pitchFamily="49" charset="0"/>
                <a:cs typeface="Consolas" panose="020B0609020204030204" pitchFamily="49" charset="0"/>
              </a:rPr>
              <a:t>;</a:t>
            </a:r>
          </a:p>
          <a:p>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searchKeySeed</a:t>
            </a:r>
            <a:r>
              <a:rPr lang="en-US" sz="1100" dirty="0">
                <a:solidFill>
                  <a:srgbClr val="FF0000"/>
                </a:solidFill>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    return </a:t>
            </a:r>
            <a:r>
              <a:rPr lang="en-US" sz="1100" dirty="0" err="1">
                <a:latin typeface="Consolas" panose="020B0609020204030204" pitchFamily="49" charset="0"/>
                <a:cs typeface="Consolas" panose="020B0609020204030204" pitchFamily="49" charset="0"/>
              </a:rPr>
              <a:t>vtHd</a:t>
            </a:r>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a:t>
            </a:r>
          </a:p>
          <a:p>
            <a:r>
              <a:rPr lang="en-US" sz="1100" dirty="0" err="1">
                <a:latin typeface="Consolas" panose="020B0609020204030204" pitchFamily="49" charset="0"/>
                <a:cs typeface="Consolas" panose="020B0609020204030204" pitchFamily="49" charset="0"/>
              </a:rPr>
              <a:t>PolygonalMesh</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PolygonHandle</a:t>
            </a:r>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PolygonalMesh</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AddPolygon</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int</a:t>
            </a:r>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nPlVt,const</a:t>
            </a:r>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VertexHandle</a:t>
            </a:r>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plVtHd</a:t>
            </a:r>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    Polygon </a:t>
            </a:r>
            <a:r>
              <a:rPr lang="en-US" sz="1100" dirty="0" err="1">
                <a:latin typeface="Consolas" panose="020B0609020204030204" pitchFamily="49" charset="0"/>
                <a:cs typeface="Consolas" panose="020B0609020204030204" pitchFamily="49" charset="0"/>
              </a:rPr>
              <a:t>plg</a:t>
            </a:r>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plg.vtHd.resize</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nPlVt</a:t>
            </a:r>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    for(</a:t>
            </a:r>
            <a:r>
              <a:rPr lang="en-US" sz="1100" dirty="0" err="1">
                <a:latin typeface="Consolas" panose="020B0609020204030204" pitchFamily="49" charset="0"/>
                <a:cs typeface="Consolas" panose="020B0609020204030204" pitchFamily="49" charset="0"/>
              </a:rPr>
              <a:t>int</a:t>
            </a:r>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i</a:t>
            </a:r>
            <a:r>
              <a:rPr lang="en-US" sz="1100" dirty="0">
                <a:latin typeface="Consolas" panose="020B0609020204030204" pitchFamily="49" charset="0"/>
                <a:cs typeface="Consolas" panose="020B0609020204030204" pitchFamily="49" charset="0"/>
              </a:rPr>
              <a:t>=0; </a:t>
            </a:r>
            <a:r>
              <a:rPr lang="en-US" sz="1100" dirty="0" err="1">
                <a:latin typeface="Consolas" panose="020B0609020204030204" pitchFamily="49" charset="0"/>
                <a:cs typeface="Consolas" panose="020B0609020204030204" pitchFamily="49" charset="0"/>
              </a:rPr>
              <a:t>i</a:t>
            </a:r>
            <a:r>
              <a:rPr lang="en-US" sz="1100" dirty="0">
                <a:latin typeface="Consolas" panose="020B0609020204030204" pitchFamily="49" charset="0"/>
                <a:cs typeface="Consolas" panose="020B0609020204030204" pitchFamily="49" charset="0"/>
              </a:rPr>
              <a:t>&lt;</a:t>
            </a:r>
            <a:r>
              <a:rPr lang="en-US" sz="1100" dirty="0" err="1">
                <a:latin typeface="Consolas" panose="020B0609020204030204" pitchFamily="49" charset="0"/>
                <a:cs typeface="Consolas" panose="020B0609020204030204" pitchFamily="49" charset="0"/>
              </a:rPr>
              <a:t>nPlVt</a:t>
            </a:r>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i</a:t>
            </a:r>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    {</a:t>
            </a:r>
          </a:p>
          <a:p>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plg.vtHd</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i</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plVtHd</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i</a:t>
            </a:r>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    }</a:t>
            </a:r>
          </a:p>
          <a:p>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plgList.push_back</a:t>
            </a:r>
            <a:r>
              <a:rPr lang="en-US" sz="1100" dirty="0">
                <a:latin typeface="Consolas" panose="020B0609020204030204" pitchFamily="49" charset="0"/>
                <a:cs typeface="Consolas" panose="020B0609020204030204" pitchFamily="49" charset="0"/>
              </a:rPr>
              <a:t>((Polygon &amp;&amp;)</a:t>
            </a:r>
            <a:r>
              <a:rPr lang="en-US" sz="1100" dirty="0" err="1">
                <a:latin typeface="Consolas" panose="020B0609020204030204" pitchFamily="49" charset="0"/>
                <a:cs typeface="Consolas" panose="020B0609020204030204" pitchFamily="49" charset="0"/>
              </a:rPr>
              <a:t>plg</a:t>
            </a:r>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PolygonHandle</a:t>
            </a:r>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plHd</a:t>
            </a:r>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plHd.plgPtr</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plgList.end</a:t>
            </a:r>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plHd.plgPtr</a:t>
            </a:r>
            <a:r>
              <a:rPr lang="en-US" sz="1100" dirty="0">
                <a:latin typeface="Consolas" panose="020B0609020204030204" pitchFamily="49" charset="0"/>
                <a:cs typeface="Consolas" panose="020B0609020204030204" pitchFamily="49" charset="0"/>
              </a:rPr>
              <a:t>;</a:t>
            </a:r>
          </a:p>
          <a:p>
            <a:r>
              <a:rPr lang="en-US" sz="1100" dirty="0">
                <a:solidFill>
                  <a:srgbClr val="FF0000"/>
                </a:solidFill>
                <a:latin typeface="Consolas" panose="020B0609020204030204" pitchFamily="49" charset="0"/>
                <a:cs typeface="Consolas" panose="020B0609020204030204" pitchFamily="49" charset="0"/>
              </a:rPr>
              <a:t>    for(</a:t>
            </a:r>
            <a:r>
              <a:rPr lang="en-US" sz="1100" dirty="0" err="1">
                <a:solidFill>
                  <a:srgbClr val="FF0000"/>
                </a:solidFill>
                <a:latin typeface="Consolas" panose="020B0609020204030204" pitchFamily="49" charset="0"/>
                <a:cs typeface="Consolas" panose="020B0609020204030204" pitchFamily="49" charset="0"/>
              </a:rPr>
              <a:t>int</a:t>
            </a:r>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i</a:t>
            </a:r>
            <a:r>
              <a:rPr lang="en-US" sz="1100" dirty="0">
                <a:solidFill>
                  <a:srgbClr val="FF0000"/>
                </a:solidFill>
                <a:latin typeface="Consolas" panose="020B0609020204030204" pitchFamily="49" charset="0"/>
                <a:cs typeface="Consolas" panose="020B0609020204030204" pitchFamily="49" charset="0"/>
              </a:rPr>
              <a:t>=0; </a:t>
            </a:r>
            <a:r>
              <a:rPr lang="en-US" sz="1100" dirty="0" err="1">
                <a:solidFill>
                  <a:srgbClr val="FF0000"/>
                </a:solidFill>
                <a:latin typeface="Consolas" panose="020B0609020204030204" pitchFamily="49" charset="0"/>
                <a:cs typeface="Consolas" panose="020B0609020204030204" pitchFamily="49" charset="0"/>
              </a:rPr>
              <a:t>i</a:t>
            </a:r>
            <a:r>
              <a:rPr lang="en-US" sz="1100" dirty="0">
                <a:solidFill>
                  <a:srgbClr val="FF0000"/>
                </a:solidFill>
                <a:latin typeface="Consolas" panose="020B0609020204030204" pitchFamily="49" charset="0"/>
                <a:cs typeface="Consolas" panose="020B0609020204030204" pitchFamily="49" charset="0"/>
              </a:rPr>
              <a:t>&lt;</a:t>
            </a:r>
            <a:r>
              <a:rPr lang="en-US" sz="1100" dirty="0" err="1">
                <a:solidFill>
                  <a:srgbClr val="FF0000"/>
                </a:solidFill>
                <a:latin typeface="Consolas" panose="020B0609020204030204" pitchFamily="49" charset="0"/>
                <a:cs typeface="Consolas" panose="020B0609020204030204" pitchFamily="49" charset="0"/>
              </a:rPr>
              <a:t>nPlVt</a:t>
            </a:r>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i</a:t>
            </a:r>
            <a:r>
              <a:rPr lang="en-US" sz="1100" dirty="0">
                <a:solidFill>
                  <a:srgbClr val="FF0000"/>
                </a:solidFill>
                <a:latin typeface="Consolas" panose="020B0609020204030204" pitchFamily="49" charset="0"/>
                <a:cs typeface="Consolas" panose="020B0609020204030204" pitchFamily="49" charset="0"/>
              </a:rPr>
              <a:t>)</a:t>
            </a:r>
          </a:p>
          <a:p>
            <a:r>
              <a:rPr lang="en-US" sz="1100" dirty="0">
                <a:solidFill>
                  <a:srgbClr val="FF0000"/>
                </a:solidFill>
                <a:latin typeface="Consolas" panose="020B0609020204030204" pitchFamily="49" charset="0"/>
                <a:cs typeface="Consolas" panose="020B0609020204030204" pitchFamily="49" charset="0"/>
              </a:rPr>
              <a:t>    {</a:t>
            </a:r>
          </a:p>
          <a:p>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vtKeyToPlg</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GetSearchKey</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plVtHd</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i</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push_back</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plHd</a:t>
            </a:r>
            <a:r>
              <a:rPr lang="en-US" sz="1100" dirty="0">
                <a:solidFill>
                  <a:srgbClr val="FF0000"/>
                </a:solidFill>
                <a:latin typeface="Consolas" panose="020B0609020204030204" pitchFamily="49" charset="0"/>
                <a:cs typeface="Consolas" panose="020B0609020204030204" pitchFamily="49" charset="0"/>
              </a:rPr>
              <a:t>);</a:t>
            </a:r>
          </a:p>
          <a:p>
            <a:r>
              <a:rPr lang="en-US" sz="1100" dirty="0">
                <a:solidFill>
                  <a:srgbClr val="FF0000"/>
                </a:solidFill>
                <a:latin typeface="Consolas" panose="020B0609020204030204" pitchFamily="49" charset="0"/>
                <a:cs typeface="Consolas" panose="020B0609020204030204" pitchFamily="49" charset="0"/>
              </a:rPr>
              <a:t>    }</a:t>
            </a:r>
          </a:p>
          <a:p>
            <a:r>
              <a:rPr lang="en-US" sz="1100" dirty="0">
                <a:latin typeface="Consolas" panose="020B0609020204030204" pitchFamily="49" charset="0"/>
                <a:cs typeface="Consolas" panose="020B0609020204030204" pitchFamily="49" charset="0"/>
              </a:rPr>
              <a:t>    return </a:t>
            </a:r>
            <a:r>
              <a:rPr lang="en-US" sz="1100" dirty="0" err="1">
                <a:latin typeface="Consolas" panose="020B0609020204030204" pitchFamily="49" charset="0"/>
                <a:cs typeface="Consolas" panose="020B0609020204030204" pitchFamily="49" charset="0"/>
              </a:rPr>
              <a:t>plHd</a:t>
            </a:r>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7232230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Changes in polygonalmesh.cpp</a:t>
            </a:r>
          </a:p>
        </p:txBody>
      </p:sp>
      <p:sp>
        <p:nvSpPr>
          <p:cNvPr id="4" name="TextBox 3"/>
          <p:cNvSpPr txBox="1"/>
          <p:nvPr/>
        </p:nvSpPr>
        <p:spPr>
          <a:xfrm>
            <a:off x="733531" y="823965"/>
            <a:ext cx="8186857" cy="3477875"/>
          </a:xfrm>
          <a:prstGeom prst="rect">
            <a:avLst/>
          </a:prstGeom>
          <a:noFill/>
        </p:spPr>
        <p:txBody>
          <a:bodyPr wrap="none" rtlCol="0">
            <a:spAutoFit/>
          </a:bodyPr>
          <a:lstStyle/>
          <a:p>
            <a:r>
              <a:rPr lang="en-US" sz="1100" dirty="0">
                <a:solidFill>
                  <a:srgbClr val="FF0000"/>
                </a:solidFill>
                <a:latin typeface="Consolas" panose="020B0609020204030204" pitchFamily="49" charset="0"/>
                <a:cs typeface="Consolas" panose="020B0609020204030204" pitchFamily="49" charset="0"/>
              </a:rPr>
              <a:t>unsigned </a:t>
            </a:r>
            <a:r>
              <a:rPr lang="en-US" sz="1100" dirty="0" err="1">
                <a:solidFill>
                  <a:srgbClr val="FF0000"/>
                </a:solidFill>
                <a:latin typeface="Consolas" panose="020B0609020204030204" pitchFamily="49" charset="0"/>
                <a:cs typeface="Consolas" panose="020B0609020204030204" pitchFamily="49" charset="0"/>
              </a:rPr>
              <a:t>int</a:t>
            </a:r>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PolygonalMesh</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GetSearchKey</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VertexHandle</a:t>
            </a:r>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vtHd</a:t>
            </a:r>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const</a:t>
            </a:r>
            <a:endParaRPr lang="en-US" sz="1100" dirty="0">
              <a:solidFill>
                <a:srgbClr val="FF0000"/>
              </a:solidFill>
              <a:latin typeface="Consolas" panose="020B0609020204030204" pitchFamily="49" charset="0"/>
              <a:cs typeface="Consolas" panose="020B0609020204030204" pitchFamily="49" charset="0"/>
            </a:endParaRPr>
          </a:p>
          <a:p>
            <a:r>
              <a:rPr lang="en-US" sz="1100" dirty="0">
                <a:solidFill>
                  <a:srgbClr val="FF0000"/>
                </a:solidFill>
                <a:latin typeface="Consolas" panose="020B0609020204030204" pitchFamily="49" charset="0"/>
                <a:cs typeface="Consolas" panose="020B0609020204030204" pitchFamily="49" charset="0"/>
              </a:rPr>
              <a:t>{</a:t>
            </a:r>
          </a:p>
          <a:p>
            <a:r>
              <a:rPr lang="en-US" sz="1100" dirty="0">
                <a:solidFill>
                  <a:srgbClr val="FF0000"/>
                </a:solidFill>
                <a:latin typeface="Consolas" panose="020B0609020204030204" pitchFamily="49" charset="0"/>
                <a:cs typeface="Consolas" panose="020B0609020204030204" pitchFamily="49" charset="0"/>
              </a:rPr>
              <a:t>    if(</a:t>
            </a:r>
            <a:r>
              <a:rPr lang="en-US" sz="1100" dirty="0" err="1">
                <a:solidFill>
                  <a:srgbClr val="FF0000"/>
                </a:solidFill>
                <a:latin typeface="Consolas" panose="020B0609020204030204" pitchFamily="49" charset="0"/>
                <a:cs typeface="Consolas" panose="020B0609020204030204" pitchFamily="49" charset="0"/>
              </a:rPr>
              <a:t>NullVertex</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vtHd</a:t>
            </a:r>
            <a:r>
              <a:rPr lang="en-US" sz="1100" dirty="0">
                <a:solidFill>
                  <a:srgbClr val="FF0000"/>
                </a:solidFill>
                <a:latin typeface="Consolas" panose="020B0609020204030204" pitchFamily="49" charset="0"/>
                <a:cs typeface="Consolas" panose="020B0609020204030204" pitchFamily="49" charset="0"/>
              </a:rPr>
              <a:t>)</a:t>
            </a:r>
          </a:p>
          <a:p>
            <a:r>
              <a:rPr lang="en-US" sz="1100" dirty="0">
                <a:solidFill>
                  <a:srgbClr val="FF0000"/>
                </a:solidFill>
                <a:latin typeface="Consolas" panose="020B0609020204030204" pitchFamily="49" charset="0"/>
                <a:cs typeface="Consolas" panose="020B0609020204030204" pitchFamily="49" charset="0"/>
              </a:rPr>
              <a:t>    {</a:t>
            </a:r>
          </a:p>
          <a:p>
            <a:r>
              <a:rPr lang="en-US" sz="1100" dirty="0">
                <a:solidFill>
                  <a:srgbClr val="FF0000"/>
                </a:solidFill>
                <a:latin typeface="Consolas" panose="020B0609020204030204" pitchFamily="49" charset="0"/>
                <a:cs typeface="Consolas" panose="020B0609020204030204" pitchFamily="49" charset="0"/>
              </a:rPr>
              <a:t>        return 0xffffffff;</a:t>
            </a:r>
          </a:p>
          <a:p>
            <a:r>
              <a:rPr lang="en-US" sz="1100" dirty="0">
                <a:solidFill>
                  <a:srgbClr val="FF0000"/>
                </a:solidFill>
                <a:latin typeface="Consolas" panose="020B0609020204030204" pitchFamily="49" charset="0"/>
                <a:cs typeface="Consolas" panose="020B0609020204030204" pitchFamily="49" charset="0"/>
              </a:rPr>
              <a:t>    }</a:t>
            </a:r>
          </a:p>
          <a:p>
            <a:r>
              <a:rPr lang="en-US" sz="1100" dirty="0">
                <a:solidFill>
                  <a:srgbClr val="FF0000"/>
                </a:solidFill>
                <a:latin typeface="Consolas" panose="020B0609020204030204" pitchFamily="49" charset="0"/>
                <a:cs typeface="Consolas" panose="020B0609020204030204" pitchFamily="49" charset="0"/>
              </a:rPr>
              <a:t>    return </a:t>
            </a:r>
            <a:r>
              <a:rPr lang="en-US" sz="1100" dirty="0" err="1">
                <a:solidFill>
                  <a:srgbClr val="FF0000"/>
                </a:solidFill>
                <a:latin typeface="Consolas" panose="020B0609020204030204" pitchFamily="49" charset="0"/>
                <a:cs typeface="Consolas" panose="020B0609020204030204" pitchFamily="49" charset="0"/>
              </a:rPr>
              <a:t>vtHd.vtxPtr</a:t>
            </a:r>
            <a:r>
              <a:rPr lang="en-US" sz="1100" dirty="0">
                <a:solidFill>
                  <a:srgbClr val="FF0000"/>
                </a:solidFill>
                <a:latin typeface="Consolas" panose="020B0609020204030204" pitchFamily="49" charset="0"/>
                <a:cs typeface="Consolas" panose="020B0609020204030204" pitchFamily="49" charset="0"/>
              </a:rPr>
              <a:t>-&gt;</a:t>
            </a:r>
            <a:r>
              <a:rPr lang="en-US" sz="1100" dirty="0" err="1">
                <a:solidFill>
                  <a:srgbClr val="FF0000"/>
                </a:solidFill>
                <a:latin typeface="Consolas" panose="020B0609020204030204" pitchFamily="49" charset="0"/>
                <a:cs typeface="Consolas" panose="020B0609020204030204" pitchFamily="49" charset="0"/>
              </a:rPr>
              <a:t>searchKey</a:t>
            </a:r>
            <a:r>
              <a:rPr lang="en-US" sz="1100" dirty="0">
                <a:solidFill>
                  <a:srgbClr val="FF0000"/>
                </a:solidFill>
                <a:latin typeface="Consolas" panose="020B0609020204030204" pitchFamily="49" charset="0"/>
                <a:cs typeface="Consolas" panose="020B0609020204030204" pitchFamily="49" charset="0"/>
              </a:rPr>
              <a:t>;</a:t>
            </a:r>
          </a:p>
          <a:p>
            <a:r>
              <a:rPr lang="en-US" sz="1100" dirty="0">
                <a:solidFill>
                  <a:srgbClr val="FF0000"/>
                </a:solidFill>
                <a:latin typeface="Consolas" panose="020B0609020204030204" pitchFamily="49" charset="0"/>
                <a:cs typeface="Consolas" panose="020B0609020204030204" pitchFamily="49" charset="0"/>
              </a:rPr>
              <a:t>}</a:t>
            </a:r>
          </a:p>
          <a:p>
            <a:endParaRPr lang="en-US" sz="1100" dirty="0">
              <a:solidFill>
                <a:srgbClr val="FF0000"/>
              </a:solidFill>
              <a:latin typeface="Consolas" panose="020B0609020204030204" pitchFamily="49" charset="0"/>
              <a:cs typeface="Consolas" panose="020B0609020204030204" pitchFamily="49" charset="0"/>
            </a:endParaRPr>
          </a:p>
          <a:p>
            <a:r>
              <a:rPr lang="en-US" sz="1100" dirty="0" err="1">
                <a:solidFill>
                  <a:srgbClr val="FF0000"/>
                </a:solidFill>
                <a:latin typeface="Consolas" panose="020B0609020204030204" pitchFamily="49" charset="0"/>
                <a:cs typeface="Consolas" panose="020B0609020204030204" pitchFamily="49" charset="0"/>
              </a:rPr>
              <a:t>std</a:t>
            </a:r>
            <a:r>
              <a:rPr lang="en-US" sz="1100" dirty="0">
                <a:solidFill>
                  <a:srgbClr val="FF0000"/>
                </a:solidFill>
                <a:latin typeface="Consolas" panose="020B0609020204030204" pitchFamily="49" charset="0"/>
                <a:cs typeface="Consolas" panose="020B0609020204030204" pitchFamily="49" charset="0"/>
              </a:rPr>
              <a:t>::vector &lt;</a:t>
            </a:r>
            <a:r>
              <a:rPr lang="en-US" sz="1100" dirty="0" err="1">
                <a:solidFill>
                  <a:srgbClr val="FF0000"/>
                </a:solidFill>
                <a:latin typeface="Consolas" panose="020B0609020204030204" pitchFamily="49" charset="0"/>
                <a:cs typeface="Consolas" panose="020B0609020204030204" pitchFamily="49" charset="0"/>
              </a:rPr>
              <a:t>PolygonalMesh</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PolygonHandle</a:t>
            </a:r>
            <a:r>
              <a:rPr lang="en-US" sz="1100" dirty="0">
                <a:solidFill>
                  <a:srgbClr val="FF0000"/>
                </a:solidFill>
                <a:latin typeface="Consolas" panose="020B0609020204030204" pitchFamily="49" charset="0"/>
                <a:cs typeface="Consolas" panose="020B0609020204030204" pitchFamily="49" charset="0"/>
              </a:rPr>
              <a:t>&gt; </a:t>
            </a:r>
            <a:r>
              <a:rPr lang="en-US" sz="1100" dirty="0" err="1">
                <a:solidFill>
                  <a:srgbClr val="FF0000"/>
                </a:solidFill>
                <a:latin typeface="Consolas" panose="020B0609020204030204" pitchFamily="49" charset="0"/>
                <a:cs typeface="Consolas" panose="020B0609020204030204" pitchFamily="49" charset="0"/>
              </a:rPr>
              <a:t>PolygonalMesh</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FindPolygonFromVertex</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VertexHandle</a:t>
            </a:r>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vtHd</a:t>
            </a:r>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const</a:t>
            </a:r>
            <a:endParaRPr lang="en-US" sz="1100" dirty="0">
              <a:solidFill>
                <a:srgbClr val="FF0000"/>
              </a:solidFill>
              <a:latin typeface="Consolas" panose="020B0609020204030204" pitchFamily="49" charset="0"/>
              <a:cs typeface="Consolas" panose="020B0609020204030204" pitchFamily="49" charset="0"/>
            </a:endParaRPr>
          </a:p>
          <a:p>
            <a:r>
              <a:rPr lang="en-US" sz="1100" dirty="0">
                <a:solidFill>
                  <a:srgbClr val="FF0000"/>
                </a:solidFill>
                <a:latin typeface="Consolas" panose="020B0609020204030204" pitchFamily="49" charset="0"/>
                <a:cs typeface="Consolas" panose="020B0609020204030204" pitchFamily="49" charset="0"/>
              </a:rPr>
              <a:t>{</a:t>
            </a:r>
          </a:p>
          <a:p>
            <a:r>
              <a:rPr lang="en-US" sz="1100" dirty="0">
                <a:solidFill>
                  <a:srgbClr val="FF0000"/>
                </a:solidFill>
                <a:latin typeface="Consolas" panose="020B0609020204030204" pitchFamily="49" charset="0"/>
                <a:cs typeface="Consolas" panose="020B0609020204030204" pitchFamily="49" charset="0"/>
              </a:rPr>
              <a:t>    auto found=</a:t>
            </a:r>
            <a:r>
              <a:rPr lang="en-US" sz="1100" dirty="0" err="1">
                <a:solidFill>
                  <a:srgbClr val="FF0000"/>
                </a:solidFill>
                <a:latin typeface="Consolas" panose="020B0609020204030204" pitchFamily="49" charset="0"/>
                <a:cs typeface="Consolas" panose="020B0609020204030204" pitchFamily="49" charset="0"/>
              </a:rPr>
              <a:t>vtKeyToPlg.find</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GetSearchKey</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vtHd</a:t>
            </a:r>
            <a:r>
              <a:rPr lang="en-US" sz="1100" dirty="0">
                <a:solidFill>
                  <a:srgbClr val="FF0000"/>
                </a:solidFill>
                <a:latin typeface="Consolas" panose="020B0609020204030204" pitchFamily="49" charset="0"/>
                <a:cs typeface="Consolas" panose="020B0609020204030204" pitchFamily="49" charset="0"/>
              </a:rPr>
              <a:t>));</a:t>
            </a:r>
          </a:p>
          <a:p>
            <a:r>
              <a:rPr lang="en-US" sz="1100" dirty="0">
                <a:solidFill>
                  <a:srgbClr val="FF0000"/>
                </a:solidFill>
                <a:latin typeface="Consolas" panose="020B0609020204030204" pitchFamily="49" charset="0"/>
                <a:cs typeface="Consolas" panose="020B0609020204030204" pitchFamily="49" charset="0"/>
              </a:rPr>
              <a:t>    if(</a:t>
            </a:r>
            <a:r>
              <a:rPr lang="en-US" sz="1100" dirty="0" err="1">
                <a:solidFill>
                  <a:srgbClr val="FF0000"/>
                </a:solidFill>
                <a:latin typeface="Consolas" panose="020B0609020204030204" pitchFamily="49" charset="0"/>
                <a:cs typeface="Consolas" panose="020B0609020204030204" pitchFamily="49" charset="0"/>
              </a:rPr>
              <a:t>vtKeyToPlg.end</a:t>
            </a:r>
            <a:r>
              <a:rPr lang="en-US" sz="1100" dirty="0">
                <a:solidFill>
                  <a:srgbClr val="FF0000"/>
                </a:solidFill>
                <a:latin typeface="Consolas" panose="020B0609020204030204" pitchFamily="49" charset="0"/>
                <a:cs typeface="Consolas" panose="020B0609020204030204" pitchFamily="49" charset="0"/>
              </a:rPr>
              <a:t>()!=found)</a:t>
            </a:r>
          </a:p>
          <a:p>
            <a:r>
              <a:rPr lang="en-US" sz="1100" dirty="0">
                <a:solidFill>
                  <a:srgbClr val="FF0000"/>
                </a:solidFill>
                <a:latin typeface="Consolas" panose="020B0609020204030204" pitchFamily="49" charset="0"/>
                <a:cs typeface="Consolas" panose="020B0609020204030204" pitchFamily="49" charset="0"/>
              </a:rPr>
              <a:t>    {</a:t>
            </a:r>
          </a:p>
          <a:p>
            <a:r>
              <a:rPr lang="en-US" sz="1100" dirty="0">
                <a:solidFill>
                  <a:srgbClr val="FF0000"/>
                </a:solidFill>
                <a:latin typeface="Consolas" panose="020B0609020204030204" pitchFamily="49" charset="0"/>
                <a:cs typeface="Consolas" panose="020B0609020204030204" pitchFamily="49" charset="0"/>
              </a:rPr>
              <a:t>        return found-&gt;second;</a:t>
            </a:r>
          </a:p>
          <a:p>
            <a:r>
              <a:rPr lang="en-US" sz="1100" dirty="0">
                <a:solidFill>
                  <a:srgbClr val="FF0000"/>
                </a:solidFill>
                <a:latin typeface="Consolas" panose="020B0609020204030204" pitchFamily="49" charset="0"/>
                <a:cs typeface="Consolas" panose="020B0609020204030204" pitchFamily="49" charset="0"/>
              </a:rPr>
              <a:t>    }</a:t>
            </a:r>
          </a:p>
          <a:p>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std</a:t>
            </a:r>
            <a:r>
              <a:rPr lang="en-US" sz="1100" dirty="0">
                <a:solidFill>
                  <a:srgbClr val="FF0000"/>
                </a:solidFill>
                <a:latin typeface="Consolas" panose="020B0609020204030204" pitchFamily="49" charset="0"/>
                <a:cs typeface="Consolas" panose="020B0609020204030204" pitchFamily="49" charset="0"/>
              </a:rPr>
              <a:t>::vector &lt;</a:t>
            </a:r>
            <a:r>
              <a:rPr lang="en-US" sz="1100" dirty="0" err="1">
                <a:solidFill>
                  <a:srgbClr val="FF0000"/>
                </a:solidFill>
                <a:latin typeface="Consolas" panose="020B0609020204030204" pitchFamily="49" charset="0"/>
                <a:cs typeface="Consolas" panose="020B0609020204030204" pitchFamily="49" charset="0"/>
              </a:rPr>
              <a:t>PolygonHandle</a:t>
            </a:r>
            <a:r>
              <a:rPr lang="en-US" sz="1100" dirty="0">
                <a:solidFill>
                  <a:srgbClr val="FF0000"/>
                </a:solidFill>
                <a:latin typeface="Consolas" panose="020B0609020204030204" pitchFamily="49" charset="0"/>
                <a:cs typeface="Consolas" panose="020B0609020204030204" pitchFamily="49" charset="0"/>
              </a:rPr>
              <a:t>&gt; </a:t>
            </a:r>
            <a:r>
              <a:rPr lang="en-US" sz="1100" dirty="0" err="1">
                <a:solidFill>
                  <a:srgbClr val="FF0000"/>
                </a:solidFill>
                <a:latin typeface="Consolas" panose="020B0609020204030204" pitchFamily="49" charset="0"/>
                <a:cs typeface="Consolas" panose="020B0609020204030204" pitchFamily="49" charset="0"/>
              </a:rPr>
              <a:t>vtPlHd</a:t>
            </a:r>
            <a:r>
              <a:rPr lang="en-US" sz="1100" dirty="0">
                <a:solidFill>
                  <a:srgbClr val="FF0000"/>
                </a:solidFill>
                <a:latin typeface="Consolas" panose="020B0609020204030204" pitchFamily="49" charset="0"/>
                <a:cs typeface="Consolas" panose="020B0609020204030204" pitchFamily="49" charset="0"/>
              </a:rPr>
              <a:t>;</a:t>
            </a:r>
          </a:p>
          <a:p>
            <a:r>
              <a:rPr lang="en-US" sz="1100" dirty="0">
                <a:solidFill>
                  <a:srgbClr val="FF0000"/>
                </a:solidFill>
                <a:latin typeface="Consolas" panose="020B0609020204030204" pitchFamily="49" charset="0"/>
                <a:cs typeface="Consolas" panose="020B0609020204030204" pitchFamily="49" charset="0"/>
              </a:rPr>
              <a:t>    return </a:t>
            </a:r>
            <a:r>
              <a:rPr lang="en-US" sz="1100" dirty="0" err="1">
                <a:solidFill>
                  <a:srgbClr val="FF0000"/>
                </a:solidFill>
                <a:latin typeface="Consolas" panose="020B0609020204030204" pitchFamily="49" charset="0"/>
                <a:cs typeface="Consolas" panose="020B0609020204030204" pitchFamily="49" charset="0"/>
              </a:rPr>
              <a:t>vtPlHd</a:t>
            </a:r>
            <a:r>
              <a:rPr lang="en-US" sz="1100" dirty="0">
                <a:solidFill>
                  <a:srgbClr val="FF0000"/>
                </a:solidFill>
                <a:latin typeface="Consolas" panose="020B0609020204030204" pitchFamily="49" charset="0"/>
                <a:cs typeface="Consolas" panose="020B0609020204030204" pitchFamily="49" charset="0"/>
              </a:rPr>
              <a:t>;</a:t>
            </a:r>
          </a:p>
          <a:p>
            <a:r>
              <a:rPr lang="en-US" sz="1100" dirty="0">
                <a:solidFill>
                  <a:srgbClr val="FF0000"/>
                </a:solidFill>
                <a:latin typeface="Consolas" panose="020B0609020204030204" pitchFamily="49" charset="0"/>
                <a:cs typeface="Consolas" panose="020B0609020204030204" pitchFamily="49" charset="0"/>
              </a:rPr>
              <a:t>}</a:t>
            </a:r>
          </a:p>
          <a:p>
            <a:endParaRPr lang="en-US" sz="1100" dirty="0">
              <a:solidFill>
                <a:srgbClr val="FF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6753029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Modify test</a:t>
            </a:r>
          </a:p>
        </p:txBody>
      </p:sp>
      <p:sp>
        <p:nvSpPr>
          <p:cNvPr id="4" name="TextBox 3"/>
          <p:cNvSpPr txBox="1"/>
          <p:nvPr/>
        </p:nvSpPr>
        <p:spPr>
          <a:xfrm>
            <a:off x="363155" y="1276140"/>
            <a:ext cx="8417689" cy="2631490"/>
          </a:xfrm>
          <a:prstGeom prst="rect">
            <a:avLst/>
          </a:prstGeom>
          <a:noFill/>
        </p:spPr>
        <p:txBody>
          <a:bodyPr wrap="none" rtlCol="0">
            <a:spAutoFit/>
          </a:bodyPr>
          <a:lstStyle/>
          <a:p>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printf</a:t>
            </a:r>
            <a:r>
              <a:rPr lang="en-US" sz="1100" dirty="0">
                <a:latin typeface="Consolas" panose="020B0609020204030204" pitchFamily="49" charset="0"/>
                <a:cs typeface="Consolas" panose="020B0609020204030204" pitchFamily="49" charset="0"/>
              </a:rPr>
              <a:t>("%d vertices\n",(</a:t>
            </a:r>
            <a:r>
              <a:rPr lang="en-US" sz="1100" dirty="0" err="1">
                <a:latin typeface="Consolas" panose="020B0609020204030204" pitchFamily="49" charset="0"/>
                <a:cs typeface="Consolas" panose="020B0609020204030204" pitchFamily="49" charset="0"/>
              </a:rPr>
              <a:t>int</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s.GetNumVertex</a:t>
            </a:r>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printf</a:t>
            </a:r>
            <a:r>
              <a:rPr lang="en-US" sz="1100" dirty="0">
                <a:latin typeface="Consolas" panose="020B0609020204030204" pitchFamily="49" charset="0"/>
                <a:cs typeface="Consolas" panose="020B0609020204030204" pitchFamily="49" charset="0"/>
              </a:rPr>
              <a:t>("%d polygons\n",(</a:t>
            </a:r>
            <a:r>
              <a:rPr lang="en-US" sz="1100" dirty="0" err="1">
                <a:latin typeface="Consolas" panose="020B0609020204030204" pitchFamily="49" charset="0"/>
                <a:cs typeface="Consolas" panose="020B0609020204030204" pitchFamily="49" charset="0"/>
              </a:rPr>
              <a:t>int</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s.GetNumPolygon</a:t>
            </a:r>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    for(auto </a:t>
            </a:r>
            <a:r>
              <a:rPr lang="en-US" sz="1100" dirty="0" err="1">
                <a:latin typeface="Consolas" panose="020B0609020204030204" pitchFamily="49" charset="0"/>
                <a:cs typeface="Consolas" panose="020B0609020204030204" pitchFamily="49" charset="0"/>
              </a:rPr>
              <a:t>vtHd</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s.NullVertex</a:t>
            </a:r>
            <a:r>
              <a:rPr lang="en-US" sz="1100" dirty="0">
                <a:latin typeface="Consolas" panose="020B0609020204030204" pitchFamily="49" charset="0"/>
                <a:cs typeface="Consolas" panose="020B0609020204030204" pitchFamily="49" charset="0"/>
              </a:rPr>
              <a:t>(); true==</a:t>
            </a:r>
            <a:r>
              <a:rPr lang="en-US" sz="1100" dirty="0" err="1">
                <a:latin typeface="Consolas" panose="020B0609020204030204" pitchFamily="49" charset="0"/>
                <a:cs typeface="Consolas" panose="020B0609020204030204" pitchFamily="49" charset="0"/>
              </a:rPr>
              <a:t>s.MoveToNextVertex</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vtHd</a:t>
            </a:r>
            <a:r>
              <a:rPr lang="en-US" sz="1100" dirty="0">
                <a:latin typeface="Consolas" panose="020B0609020204030204" pitchFamily="49" charset="0"/>
                <a:cs typeface="Consolas" panose="020B0609020204030204" pitchFamily="49" charset="0"/>
              </a:rPr>
              <a:t>); )</a:t>
            </a:r>
          </a:p>
          <a:p>
            <a:r>
              <a:rPr lang="en-US" sz="1100" dirty="0">
                <a:latin typeface="Consolas" panose="020B0609020204030204" pitchFamily="49" charset="0"/>
                <a:cs typeface="Consolas" panose="020B0609020204030204" pitchFamily="49" charset="0"/>
              </a:rPr>
              <a:t>    {</a:t>
            </a:r>
          </a:p>
          <a:p>
            <a:r>
              <a:rPr lang="en-US" sz="1100" dirty="0">
                <a:latin typeface="Consolas" panose="020B0609020204030204" pitchFamily="49" charset="0"/>
                <a:cs typeface="Consolas" panose="020B0609020204030204" pitchFamily="49" charset="0"/>
              </a:rPr>
              <a:t>        auto </a:t>
            </a:r>
            <a:r>
              <a:rPr lang="en-US" sz="1100" dirty="0" err="1">
                <a:latin typeface="Consolas" panose="020B0609020204030204" pitchFamily="49" charset="0"/>
                <a:cs typeface="Consolas" panose="020B0609020204030204" pitchFamily="49" charset="0"/>
              </a:rPr>
              <a:t>pos</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s.GetVertexPosition</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vtHd</a:t>
            </a:r>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        </a:t>
            </a:r>
            <a:r>
              <a:rPr lang="en-US" sz="1100" dirty="0">
                <a:solidFill>
                  <a:srgbClr val="FF0000"/>
                </a:solidFill>
                <a:latin typeface="Consolas" panose="020B0609020204030204" pitchFamily="49" charset="0"/>
                <a:cs typeface="Consolas" panose="020B0609020204030204" pitchFamily="49" charset="0"/>
              </a:rPr>
              <a:t>auto </a:t>
            </a:r>
            <a:r>
              <a:rPr lang="en-US" sz="1100" dirty="0" err="1">
                <a:solidFill>
                  <a:srgbClr val="FF0000"/>
                </a:solidFill>
                <a:latin typeface="Consolas" panose="020B0609020204030204" pitchFamily="49" charset="0"/>
                <a:cs typeface="Consolas" panose="020B0609020204030204" pitchFamily="49" charset="0"/>
              </a:rPr>
              <a:t>vtPlHd</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s.FindPolygonFromVertex</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vtHd</a:t>
            </a:r>
            <a:r>
              <a:rPr lang="en-US" sz="1100" dirty="0">
                <a:solidFill>
                  <a:srgbClr val="FF0000"/>
                </a:solidFill>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printf</a:t>
            </a:r>
            <a:r>
              <a:rPr lang="en-US" sz="1100" dirty="0">
                <a:latin typeface="Consolas" panose="020B0609020204030204" pitchFamily="49" charset="0"/>
                <a:cs typeface="Consolas" panose="020B0609020204030204" pitchFamily="49" charset="0"/>
              </a:rPr>
              <a:t>("Vertex %lf %lf %lf </a:t>
            </a:r>
            <a:r>
              <a:rPr lang="en-US" sz="1100" dirty="0">
                <a:solidFill>
                  <a:srgbClr val="FF0000"/>
                </a:solidFill>
                <a:latin typeface="Consolas" panose="020B0609020204030204" pitchFamily="49" charset="0"/>
                <a:cs typeface="Consolas" panose="020B0609020204030204" pitchFamily="49" charset="0"/>
              </a:rPr>
              <a:t>used by %d polygons</a:t>
            </a:r>
            <a:r>
              <a:rPr lang="en-US" sz="1100" dirty="0">
                <a:latin typeface="Consolas" panose="020B0609020204030204" pitchFamily="49" charset="0"/>
                <a:cs typeface="Consolas" panose="020B0609020204030204" pitchFamily="49" charset="0"/>
              </a:rPr>
              <a:t>.\n",</a:t>
            </a:r>
            <a:r>
              <a:rPr lang="en-US" sz="1100" dirty="0" err="1">
                <a:latin typeface="Consolas" panose="020B0609020204030204" pitchFamily="49" charset="0"/>
                <a:cs typeface="Consolas" panose="020B0609020204030204" pitchFamily="49" charset="0"/>
              </a:rPr>
              <a:t>pos.x</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pos.y</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pos.z</a:t>
            </a:r>
            <a:r>
              <a:rPr lang="en-US" sz="1100" dirty="0">
                <a:latin typeface="Consolas" panose="020B0609020204030204" pitchFamily="49" charset="0"/>
                <a:cs typeface="Consolas" panose="020B0609020204030204" pitchFamily="49" charset="0"/>
              </a:rPr>
              <a:t>()</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int</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vtPlHd.size</a:t>
            </a:r>
            <a:r>
              <a:rPr lang="en-US" sz="1100" dirty="0">
                <a:solidFill>
                  <a:srgbClr val="FF0000"/>
                </a:solidFill>
                <a:latin typeface="Consolas" panose="020B0609020204030204" pitchFamily="49" charset="0"/>
                <a:cs typeface="Consolas" panose="020B0609020204030204" pitchFamily="49" charset="0"/>
              </a:rPr>
              <a:t>()</a:t>
            </a:r>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    }</a:t>
            </a:r>
          </a:p>
          <a:p>
            <a:r>
              <a:rPr lang="en-US" sz="1100" dirty="0">
                <a:latin typeface="Consolas" panose="020B0609020204030204" pitchFamily="49" charset="0"/>
                <a:cs typeface="Consolas" panose="020B0609020204030204" pitchFamily="49" charset="0"/>
              </a:rPr>
              <a:t>    for(auto </a:t>
            </a:r>
            <a:r>
              <a:rPr lang="en-US" sz="1100" dirty="0" err="1">
                <a:latin typeface="Consolas" panose="020B0609020204030204" pitchFamily="49" charset="0"/>
                <a:cs typeface="Consolas" panose="020B0609020204030204" pitchFamily="49" charset="0"/>
              </a:rPr>
              <a:t>plHd</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s.NullPolygon</a:t>
            </a:r>
            <a:r>
              <a:rPr lang="en-US" sz="1100" dirty="0">
                <a:latin typeface="Consolas" panose="020B0609020204030204" pitchFamily="49" charset="0"/>
                <a:cs typeface="Consolas" panose="020B0609020204030204" pitchFamily="49" charset="0"/>
              </a:rPr>
              <a:t>(); true==</a:t>
            </a:r>
            <a:r>
              <a:rPr lang="en-US" sz="1100" dirty="0" err="1">
                <a:latin typeface="Consolas" panose="020B0609020204030204" pitchFamily="49" charset="0"/>
                <a:cs typeface="Consolas" panose="020B0609020204030204" pitchFamily="49" charset="0"/>
              </a:rPr>
              <a:t>s.MoveToNextPolygon</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plHd</a:t>
            </a:r>
            <a:r>
              <a:rPr lang="en-US" sz="1100" dirty="0">
                <a:latin typeface="Consolas" panose="020B0609020204030204" pitchFamily="49" charset="0"/>
                <a:cs typeface="Consolas" panose="020B0609020204030204" pitchFamily="49" charset="0"/>
              </a:rPr>
              <a:t>); )</a:t>
            </a:r>
          </a:p>
          <a:p>
            <a:r>
              <a:rPr lang="en-US" sz="1100" dirty="0">
                <a:latin typeface="Consolas" panose="020B0609020204030204" pitchFamily="49" charset="0"/>
                <a:cs typeface="Consolas" panose="020B0609020204030204" pitchFamily="49" charset="0"/>
              </a:rPr>
              <a:t>    {</a:t>
            </a:r>
          </a:p>
          <a:p>
            <a:r>
              <a:rPr lang="en-US" sz="1100" dirty="0">
                <a:latin typeface="Consolas" panose="020B0609020204030204" pitchFamily="49" charset="0"/>
                <a:cs typeface="Consolas" panose="020B0609020204030204" pitchFamily="49" charset="0"/>
              </a:rPr>
              <a:t>        auto </a:t>
            </a:r>
            <a:r>
              <a:rPr lang="en-US" sz="1100" dirty="0" err="1">
                <a:latin typeface="Consolas" panose="020B0609020204030204" pitchFamily="49" charset="0"/>
                <a:cs typeface="Consolas" panose="020B0609020204030204" pitchFamily="49" charset="0"/>
              </a:rPr>
              <a:t>plVtHd</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s.GetPolygonVertex</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plHd</a:t>
            </a:r>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printf</a:t>
            </a:r>
            <a:r>
              <a:rPr lang="en-US" sz="1100" dirty="0">
                <a:latin typeface="Consolas" panose="020B0609020204030204" pitchFamily="49" charset="0"/>
                <a:cs typeface="Consolas" panose="020B0609020204030204" pitchFamily="49" charset="0"/>
              </a:rPr>
              <a:t>("Polygon with %d vertices.\n",(</a:t>
            </a:r>
            <a:r>
              <a:rPr lang="en-US" sz="1100" dirty="0" err="1">
                <a:latin typeface="Consolas" panose="020B0609020204030204" pitchFamily="49" charset="0"/>
                <a:cs typeface="Consolas" panose="020B0609020204030204" pitchFamily="49" charset="0"/>
              </a:rPr>
              <a:t>int</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plVtHd.size</a:t>
            </a:r>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    }</a:t>
            </a:r>
          </a:p>
          <a:p>
            <a:endParaRPr lang="en-US" sz="1100" dirty="0">
              <a:latin typeface="Consolas" panose="020B0609020204030204" pitchFamily="49" charset="0"/>
              <a:cs typeface="Consolas" panose="020B0609020204030204" pitchFamily="49" charset="0"/>
            </a:endParaRPr>
          </a:p>
          <a:p>
            <a:endParaRPr lang="en-US" sz="11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36130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Better-Than Minimum Information</a:t>
            </a:r>
          </a:p>
        </p:txBody>
      </p:sp>
      <p:sp>
        <p:nvSpPr>
          <p:cNvPr id="3" name="Content Placeholder 2"/>
          <p:cNvSpPr>
            <a:spLocks noGrp="1"/>
          </p:cNvSpPr>
          <p:nvPr>
            <p:ph idx="1"/>
          </p:nvPr>
        </p:nvSpPr>
        <p:spPr/>
        <p:txBody>
          <a:bodyPr/>
          <a:lstStyle/>
          <a:p>
            <a:r>
              <a:rPr lang="en-US" dirty="0"/>
              <a:t>Vertices &amp; Connections</a:t>
            </a:r>
          </a:p>
          <a:p>
            <a:r>
              <a:rPr lang="en-US" dirty="0"/>
              <a:t>A list of vertices</a:t>
            </a:r>
          </a:p>
          <a:p>
            <a:r>
              <a:rPr lang="en-US" dirty="0"/>
              <a:t>A list of polygons, each of which has a chain of vertices</a:t>
            </a:r>
          </a:p>
        </p:txBody>
      </p:sp>
      <p:cxnSp>
        <p:nvCxnSpPr>
          <p:cNvPr id="38" name="Straight Connector 37"/>
          <p:cNvCxnSpPr/>
          <p:nvPr/>
        </p:nvCxnSpPr>
        <p:spPr>
          <a:xfrm flipH="1">
            <a:off x="5534247" y="4223784"/>
            <a:ext cx="685800" cy="114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5534247" y="5366784"/>
            <a:ext cx="16764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6220047" y="4223784"/>
            <a:ext cx="1219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7210647" y="4680984"/>
            <a:ext cx="228600" cy="114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6296247" y="4071384"/>
            <a:ext cx="1219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6296247" y="3309384"/>
            <a:ext cx="12192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7515447" y="3309384"/>
            <a:ext cx="0" cy="1219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305647" y="4119231"/>
            <a:ext cx="685800" cy="114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flipV="1">
            <a:off x="4543647" y="3995184"/>
            <a:ext cx="1447800" cy="124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543647" y="3995184"/>
            <a:ext cx="762000" cy="1267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flipV="1">
            <a:off x="7587217" y="4690731"/>
            <a:ext cx="1223630" cy="7522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7358617" y="5442984"/>
            <a:ext cx="1452230" cy="3907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7358617" y="4690731"/>
            <a:ext cx="228600" cy="114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5505894" y="5519184"/>
            <a:ext cx="637953" cy="1219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505894" y="5519184"/>
            <a:ext cx="16764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6143847" y="5976384"/>
            <a:ext cx="1038447"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991447" y="2928384"/>
            <a:ext cx="22860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6220047" y="3156984"/>
            <a:ext cx="12192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5991447" y="2928384"/>
            <a:ext cx="1447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4467447" y="2928384"/>
            <a:ext cx="76200"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4467447" y="2928384"/>
            <a:ext cx="135742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flipV="1">
            <a:off x="4541875" y="3846328"/>
            <a:ext cx="1447800" cy="124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5824870" y="2928384"/>
            <a:ext cx="164805" cy="1041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Oval 60"/>
          <p:cNvSpPr/>
          <p:nvPr/>
        </p:nvSpPr>
        <p:spPr>
          <a:xfrm>
            <a:off x="5764323" y="2775984"/>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4324498" y="2775984"/>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4400698" y="3766584"/>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5989675" y="3918984"/>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7358617" y="3080784"/>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7372498" y="4476307"/>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5270501" y="5232105"/>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7110524" y="5747784"/>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8667898" y="5290584"/>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6000898" y="6540352"/>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4543647" y="2590800"/>
            <a:ext cx="722128" cy="369332"/>
          </a:xfrm>
          <a:prstGeom prst="rect">
            <a:avLst/>
          </a:prstGeom>
          <a:noFill/>
        </p:spPr>
        <p:txBody>
          <a:bodyPr wrap="square" rtlCol="0">
            <a:spAutoFit/>
          </a:bodyPr>
          <a:lstStyle/>
          <a:p>
            <a:r>
              <a:rPr lang="en-US" dirty="0"/>
              <a:t>v0</a:t>
            </a:r>
          </a:p>
        </p:txBody>
      </p:sp>
      <p:sp>
        <p:nvSpPr>
          <p:cNvPr id="72" name="TextBox 71"/>
          <p:cNvSpPr txBox="1"/>
          <p:nvPr/>
        </p:nvSpPr>
        <p:spPr>
          <a:xfrm>
            <a:off x="6050221" y="2591318"/>
            <a:ext cx="722128" cy="369332"/>
          </a:xfrm>
          <a:prstGeom prst="rect">
            <a:avLst/>
          </a:prstGeom>
          <a:noFill/>
        </p:spPr>
        <p:txBody>
          <a:bodyPr wrap="square" rtlCol="0">
            <a:spAutoFit/>
          </a:bodyPr>
          <a:lstStyle/>
          <a:p>
            <a:r>
              <a:rPr lang="en-US" dirty="0"/>
              <a:t>v1</a:t>
            </a:r>
          </a:p>
        </p:txBody>
      </p:sp>
      <p:sp>
        <p:nvSpPr>
          <p:cNvPr id="73" name="TextBox 72"/>
          <p:cNvSpPr txBox="1"/>
          <p:nvPr/>
        </p:nvSpPr>
        <p:spPr>
          <a:xfrm>
            <a:off x="7667257" y="3016252"/>
            <a:ext cx="722128" cy="369332"/>
          </a:xfrm>
          <a:prstGeom prst="rect">
            <a:avLst/>
          </a:prstGeom>
          <a:noFill/>
        </p:spPr>
        <p:txBody>
          <a:bodyPr wrap="square" rtlCol="0">
            <a:spAutoFit/>
          </a:bodyPr>
          <a:lstStyle/>
          <a:p>
            <a:r>
              <a:rPr lang="en-US" dirty="0"/>
              <a:t>v2</a:t>
            </a:r>
          </a:p>
        </p:txBody>
      </p:sp>
      <p:sp>
        <p:nvSpPr>
          <p:cNvPr id="74" name="TextBox 73"/>
          <p:cNvSpPr txBox="1"/>
          <p:nvPr/>
        </p:nvSpPr>
        <p:spPr>
          <a:xfrm>
            <a:off x="4106383" y="3925485"/>
            <a:ext cx="722128" cy="369332"/>
          </a:xfrm>
          <a:prstGeom prst="rect">
            <a:avLst/>
          </a:prstGeom>
          <a:noFill/>
        </p:spPr>
        <p:txBody>
          <a:bodyPr wrap="square" rtlCol="0">
            <a:spAutoFit/>
          </a:bodyPr>
          <a:lstStyle/>
          <a:p>
            <a:r>
              <a:rPr lang="en-US" dirty="0"/>
              <a:t>v3</a:t>
            </a:r>
          </a:p>
        </p:txBody>
      </p:sp>
      <p:sp>
        <p:nvSpPr>
          <p:cNvPr id="75" name="TextBox 74"/>
          <p:cNvSpPr txBox="1"/>
          <p:nvPr/>
        </p:nvSpPr>
        <p:spPr>
          <a:xfrm>
            <a:off x="6105747" y="4286843"/>
            <a:ext cx="722128" cy="369332"/>
          </a:xfrm>
          <a:prstGeom prst="rect">
            <a:avLst/>
          </a:prstGeom>
          <a:noFill/>
        </p:spPr>
        <p:txBody>
          <a:bodyPr wrap="square" rtlCol="0">
            <a:spAutoFit/>
          </a:bodyPr>
          <a:lstStyle/>
          <a:p>
            <a:r>
              <a:rPr lang="en-US" dirty="0"/>
              <a:t>v4</a:t>
            </a:r>
          </a:p>
        </p:txBody>
      </p:sp>
      <p:sp>
        <p:nvSpPr>
          <p:cNvPr id="76" name="TextBox 75"/>
          <p:cNvSpPr txBox="1"/>
          <p:nvPr/>
        </p:nvSpPr>
        <p:spPr>
          <a:xfrm>
            <a:off x="7679662" y="4294817"/>
            <a:ext cx="722128" cy="369332"/>
          </a:xfrm>
          <a:prstGeom prst="rect">
            <a:avLst/>
          </a:prstGeom>
          <a:noFill/>
        </p:spPr>
        <p:txBody>
          <a:bodyPr wrap="square" rtlCol="0">
            <a:spAutoFit/>
          </a:bodyPr>
          <a:lstStyle/>
          <a:p>
            <a:r>
              <a:rPr lang="en-US" dirty="0"/>
              <a:t>v5</a:t>
            </a:r>
          </a:p>
        </p:txBody>
      </p:sp>
      <p:sp>
        <p:nvSpPr>
          <p:cNvPr id="77" name="TextBox 76"/>
          <p:cNvSpPr txBox="1"/>
          <p:nvPr/>
        </p:nvSpPr>
        <p:spPr>
          <a:xfrm>
            <a:off x="4904711" y="5274491"/>
            <a:ext cx="722128" cy="369332"/>
          </a:xfrm>
          <a:prstGeom prst="rect">
            <a:avLst/>
          </a:prstGeom>
          <a:noFill/>
        </p:spPr>
        <p:txBody>
          <a:bodyPr wrap="square" rtlCol="0">
            <a:spAutoFit/>
          </a:bodyPr>
          <a:lstStyle/>
          <a:p>
            <a:r>
              <a:rPr lang="en-US" dirty="0"/>
              <a:t>v6</a:t>
            </a:r>
          </a:p>
        </p:txBody>
      </p:sp>
      <p:sp>
        <p:nvSpPr>
          <p:cNvPr id="78" name="TextBox 77"/>
          <p:cNvSpPr txBox="1"/>
          <p:nvPr/>
        </p:nvSpPr>
        <p:spPr>
          <a:xfrm>
            <a:off x="7297775" y="6052584"/>
            <a:ext cx="722128" cy="369332"/>
          </a:xfrm>
          <a:prstGeom prst="rect">
            <a:avLst/>
          </a:prstGeom>
          <a:noFill/>
        </p:spPr>
        <p:txBody>
          <a:bodyPr wrap="square" rtlCol="0">
            <a:spAutoFit/>
          </a:bodyPr>
          <a:lstStyle/>
          <a:p>
            <a:r>
              <a:rPr lang="en-US" dirty="0"/>
              <a:t>v7</a:t>
            </a:r>
          </a:p>
        </p:txBody>
      </p:sp>
      <p:sp>
        <p:nvSpPr>
          <p:cNvPr id="79" name="TextBox 78"/>
          <p:cNvSpPr txBox="1"/>
          <p:nvPr/>
        </p:nvSpPr>
        <p:spPr>
          <a:xfrm>
            <a:off x="8406516" y="5601736"/>
            <a:ext cx="722128" cy="369332"/>
          </a:xfrm>
          <a:prstGeom prst="rect">
            <a:avLst/>
          </a:prstGeom>
          <a:noFill/>
        </p:spPr>
        <p:txBody>
          <a:bodyPr wrap="square" rtlCol="0">
            <a:spAutoFit/>
          </a:bodyPr>
          <a:lstStyle/>
          <a:p>
            <a:r>
              <a:rPr lang="en-US" dirty="0"/>
              <a:t>v8</a:t>
            </a:r>
          </a:p>
        </p:txBody>
      </p:sp>
      <p:sp>
        <p:nvSpPr>
          <p:cNvPr id="80" name="TextBox 79"/>
          <p:cNvSpPr txBox="1"/>
          <p:nvPr/>
        </p:nvSpPr>
        <p:spPr>
          <a:xfrm>
            <a:off x="5621375" y="6457214"/>
            <a:ext cx="722128" cy="369332"/>
          </a:xfrm>
          <a:prstGeom prst="rect">
            <a:avLst/>
          </a:prstGeom>
          <a:noFill/>
        </p:spPr>
        <p:txBody>
          <a:bodyPr wrap="square" rtlCol="0">
            <a:spAutoFit/>
          </a:bodyPr>
          <a:lstStyle/>
          <a:p>
            <a:r>
              <a:rPr lang="en-US" dirty="0"/>
              <a:t>v9</a:t>
            </a:r>
          </a:p>
        </p:txBody>
      </p:sp>
      <p:sp>
        <p:nvSpPr>
          <p:cNvPr id="81" name="TextBox 80"/>
          <p:cNvSpPr txBox="1"/>
          <p:nvPr/>
        </p:nvSpPr>
        <p:spPr>
          <a:xfrm>
            <a:off x="5042195" y="3219008"/>
            <a:ext cx="722128" cy="369332"/>
          </a:xfrm>
          <a:prstGeom prst="rect">
            <a:avLst/>
          </a:prstGeom>
          <a:noFill/>
        </p:spPr>
        <p:txBody>
          <a:bodyPr wrap="square" rtlCol="0">
            <a:spAutoFit/>
          </a:bodyPr>
          <a:lstStyle/>
          <a:p>
            <a:r>
              <a:rPr lang="en-US" dirty="0"/>
              <a:t>f0</a:t>
            </a:r>
          </a:p>
        </p:txBody>
      </p:sp>
      <p:sp>
        <p:nvSpPr>
          <p:cNvPr id="82" name="TextBox 81"/>
          <p:cNvSpPr txBox="1"/>
          <p:nvPr/>
        </p:nvSpPr>
        <p:spPr>
          <a:xfrm>
            <a:off x="6302006" y="3205349"/>
            <a:ext cx="722128" cy="369332"/>
          </a:xfrm>
          <a:prstGeom prst="rect">
            <a:avLst/>
          </a:prstGeom>
          <a:noFill/>
        </p:spPr>
        <p:txBody>
          <a:bodyPr wrap="square" rtlCol="0">
            <a:spAutoFit/>
          </a:bodyPr>
          <a:lstStyle/>
          <a:p>
            <a:r>
              <a:rPr lang="en-US" dirty="0"/>
              <a:t>f1</a:t>
            </a:r>
          </a:p>
        </p:txBody>
      </p:sp>
      <p:sp>
        <p:nvSpPr>
          <p:cNvPr id="83" name="TextBox 82"/>
          <p:cNvSpPr txBox="1"/>
          <p:nvPr/>
        </p:nvSpPr>
        <p:spPr>
          <a:xfrm>
            <a:off x="5146158" y="4304415"/>
            <a:ext cx="722128" cy="369332"/>
          </a:xfrm>
          <a:prstGeom prst="rect">
            <a:avLst/>
          </a:prstGeom>
          <a:noFill/>
        </p:spPr>
        <p:txBody>
          <a:bodyPr wrap="square" rtlCol="0">
            <a:spAutoFit/>
          </a:bodyPr>
          <a:lstStyle/>
          <a:p>
            <a:r>
              <a:rPr lang="en-US" dirty="0"/>
              <a:t>f2</a:t>
            </a:r>
          </a:p>
        </p:txBody>
      </p:sp>
      <p:sp>
        <p:nvSpPr>
          <p:cNvPr id="84" name="TextBox 83"/>
          <p:cNvSpPr txBox="1"/>
          <p:nvPr/>
        </p:nvSpPr>
        <p:spPr>
          <a:xfrm>
            <a:off x="6928589" y="3810518"/>
            <a:ext cx="722128" cy="369332"/>
          </a:xfrm>
          <a:prstGeom prst="rect">
            <a:avLst/>
          </a:prstGeom>
          <a:noFill/>
        </p:spPr>
        <p:txBody>
          <a:bodyPr wrap="square" rtlCol="0">
            <a:spAutoFit/>
          </a:bodyPr>
          <a:lstStyle/>
          <a:p>
            <a:r>
              <a:rPr lang="en-US" dirty="0"/>
              <a:t>f3</a:t>
            </a:r>
          </a:p>
        </p:txBody>
      </p:sp>
      <p:sp>
        <p:nvSpPr>
          <p:cNvPr id="85" name="TextBox 84"/>
          <p:cNvSpPr txBox="1"/>
          <p:nvPr/>
        </p:nvSpPr>
        <p:spPr>
          <a:xfrm>
            <a:off x="6288273" y="4921252"/>
            <a:ext cx="722128" cy="369332"/>
          </a:xfrm>
          <a:prstGeom prst="rect">
            <a:avLst/>
          </a:prstGeom>
          <a:noFill/>
        </p:spPr>
        <p:txBody>
          <a:bodyPr wrap="square" rtlCol="0">
            <a:spAutoFit/>
          </a:bodyPr>
          <a:lstStyle/>
          <a:p>
            <a:r>
              <a:rPr lang="en-US" dirty="0"/>
              <a:t>f4</a:t>
            </a:r>
          </a:p>
        </p:txBody>
      </p:sp>
      <p:sp>
        <p:nvSpPr>
          <p:cNvPr id="86" name="TextBox 85"/>
          <p:cNvSpPr txBox="1"/>
          <p:nvPr/>
        </p:nvSpPr>
        <p:spPr>
          <a:xfrm>
            <a:off x="7674345" y="5199839"/>
            <a:ext cx="722128" cy="369332"/>
          </a:xfrm>
          <a:prstGeom prst="rect">
            <a:avLst/>
          </a:prstGeom>
          <a:noFill/>
        </p:spPr>
        <p:txBody>
          <a:bodyPr wrap="square" rtlCol="0">
            <a:spAutoFit/>
          </a:bodyPr>
          <a:lstStyle/>
          <a:p>
            <a:r>
              <a:rPr lang="en-US" dirty="0"/>
              <a:t>f5</a:t>
            </a:r>
          </a:p>
        </p:txBody>
      </p:sp>
      <p:sp>
        <p:nvSpPr>
          <p:cNvPr id="87" name="TextBox 86"/>
          <p:cNvSpPr txBox="1"/>
          <p:nvPr/>
        </p:nvSpPr>
        <p:spPr>
          <a:xfrm>
            <a:off x="6015075" y="5900184"/>
            <a:ext cx="722128" cy="369332"/>
          </a:xfrm>
          <a:prstGeom prst="rect">
            <a:avLst/>
          </a:prstGeom>
          <a:noFill/>
        </p:spPr>
        <p:txBody>
          <a:bodyPr wrap="square" rtlCol="0">
            <a:spAutoFit/>
          </a:bodyPr>
          <a:lstStyle/>
          <a:p>
            <a:r>
              <a:rPr lang="en-US" dirty="0"/>
              <a:t>f6</a:t>
            </a:r>
          </a:p>
        </p:txBody>
      </p:sp>
      <p:sp>
        <p:nvSpPr>
          <p:cNvPr id="88" name="TextBox 87"/>
          <p:cNvSpPr txBox="1"/>
          <p:nvPr/>
        </p:nvSpPr>
        <p:spPr>
          <a:xfrm>
            <a:off x="381000" y="2667000"/>
            <a:ext cx="3505200" cy="2031325"/>
          </a:xfrm>
          <a:prstGeom prst="rect">
            <a:avLst/>
          </a:prstGeom>
          <a:noFill/>
        </p:spPr>
        <p:txBody>
          <a:bodyPr wrap="square" rtlCol="0">
            <a:spAutoFit/>
          </a:bodyPr>
          <a:lstStyle/>
          <a:p>
            <a:r>
              <a:rPr lang="en-US" dirty="0"/>
              <a:t>f0    {v1, v0, v3, v4}</a:t>
            </a:r>
          </a:p>
          <a:p>
            <a:r>
              <a:rPr lang="en-US" dirty="0"/>
              <a:t>f1    {v2, v1, v4}</a:t>
            </a:r>
          </a:p>
          <a:p>
            <a:r>
              <a:rPr lang="en-US" dirty="0"/>
              <a:t>f2    {v4, v3, v6}</a:t>
            </a:r>
          </a:p>
          <a:p>
            <a:r>
              <a:rPr lang="en-US" dirty="0"/>
              <a:t>f3    {v2, v4, v5}</a:t>
            </a:r>
          </a:p>
          <a:p>
            <a:r>
              <a:rPr lang="en-US" dirty="0"/>
              <a:t>f4    {v5, v4, v6, v7}</a:t>
            </a:r>
          </a:p>
          <a:p>
            <a:r>
              <a:rPr lang="en-US" dirty="0"/>
              <a:t>f5    {v7, v8, v5}</a:t>
            </a:r>
          </a:p>
          <a:p>
            <a:r>
              <a:rPr lang="en-US" dirty="0"/>
              <a:t>f6    {v9, v7, v6}</a:t>
            </a:r>
          </a:p>
        </p:txBody>
      </p:sp>
    </p:spTree>
    <p:extLst>
      <p:ext uri="{BB962C8B-B14F-4D97-AF65-F5344CB8AC3E}">
        <p14:creationId xmlns:p14="http://schemas.microsoft.com/office/powerpoint/2010/main" val="33760123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normal vector and color per polygon.</a:t>
            </a:r>
          </a:p>
        </p:txBody>
      </p:sp>
      <p:sp>
        <p:nvSpPr>
          <p:cNvPr id="3" name="Content Placeholder 2"/>
          <p:cNvSpPr>
            <a:spLocks noGrp="1"/>
          </p:cNvSpPr>
          <p:nvPr>
            <p:ph idx="1"/>
          </p:nvPr>
        </p:nvSpPr>
        <p:spPr/>
        <p:txBody>
          <a:bodyPr/>
          <a:lstStyle/>
          <a:p>
            <a:r>
              <a:rPr lang="en-US" dirty="0"/>
              <a:t>Next goal: Adding </a:t>
            </a:r>
            <a:r>
              <a:rPr lang="en-US" dirty="0" err="1"/>
              <a:t>LoadStl</a:t>
            </a:r>
            <a:r>
              <a:rPr lang="en-US" dirty="0"/>
              <a:t> function.</a:t>
            </a:r>
          </a:p>
          <a:p>
            <a:r>
              <a:rPr lang="en-US" dirty="0"/>
              <a:t>Let’s add color and normal per polygon, and access functions.</a:t>
            </a:r>
          </a:p>
          <a:p>
            <a:r>
              <a:rPr lang="en-US" dirty="0" err="1"/>
              <a:t>YsColor</a:t>
            </a:r>
            <a:r>
              <a:rPr lang="en-US" dirty="0"/>
              <a:t> class:  Please see comment lines in public/</a:t>
            </a:r>
            <a:r>
              <a:rPr lang="en-US" dirty="0" err="1"/>
              <a:t>src</a:t>
            </a:r>
            <a:r>
              <a:rPr lang="en-US" dirty="0"/>
              <a:t>/</a:t>
            </a:r>
            <a:r>
              <a:rPr lang="en-US" dirty="0" err="1"/>
              <a:t>ysclass</a:t>
            </a:r>
            <a:r>
              <a:rPr lang="en-US" dirty="0"/>
              <a:t>/</a:t>
            </a:r>
            <a:r>
              <a:rPr lang="en-US" dirty="0" err="1"/>
              <a:t>src</a:t>
            </a:r>
            <a:r>
              <a:rPr lang="en-US"/>
              <a:t>/ysproperty.h</a:t>
            </a:r>
            <a:r>
              <a:rPr lang="en-US" dirty="0"/>
              <a:t> for details.</a:t>
            </a:r>
          </a:p>
        </p:txBody>
      </p:sp>
      <p:sp>
        <p:nvSpPr>
          <p:cNvPr id="4" name="TextBox 3"/>
          <p:cNvSpPr txBox="1"/>
          <p:nvPr/>
        </p:nvSpPr>
        <p:spPr>
          <a:xfrm>
            <a:off x="1238250" y="3325396"/>
            <a:ext cx="5109091" cy="2970044"/>
          </a:xfrm>
          <a:prstGeom prst="rect">
            <a:avLst/>
          </a:prstGeom>
          <a:noFill/>
        </p:spPr>
        <p:txBody>
          <a:bodyPr wrap="none" rtlCol="0">
            <a:spAutoFit/>
          </a:bodyPr>
          <a:lstStyle/>
          <a:p>
            <a:r>
              <a:rPr lang="en-US" sz="1100" dirty="0">
                <a:latin typeface="Consolas" panose="020B0609020204030204" pitchFamily="49" charset="0"/>
              </a:rPr>
              <a:t>protected:</a:t>
            </a:r>
          </a:p>
          <a:p>
            <a:r>
              <a:rPr lang="en-US" sz="1100" dirty="0">
                <a:latin typeface="Consolas" panose="020B0609020204030204" pitchFamily="49" charset="0"/>
              </a:rPr>
              <a:t>    class Polygon</a:t>
            </a:r>
          </a:p>
          <a:p>
            <a:r>
              <a:rPr lang="en-US" sz="1100" dirty="0">
                <a:latin typeface="Consolas" panose="020B0609020204030204" pitchFamily="49" charset="0"/>
              </a:rPr>
              <a:t>    {</a:t>
            </a:r>
          </a:p>
          <a:p>
            <a:r>
              <a:rPr lang="en-US" sz="1100" dirty="0">
                <a:latin typeface="Consolas" panose="020B0609020204030204" pitchFamily="49" charset="0"/>
              </a:rPr>
              <a:t>    public:</a:t>
            </a:r>
          </a:p>
          <a:p>
            <a:r>
              <a:rPr lang="en-US" sz="1100" dirty="0">
                <a:latin typeface="Consolas" panose="020B0609020204030204" pitchFamily="49" charset="0"/>
              </a:rPr>
              <a:t>        </a:t>
            </a:r>
            <a:r>
              <a:rPr lang="en-US" sz="1100" dirty="0" err="1">
                <a:latin typeface="Consolas" panose="020B0609020204030204" pitchFamily="49" charset="0"/>
              </a:rPr>
              <a:t>std</a:t>
            </a:r>
            <a:r>
              <a:rPr lang="en-US" sz="1100" dirty="0">
                <a:latin typeface="Consolas" panose="020B0609020204030204" pitchFamily="49" charset="0"/>
              </a:rPr>
              <a:t>::vector &lt;</a:t>
            </a:r>
            <a:r>
              <a:rPr lang="en-US" sz="1100" dirty="0" err="1">
                <a:latin typeface="Consolas" panose="020B0609020204030204" pitchFamily="49" charset="0"/>
              </a:rPr>
              <a:t>VertexHandle</a:t>
            </a:r>
            <a:r>
              <a:rPr lang="en-US" sz="1100" dirty="0">
                <a:latin typeface="Consolas" panose="020B0609020204030204" pitchFamily="49" charset="0"/>
              </a:rPr>
              <a:t>&gt; </a:t>
            </a:r>
            <a:r>
              <a:rPr lang="en-US" sz="1100" dirty="0" err="1">
                <a:latin typeface="Consolas" panose="020B0609020204030204" pitchFamily="49" charset="0"/>
              </a:rPr>
              <a:t>vtHd</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a:solidFill>
                  <a:srgbClr val="FF0000"/>
                </a:solidFill>
                <a:latin typeface="Consolas" panose="020B0609020204030204" pitchFamily="49" charset="0"/>
              </a:rPr>
              <a:t>    YsVec3 nom;</a:t>
            </a:r>
          </a:p>
          <a:p>
            <a:r>
              <a:rPr lang="en-US" sz="1100" dirty="0">
                <a:solidFill>
                  <a:srgbClr val="FF0000"/>
                </a:solidFill>
                <a:latin typeface="Consolas" panose="020B0609020204030204" pitchFamily="49" charset="0"/>
              </a:rPr>
              <a:t>        </a:t>
            </a:r>
            <a:r>
              <a:rPr lang="en-US" sz="1100" dirty="0" err="1">
                <a:solidFill>
                  <a:srgbClr val="FF0000"/>
                </a:solidFill>
                <a:latin typeface="Consolas" panose="020B0609020204030204" pitchFamily="49" charset="0"/>
              </a:rPr>
              <a:t>YsColor</a:t>
            </a:r>
            <a:r>
              <a:rPr lang="en-US" sz="1100" dirty="0">
                <a:solidFill>
                  <a:srgbClr val="FF0000"/>
                </a:solidFill>
                <a:latin typeface="Consolas" panose="020B0609020204030204" pitchFamily="49" charset="0"/>
              </a:rPr>
              <a:t> col;</a:t>
            </a:r>
          </a:p>
          <a:p>
            <a:r>
              <a:rPr lang="en-US" sz="1100" dirty="0">
                <a:latin typeface="Consolas" panose="020B0609020204030204" pitchFamily="49" charset="0"/>
              </a:rPr>
              <a:t>    };</a:t>
            </a:r>
          </a:p>
          <a:p>
            <a:endParaRPr lang="en-US" sz="1100" dirty="0">
              <a:latin typeface="Consolas" panose="020B0609020204030204" pitchFamily="49" charset="0"/>
            </a:endParaRPr>
          </a:p>
          <a:p>
            <a:endParaRPr lang="en-US" sz="1100" dirty="0">
              <a:latin typeface="Consolas" panose="020B0609020204030204" pitchFamily="49" charset="0"/>
            </a:endParaRPr>
          </a:p>
          <a:p>
            <a:r>
              <a:rPr lang="en-US" sz="1100" dirty="0">
                <a:latin typeface="Consolas" panose="020B0609020204030204" pitchFamily="49" charset="0"/>
              </a:rPr>
              <a:t>public:</a:t>
            </a:r>
          </a:p>
          <a:p>
            <a:r>
              <a:rPr lang="en-US" sz="1100" dirty="0">
                <a:solidFill>
                  <a:srgbClr val="FF0000"/>
                </a:solidFill>
                <a:latin typeface="Consolas" panose="020B0609020204030204" pitchFamily="49" charset="0"/>
              </a:rPr>
              <a:t>    bool </a:t>
            </a:r>
            <a:r>
              <a:rPr lang="en-US" sz="1100" dirty="0" err="1">
                <a:solidFill>
                  <a:srgbClr val="FF0000"/>
                </a:solidFill>
                <a:latin typeface="Consolas" panose="020B0609020204030204" pitchFamily="49" charset="0"/>
              </a:rPr>
              <a:t>SetPolygonColor</a:t>
            </a:r>
            <a:r>
              <a:rPr lang="en-US" sz="1100" dirty="0">
                <a:solidFill>
                  <a:srgbClr val="FF0000"/>
                </a:solidFill>
                <a:latin typeface="Consolas" panose="020B0609020204030204" pitchFamily="49" charset="0"/>
              </a:rPr>
              <a:t>(</a:t>
            </a:r>
            <a:r>
              <a:rPr lang="en-US" sz="1100" dirty="0" err="1">
                <a:solidFill>
                  <a:srgbClr val="FF0000"/>
                </a:solidFill>
                <a:latin typeface="Consolas" panose="020B0609020204030204" pitchFamily="49" charset="0"/>
              </a:rPr>
              <a:t>PolygonHandle</a:t>
            </a:r>
            <a:r>
              <a:rPr lang="en-US" sz="1100" dirty="0">
                <a:solidFill>
                  <a:srgbClr val="FF0000"/>
                </a:solidFill>
                <a:latin typeface="Consolas" panose="020B0609020204030204" pitchFamily="49" charset="0"/>
              </a:rPr>
              <a:t> </a:t>
            </a:r>
            <a:r>
              <a:rPr lang="en-US" sz="1100" dirty="0" err="1">
                <a:solidFill>
                  <a:srgbClr val="FF0000"/>
                </a:solidFill>
                <a:latin typeface="Consolas" panose="020B0609020204030204" pitchFamily="49" charset="0"/>
              </a:rPr>
              <a:t>plHd,YsColor</a:t>
            </a:r>
            <a:r>
              <a:rPr lang="en-US" sz="1100" dirty="0">
                <a:solidFill>
                  <a:srgbClr val="FF0000"/>
                </a:solidFill>
                <a:latin typeface="Consolas" panose="020B0609020204030204" pitchFamily="49" charset="0"/>
              </a:rPr>
              <a:t> col);</a:t>
            </a:r>
          </a:p>
          <a:p>
            <a:r>
              <a:rPr lang="en-US" sz="1100" dirty="0">
                <a:solidFill>
                  <a:srgbClr val="FF0000"/>
                </a:solidFill>
                <a:latin typeface="Consolas" panose="020B0609020204030204" pitchFamily="49" charset="0"/>
              </a:rPr>
              <a:t>    </a:t>
            </a:r>
            <a:r>
              <a:rPr lang="en-US" sz="1100" dirty="0" err="1">
                <a:solidFill>
                  <a:srgbClr val="FF0000"/>
                </a:solidFill>
                <a:latin typeface="Consolas" panose="020B0609020204030204" pitchFamily="49" charset="0"/>
              </a:rPr>
              <a:t>YsColor</a:t>
            </a:r>
            <a:r>
              <a:rPr lang="en-US" sz="1100" dirty="0">
                <a:solidFill>
                  <a:srgbClr val="FF0000"/>
                </a:solidFill>
                <a:latin typeface="Consolas" panose="020B0609020204030204" pitchFamily="49" charset="0"/>
              </a:rPr>
              <a:t> </a:t>
            </a:r>
            <a:r>
              <a:rPr lang="en-US" sz="1100" dirty="0" err="1">
                <a:solidFill>
                  <a:srgbClr val="FF0000"/>
                </a:solidFill>
                <a:latin typeface="Consolas" panose="020B0609020204030204" pitchFamily="49" charset="0"/>
              </a:rPr>
              <a:t>GetColor</a:t>
            </a:r>
            <a:r>
              <a:rPr lang="en-US" sz="1100" dirty="0">
                <a:solidFill>
                  <a:srgbClr val="FF0000"/>
                </a:solidFill>
                <a:latin typeface="Consolas" panose="020B0609020204030204" pitchFamily="49" charset="0"/>
              </a:rPr>
              <a:t>(</a:t>
            </a:r>
            <a:r>
              <a:rPr lang="en-US" sz="1100" dirty="0" err="1">
                <a:solidFill>
                  <a:srgbClr val="FF0000"/>
                </a:solidFill>
                <a:latin typeface="Consolas" panose="020B0609020204030204" pitchFamily="49" charset="0"/>
              </a:rPr>
              <a:t>PolygonHandle</a:t>
            </a:r>
            <a:r>
              <a:rPr lang="en-US" sz="1100" dirty="0">
                <a:solidFill>
                  <a:srgbClr val="FF0000"/>
                </a:solidFill>
                <a:latin typeface="Consolas" panose="020B0609020204030204" pitchFamily="49" charset="0"/>
              </a:rPr>
              <a:t> </a:t>
            </a:r>
            <a:r>
              <a:rPr lang="en-US" sz="1100" dirty="0" err="1">
                <a:solidFill>
                  <a:srgbClr val="FF0000"/>
                </a:solidFill>
                <a:latin typeface="Consolas" panose="020B0609020204030204" pitchFamily="49" charset="0"/>
              </a:rPr>
              <a:t>plHd</a:t>
            </a:r>
            <a:r>
              <a:rPr lang="en-US" sz="1100" dirty="0">
                <a:solidFill>
                  <a:srgbClr val="FF0000"/>
                </a:solidFill>
                <a:latin typeface="Consolas" panose="020B0609020204030204" pitchFamily="49" charset="0"/>
              </a:rPr>
              <a:t>) </a:t>
            </a:r>
            <a:r>
              <a:rPr lang="en-US" sz="1100" dirty="0" err="1">
                <a:solidFill>
                  <a:srgbClr val="FF0000"/>
                </a:solidFill>
                <a:latin typeface="Consolas" panose="020B0609020204030204" pitchFamily="49" charset="0"/>
              </a:rPr>
              <a:t>const</a:t>
            </a:r>
            <a:r>
              <a:rPr lang="en-US" sz="1100" dirty="0">
                <a:solidFill>
                  <a:srgbClr val="FF0000"/>
                </a:solidFill>
                <a:latin typeface="Consolas" panose="020B0609020204030204" pitchFamily="49" charset="0"/>
              </a:rPr>
              <a:t>;</a:t>
            </a:r>
          </a:p>
          <a:p>
            <a:r>
              <a:rPr lang="en-US" sz="1100" dirty="0">
                <a:solidFill>
                  <a:srgbClr val="FF0000"/>
                </a:solidFill>
                <a:latin typeface="Consolas" panose="020B0609020204030204" pitchFamily="49" charset="0"/>
              </a:rPr>
              <a:t>    bool </a:t>
            </a:r>
            <a:r>
              <a:rPr lang="en-US" sz="1100" dirty="0" err="1">
                <a:solidFill>
                  <a:srgbClr val="FF0000"/>
                </a:solidFill>
                <a:latin typeface="Consolas" panose="020B0609020204030204" pitchFamily="49" charset="0"/>
              </a:rPr>
              <a:t>SetPolygonNormal</a:t>
            </a:r>
            <a:r>
              <a:rPr lang="en-US" sz="1100" dirty="0">
                <a:solidFill>
                  <a:srgbClr val="FF0000"/>
                </a:solidFill>
                <a:latin typeface="Consolas" panose="020B0609020204030204" pitchFamily="49" charset="0"/>
              </a:rPr>
              <a:t>(</a:t>
            </a:r>
            <a:r>
              <a:rPr lang="en-US" sz="1100" dirty="0" err="1">
                <a:solidFill>
                  <a:srgbClr val="FF0000"/>
                </a:solidFill>
                <a:latin typeface="Consolas" panose="020B0609020204030204" pitchFamily="49" charset="0"/>
              </a:rPr>
              <a:t>PolygonHandle</a:t>
            </a:r>
            <a:r>
              <a:rPr lang="en-US" sz="1100" dirty="0">
                <a:solidFill>
                  <a:srgbClr val="FF0000"/>
                </a:solidFill>
                <a:latin typeface="Consolas" panose="020B0609020204030204" pitchFamily="49" charset="0"/>
              </a:rPr>
              <a:t> </a:t>
            </a:r>
            <a:r>
              <a:rPr lang="en-US" sz="1100" dirty="0" err="1">
                <a:solidFill>
                  <a:srgbClr val="FF0000"/>
                </a:solidFill>
                <a:latin typeface="Consolas" panose="020B0609020204030204" pitchFamily="49" charset="0"/>
              </a:rPr>
              <a:t>plHd,const</a:t>
            </a:r>
            <a:r>
              <a:rPr lang="en-US" sz="1100" dirty="0">
                <a:solidFill>
                  <a:srgbClr val="FF0000"/>
                </a:solidFill>
                <a:latin typeface="Consolas" panose="020B0609020204030204" pitchFamily="49" charset="0"/>
              </a:rPr>
              <a:t> YsVec3 &amp;nom);</a:t>
            </a:r>
          </a:p>
          <a:p>
            <a:r>
              <a:rPr lang="en-US" sz="1100" dirty="0">
                <a:solidFill>
                  <a:srgbClr val="FF0000"/>
                </a:solidFill>
                <a:latin typeface="Consolas" panose="020B0609020204030204" pitchFamily="49" charset="0"/>
              </a:rPr>
              <a:t>    YsVec3 </a:t>
            </a:r>
            <a:r>
              <a:rPr lang="en-US" sz="1100" dirty="0" err="1">
                <a:solidFill>
                  <a:srgbClr val="FF0000"/>
                </a:solidFill>
                <a:latin typeface="Consolas" panose="020B0609020204030204" pitchFamily="49" charset="0"/>
              </a:rPr>
              <a:t>GetNormal</a:t>
            </a:r>
            <a:r>
              <a:rPr lang="en-US" sz="1100" dirty="0">
                <a:solidFill>
                  <a:srgbClr val="FF0000"/>
                </a:solidFill>
                <a:latin typeface="Consolas" panose="020B0609020204030204" pitchFamily="49" charset="0"/>
              </a:rPr>
              <a:t>(</a:t>
            </a:r>
            <a:r>
              <a:rPr lang="en-US" sz="1100" dirty="0" err="1">
                <a:solidFill>
                  <a:srgbClr val="FF0000"/>
                </a:solidFill>
                <a:latin typeface="Consolas" panose="020B0609020204030204" pitchFamily="49" charset="0"/>
              </a:rPr>
              <a:t>PolygonHandle</a:t>
            </a:r>
            <a:r>
              <a:rPr lang="en-US" sz="1100" dirty="0">
                <a:solidFill>
                  <a:srgbClr val="FF0000"/>
                </a:solidFill>
                <a:latin typeface="Consolas" panose="020B0609020204030204" pitchFamily="49" charset="0"/>
              </a:rPr>
              <a:t> </a:t>
            </a:r>
            <a:r>
              <a:rPr lang="en-US" sz="1100" dirty="0" err="1">
                <a:solidFill>
                  <a:srgbClr val="FF0000"/>
                </a:solidFill>
                <a:latin typeface="Consolas" panose="020B0609020204030204" pitchFamily="49" charset="0"/>
              </a:rPr>
              <a:t>plHd</a:t>
            </a:r>
            <a:r>
              <a:rPr lang="en-US" sz="1100" dirty="0">
                <a:solidFill>
                  <a:srgbClr val="FF0000"/>
                </a:solidFill>
                <a:latin typeface="Consolas" panose="020B0609020204030204" pitchFamily="49" charset="0"/>
              </a:rPr>
              <a:t>) </a:t>
            </a:r>
            <a:r>
              <a:rPr lang="en-US" sz="1100" dirty="0" err="1">
                <a:solidFill>
                  <a:srgbClr val="FF0000"/>
                </a:solidFill>
                <a:latin typeface="Consolas" panose="020B0609020204030204" pitchFamily="49" charset="0"/>
              </a:rPr>
              <a:t>const</a:t>
            </a:r>
            <a:r>
              <a:rPr lang="en-US" sz="1100" dirty="0">
                <a:solidFill>
                  <a:srgbClr val="FF0000"/>
                </a:solidFill>
                <a:latin typeface="Consolas" panose="020B0609020204030204" pitchFamily="49" charset="0"/>
              </a:rPr>
              <a:t>;</a:t>
            </a:r>
          </a:p>
          <a:p>
            <a:endParaRPr lang="en-US" sz="1100" dirty="0">
              <a:latin typeface="Consolas" panose="020B0609020204030204" pitchFamily="49" charset="0"/>
            </a:endParaRPr>
          </a:p>
          <a:p>
            <a:endParaRPr lang="en-US" sz="1100" dirty="0">
              <a:latin typeface="Consolas" panose="020B0609020204030204" pitchFamily="49" charset="0"/>
            </a:endParaRPr>
          </a:p>
        </p:txBody>
      </p:sp>
    </p:spTree>
    <p:extLst>
      <p:ext uri="{BB962C8B-B14F-4D97-AF65-F5344CB8AC3E}">
        <p14:creationId xmlns:p14="http://schemas.microsoft.com/office/powerpoint/2010/main" val="21331348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Then add </a:t>
            </a:r>
            <a:r>
              <a:rPr lang="en-US" dirty="0" err="1"/>
              <a:t>LoadBinaryStl</a:t>
            </a:r>
            <a:r>
              <a:rPr lang="en-US" dirty="0"/>
              <a:t> function</a:t>
            </a:r>
          </a:p>
        </p:txBody>
      </p:sp>
      <p:sp>
        <p:nvSpPr>
          <p:cNvPr id="3" name="Content Placeholder 2"/>
          <p:cNvSpPr>
            <a:spLocks noGrp="1"/>
          </p:cNvSpPr>
          <p:nvPr>
            <p:ph idx="1"/>
          </p:nvPr>
        </p:nvSpPr>
        <p:spPr/>
        <p:txBody>
          <a:bodyPr/>
          <a:lstStyle/>
          <a:p>
            <a:r>
              <a:rPr lang="en-US" dirty="0"/>
              <a:t>Copy some functions from binary_stl.cpp, and make </a:t>
            </a:r>
            <a:r>
              <a:rPr lang="en-US" dirty="0" err="1"/>
              <a:t>LoadBinStl</a:t>
            </a:r>
            <a:r>
              <a:rPr lang="en-US" dirty="0"/>
              <a:t> function of </a:t>
            </a:r>
            <a:r>
              <a:rPr lang="en-US" dirty="0" err="1"/>
              <a:t>PolygonalMesh</a:t>
            </a:r>
            <a:r>
              <a:rPr lang="en-US" dirty="0"/>
              <a:t> class.</a:t>
            </a:r>
          </a:p>
        </p:txBody>
      </p:sp>
      <p:sp>
        <p:nvSpPr>
          <p:cNvPr id="4" name="TextBox 3"/>
          <p:cNvSpPr txBox="1"/>
          <p:nvPr/>
        </p:nvSpPr>
        <p:spPr>
          <a:xfrm>
            <a:off x="1117600" y="2520950"/>
            <a:ext cx="4724370" cy="2292935"/>
          </a:xfrm>
          <a:prstGeom prst="rect">
            <a:avLst/>
          </a:prstGeom>
          <a:noFill/>
        </p:spPr>
        <p:txBody>
          <a:bodyPr wrap="none" rtlCol="0">
            <a:spAutoFit/>
          </a:bodyPr>
          <a:lstStyle/>
          <a:p>
            <a:r>
              <a:rPr lang="en-US" sz="1100" dirty="0">
                <a:latin typeface="Consolas" panose="020B0609020204030204" pitchFamily="49" charset="0"/>
              </a:rPr>
              <a:t>public:</a:t>
            </a:r>
          </a:p>
          <a:p>
            <a:r>
              <a:rPr lang="en-US" sz="1100" dirty="0">
                <a:latin typeface="Consolas" panose="020B0609020204030204" pitchFamily="49" charset="0"/>
              </a:rPr>
              <a:t>    bool </a:t>
            </a:r>
            <a:r>
              <a:rPr lang="en-US" sz="1100" dirty="0" err="1">
                <a:latin typeface="Consolas" panose="020B0609020204030204" pitchFamily="49" charset="0"/>
              </a:rPr>
              <a:t>LoadBinStl</a:t>
            </a:r>
            <a:r>
              <a:rPr lang="en-US" sz="1100" dirty="0">
                <a:latin typeface="Consolas" panose="020B0609020204030204" pitchFamily="49" charset="0"/>
              </a:rPr>
              <a:t>(</a:t>
            </a:r>
            <a:r>
              <a:rPr lang="en-US" sz="1100" dirty="0" err="1">
                <a:latin typeface="Consolas" panose="020B0609020204030204" pitchFamily="49" charset="0"/>
              </a:rPr>
              <a:t>const</a:t>
            </a:r>
            <a:r>
              <a:rPr lang="en-US" sz="1100" dirty="0">
                <a:latin typeface="Consolas" panose="020B0609020204030204" pitchFamily="49" charset="0"/>
              </a:rPr>
              <a:t> char </a:t>
            </a:r>
            <a:r>
              <a:rPr lang="en-US" sz="1100" dirty="0" err="1">
                <a:latin typeface="Consolas" panose="020B0609020204030204" pitchFamily="49" charset="0"/>
              </a:rPr>
              <a:t>fn</a:t>
            </a:r>
            <a:r>
              <a:rPr lang="en-US" sz="1100" dirty="0">
                <a:latin typeface="Consolas" panose="020B0609020204030204" pitchFamily="49" charset="0"/>
              </a:rPr>
              <a:t>[]);</a:t>
            </a:r>
          </a:p>
          <a:p>
            <a:r>
              <a:rPr lang="en-US" sz="1100" dirty="0">
                <a:latin typeface="Consolas" panose="020B0609020204030204" pitchFamily="49" charset="0"/>
              </a:rPr>
              <a:t>private:</a:t>
            </a:r>
          </a:p>
          <a:p>
            <a:r>
              <a:rPr lang="en-US" sz="1100" dirty="0">
                <a:latin typeface="Consolas" panose="020B0609020204030204" pitchFamily="49" charset="0"/>
              </a:rPr>
              <a:t>    bool </a:t>
            </a:r>
            <a:r>
              <a:rPr lang="en-US" sz="1100" dirty="0" err="1">
                <a:latin typeface="Consolas" panose="020B0609020204030204" pitchFamily="49" charset="0"/>
              </a:rPr>
              <a:t>CPUisLittleEndian</a:t>
            </a:r>
            <a:r>
              <a:rPr lang="en-US" sz="1100" dirty="0">
                <a:latin typeface="Consolas" panose="020B0609020204030204" pitchFamily="49" charset="0"/>
              </a:rPr>
              <a:t>(void);</a:t>
            </a:r>
          </a:p>
          <a:p>
            <a:r>
              <a:rPr lang="en-US" sz="1100" dirty="0">
                <a:latin typeface="Consolas" panose="020B0609020204030204" pitchFamily="49" charset="0"/>
              </a:rPr>
              <a:t>    </a:t>
            </a:r>
            <a:r>
              <a:rPr lang="en-US" sz="1100" dirty="0" err="1">
                <a:latin typeface="Consolas" panose="020B0609020204030204" pitchFamily="49" charset="0"/>
              </a:rPr>
              <a:t>int</a:t>
            </a:r>
            <a:r>
              <a:rPr lang="en-US" sz="1100" dirty="0">
                <a:latin typeface="Consolas" panose="020B0609020204030204" pitchFamily="49" charset="0"/>
              </a:rPr>
              <a:t> </a:t>
            </a:r>
            <a:r>
              <a:rPr lang="en-US" sz="1100" dirty="0" err="1">
                <a:latin typeface="Consolas" panose="020B0609020204030204" pitchFamily="49" charset="0"/>
              </a:rPr>
              <a:t>BinaryToInt</a:t>
            </a:r>
            <a:r>
              <a:rPr lang="en-US" sz="1100" dirty="0">
                <a:latin typeface="Consolas" panose="020B0609020204030204" pitchFamily="49" charset="0"/>
              </a:rPr>
              <a:t>(</a:t>
            </a:r>
            <a:r>
              <a:rPr lang="en-US" sz="1100" dirty="0" err="1">
                <a:latin typeface="Consolas" panose="020B0609020204030204" pitchFamily="49" charset="0"/>
              </a:rPr>
              <a:t>const</a:t>
            </a:r>
            <a:r>
              <a:rPr lang="en-US" sz="1100" dirty="0">
                <a:latin typeface="Consolas" panose="020B0609020204030204" pitchFamily="49" charset="0"/>
              </a:rPr>
              <a:t> unsigned char </a:t>
            </a:r>
            <a:r>
              <a:rPr lang="en-US" sz="1100" dirty="0" err="1">
                <a:latin typeface="Consolas" panose="020B0609020204030204" pitchFamily="49" charset="0"/>
              </a:rPr>
              <a:t>dw</a:t>
            </a:r>
            <a:r>
              <a:rPr lang="en-US" sz="1100" dirty="0">
                <a:latin typeface="Consolas" panose="020B0609020204030204" pitchFamily="49" charset="0"/>
              </a:rPr>
              <a:t>[4]);</a:t>
            </a:r>
          </a:p>
          <a:p>
            <a:r>
              <a:rPr lang="en-US" sz="1100" dirty="0">
                <a:latin typeface="Consolas" panose="020B0609020204030204" pitchFamily="49" charset="0"/>
              </a:rPr>
              <a:t>    float </a:t>
            </a:r>
            <a:r>
              <a:rPr lang="en-US" sz="1100" dirty="0" err="1">
                <a:latin typeface="Consolas" panose="020B0609020204030204" pitchFamily="49" charset="0"/>
              </a:rPr>
              <a:t>BinaryToFloat</a:t>
            </a:r>
            <a:r>
              <a:rPr lang="en-US" sz="1100" dirty="0">
                <a:latin typeface="Consolas" panose="020B0609020204030204" pitchFamily="49" charset="0"/>
              </a:rPr>
              <a:t>(</a:t>
            </a:r>
            <a:r>
              <a:rPr lang="en-US" sz="1100" dirty="0" err="1">
                <a:latin typeface="Consolas" panose="020B0609020204030204" pitchFamily="49" charset="0"/>
              </a:rPr>
              <a:t>const</a:t>
            </a:r>
            <a:r>
              <a:rPr lang="en-US" sz="1100" dirty="0">
                <a:latin typeface="Consolas" panose="020B0609020204030204" pitchFamily="49" charset="0"/>
              </a:rPr>
              <a:t> unsigned char </a:t>
            </a:r>
            <a:r>
              <a:rPr lang="en-US" sz="1100" dirty="0" err="1">
                <a:latin typeface="Consolas" panose="020B0609020204030204" pitchFamily="49" charset="0"/>
              </a:rPr>
              <a:t>dw</a:t>
            </a:r>
            <a:r>
              <a:rPr lang="en-US" sz="1100" dirty="0">
                <a:latin typeface="Consolas" panose="020B0609020204030204" pitchFamily="49" charset="0"/>
              </a:rPr>
              <a:t>[4]);</a:t>
            </a:r>
          </a:p>
          <a:p>
            <a:r>
              <a:rPr lang="en-US" sz="1100" dirty="0">
                <a:latin typeface="Consolas" panose="020B0609020204030204" pitchFamily="49" charset="0"/>
              </a:rPr>
              <a:t>    void </a:t>
            </a:r>
            <a:r>
              <a:rPr lang="en-US" sz="1100" dirty="0" err="1">
                <a:latin typeface="Consolas" panose="020B0609020204030204" pitchFamily="49" charset="0"/>
              </a:rPr>
              <a:t>AddBinaryStlTriangle</a:t>
            </a:r>
            <a:r>
              <a:rPr lang="en-US" sz="1100" dirty="0">
                <a:latin typeface="Consolas" panose="020B0609020204030204" pitchFamily="49" charset="0"/>
              </a:rPr>
              <a:t>(</a:t>
            </a:r>
            <a:r>
              <a:rPr lang="en-US" sz="1100" dirty="0" err="1">
                <a:latin typeface="Consolas" panose="020B0609020204030204" pitchFamily="49" charset="0"/>
              </a:rPr>
              <a:t>const</a:t>
            </a:r>
            <a:r>
              <a:rPr lang="en-US" sz="1100" dirty="0">
                <a:latin typeface="Consolas" panose="020B0609020204030204" pitchFamily="49" charset="0"/>
              </a:rPr>
              <a:t> unsigned char </a:t>
            </a:r>
            <a:r>
              <a:rPr lang="en-US" sz="1100" dirty="0" err="1">
                <a:latin typeface="Consolas" panose="020B0609020204030204" pitchFamily="49" charset="0"/>
              </a:rPr>
              <a:t>buf</a:t>
            </a:r>
            <a:r>
              <a:rPr lang="en-US" sz="1100" dirty="0">
                <a:latin typeface="Consolas" panose="020B0609020204030204" pitchFamily="49" charset="0"/>
              </a:rPr>
              <a:t>[50]);</a:t>
            </a:r>
          </a:p>
          <a:p>
            <a:endParaRPr lang="en-US" sz="1100" dirty="0">
              <a:latin typeface="Consolas" panose="020B0609020204030204" pitchFamily="49" charset="0"/>
            </a:endParaRPr>
          </a:p>
          <a:p>
            <a:r>
              <a:rPr lang="en-US" sz="1100" dirty="0">
                <a:latin typeface="Consolas" panose="020B0609020204030204" pitchFamily="49" charset="0"/>
              </a:rPr>
              <a:t>public:</a:t>
            </a:r>
          </a:p>
          <a:p>
            <a:r>
              <a:rPr lang="en-US" sz="1100" dirty="0">
                <a:latin typeface="Consolas" panose="020B0609020204030204" pitchFamily="49" charset="0"/>
              </a:rPr>
              <a:t>    void </a:t>
            </a:r>
            <a:r>
              <a:rPr lang="en-US" sz="1100" dirty="0" err="1">
                <a:latin typeface="Consolas" panose="020B0609020204030204" pitchFamily="49" charset="0"/>
              </a:rPr>
              <a:t>GetBoundingBox</a:t>
            </a:r>
            <a:r>
              <a:rPr lang="en-US" sz="1100" dirty="0">
                <a:latin typeface="Consolas" panose="020B0609020204030204" pitchFamily="49" charset="0"/>
              </a:rPr>
              <a:t>(YsVec3 &amp;min,YsVec3 &amp;max)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a:latin typeface="Consolas" panose="020B0609020204030204" pitchFamily="49" charset="0"/>
              </a:rPr>
              <a:t>    void </a:t>
            </a:r>
            <a:r>
              <a:rPr lang="en-US" sz="1100" dirty="0" err="1">
                <a:latin typeface="Consolas" panose="020B0609020204030204" pitchFamily="49" charset="0"/>
              </a:rPr>
              <a:t>GetBoundingBox</a:t>
            </a:r>
            <a:r>
              <a:rPr lang="en-US" sz="1100" dirty="0">
                <a:latin typeface="Consolas" panose="020B0609020204030204" pitchFamily="49" charset="0"/>
              </a:rPr>
              <a:t>(YsVec3 </a:t>
            </a:r>
            <a:r>
              <a:rPr lang="en-US" sz="1100" dirty="0" err="1">
                <a:latin typeface="Consolas" panose="020B0609020204030204" pitchFamily="49" charset="0"/>
              </a:rPr>
              <a:t>bbx</a:t>
            </a:r>
            <a:r>
              <a:rPr lang="en-US" sz="1100" dirty="0">
                <a:latin typeface="Consolas" panose="020B0609020204030204" pitchFamily="49" charset="0"/>
              </a:rPr>
              <a:t>[2]) </a:t>
            </a:r>
            <a:r>
              <a:rPr lang="en-US" sz="1100" dirty="0" err="1">
                <a:latin typeface="Consolas" panose="020B0609020204030204" pitchFamily="49" charset="0"/>
              </a:rPr>
              <a:t>const</a:t>
            </a:r>
            <a:r>
              <a:rPr lang="en-US" sz="1100" dirty="0">
                <a:latin typeface="Consolas" panose="020B0609020204030204" pitchFamily="49" charset="0"/>
              </a:rPr>
              <a:t>;</a:t>
            </a:r>
          </a:p>
          <a:p>
            <a:endParaRPr lang="en-US" sz="1100" dirty="0">
              <a:latin typeface="Consolas" panose="020B0609020204030204" pitchFamily="49" charset="0"/>
            </a:endParaRPr>
          </a:p>
          <a:p>
            <a:endParaRPr lang="en-US" sz="1100" dirty="0">
              <a:latin typeface="Consolas" panose="020B0609020204030204" pitchFamily="49" charset="0"/>
            </a:endParaRPr>
          </a:p>
        </p:txBody>
      </p:sp>
    </p:spTree>
    <p:extLst>
      <p:ext uri="{BB962C8B-B14F-4D97-AF65-F5344CB8AC3E}">
        <p14:creationId xmlns:p14="http://schemas.microsoft.com/office/powerpoint/2010/main" val="1986773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Replace the data structure of the STL viewer</a:t>
            </a:r>
          </a:p>
        </p:txBody>
      </p:sp>
      <p:sp>
        <p:nvSpPr>
          <p:cNvPr id="6" name="Content Placeholder 5"/>
          <p:cNvSpPr>
            <a:spLocks noGrp="1"/>
          </p:cNvSpPr>
          <p:nvPr>
            <p:ph idx="1"/>
          </p:nvPr>
        </p:nvSpPr>
        <p:spPr/>
        <p:txBody>
          <a:bodyPr/>
          <a:lstStyle/>
          <a:p>
            <a:r>
              <a:rPr lang="en-US" dirty="0"/>
              <a:t>Instead of directly reading STL into vertex arrays, load into </a:t>
            </a:r>
            <a:r>
              <a:rPr lang="en-US" dirty="0" err="1"/>
              <a:t>PolygonalMesh</a:t>
            </a:r>
            <a:r>
              <a:rPr lang="en-US" dirty="0"/>
              <a:t> data structure, and then make vertex arrays.</a:t>
            </a:r>
          </a:p>
        </p:txBody>
      </p:sp>
      <p:sp>
        <p:nvSpPr>
          <p:cNvPr id="4" name="TextBox 3"/>
          <p:cNvSpPr txBox="1"/>
          <p:nvPr/>
        </p:nvSpPr>
        <p:spPr>
          <a:xfrm>
            <a:off x="766554" y="2572221"/>
            <a:ext cx="5032147" cy="2631490"/>
          </a:xfrm>
          <a:prstGeom prst="rect">
            <a:avLst/>
          </a:prstGeom>
          <a:noFill/>
        </p:spPr>
        <p:txBody>
          <a:bodyPr wrap="none" rtlCol="0">
            <a:spAutoFit/>
          </a:bodyPr>
          <a:lstStyle/>
          <a:p>
            <a:r>
              <a:rPr lang="en-US" sz="1100" dirty="0">
                <a:latin typeface="Consolas" panose="020B0609020204030204" pitchFamily="49" charset="0"/>
              </a:rPr>
              <a:t>void </a:t>
            </a:r>
            <a:r>
              <a:rPr lang="en-US" sz="1100" dirty="0" err="1">
                <a:latin typeface="Consolas" panose="020B0609020204030204" pitchFamily="49" charset="0"/>
              </a:rPr>
              <a:t>FsLazyWindowApplication</a:t>
            </a:r>
            <a:r>
              <a:rPr lang="en-US" sz="1100" dirty="0">
                <a:latin typeface="Consolas" panose="020B0609020204030204" pitchFamily="49" charset="0"/>
              </a:rPr>
              <a:t>::Initialize(</a:t>
            </a:r>
            <a:r>
              <a:rPr lang="en-US" sz="1100" dirty="0" err="1">
                <a:latin typeface="Consolas" panose="020B0609020204030204" pitchFamily="49" charset="0"/>
              </a:rPr>
              <a:t>int</a:t>
            </a:r>
            <a:r>
              <a:rPr lang="en-US" sz="1100" dirty="0">
                <a:latin typeface="Consolas" panose="020B0609020204030204" pitchFamily="49" charset="0"/>
              </a:rPr>
              <a:t> </a:t>
            </a:r>
            <a:r>
              <a:rPr lang="en-US" sz="1100" dirty="0" err="1">
                <a:latin typeface="Consolas" panose="020B0609020204030204" pitchFamily="49" charset="0"/>
              </a:rPr>
              <a:t>argc,char</a:t>
            </a:r>
            <a:r>
              <a:rPr lang="en-US" sz="1100" dirty="0">
                <a:latin typeface="Consolas" panose="020B0609020204030204" pitchFamily="49" charset="0"/>
              </a:rPr>
              <a:t> *</a:t>
            </a:r>
            <a:r>
              <a:rPr lang="en-US" sz="1100" dirty="0" err="1">
                <a:latin typeface="Consolas" panose="020B0609020204030204" pitchFamily="49" charset="0"/>
              </a:rPr>
              <a:t>argv</a:t>
            </a:r>
            <a:r>
              <a:rPr lang="en-US" sz="1100" dirty="0">
                <a:latin typeface="Consolas" panose="020B0609020204030204" pitchFamily="49" charset="0"/>
              </a:rPr>
              <a:t>[])</a:t>
            </a:r>
          </a:p>
          <a:p>
            <a:r>
              <a:rPr lang="en-US" sz="1100" dirty="0">
                <a:latin typeface="Consolas" panose="020B0609020204030204" pitchFamily="49" charset="0"/>
              </a:rPr>
              <a:t>{</a:t>
            </a:r>
          </a:p>
          <a:p>
            <a:r>
              <a:rPr lang="en-US" sz="1100" dirty="0">
                <a:latin typeface="Consolas" panose="020B0609020204030204" pitchFamily="49" charset="0"/>
              </a:rPr>
              <a:t>    if(2&lt;=</a:t>
            </a:r>
            <a:r>
              <a:rPr lang="en-US" sz="1100" dirty="0" err="1">
                <a:latin typeface="Consolas" panose="020B0609020204030204" pitchFamily="49" charset="0"/>
              </a:rPr>
              <a:t>argc</a:t>
            </a:r>
            <a:r>
              <a:rPr lang="en-US" sz="1100" dirty="0">
                <a:latin typeface="Consolas" panose="020B0609020204030204" pitchFamily="49" charset="0"/>
              </a:rPr>
              <a:t> &amp;&amp; </a:t>
            </a:r>
            <a:r>
              <a:rPr lang="en-US" sz="1100" dirty="0">
                <a:solidFill>
                  <a:srgbClr val="FF0000"/>
                </a:solidFill>
                <a:latin typeface="Consolas" panose="020B0609020204030204" pitchFamily="49" charset="0"/>
              </a:rPr>
              <a:t>true==</a:t>
            </a:r>
            <a:r>
              <a:rPr lang="en-US" sz="1100" dirty="0" err="1">
                <a:solidFill>
                  <a:srgbClr val="FF0000"/>
                </a:solidFill>
                <a:latin typeface="Consolas" panose="020B0609020204030204" pitchFamily="49" charset="0"/>
              </a:rPr>
              <a:t>mesh.LoadBinStl</a:t>
            </a:r>
            <a:r>
              <a:rPr lang="en-US" sz="1100" dirty="0">
                <a:solidFill>
                  <a:srgbClr val="FF0000"/>
                </a:solidFill>
                <a:latin typeface="Consolas" panose="020B0609020204030204" pitchFamily="49" charset="0"/>
              </a:rPr>
              <a:t>(</a:t>
            </a:r>
            <a:r>
              <a:rPr lang="en-US" sz="1100" dirty="0" err="1">
                <a:solidFill>
                  <a:srgbClr val="FF0000"/>
                </a:solidFill>
                <a:latin typeface="Consolas" panose="020B0609020204030204" pitchFamily="49" charset="0"/>
              </a:rPr>
              <a:t>argv</a:t>
            </a:r>
            <a:r>
              <a:rPr lang="en-US" sz="1100" dirty="0">
                <a:solidFill>
                  <a:srgbClr val="FF0000"/>
                </a:solidFill>
                <a:latin typeface="Consolas" panose="020B0609020204030204" pitchFamily="49" charset="0"/>
              </a:rPr>
              <a:t>[1])</a:t>
            </a:r>
            <a:r>
              <a:rPr lang="en-US" sz="1100" dirty="0">
                <a:latin typeface="Consolas" panose="020B0609020204030204" pitchFamily="49" charset="0"/>
              </a:rPr>
              <a:t>)</a:t>
            </a:r>
          </a:p>
          <a:p>
            <a:r>
              <a:rPr lang="en-US" sz="1100" dirty="0">
                <a:latin typeface="Consolas" panose="020B0609020204030204" pitchFamily="49" charset="0"/>
              </a:rPr>
              <a:t>    {</a:t>
            </a:r>
          </a:p>
          <a:p>
            <a:r>
              <a:rPr lang="en-US" sz="1100" dirty="0">
                <a:solidFill>
                  <a:srgbClr val="FF0000"/>
                </a:solidFill>
                <a:latin typeface="Consolas" panose="020B0609020204030204" pitchFamily="49" charset="0"/>
              </a:rPr>
              <a:t>        </a:t>
            </a:r>
            <a:r>
              <a:rPr lang="en-US" sz="1100" dirty="0" err="1">
                <a:solidFill>
                  <a:srgbClr val="FF0000"/>
                </a:solidFill>
                <a:latin typeface="Consolas" panose="020B0609020204030204" pitchFamily="49" charset="0"/>
              </a:rPr>
              <a:t>RemakeVertexArray</a:t>
            </a:r>
            <a:r>
              <a:rPr lang="en-US" sz="1100" dirty="0">
                <a:solidFill>
                  <a:srgbClr val="FF0000"/>
                </a:solidFill>
                <a:latin typeface="Consolas" panose="020B0609020204030204" pitchFamily="49" charset="0"/>
              </a:rPr>
              <a:t>();</a:t>
            </a:r>
          </a:p>
          <a:p>
            <a:r>
              <a:rPr lang="en-US" sz="1100" dirty="0">
                <a:solidFill>
                  <a:srgbClr val="FF0000"/>
                </a:solidFill>
                <a:latin typeface="Consolas" panose="020B0609020204030204" pitchFamily="49" charset="0"/>
              </a:rPr>
              <a:t>        </a:t>
            </a:r>
            <a:r>
              <a:rPr lang="en-US" sz="1100" dirty="0" err="1">
                <a:solidFill>
                  <a:srgbClr val="FF0000"/>
                </a:solidFill>
                <a:latin typeface="Consolas" panose="020B0609020204030204" pitchFamily="49" charset="0"/>
              </a:rPr>
              <a:t>mesh.GetBoundingBox</a:t>
            </a:r>
            <a:r>
              <a:rPr lang="en-US" sz="1100" dirty="0">
                <a:solidFill>
                  <a:srgbClr val="FF0000"/>
                </a:solidFill>
                <a:latin typeface="Consolas" panose="020B0609020204030204" pitchFamily="49" charset="0"/>
              </a:rPr>
              <a:t>(</a:t>
            </a:r>
            <a:r>
              <a:rPr lang="en-US" sz="1100" dirty="0" err="1">
                <a:solidFill>
                  <a:srgbClr val="FF0000"/>
                </a:solidFill>
                <a:latin typeface="Consolas" panose="020B0609020204030204" pitchFamily="49" charset="0"/>
              </a:rPr>
              <a:t>bbx</a:t>
            </a:r>
            <a:r>
              <a:rPr lang="en-US" sz="1100" dirty="0">
                <a:solidFill>
                  <a:srgbClr val="FF0000"/>
                </a:solidFill>
                <a:latin typeface="Consolas" panose="020B0609020204030204" pitchFamily="49" charset="0"/>
              </a:rPr>
              <a:t>[0],</a:t>
            </a:r>
            <a:r>
              <a:rPr lang="en-US" sz="1100" dirty="0" err="1">
                <a:solidFill>
                  <a:srgbClr val="FF0000"/>
                </a:solidFill>
                <a:latin typeface="Consolas" panose="020B0609020204030204" pitchFamily="49" charset="0"/>
              </a:rPr>
              <a:t>bbx</a:t>
            </a:r>
            <a:r>
              <a:rPr lang="en-US" sz="1100" dirty="0">
                <a:solidFill>
                  <a:srgbClr val="FF0000"/>
                </a:solidFill>
                <a:latin typeface="Consolas" panose="020B0609020204030204" pitchFamily="49" charset="0"/>
              </a:rPr>
              <a:t>[1]);</a:t>
            </a:r>
          </a:p>
          <a:p>
            <a:endParaRPr lang="en-US" sz="1100" dirty="0">
              <a:latin typeface="Consolas" panose="020B0609020204030204" pitchFamily="49" charset="0"/>
            </a:endParaRPr>
          </a:p>
          <a:p>
            <a:r>
              <a:rPr lang="en-US" sz="1100" dirty="0">
                <a:latin typeface="Consolas" panose="020B0609020204030204" pitchFamily="49" charset="0"/>
              </a:rPr>
              <a:t>        t=(</a:t>
            </a:r>
            <a:r>
              <a:rPr lang="en-US" sz="1100" dirty="0" err="1">
                <a:latin typeface="Consolas" panose="020B0609020204030204" pitchFamily="49" charset="0"/>
              </a:rPr>
              <a:t>bbx</a:t>
            </a:r>
            <a:r>
              <a:rPr lang="en-US" sz="1100" dirty="0">
                <a:latin typeface="Consolas" panose="020B0609020204030204" pitchFamily="49" charset="0"/>
              </a:rPr>
              <a:t>[0]+</a:t>
            </a:r>
            <a:r>
              <a:rPr lang="en-US" sz="1100" dirty="0" err="1">
                <a:latin typeface="Consolas" panose="020B0609020204030204" pitchFamily="49" charset="0"/>
              </a:rPr>
              <a:t>bbx</a:t>
            </a:r>
            <a:r>
              <a:rPr lang="en-US" sz="1100" dirty="0">
                <a:latin typeface="Consolas" panose="020B0609020204030204" pitchFamily="49" charset="0"/>
              </a:rPr>
              <a:t>[1])/2.0;</a:t>
            </a:r>
          </a:p>
          <a:p>
            <a:r>
              <a:rPr lang="en-US" sz="1100" dirty="0">
                <a:latin typeface="Consolas" panose="020B0609020204030204" pitchFamily="49" charset="0"/>
              </a:rPr>
              <a:t>        d=(</a:t>
            </a:r>
            <a:r>
              <a:rPr lang="en-US" sz="1100" dirty="0" err="1">
                <a:latin typeface="Consolas" panose="020B0609020204030204" pitchFamily="49" charset="0"/>
              </a:rPr>
              <a:t>bbx</a:t>
            </a:r>
            <a:r>
              <a:rPr lang="en-US" sz="1100" dirty="0">
                <a:latin typeface="Consolas" panose="020B0609020204030204" pitchFamily="49" charset="0"/>
              </a:rPr>
              <a:t>[1]-</a:t>
            </a:r>
            <a:r>
              <a:rPr lang="en-US" sz="1100" dirty="0" err="1">
                <a:latin typeface="Consolas" panose="020B0609020204030204" pitchFamily="49" charset="0"/>
              </a:rPr>
              <a:t>bbx</a:t>
            </a:r>
            <a:r>
              <a:rPr lang="en-US" sz="1100" dirty="0">
                <a:latin typeface="Consolas" panose="020B0609020204030204" pitchFamily="49" charset="0"/>
              </a:rPr>
              <a:t>[0]).</a:t>
            </a:r>
            <a:r>
              <a:rPr lang="en-US" sz="1100" dirty="0" err="1">
                <a:latin typeface="Consolas" panose="020B0609020204030204" pitchFamily="49" charset="0"/>
              </a:rPr>
              <a:t>GetLength</a:t>
            </a:r>
            <a:r>
              <a:rPr lang="en-US" sz="1100" dirty="0">
                <a:latin typeface="Consolas" panose="020B0609020204030204" pitchFamily="49" charset="0"/>
              </a:rPr>
              <a:t>()*1.2;</a:t>
            </a:r>
          </a:p>
          <a:p>
            <a:endParaRPr lang="en-US" sz="1100" dirty="0">
              <a:latin typeface="Consolas" panose="020B0609020204030204" pitchFamily="49" charset="0"/>
            </a:endParaRPr>
          </a:p>
          <a:p>
            <a:r>
              <a:rPr lang="en-US" sz="1100" dirty="0">
                <a:latin typeface="Consolas" panose="020B0609020204030204" pitchFamily="49" charset="0"/>
              </a:rPr>
              <a:t>        </a:t>
            </a:r>
            <a:r>
              <a:rPr lang="en-US" sz="1100" dirty="0" err="1">
                <a:latin typeface="Consolas" panose="020B0609020204030204" pitchFamily="49" charset="0"/>
              </a:rPr>
              <a:t>printf</a:t>
            </a:r>
            <a:r>
              <a:rPr lang="en-US" sz="1100" dirty="0">
                <a:latin typeface="Consolas" panose="020B0609020204030204" pitchFamily="49" charset="0"/>
              </a:rPr>
              <a:t>("Target %s\n",</a:t>
            </a:r>
            <a:r>
              <a:rPr lang="en-US" sz="1100" dirty="0" err="1">
                <a:latin typeface="Consolas" panose="020B0609020204030204" pitchFamily="49" charset="0"/>
              </a:rPr>
              <a:t>t.Txt</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printf</a:t>
            </a:r>
            <a:r>
              <a:rPr lang="en-US" sz="1100" dirty="0">
                <a:latin typeface="Consolas" panose="020B0609020204030204" pitchFamily="49" charset="0"/>
              </a:rPr>
              <a:t>("Diagonal %lf\</a:t>
            </a:r>
            <a:r>
              <a:rPr lang="en-US" sz="1100" dirty="0" err="1">
                <a:latin typeface="Consolas" panose="020B0609020204030204" pitchFamily="49" charset="0"/>
              </a:rPr>
              <a:t>n",d</a:t>
            </a:r>
            <a:r>
              <a:rPr lang="en-US" sz="1100" dirty="0">
                <a:latin typeface="Consolas" panose="020B0609020204030204" pitchFamily="49" charset="0"/>
              </a:rPr>
              <a:t>);</a:t>
            </a:r>
          </a:p>
          <a:p>
            <a:r>
              <a:rPr lang="en-US" sz="1100" dirty="0">
                <a:latin typeface="Consolas" panose="020B0609020204030204" pitchFamily="49" charset="0"/>
              </a:rPr>
              <a:t>    }</a:t>
            </a:r>
          </a:p>
          <a:p>
            <a:r>
              <a:rPr lang="en-US" sz="1100" dirty="0">
                <a:latin typeface="Consolas" panose="020B0609020204030204" pitchFamily="49" charset="0"/>
              </a:rPr>
              <a:t>}</a:t>
            </a:r>
          </a:p>
          <a:p>
            <a:endParaRPr lang="en-US" sz="1100" dirty="0">
              <a:latin typeface="Consolas" panose="020B0609020204030204" pitchFamily="49" charset="0"/>
            </a:endParaRPr>
          </a:p>
        </p:txBody>
      </p:sp>
    </p:spTree>
    <p:extLst>
      <p:ext uri="{BB962C8B-B14F-4D97-AF65-F5344CB8AC3E}">
        <p14:creationId xmlns:p14="http://schemas.microsoft.com/office/powerpoint/2010/main" val="17641552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Replace the data structure of the STL viewer</a:t>
            </a:r>
          </a:p>
        </p:txBody>
      </p:sp>
      <p:sp>
        <p:nvSpPr>
          <p:cNvPr id="5" name="Content Placeholder 4"/>
          <p:cNvSpPr>
            <a:spLocks noGrp="1"/>
          </p:cNvSpPr>
          <p:nvPr>
            <p:ph idx="1"/>
          </p:nvPr>
        </p:nvSpPr>
        <p:spPr/>
        <p:txBody>
          <a:bodyPr/>
          <a:lstStyle/>
          <a:p>
            <a:r>
              <a:rPr lang="en-US" dirty="0" err="1"/>
              <a:t>RemakeVertexArray</a:t>
            </a:r>
            <a:r>
              <a:rPr lang="en-US" dirty="0"/>
              <a:t> function</a:t>
            </a:r>
          </a:p>
        </p:txBody>
      </p:sp>
      <p:sp>
        <p:nvSpPr>
          <p:cNvPr id="4" name="TextBox 3"/>
          <p:cNvSpPr txBox="1"/>
          <p:nvPr/>
        </p:nvSpPr>
        <p:spPr>
          <a:xfrm>
            <a:off x="622300" y="1606550"/>
            <a:ext cx="5955476" cy="5001369"/>
          </a:xfrm>
          <a:prstGeom prst="rect">
            <a:avLst/>
          </a:prstGeom>
          <a:noFill/>
        </p:spPr>
        <p:txBody>
          <a:bodyPr wrap="none" rtlCol="0">
            <a:spAutoFit/>
          </a:bodyPr>
          <a:lstStyle/>
          <a:p>
            <a:r>
              <a:rPr lang="en-US" sz="1100" dirty="0">
                <a:latin typeface="Consolas" panose="020B0609020204030204" pitchFamily="49" charset="0"/>
              </a:rPr>
              <a:t>void </a:t>
            </a:r>
            <a:r>
              <a:rPr lang="en-US" sz="1100" dirty="0" err="1">
                <a:latin typeface="Consolas" panose="020B0609020204030204" pitchFamily="49" charset="0"/>
              </a:rPr>
              <a:t>FsLazyWindowApplication</a:t>
            </a:r>
            <a:r>
              <a:rPr lang="en-US" sz="1100" dirty="0">
                <a:latin typeface="Consolas" panose="020B0609020204030204" pitchFamily="49" charset="0"/>
              </a:rPr>
              <a:t>::</a:t>
            </a:r>
            <a:r>
              <a:rPr lang="en-US" sz="1100" dirty="0" err="1">
                <a:latin typeface="Consolas" panose="020B0609020204030204" pitchFamily="49" charset="0"/>
              </a:rPr>
              <a:t>RemakeVertexArray</a:t>
            </a:r>
            <a:r>
              <a:rPr lang="en-US" sz="1100" dirty="0">
                <a:latin typeface="Consolas" panose="020B0609020204030204" pitchFamily="49" charset="0"/>
              </a:rPr>
              <a:t>(void)</a:t>
            </a:r>
          </a:p>
          <a:p>
            <a:r>
              <a:rPr lang="en-US" sz="1100" dirty="0">
                <a:latin typeface="Consolas" panose="020B0609020204030204" pitchFamily="49" charset="0"/>
              </a:rPr>
              <a:t>{</a:t>
            </a:r>
          </a:p>
          <a:p>
            <a:r>
              <a:rPr lang="en-US" sz="1100" dirty="0">
                <a:latin typeface="Consolas" panose="020B0609020204030204" pitchFamily="49" charset="0"/>
              </a:rPr>
              <a:t>    for(auto </a:t>
            </a:r>
            <a:r>
              <a:rPr lang="en-US" sz="1100" dirty="0" err="1">
                <a:latin typeface="Consolas" panose="020B0609020204030204" pitchFamily="49" charset="0"/>
              </a:rPr>
              <a:t>plHd</a:t>
            </a:r>
            <a:r>
              <a:rPr lang="en-US" sz="1100" dirty="0">
                <a:latin typeface="Consolas" panose="020B0609020204030204" pitchFamily="49" charset="0"/>
              </a:rPr>
              <a:t>=</a:t>
            </a:r>
            <a:r>
              <a:rPr lang="en-US" sz="1100" dirty="0" err="1">
                <a:latin typeface="Consolas" panose="020B0609020204030204" pitchFamily="49" charset="0"/>
              </a:rPr>
              <a:t>mesh.NullPolygon</a:t>
            </a:r>
            <a:r>
              <a:rPr lang="en-US" sz="1100" dirty="0">
                <a:latin typeface="Consolas" panose="020B0609020204030204" pitchFamily="49" charset="0"/>
              </a:rPr>
              <a:t>(); true==</a:t>
            </a:r>
            <a:r>
              <a:rPr lang="en-US" sz="1100" dirty="0" err="1">
                <a:latin typeface="Consolas" panose="020B0609020204030204" pitchFamily="49" charset="0"/>
              </a:rPr>
              <a:t>mesh.MoveToNextPolygon</a:t>
            </a:r>
            <a:r>
              <a:rPr lang="en-US" sz="1100" dirty="0">
                <a:latin typeface="Consolas" panose="020B0609020204030204" pitchFamily="49" charset="0"/>
              </a:rPr>
              <a:t>(</a:t>
            </a:r>
            <a:r>
              <a:rPr lang="en-US" sz="1100" dirty="0" err="1">
                <a:latin typeface="Consolas" panose="020B0609020204030204" pitchFamily="49" charset="0"/>
              </a:rPr>
              <a:t>plHd</a:t>
            </a:r>
            <a:r>
              <a:rPr lang="en-US" sz="1100" dirty="0">
                <a:latin typeface="Consolas" panose="020B0609020204030204" pitchFamily="49" charset="0"/>
              </a:rPr>
              <a:t>); )</a:t>
            </a:r>
          </a:p>
          <a:p>
            <a:r>
              <a:rPr lang="en-US" sz="1100" dirty="0">
                <a:latin typeface="Consolas" panose="020B0609020204030204" pitchFamily="49" charset="0"/>
              </a:rPr>
              <a:t>    {</a:t>
            </a:r>
          </a:p>
          <a:p>
            <a:r>
              <a:rPr lang="en-US" sz="1100" dirty="0">
                <a:latin typeface="Consolas" panose="020B0609020204030204" pitchFamily="49" charset="0"/>
              </a:rPr>
              <a:t>        auto </a:t>
            </a:r>
            <a:r>
              <a:rPr lang="en-US" sz="1100" dirty="0" err="1">
                <a:latin typeface="Consolas" panose="020B0609020204030204" pitchFamily="49" charset="0"/>
              </a:rPr>
              <a:t>plVtHd</a:t>
            </a:r>
            <a:r>
              <a:rPr lang="en-US" sz="1100" dirty="0">
                <a:latin typeface="Consolas" panose="020B0609020204030204" pitchFamily="49" charset="0"/>
              </a:rPr>
              <a:t>=</a:t>
            </a:r>
            <a:r>
              <a:rPr lang="en-US" sz="1100" dirty="0" err="1">
                <a:latin typeface="Consolas" panose="020B0609020204030204" pitchFamily="49" charset="0"/>
              </a:rPr>
              <a:t>mesh.GetPolygonVertex</a:t>
            </a:r>
            <a:r>
              <a:rPr lang="en-US" sz="1100" dirty="0">
                <a:latin typeface="Consolas" panose="020B0609020204030204" pitchFamily="49" charset="0"/>
              </a:rPr>
              <a:t>(</a:t>
            </a:r>
            <a:r>
              <a:rPr lang="en-US" sz="1100" dirty="0" err="1">
                <a:latin typeface="Consolas" panose="020B0609020204030204" pitchFamily="49" charset="0"/>
              </a:rPr>
              <a:t>plHd</a:t>
            </a:r>
            <a:r>
              <a:rPr lang="en-US" sz="1100" dirty="0">
                <a:latin typeface="Consolas" panose="020B0609020204030204" pitchFamily="49" charset="0"/>
              </a:rPr>
              <a:t>);</a:t>
            </a:r>
          </a:p>
          <a:p>
            <a:r>
              <a:rPr lang="en-US" sz="1100" dirty="0">
                <a:latin typeface="Consolas" panose="020B0609020204030204" pitchFamily="49" charset="0"/>
              </a:rPr>
              <a:t>        auto </a:t>
            </a:r>
            <a:r>
              <a:rPr lang="en-US" sz="1100" dirty="0" err="1">
                <a:latin typeface="Consolas" panose="020B0609020204030204" pitchFamily="49" charset="0"/>
              </a:rPr>
              <a:t>plCol</a:t>
            </a:r>
            <a:r>
              <a:rPr lang="en-US" sz="1100" dirty="0">
                <a:latin typeface="Consolas" panose="020B0609020204030204" pitchFamily="49" charset="0"/>
              </a:rPr>
              <a:t>=</a:t>
            </a:r>
            <a:r>
              <a:rPr lang="en-US" sz="1100" dirty="0" err="1">
                <a:latin typeface="Consolas" panose="020B0609020204030204" pitchFamily="49" charset="0"/>
              </a:rPr>
              <a:t>mesh.GetColor</a:t>
            </a:r>
            <a:r>
              <a:rPr lang="en-US" sz="1100" dirty="0">
                <a:latin typeface="Consolas" panose="020B0609020204030204" pitchFamily="49" charset="0"/>
              </a:rPr>
              <a:t>(</a:t>
            </a:r>
            <a:r>
              <a:rPr lang="en-US" sz="1100" dirty="0" err="1">
                <a:latin typeface="Consolas" panose="020B0609020204030204" pitchFamily="49" charset="0"/>
              </a:rPr>
              <a:t>plHd</a:t>
            </a:r>
            <a:r>
              <a:rPr lang="en-US" sz="1100" dirty="0">
                <a:latin typeface="Consolas" panose="020B0609020204030204" pitchFamily="49" charset="0"/>
              </a:rPr>
              <a:t>);</a:t>
            </a:r>
          </a:p>
          <a:p>
            <a:r>
              <a:rPr lang="en-US" sz="1100" dirty="0">
                <a:latin typeface="Consolas" panose="020B0609020204030204" pitchFamily="49" charset="0"/>
              </a:rPr>
              <a:t>        auto </a:t>
            </a:r>
            <a:r>
              <a:rPr lang="en-US" sz="1100" dirty="0" err="1">
                <a:latin typeface="Consolas" panose="020B0609020204030204" pitchFamily="49" charset="0"/>
              </a:rPr>
              <a:t>plNom</a:t>
            </a:r>
            <a:r>
              <a:rPr lang="en-US" sz="1100" dirty="0">
                <a:latin typeface="Consolas" panose="020B0609020204030204" pitchFamily="49" charset="0"/>
              </a:rPr>
              <a:t>=</a:t>
            </a:r>
            <a:r>
              <a:rPr lang="en-US" sz="1100" dirty="0" err="1">
                <a:latin typeface="Consolas" panose="020B0609020204030204" pitchFamily="49" charset="0"/>
              </a:rPr>
              <a:t>mesh.GetNormal</a:t>
            </a:r>
            <a:r>
              <a:rPr lang="en-US" sz="1100" dirty="0">
                <a:latin typeface="Consolas" panose="020B0609020204030204" pitchFamily="49" charset="0"/>
              </a:rPr>
              <a:t>(</a:t>
            </a:r>
            <a:r>
              <a:rPr lang="en-US" sz="1100" dirty="0" err="1">
                <a:latin typeface="Consolas" panose="020B0609020204030204" pitchFamily="49" charset="0"/>
              </a:rPr>
              <a:t>plHd</a:t>
            </a:r>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a:latin typeface="Consolas" panose="020B0609020204030204" pitchFamily="49" charset="0"/>
              </a:rPr>
              <a:t>        // Let's assume every polygon is a triangle for now.</a:t>
            </a:r>
          </a:p>
          <a:p>
            <a:r>
              <a:rPr lang="en-US" sz="1100" dirty="0">
                <a:latin typeface="Consolas" panose="020B0609020204030204" pitchFamily="49" charset="0"/>
              </a:rPr>
              <a:t>        if(3==</a:t>
            </a:r>
            <a:r>
              <a:rPr lang="en-US" sz="1100" dirty="0" err="1">
                <a:latin typeface="Consolas" panose="020B0609020204030204" pitchFamily="49" charset="0"/>
              </a:rPr>
              <a:t>plVtHd.size</a:t>
            </a:r>
            <a:r>
              <a:rPr lang="en-US" sz="1100" dirty="0">
                <a:latin typeface="Consolas" panose="020B0609020204030204" pitchFamily="49" charset="0"/>
              </a:rPr>
              <a:t>())</a:t>
            </a:r>
          </a:p>
          <a:p>
            <a:r>
              <a:rPr lang="en-US" sz="1100" dirty="0">
                <a:latin typeface="Consolas" panose="020B0609020204030204" pitchFamily="49" charset="0"/>
              </a:rPr>
              <a:t>        {</a:t>
            </a:r>
          </a:p>
          <a:p>
            <a:r>
              <a:rPr lang="en-US" sz="1100" dirty="0">
                <a:latin typeface="Consolas" panose="020B0609020204030204" pitchFamily="49" charset="0"/>
              </a:rPr>
              <a:t>            for(</a:t>
            </a:r>
            <a:r>
              <a:rPr lang="en-US" sz="1100" dirty="0" err="1">
                <a:latin typeface="Consolas" panose="020B0609020204030204" pitchFamily="49" charset="0"/>
              </a:rPr>
              <a:t>int</a:t>
            </a:r>
            <a:r>
              <a:rPr lang="en-US" sz="1100" dirty="0">
                <a:latin typeface="Consolas" panose="020B0609020204030204" pitchFamily="49" charset="0"/>
              </a:rPr>
              <a:t> </a:t>
            </a:r>
            <a:r>
              <a:rPr lang="en-US" sz="1100" dirty="0" err="1">
                <a:latin typeface="Consolas" panose="020B0609020204030204" pitchFamily="49" charset="0"/>
              </a:rPr>
              <a:t>i</a:t>
            </a:r>
            <a:r>
              <a:rPr lang="en-US" sz="1100" dirty="0">
                <a:latin typeface="Consolas" panose="020B0609020204030204" pitchFamily="49" charset="0"/>
              </a:rPr>
              <a:t>=0; </a:t>
            </a:r>
            <a:r>
              <a:rPr lang="en-US" sz="1100" dirty="0" err="1">
                <a:latin typeface="Consolas" panose="020B0609020204030204" pitchFamily="49" charset="0"/>
              </a:rPr>
              <a:t>i</a:t>
            </a:r>
            <a:r>
              <a:rPr lang="en-US" sz="1100" dirty="0">
                <a:latin typeface="Consolas" panose="020B0609020204030204" pitchFamily="49" charset="0"/>
              </a:rPr>
              <a:t>&lt;3; ++</a:t>
            </a:r>
            <a:r>
              <a:rPr lang="en-US" sz="1100" dirty="0" err="1">
                <a:latin typeface="Consolas" panose="020B0609020204030204" pitchFamily="49" charset="0"/>
              </a:rPr>
              <a:t>i</a:t>
            </a:r>
            <a:r>
              <a:rPr lang="en-US" sz="1100" dirty="0">
                <a:latin typeface="Consolas" panose="020B0609020204030204" pitchFamily="49" charset="0"/>
              </a:rPr>
              <a:t>)</a:t>
            </a:r>
          </a:p>
          <a:p>
            <a:r>
              <a:rPr lang="en-US" sz="1100" dirty="0">
                <a:latin typeface="Consolas" panose="020B0609020204030204" pitchFamily="49" charset="0"/>
              </a:rPr>
              <a:t>            {</a:t>
            </a:r>
          </a:p>
          <a:p>
            <a:r>
              <a:rPr lang="en-US" sz="1100" dirty="0">
                <a:latin typeface="Consolas" panose="020B0609020204030204" pitchFamily="49" charset="0"/>
              </a:rPr>
              <a:t>                auto </a:t>
            </a:r>
            <a:r>
              <a:rPr lang="en-US" sz="1100" dirty="0" err="1">
                <a:latin typeface="Consolas" panose="020B0609020204030204" pitchFamily="49" charset="0"/>
              </a:rPr>
              <a:t>vtPos</a:t>
            </a:r>
            <a:r>
              <a:rPr lang="en-US" sz="1100" dirty="0">
                <a:latin typeface="Consolas" panose="020B0609020204030204" pitchFamily="49" charset="0"/>
              </a:rPr>
              <a:t>=</a:t>
            </a:r>
            <a:r>
              <a:rPr lang="en-US" sz="1100" dirty="0" err="1">
                <a:latin typeface="Consolas" panose="020B0609020204030204" pitchFamily="49" charset="0"/>
              </a:rPr>
              <a:t>mesh.GetVertexPosition</a:t>
            </a:r>
            <a:r>
              <a:rPr lang="en-US" sz="1100" dirty="0">
                <a:latin typeface="Consolas" panose="020B0609020204030204" pitchFamily="49" charset="0"/>
              </a:rPr>
              <a:t>(</a:t>
            </a:r>
            <a:r>
              <a:rPr lang="en-US" sz="1100" dirty="0" err="1">
                <a:latin typeface="Consolas" panose="020B0609020204030204" pitchFamily="49" charset="0"/>
              </a:rPr>
              <a:t>plVtHd</a:t>
            </a:r>
            <a:r>
              <a:rPr lang="en-US" sz="1100" dirty="0">
                <a:latin typeface="Consolas" panose="020B0609020204030204" pitchFamily="49" charset="0"/>
              </a:rPr>
              <a:t>[</a:t>
            </a:r>
            <a:r>
              <a:rPr lang="en-US" sz="1100" dirty="0" err="1">
                <a:latin typeface="Consolas" panose="020B0609020204030204" pitchFamily="49" charset="0"/>
              </a:rPr>
              <a:t>i</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vtx.push_back</a:t>
            </a:r>
            <a:r>
              <a:rPr lang="en-US" sz="1100" dirty="0">
                <a:latin typeface="Consolas" panose="020B0609020204030204" pitchFamily="49" charset="0"/>
              </a:rPr>
              <a:t>(</a:t>
            </a:r>
            <a:r>
              <a:rPr lang="en-US" sz="1100" dirty="0" err="1">
                <a:latin typeface="Consolas" panose="020B0609020204030204" pitchFamily="49" charset="0"/>
              </a:rPr>
              <a:t>vtPos.xf</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vtx.push_back</a:t>
            </a:r>
            <a:r>
              <a:rPr lang="en-US" sz="1100" dirty="0">
                <a:latin typeface="Consolas" panose="020B0609020204030204" pitchFamily="49" charset="0"/>
              </a:rPr>
              <a:t>(</a:t>
            </a:r>
            <a:r>
              <a:rPr lang="en-US" sz="1100" dirty="0" err="1">
                <a:latin typeface="Consolas" panose="020B0609020204030204" pitchFamily="49" charset="0"/>
              </a:rPr>
              <a:t>vtPos.yf</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vtx.push_back</a:t>
            </a:r>
            <a:r>
              <a:rPr lang="en-US" sz="1100" dirty="0">
                <a:latin typeface="Consolas" panose="020B0609020204030204" pitchFamily="49" charset="0"/>
              </a:rPr>
              <a:t>(</a:t>
            </a:r>
            <a:r>
              <a:rPr lang="en-US" sz="1100" dirty="0" err="1">
                <a:latin typeface="Consolas" panose="020B0609020204030204" pitchFamily="49" charset="0"/>
              </a:rPr>
              <a:t>vtPos.zf</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nom.push_back</a:t>
            </a:r>
            <a:r>
              <a:rPr lang="en-US" sz="1100" dirty="0">
                <a:latin typeface="Consolas" panose="020B0609020204030204" pitchFamily="49" charset="0"/>
              </a:rPr>
              <a:t>(</a:t>
            </a:r>
            <a:r>
              <a:rPr lang="en-US" sz="1100" dirty="0" err="1">
                <a:latin typeface="Consolas" panose="020B0609020204030204" pitchFamily="49" charset="0"/>
              </a:rPr>
              <a:t>plNom.xf</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nom.push_back</a:t>
            </a:r>
            <a:r>
              <a:rPr lang="en-US" sz="1100" dirty="0">
                <a:latin typeface="Consolas" panose="020B0609020204030204" pitchFamily="49" charset="0"/>
              </a:rPr>
              <a:t>(</a:t>
            </a:r>
            <a:r>
              <a:rPr lang="en-US" sz="1100" dirty="0" err="1">
                <a:latin typeface="Consolas" panose="020B0609020204030204" pitchFamily="49" charset="0"/>
              </a:rPr>
              <a:t>plNom.yf</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nom.push_back</a:t>
            </a:r>
            <a:r>
              <a:rPr lang="en-US" sz="1100" dirty="0">
                <a:latin typeface="Consolas" panose="020B0609020204030204" pitchFamily="49" charset="0"/>
              </a:rPr>
              <a:t>(</a:t>
            </a:r>
            <a:r>
              <a:rPr lang="en-US" sz="1100" dirty="0" err="1">
                <a:latin typeface="Consolas" panose="020B0609020204030204" pitchFamily="49" charset="0"/>
              </a:rPr>
              <a:t>plNom.zf</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col.push_back</a:t>
            </a:r>
            <a:r>
              <a:rPr lang="en-US" sz="1100" dirty="0">
                <a:latin typeface="Consolas" panose="020B0609020204030204" pitchFamily="49" charset="0"/>
              </a:rPr>
              <a:t>(</a:t>
            </a:r>
            <a:r>
              <a:rPr lang="en-US" sz="1100" dirty="0" err="1">
                <a:latin typeface="Consolas" panose="020B0609020204030204" pitchFamily="49" charset="0"/>
              </a:rPr>
              <a:t>plCol.Rf</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col.push_back</a:t>
            </a:r>
            <a:r>
              <a:rPr lang="en-US" sz="1100" dirty="0">
                <a:latin typeface="Consolas" panose="020B0609020204030204" pitchFamily="49" charset="0"/>
              </a:rPr>
              <a:t>(</a:t>
            </a:r>
            <a:r>
              <a:rPr lang="en-US" sz="1100" dirty="0" err="1">
                <a:latin typeface="Consolas" panose="020B0609020204030204" pitchFamily="49" charset="0"/>
              </a:rPr>
              <a:t>plCol.Gf</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col.push_back</a:t>
            </a:r>
            <a:r>
              <a:rPr lang="en-US" sz="1100" dirty="0">
                <a:latin typeface="Consolas" panose="020B0609020204030204" pitchFamily="49" charset="0"/>
              </a:rPr>
              <a:t>(</a:t>
            </a:r>
            <a:r>
              <a:rPr lang="en-US" sz="1100" dirty="0" err="1">
                <a:latin typeface="Consolas" panose="020B0609020204030204" pitchFamily="49" charset="0"/>
              </a:rPr>
              <a:t>plCol.Bf</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col.push_back</a:t>
            </a:r>
            <a:r>
              <a:rPr lang="en-US" sz="1100" dirty="0">
                <a:latin typeface="Consolas" panose="020B0609020204030204" pitchFamily="49" charset="0"/>
              </a:rPr>
              <a:t>(</a:t>
            </a:r>
            <a:r>
              <a:rPr lang="en-US" sz="1100" dirty="0" err="1">
                <a:latin typeface="Consolas" panose="020B0609020204030204" pitchFamily="49" charset="0"/>
              </a:rPr>
              <a:t>plCol.Af</a:t>
            </a:r>
            <a:r>
              <a:rPr lang="en-US" sz="1100" dirty="0">
                <a:latin typeface="Consolas" panose="020B0609020204030204" pitchFamily="49" charset="0"/>
              </a:rPr>
              <a:t>());</a:t>
            </a:r>
          </a:p>
          <a:p>
            <a:r>
              <a:rPr lang="en-US" sz="1100" dirty="0">
                <a:latin typeface="Consolas" panose="020B0609020204030204" pitchFamily="49" charset="0"/>
              </a:rPr>
              <a:t>            }</a:t>
            </a:r>
          </a:p>
          <a:p>
            <a:r>
              <a:rPr lang="en-US" sz="1100" dirty="0">
                <a:latin typeface="Consolas" panose="020B0609020204030204" pitchFamily="49" charset="0"/>
              </a:rPr>
              <a:t>        }</a:t>
            </a:r>
          </a:p>
          <a:p>
            <a:r>
              <a:rPr lang="en-US" sz="1100" dirty="0">
                <a:latin typeface="Consolas" panose="020B0609020204030204" pitchFamily="49" charset="0"/>
              </a:rPr>
              <a:t>    }</a:t>
            </a:r>
          </a:p>
          <a:p>
            <a:r>
              <a:rPr lang="en-US" sz="1100" dirty="0">
                <a:latin typeface="Consolas" panose="020B0609020204030204" pitchFamily="49" charset="0"/>
              </a:rPr>
              <a:t>}</a:t>
            </a:r>
          </a:p>
          <a:p>
            <a:endParaRPr lang="en-US" sz="1100" dirty="0">
              <a:latin typeface="Consolas" panose="020B0609020204030204" pitchFamily="49" charset="0"/>
            </a:endParaRPr>
          </a:p>
        </p:txBody>
      </p:sp>
    </p:spTree>
    <p:extLst>
      <p:ext uri="{BB962C8B-B14F-4D97-AF65-F5344CB8AC3E}">
        <p14:creationId xmlns:p14="http://schemas.microsoft.com/office/powerpoint/2010/main" val="9826668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Picking</a:t>
            </a:r>
          </a:p>
        </p:txBody>
      </p:sp>
      <p:sp>
        <p:nvSpPr>
          <p:cNvPr id="3" name="Content Placeholder 2"/>
          <p:cNvSpPr>
            <a:spLocks noGrp="1"/>
          </p:cNvSpPr>
          <p:nvPr>
            <p:ph idx="1"/>
          </p:nvPr>
        </p:nvSpPr>
        <p:spPr>
          <a:xfrm>
            <a:off x="457200" y="1066800"/>
            <a:ext cx="8229600" cy="5068186"/>
          </a:xfrm>
        </p:spPr>
        <p:txBody>
          <a:bodyPr/>
          <a:lstStyle/>
          <a:p>
            <a:r>
              <a:rPr lang="en-US" dirty="0"/>
              <a:t>Identifying which primitive is under the mouse cursor.</a:t>
            </a:r>
          </a:p>
          <a:p>
            <a:r>
              <a:rPr lang="en-US" dirty="0"/>
              <a:t>Possible options:</a:t>
            </a:r>
          </a:p>
          <a:p>
            <a:pPr marL="914400" lvl="1" indent="-457200">
              <a:buFont typeface="+mj-lt"/>
              <a:buAutoNum type="arabicPeriod"/>
            </a:pPr>
            <a:r>
              <a:rPr lang="en-US" dirty="0"/>
              <a:t>Using OpenGL’s picking feature – Very poorly designed.  May not be supported in the newer versions.</a:t>
            </a:r>
          </a:p>
          <a:p>
            <a:pPr marL="914400" lvl="1" indent="-457200">
              <a:buFont typeface="+mj-lt"/>
              <a:buAutoNum type="arabicPeriod"/>
            </a:pPr>
            <a:r>
              <a:rPr lang="en-US" dirty="0"/>
              <a:t>Drawing primitives in different color, and then check the color of the pixel under the mouse cursor – The actual RGB value written to the pixel may be reduced to as low as 12 bits.  The identification information may be lost.</a:t>
            </a:r>
          </a:p>
          <a:p>
            <a:pPr marL="914400" lvl="1" indent="-457200">
              <a:buFont typeface="+mj-lt"/>
              <a:buAutoNum type="arabicPeriod"/>
            </a:pPr>
            <a:r>
              <a:rPr lang="en-US" dirty="0">
                <a:solidFill>
                  <a:srgbClr val="92D050"/>
                </a:solidFill>
              </a:rPr>
              <a:t>Transform mouse pointer to a 3D line by the inverse of projection and view matrix, and calculate intersection with the primitives.  - The most reliable.  Can easily be parallelized.</a:t>
            </a:r>
          </a:p>
          <a:p>
            <a:endParaRPr lang="en-US" dirty="0"/>
          </a:p>
        </p:txBody>
      </p:sp>
    </p:spTree>
    <p:extLst>
      <p:ext uri="{BB962C8B-B14F-4D97-AF65-F5344CB8AC3E}">
        <p14:creationId xmlns:p14="http://schemas.microsoft.com/office/powerpoint/2010/main" val="32300608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Projection transformation</a:t>
            </a:r>
          </a:p>
        </p:txBody>
      </p:sp>
      <p:sp>
        <p:nvSpPr>
          <p:cNvPr id="3" name="Content Placeholder 2"/>
          <p:cNvSpPr>
            <a:spLocks noGrp="1"/>
          </p:cNvSpPr>
          <p:nvPr>
            <p:ph idx="1"/>
          </p:nvPr>
        </p:nvSpPr>
        <p:spPr/>
        <p:txBody>
          <a:bodyPr/>
          <a:lstStyle/>
          <a:p>
            <a:r>
              <a:rPr lang="en-US" dirty="0"/>
              <a:t>OpenGL projection transforms a view frustum into a cube (-1,-1,-1)-(1,1,1)</a:t>
            </a:r>
          </a:p>
          <a:p>
            <a:r>
              <a:rPr lang="en-US" dirty="0"/>
              <a:t>Z direction will be inverted after the projection.  Larger z means forward after the projection.  (As shown in the thick arrow in the figure.)</a:t>
            </a:r>
          </a:p>
        </p:txBody>
      </p:sp>
      <p:cxnSp>
        <p:nvCxnSpPr>
          <p:cNvPr id="5" name="Straight Arrow Connector 4"/>
          <p:cNvCxnSpPr/>
          <p:nvPr/>
        </p:nvCxnSpPr>
        <p:spPr>
          <a:xfrm flipH="1">
            <a:off x="1036675" y="4412483"/>
            <a:ext cx="2147776" cy="12865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flipV="1">
            <a:off x="1632098" y="3327962"/>
            <a:ext cx="5316" cy="26581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69851" y="5055753"/>
            <a:ext cx="2562447" cy="7495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2387010" y="3891487"/>
            <a:ext cx="5317" cy="115363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387010" y="5045120"/>
            <a:ext cx="962247" cy="28176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3350143" y="4165275"/>
            <a:ext cx="5317" cy="115363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392327" y="3891487"/>
            <a:ext cx="962247" cy="28176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2006673" y="4611844"/>
            <a:ext cx="2659" cy="57681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006673" y="5188661"/>
            <a:ext cx="481124" cy="1408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2488240" y="4748738"/>
            <a:ext cx="2659" cy="57681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009332" y="4611844"/>
            <a:ext cx="481124" cy="1408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2387010" y="3599092"/>
            <a:ext cx="154171" cy="29239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3349257" y="3971232"/>
            <a:ext cx="303027" cy="1940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354574" y="5318908"/>
            <a:ext cx="15948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2392327" y="4970693"/>
            <a:ext cx="148854" cy="6645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2009332" y="3891487"/>
            <a:ext cx="382995" cy="72035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2488240" y="4173250"/>
            <a:ext cx="861017" cy="57947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2466754" y="5318908"/>
            <a:ext cx="888706" cy="1063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2009332" y="5037146"/>
            <a:ext cx="377678" cy="15151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1632098" y="4611844"/>
            <a:ext cx="377234" cy="717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1632098" y="5188661"/>
            <a:ext cx="374575" cy="140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1637414" y="5326883"/>
            <a:ext cx="850383" cy="266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1632098" y="4748738"/>
            <a:ext cx="858801" cy="580806"/>
          </a:xfrm>
          <a:prstGeom prst="line">
            <a:avLst/>
          </a:prstGeom>
        </p:spPr>
        <p:style>
          <a:lnRef idx="1">
            <a:schemeClr val="accent1"/>
          </a:lnRef>
          <a:fillRef idx="0">
            <a:schemeClr val="accent1"/>
          </a:fillRef>
          <a:effectRef idx="0">
            <a:schemeClr val="accent1"/>
          </a:effectRef>
          <a:fontRef idx="minor">
            <a:schemeClr val="tx1"/>
          </a:fontRef>
        </p:style>
      </p:cxnSp>
      <p:sp>
        <p:nvSpPr>
          <p:cNvPr id="58" name="Freeform 57"/>
          <p:cNvSpPr/>
          <p:nvPr/>
        </p:nvSpPr>
        <p:spPr>
          <a:xfrm>
            <a:off x="999460" y="4566655"/>
            <a:ext cx="999461" cy="334926"/>
          </a:xfrm>
          <a:custGeom>
            <a:avLst/>
            <a:gdLst>
              <a:gd name="connsiteX0" fmla="*/ 0 w 999461"/>
              <a:gd name="connsiteY0" fmla="*/ 0 h 334926"/>
              <a:gd name="connsiteX1" fmla="*/ 276447 w 999461"/>
              <a:gd name="connsiteY1" fmla="*/ 69112 h 334926"/>
              <a:gd name="connsiteX2" fmla="*/ 494414 w 999461"/>
              <a:gd name="connsiteY2" fmla="*/ 281763 h 334926"/>
              <a:gd name="connsiteX3" fmla="*/ 999461 w 999461"/>
              <a:gd name="connsiteY3" fmla="*/ 334926 h 334926"/>
            </a:gdLst>
            <a:ahLst/>
            <a:cxnLst>
              <a:cxn ang="0">
                <a:pos x="connsiteX0" y="connsiteY0"/>
              </a:cxn>
              <a:cxn ang="0">
                <a:pos x="connsiteX1" y="connsiteY1"/>
              </a:cxn>
              <a:cxn ang="0">
                <a:pos x="connsiteX2" y="connsiteY2"/>
              </a:cxn>
              <a:cxn ang="0">
                <a:pos x="connsiteX3" y="connsiteY3"/>
              </a:cxn>
            </a:cxnLst>
            <a:rect l="l" t="t" r="r" b="b"/>
            <a:pathLst>
              <a:path w="999461" h="334926">
                <a:moveTo>
                  <a:pt x="0" y="0"/>
                </a:moveTo>
                <a:cubicBezTo>
                  <a:pt x="97022" y="11076"/>
                  <a:pt x="194045" y="22152"/>
                  <a:pt x="276447" y="69112"/>
                </a:cubicBezTo>
                <a:cubicBezTo>
                  <a:pt x="358849" y="116072"/>
                  <a:pt x="373912" y="237461"/>
                  <a:pt x="494414" y="281763"/>
                </a:cubicBezTo>
                <a:cubicBezTo>
                  <a:pt x="614916" y="326065"/>
                  <a:pt x="807188" y="330495"/>
                  <a:pt x="999461" y="334926"/>
                </a:cubicBezTo>
              </a:path>
            </a:pathLst>
          </a:custGeom>
          <a:noFill/>
          <a:ln w="3175">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260498" y="4239862"/>
            <a:ext cx="1180214" cy="369332"/>
          </a:xfrm>
          <a:prstGeom prst="rect">
            <a:avLst/>
          </a:prstGeom>
          <a:noFill/>
        </p:spPr>
        <p:txBody>
          <a:bodyPr wrap="square" rtlCol="0">
            <a:spAutoFit/>
          </a:bodyPr>
          <a:lstStyle/>
          <a:p>
            <a:r>
              <a:rPr lang="en-US" dirty="0"/>
              <a:t>z=-</a:t>
            </a:r>
            <a:r>
              <a:rPr lang="en-US" dirty="0" err="1"/>
              <a:t>nearz</a:t>
            </a:r>
            <a:endParaRPr lang="en-US" dirty="0"/>
          </a:p>
        </p:txBody>
      </p:sp>
      <p:sp>
        <p:nvSpPr>
          <p:cNvPr id="60" name="Freeform 59"/>
          <p:cNvSpPr/>
          <p:nvPr/>
        </p:nvSpPr>
        <p:spPr>
          <a:xfrm>
            <a:off x="2291316" y="3425541"/>
            <a:ext cx="493161" cy="561640"/>
          </a:xfrm>
          <a:custGeom>
            <a:avLst/>
            <a:gdLst>
              <a:gd name="connsiteX0" fmla="*/ 0 w 493161"/>
              <a:gd name="connsiteY0" fmla="*/ 3431 h 561640"/>
              <a:gd name="connsiteX1" fmla="*/ 446568 w 493161"/>
              <a:gd name="connsiteY1" fmla="*/ 83175 h 561640"/>
              <a:gd name="connsiteX2" fmla="*/ 457200 w 493161"/>
              <a:gd name="connsiteY2" fmla="*/ 561640 h 561640"/>
            </a:gdLst>
            <a:ahLst/>
            <a:cxnLst>
              <a:cxn ang="0">
                <a:pos x="connsiteX0" y="connsiteY0"/>
              </a:cxn>
              <a:cxn ang="0">
                <a:pos x="connsiteX1" y="connsiteY1"/>
              </a:cxn>
              <a:cxn ang="0">
                <a:pos x="connsiteX2" y="connsiteY2"/>
              </a:cxn>
            </a:cxnLst>
            <a:rect l="l" t="t" r="r" b="b"/>
            <a:pathLst>
              <a:path w="493161" h="561640">
                <a:moveTo>
                  <a:pt x="0" y="3431"/>
                </a:moveTo>
                <a:cubicBezTo>
                  <a:pt x="185184" y="-3215"/>
                  <a:pt x="370368" y="-9860"/>
                  <a:pt x="446568" y="83175"/>
                </a:cubicBezTo>
                <a:cubicBezTo>
                  <a:pt x="522768" y="176210"/>
                  <a:pt x="489984" y="368925"/>
                  <a:pt x="457200" y="561640"/>
                </a:cubicBezTo>
              </a:path>
            </a:pathLst>
          </a:custGeom>
          <a:noFill/>
          <a:ln w="31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1464525" y="3227733"/>
            <a:ext cx="1180214" cy="369332"/>
          </a:xfrm>
          <a:prstGeom prst="rect">
            <a:avLst/>
          </a:prstGeom>
          <a:noFill/>
        </p:spPr>
        <p:txBody>
          <a:bodyPr wrap="square" rtlCol="0">
            <a:spAutoFit/>
          </a:bodyPr>
          <a:lstStyle/>
          <a:p>
            <a:r>
              <a:rPr lang="en-US" dirty="0"/>
              <a:t>z=-</a:t>
            </a:r>
            <a:r>
              <a:rPr lang="en-US" dirty="0" err="1"/>
              <a:t>farz</a:t>
            </a:r>
            <a:endParaRPr lang="en-US" dirty="0"/>
          </a:p>
        </p:txBody>
      </p:sp>
      <p:sp>
        <p:nvSpPr>
          <p:cNvPr id="62" name="Right Arrow 61"/>
          <p:cNvSpPr/>
          <p:nvPr/>
        </p:nvSpPr>
        <p:spPr>
          <a:xfrm>
            <a:off x="4024423" y="4443065"/>
            <a:ext cx="1265275" cy="4306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3620457" y="5006664"/>
            <a:ext cx="1903085" cy="369332"/>
          </a:xfrm>
          <a:prstGeom prst="rect">
            <a:avLst/>
          </a:prstGeom>
          <a:noFill/>
        </p:spPr>
        <p:txBody>
          <a:bodyPr wrap="none" rtlCol="0">
            <a:spAutoFit/>
          </a:bodyPr>
          <a:lstStyle/>
          <a:p>
            <a:r>
              <a:rPr lang="en-US" dirty="0"/>
              <a:t>Projection Matrix</a:t>
            </a:r>
          </a:p>
        </p:txBody>
      </p:sp>
      <p:cxnSp>
        <p:nvCxnSpPr>
          <p:cNvPr id="64" name="Straight Arrow Connector 63"/>
          <p:cNvCxnSpPr/>
          <p:nvPr/>
        </p:nvCxnSpPr>
        <p:spPr>
          <a:xfrm flipH="1">
            <a:off x="5862084" y="4185308"/>
            <a:ext cx="2147776" cy="1286540"/>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H="1" flipV="1">
            <a:off x="6925340" y="3390521"/>
            <a:ext cx="5316" cy="26581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5649432" y="4469728"/>
            <a:ext cx="2562447" cy="7495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H="1">
            <a:off x="7760893" y="4173263"/>
            <a:ext cx="5317" cy="115363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803077" y="3894159"/>
            <a:ext cx="962247" cy="28176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H="1">
            <a:off x="6803078" y="3893273"/>
            <a:ext cx="5317" cy="115363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6798646" y="5039013"/>
            <a:ext cx="962247" cy="28176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H="1">
            <a:off x="7055587" y="4616408"/>
            <a:ext cx="5317" cy="115363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6097771" y="4337304"/>
            <a:ext cx="962247" cy="28176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H="1">
            <a:off x="6097772" y="4336418"/>
            <a:ext cx="5317" cy="115363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6093340" y="5482158"/>
            <a:ext cx="962247" cy="28176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V="1">
            <a:off x="6093340" y="3894159"/>
            <a:ext cx="715055" cy="4431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7058245" y="4175922"/>
            <a:ext cx="715055" cy="4431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6100430" y="5039013"/>
            <a:ext cx="715055" cy="4431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V="1">
            <a:off x="7045838" y="5320776"/>
            <a:ext cx="715055" cy="4431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Freeform 90"/>
          <p:cNvSpPr/>
          <p:nvPr/>
        </p:nvSpPr>
        <p:spPr>
          <a:xfrm>
            <a:off x="2392326" y="3572521"/>
            <a:ext cx="4412511" cy="324296"/>
          </a:xfrm>
          <a:custGeom>
            <a:avLst/>
            <a:gdLst>
              <a:gd name="connsiteX0" fmla="*/ 0 w 4412511"/>
              <a:gd name="connsiteY0" fmla="*/ 318979 h 324296"/>
              <a:gd name="connsiteX1" fmla="*/ 1547037 w 4412511"/>
              <a:gd name="connsiteY1" fmla="*/ 3 h 324296"/>
              <a:gd name="connsiteX2" fmla="*/ 4412511 w 4412511"/>
              <a:gd name="connsiteY2" fmla="*/ 324296 h 324296"/>
            </a:gdLst>
            <a:ahLst/>
            <a:cxnLst>
              <a:cxn ang="0">
                <a:pos x="connsiteX0" y="connsiteY0"/>
              </a:cxn>
              <a:cxn ang="0">
                <a:pos x="connsiteX1" y="connsiteY1"/>
              </a:cxn>
              <a:cxn ang="0">
                <a:pos x="connsiteX2" y="connsiteY2"/>
              </a:cxn>
            </a:cxnLst>
            <a:rect l="l" t="t" r="r" b="b"/>
            <a:pathLst>
              <a:path w="4412511" h="324296">
                <a:moveTo>
                  <a:pt x="0" y="318979"/>
                </a:moveTo>
                <a:cubicBezTo>
                  <a:pt x="405809" y="159048"/>
                  <a:pt x="811619" y="-883"/>
                  <a:pt x="1547037" y="3"/>
                </a:cubicBezTo>
                <a:cubicBezTo>
                  <a:pt x="2282455" y="889"/>
                  <a:pt x="3347483" y="162592"/>
                  <a:pt x="4412511" y="324296"/>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91"/>
          <p:cNvSpPr/>
          <p:nvPr/>
        </p:nvSpPr>
        <p:spPr>
          <a:xfrm>
            <a:off x="3349256" y="4173263"/>
            <a:ext cx="4407195" cy="148888"/>
          </a:xfrm>
          <a:custGeom>
            <a:avLst/>
            <a:gdLst>
              <a:gd name="connsiteX0" fmla="*/ 0 w 4407195"/>
              <a:gd name="connsiteY0" fmla="*/ 0 h 148888"/>
              <a:gd name="connsiteX1" fmla="*/ 3327991 w 4407195"/>
              <a:gd name="connsiteY1" fmla="*/ 148856 h 148888"/>
              <a:gd name="connsiteX2" fmla="*/ 4407195 w 4407195"/>
              <a:gd name="connsiteY2" fmla="*/ 10633 h 148888"/>
            </a:gdLst>
            <a:ahLst/>
            <a:cxnLst>
              <a:cxn ang="0">
                <a:pos x="connsiteX0" y="connsiteY0"/>
              </a:cxn>
              <a:cxn ang="0">
                <a:pos x="connsiteX1" y="connsiteY1"/>
              </a:cxn>
              <a:cxn ang="0">
                <a:pos x="connsiteX2" y="connsiteY2"/>
              </a:cxn>
            </a:cxnLst>
            <a:rect l="l" t="t" r="r" b="b"/>
            <a:pathLst>
              <a:path w="4407195" h="148888">
                <a:moveTo>
                  <a:pt x="0" y="0"/>
                </a:moveTo>
                <a:cubicBezTo>
                  <a:pt x="1296729" y="73542"/>
                  <a:pt x="2593459" y="147084"/>
                  <a:pt x="3327991" y="148856"/>
                </a:cubicBezTo>
                <a:cubicBezTo>
                  <a:pt x="4062524" y="150628"/>
                  <a:pt x="4234859" y="80630"/>
                  <a:pt x="4407195" y="10633"/>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reeform 92"/>
          <p:cNvSpPr/>
          <p:nvPr/>
        </p:nvSpPr>
        <p:spPr>
          <a:xfrm>
            <a:off x="2477386" y="5326896"/>
            <a:ext cx="4566684" cy="688448"/>
          </a:xfrm>
          <a:custGeom>
            <a:avLst/>
            <a:gdLst>
              <a:gd name="connsiteX0" fmla="*/ 0 w 4566684"/>
              <a:gd name="connsiteY0" fmla="*/ 0 h 688448"/>
              <a:gd name="connsiteX1" fmla="*/ 2259419 w 4566684"/>
              <a:gd name="connsiteY1" fmla="*/ 669851 h 688448"/>
              <a:gd name="connsiteX2" fmla="*/ 4566684 w 4566684"/>
              <a:gd name="connsiteY2" fmla="*/ 435935 h 688448"/>
            </a:gdLst>
            <a:ahLst/>
            <a:cxnLst>
              <a:cxn ang="0">
                <a:pos x="connsiteX0" y="connsiteY0"/>
              </a:cxn>
              <a:cxn ang="0">
                <a:pos x="connsiteX1" y="connsiteY1"/>
              </a:cxn>
              <a:cxn ang="0">
                <a:pos x="connsiteX2" y="connsiteY2"/>
              </a:cxn>
            </a:cxnLst>
            <a:rect l="l" t="t" r="r" b="b"/>
            <a:pathLst>
              <a:path w="4566684" h="688448">
                <a:moveTo>
                  <a:pt x="0" y="0"/>
                </a:moveTo>
                <a:cubicBezTo>
                  <a:pt x="749152" y="298597"/>
                  <a:pt x="1498305" y="597195"/>
                  <a:pt x="2259419" y="669851"/>
                </a:cubicBezTo>
                <a:cubicBezTo>
                  <a:pt x="3020533" y="742507"/>
                  <a:pt x="3793608" y="589221"/>
                  <a:pt x="4566684" y="435935"/>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Freeform 93"/>
          <p:cNvSpPr/>
          <p:nvPr/>
        </p:nvSpPr>
        <p:spPr>
          <a:xfrm>
            <a:off x="2014870" y="5193989"/>
            <a:ext cx="4077586" cy="819093"/>
          </a:xfrm>
          <a:custGeom>
            <a:avLst/>
            <a:gdLst>
              <a:gd name="connsiteX0" fmla="*/ 0 w 4077586"/>
              <a:gd name="connsiteY0" fmla="*/ 0 h 819093"/>
              <a:gd name="connsiteX1" fmla="*/ 2004237 w 4077586"/>
              <a:gd name="connsiteY1" fmla="*/ 813390 h 819093"/>
              <a:gd name="connsiteX2" fmla="*/ 4077586 w 4077586"/>
              <a:gd name="connsiteY2" fmla="*/ 297711 h 819093"/>
            </a:gdLst>
            <a:ahLst/>
            <a:cxnLst>
              <a:cxn ang="0">
                <a:pos x="connsiteX0" y="connsiteY0"/>
              </a:cxn>
              <a:cxn ang="0">
                <a:pos x="connsiteX1" y="connsiteY1"/>
              </a:cxn>
              <a:cxn ang="0">
                <a:pos x="connsiteX2" y="connsiteY2"/>
              </a:cxn>
            </a:cxnLst>
            <a:rect l="l" t="t" r="r" b="b"/>
            <a:pathLst>
              <a:path w="4077586" h="819093">
                <a:moveTo>
                  <a:pt x="0" y="0"/>
                </a:moveTo>
                <a:cubicBezTo>
                  <a:pt x="662319" y="381886"/>
                  <a:pt x="1324639" y="763772"/>
                  <a:pt x="2004237" y="813390"/>
                </a:cubicBezTo>
                <a:cubicBezTo>
                  <a:pt x="2683835" y="863008"/>
                  <a:pt x="3380710" y="580359"/>
                  <a:pt x="4077586" y="297711"/>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p:cNvSpPr txBox="1"/>
          <p:nvPr/>
        </p:nvSpPr>
        <p:spPr>
          <a:xfrm>
            <a:off x="792126" y="5612378"/>
            <a:ext cx="325730" cy="369332"/>
          </a:xfrm>
          <a:prstGeom prst="rect">
            <a:avLst/>
          </a:prstGeom>
          <a:noFill/>
        </p:spPr>
        <p:txBody>
          <a:bodyPr wrap="none" rtlCol="0">
            <a:spAutoFit/>
          </a:bodyPr>
          <a:lstStyle/>
          <a:p>
            <a:r>
              <a:rPr lang="en-US" dirty="0"/>
              <a:t>Z</a:t>
            </a:r>
          </a:p>
        </p:txBody>
      </p:sp>
      <p:sp>
        <p:nvSpPr>
          <p:cNvPr id="96" name="TextBox 95"/>
          <p:cNvSpPr txBox="1"/>
          <p:nvPr/>
        </p:nvSpPr>
        <p:spPr>
          <a:xfrm>
            <a:off x="8009860" y="3988597"/>
            <a:ext cx="325730" cy="369332"/>
          </a:xfrm>
          <a:prstGeom prst="rect">
            <a:avLst/>
          </a:prstGeom>
          <a:noFill/>
        </p:spPr>
        <p:txBody>
          <a:bodyPr wrap="none" rtlCol="0">
            <a:spAutoFit/>
          </a:bodyPr>
          <a:lstStyle/>
          <a:p>
            <a:r>
              <a:rPr lang="en-US" dirty="0"/>
              <a:t>Z</a:t>
            </a:r>
          </a:p>
        </p:txBody>
      </p:sp>
    </p:spTree>
    <p:extLst>
      <p:ext uri="{BB962C8B-B14F-4D97-AF65-F5344CB8AC3E}">
        <p14:creationId xmlns:p14="http://schemas.microsoft.com/office/powerpoint/2010/main" val="10327333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Viewport transformation</a:t>
            </a:r>
          </a:p>
        </p:txBody>
      </p:sp>
      <p:sp>
        <p:nvSpPr>
          <p:cNvPr id="3" name="Content Placeholder 2"/>
          <p:cNvSpPr>
            <a:spLocks noGrp="1"/>
          </p:cNvSpPr>
          <p:nvPr>
            <p:ph idx="1"/>
          </p:nvPr>
        </p:nvSpPr>
        <p:spPr/>
        <p:txBody>
          <a:bodyPr/>
          <a:lstStyle/>
          <a:p>
            <a:r>
              <a:rPr lang="en-US" dirty="0"/>
              <a:t>(</a:t>
            </a:r>
            <a:r>
              <a:rPr lang="en-US" dirty="0" err="1"/>
              <a:t>x,y</a:t>
            </a:r>
            <a:r>
              <a:rPr lang="en-US" dirty="0"/>
              <a:t>)=(-1,-1) to (1,1) in the projected coordinate are linearly mapped to the viewport, which is in general same size as the window, specified by </a:t>
            </a:r>
            <a:r>
              <a:rPr lang="en-US" dirty="0" err="1"/>
              <a:t>glViewport</a:t>
            </a:r>
            <a:r>
              <a:rPr lang="en-US" dirty="0"/>
              <a:t>.</a:t>
            </a:r>
          </a:p>
        </p:txBody>
      </p:sp>
      <p:cxnSp>
        <p:nvCxnSpPr>
          <p:cNvPr id="4" name="Straight Arrow Connector 3"/>
          <p:cNvCxnSpPr/>
          <p:nvPr/>
        </p:nvCxnSpPr>
        <p:spPr>
          <a:xfrm flipH="1">
            <a:off x="1045536" y="4346814"/>
            <a:ext cx="2147776" cy="1286540"/>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H="1" flipV="1">
            <a:off x="2108792" y="3552027"/>
            <a:ext cx="5316" cy="26581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832884" y="4631234"/>
            <a:ext cx="2562447" cy="7495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944345" y="4334769"/>
            <a:ext cx="5317" cy="115363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986529" y="4055665"/>
            <a:ext cx="962247" cy="28176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1986530" y="4054779"/>
            <a:ext cx="5317" cy="115363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982098" y="5200519"/>
            <a:ext cx="962247" cy="28176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2239039" y="4777914"/>
            <a:ext cx="5317" cy="115363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281223" y="4498810"/>
            <a:ext cx="962247" cy="28176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1281224" y="4497924"/>
            <a:ext cx="5317" cy="115363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276792" y="5643664"/>
            <a:ext cx="962247" cy="28176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1276792" y="4055665"/>
            <a:ext cx="715055" cy="4431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2241697" y="4337428"/>
            <a:ext cx="715055" cy="4431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1283882" y="5200519"/>
            <a:ext cx="715055" cy="4431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2229290" y="5482282"/>
            <a:ext cx="715055" cy="4431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193312" y="4150103"/>
            <a:ext cx="325730" cy="369332"/>
          </a:xfrm>
          <a:prstGeom prst="rect">
            <a:avLst/>
          </a:prstGeom>
          <a:noFill/>
        </p:spPr>
        <p:txBody>
          <a:bodyPr wrap="none" rtlCol="0">
            <a:spAutoFit/>
          </a:bodyPr>
          <a:lstStyle/>
          <a:p>
            <a:r>
              <a:rPr lang="en-US" dirty="0"/>
              <a:t>Z</a:t>
            </a:r>
          </a:p>
        </p:txBody>
      </p:sp>
      <p:sp>
        <p:nvSpPr>
          <p:cNvPr id="20" name="Rectangle 19"/>
          <p:cNvSpPr/>
          <p:nvPr/>
        </p:nvSpPr>
        <p:spPr>
          <a:xfrm>
            <a:off x="5491716" y="4150103"/>
            <a:ext cx="2434856" cy="1634442"/>
          </a:xfrm>
          <a:prstGeom prst="rect">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5629940" y="3447756"/>
            <a:ext cx="2232838" cy="369332"/>
          </a:xfrm>
          <a:prstGeom prst="rect">
            <a:avLst/>
          </a:prstGeom>
          <a:noFill/>
        </p:spPr>
        <p:txBody>
          <a:bodyPr wrap="square" rtlCol="0">
            <a:spAutoFit/>
          </a:bodyPr>
          <a:lstStyle/>
          <a:p>
            <a:r>
              <a:rPr lang="en-US" dirty="0"/>
              <a:t>Viewport</a:t>
            </a:r>
          </a:p>
        </p:txBody>
      </p:sp>
      <p:sp>
        <p:nvSpPr>
          <p:cNvPr id="22" name="Freeform 21"/>
          <p:cNvSpPr/>
          <p:nvPr/>
        </p:nvSpPr>
        <p:spPr>
          <a:xfrm>
            <a:off x="2541181" y="3856922"/>
            <a:ext cx="5374759" cy="741659"/>
          </a:xfrm>
          <a:custGeom>
            <a:avLst/>
            <a:gdLst>
              <a:gd name="connsiteX0" fmla="*/ 0 w 5374759"/>
              <a:gd name="connsiteY0" fmla="*/ 741659 h 741659"/>
              <a:gd name="connsiteX1" fmla="*/ 3104707 w 5374759"/>
              <a:gd name="connsiteY1" fmla="*/ 18645 h 741659"/>
              <a:gd name="connsiteX2" fmla="*/ 5374759 w 5374759"/>
              <a:gd name="connsiteY2" fmla="*/ 284459 h 741659"/>
            </a:gdLst>
            <a:ahLst/>
            <a:cxnLst>
              <a:cxn ang="0">
                <a:pos x="connsiteX0" y="connsiteY0"/>
              </a:cxn>
              <a:cxn ang="0">
                <a:pos x="connsiteX1" y="connsiteY1"/>
              </a:cxn>
              <a:cxn ang="0">
                <a:pos x="connsiteX2" y="connsiteY2"/>
              </a:cxn>
            </a:cxnLst>
            <a:rect l="l" t="t" r="r" b="b"/>
            <a:pathLst>
              <a:path w="5374759" h="741659">
                <a:moveTo>
                  <a:pt x="0" y="741659"/>
                </a:moveTo>
                <a:cubicBezTo>
                  <a:pt x="1104457" y="418252"/>
                  <a:pt x="2208914" y="94845"/>
                  <a:pt x="3104707" y="18645"/>
                </a:cubicBezTo>
                <a:cubicBezTo>
                  <a:pt x="4000500" y="-57555"/>
                  <a:pt x="4687629" y="113452"/>
                  <a:pt x="5374759" y="284459"/>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a:off x="1584251" y="3915212"/>
            <a:ext cx="3907465" cy="380341"/>
          </a:xfrm>
          <a:custGeom>
            <a:avLst/>
            <a:gdLst>
              <a:gd name="connsiteX0" fmla="*/ 0 w 3907465"/>
              <a:gd name="connsiteY0" fmla="*/ 380341 h 380341"/>
              <a:gd name="connsiteX1" fmla="*/ 1658679 w 3907465"/>
              <a:gd name="connsiteY1" fmla="*/ 2886 h 380341"/>
              <a:gd name="connsiteX2" fmla="*/ 3907465 w 3907465"/>
              <a:gd name="connsiteY2" fmla="*/ 236802 h 380341"/>
            </a:gdLst>
            <a:ahLst/>
            <a:cxnLst>
              <a:cxn ang="0">
                <a:pos x="connsiteX0" y="connsiteY0"/>
              </a:cxn>
              <a:cxn ang="0">
                <a:pos x="connsiteX1" y="connsiteY1"/>
              </a:cxn>
              <a:cxn ang="0">
                <a:pos x="connsiteX2" y="connsiteY2"/>
              </a:cxn>
            </a:cxnLst>
            <a:rect l="l" t="t" r="r" b="b"/>
            <a:pathLst>
              <a:path w="3907465" h="380341">
                <a:moveTo>
                  <a:pt x="0" y="380341"/>
                </a:moveTo>
                <a:cubicBezTo>
                  <a:pt x="503717" y="203575"/>
                  <a:pt x="1007435" y="26809"/>
                  <a:pt x="1658679" y="2886"/>
                </a:cubicBezTo>
                <a:cubicBezTo>
                  <a:pt x="2309923" y="-21037"/>
                  <a:pt x="3108694" y="107882"/>
                  <a:pt x="3907465" y="236802"/>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p:nvSpPr>
        <p:spPr>
          <a:xfrm>
            <a:off x="2615609" y="5683102"/>
            <a:ext cx="5316279" cy="458260"/>
          </a:xfrm>
          <a:custGeom>
            <a:avLst/>
            <a:gdLst>
              <a:gd name="connsiteX0" fmla="*/ 0 w 5316279"/>
              <a:gd name="connsiteY0" fmla="*/ 0 h 458260"/>
              <a:gd name="connsiteX1" fmla="*/ 3423684 w 5316279"/>
              <a:gd name="connsiteY1" fmla="*/ 457200 h 458260"/>
              <a:gd name="connsiteX2" fmla="*/ 5316279 w 5316279"/>
              <a:gd name="connsiteY2" fmla="*/ 101010 h 458260"/>
            </a:gdLst>
            <a:ahLst/>
            <a:cxnLst>
              <a:cxn ang="0">
                <a:pos x="connsiteX0" y="connsiteY0"/>
              </a:cxn>
              <a:cxn ang="0">
                <a:pos x="connsiteX1" y="connsiteY1"/>
              </a:cxn>
              <a:cxn ang="0">
                <a:pos x="connsiteX2" y="connsiteY2"/>
              </a:cxn>
            </a:cxnLst>
            <a:rect l="l" t="t" r="r" b="b"/>
            <a:pathLst>
              <a:path w="5316279" h="458260">
                <a:moveTo>
                  <a:pt x="0" y="0"/>
                </a:moveTo>
                <a:cubicBezTo>
                  <a:pt x="1268819" y="220182"/>
                  <a:pt x="2537638" y="440365"/>
                  <a:pt x="3423684" y="457200"/>
                </a:cubicBezTo>
                <a:cubicBezTo>
                  <a:pt x="4309730" y="474035"/>
                  <a:pt x="4813004" y="287522"/>
                  <a:pt x="5316279" y="101010"/>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a:off x="1605516" y="5443870"/>
            <a:ext cx="3886200" cy="628435"/>
          </a:xfrm>
          <a:custGeom>
            <a:avLst/>
            <a:gdLst>
              <a:gd name="connsiteX0" fmla="*/ 0 w 3886200"/>
              <a:gd name="connsiteY0" fmla="*/ 0 h 628435"/>
              <a:gd name="connsiteX1" fmla="*/ 1589568 w 3886200"/>
              <a:gd name="connsiteY1" fmla="*/ 616688 h 628435"/>
              <a:gd name="connsiteX2" fmla="*/ 3886200 w 3886200"/>
              <a:gd name="connsiteY2" fmla="*/ 345558 h 628435"/>
            </a:gdLst>
            <a:ahLst/>
            <a:cxnLst>
              <a:cxn ang="0">
                <a:pos x="connsiteX0" y="connsiteY0"/>
              </a:cxn>
              <a:cxn ang="0">
                <a:pos x="connsiteX1" y="connsiteY1"/>
              </a:cxn>
              <a:cxn ang="0">
                <a:pos x="connsiteX2" y="connsiteY2"/>
              </a:cxn>
            </a:cxnLst>
            <a:rect l="l" t="t" r="r" b="b"/>
            <a:pathLst>
              <a:path w="3886200" h="628435">
                <a:moveTo>
                  <a:pt x="0" y="0"/>
                </a:moveTo>
                <a:cubicBezTo>
                  <a:pt x="470934" y="279547"/>
                  <a:pt x="941868" y="559095"/>
                  <a:pt x="1589568" y="616688"/>
                </a:cubicBezTo>
                <a:cubicBezTo>
                  <a:pt x="2237268" y="674281"/>
                  <a:pt x="3061734" y="509919"/>
                  <a:pt x="3886200" y="345558"/>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3356177" y="5237425"/>
            <a:ext cx="338554" cy="369332"/>
          </a:xfrm>
          <a:prstGeom prst="rect">
            <a:avLst/>
          </a:prstGeom>
          <a:noFill/>
        </p:spPr>
        <p:txBody>
          <a:bodyPr wrap="none" rtlCol="0">
            <a:spAutoFit/>
          </a:bodyPr>
          <a:lstStyle/>
          <a:p>
            <a:r>
              <a:rPr lang="en-US" dirty="0"/>
              <a:t>X</a:t>
            </a:r>
          </a:p>
        </p:txBody>
      </p:sp>
      <p:sp>
        <p:nvSpPr>
          <p:cNvPr id="29" name="TextBox 28"/>
          <p:cNvSpPr txBox="1"/>
          <p:nvPr/>
        </p:nvSpPr>
        <p:spPr>
          <a:xfrm>
            <a:off x="1828982" y="3263090"/>
            <a:ext cx="338554" cy="369332"/>
          </a:xfrm>
          <a:prstGeom prst="rect">
            <a:avLst/>
          </a:prstGeom>
          <a:noFill/>
        </p:spPr>
        <p:txBody>
          <a:bodyPr wrap="none" rtlCol="0">
            <a:spAutoFit/>
          </a:bodyPr>
          <a:lstStyle/>
          <a:p>
            <a:r>
              <a:rPr lang="en-US" dirty="0"/>
              <a:t>Y</a:t>
            </a:r>
          </a:p>
        </p:txBody>
      </p:sp>
      <p:cxnSp>
        <p:nvCxnSpPr>
          <p:cNvPr id="30" name="Straight Arrow Connector 29"/>
          <p:cNvCxnSpPr/>
          <p:nvPr/>
        </p:nvCxnSpPr>
        <p:spPr>
          <a:xfrm>
            <a:off x="4999074" y="4979310"/>
            <a:ext cx="34059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flipV="1">
            <a:off x="6700285" y="3552027"/>
            <a:ext cx="5316" cy="26581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27561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Mouse coordinate can be inverse-transformed to a line.</a:t>
            </a:r>
          </a:p>
        </p:txBody>
      </p:sp>
      <p:cxnSp>
        <p:nvCxnSpPr>
          <p:cNvPr id="4" name="Straight Arrow Connector 3"/>
          <p:cNvCxnSpPr/>
          <p:nvPr/>
        </p:nvCxnSpPr>
        <p:spPr>
          <a:xfrm flipH="1">
            <a:off x="942755" y="1861492"/>
            <a:ext cx="2147776" cy="1286540"/>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H="1" flipV="1">
            <a:off x="2006011" y="1066705"/>
            <a:ext cx="5316" cy="26581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730103" y="2145912"/>
            <a:ext cx="2562447" cy="7495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841564" y="1849447"/>
            <a:ext cx="5317" cy="115363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883748" y="1570343"/>
            <a:ext cx="962247" cy="28176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1883749" y="1569457"/>
            <a:ext cx="5317" cy="115363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879317" y="2715197"/>
            <a:ext cx="962247" cy="28176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2136258" y="2292592"/>
            <a:ext cx="5317" cy="115363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178442" y="2013488"/>
            <a:ext cx="962247" cy="28176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1178443" y="2012602"/>
            <a:ext cx="5317" cy="115363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74011" y="3158342"/>
            <a:ext cx="962247" cy="28176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1174011" y="1570343"/>
            <a:ext cx="715055" cy="4431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2138916" y="1852106"/>
            <a:ext cx="715055" cy="4431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1181101" y="2715197"/>
            <a:ext cx="715055" cy="4431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2126509" y="2996960"/>
            <a:ext cx="715055" cy="4431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090531" y="1664781"/>
            <a:ext cx="325730" cy="369332"/>
          </a:xfrm>
          <a:prstGeom prst="rect">
            <a:avLst/>
          </a:prstGeom>
          <a:noFill/>
        </p:spPr>
        <p:txBody>
          <a:bodyPr wrap="none" rtlCol="0">
            <a:spAutoFit/>
          </a:bodyPr>
          <a:lstStyle/>
          <a:p>
            <a:r>
              <a:rPr lang="en-US" dirty="0"/>
              <a:t>Z</a:t>
            </a:r>
          </a:p>
        </p:txBody>
      </p:sp>
      <p:sp>
        <p:nvSpPr>
          <p:cNvPr id="20" name="Rectangle 19"/>
          <p:cNvSpPr/>
          <p:nvPr/>
        </p:nvSpPr>
        <p:spPr>
          <a:xfrm>
            <a:off x="5388935" y="1664781"/>
            <a:ext cx="2434856" cy="1634442"/>
          </a:xfrm>
          <a:prstGeom prst="rect">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5527159" y="962434"/>
            <a:ext cx="2232838" cy="369332"/>
          </a:xfrm>
          <a:prstGeom prst="rect">
            <a:avLst/>
          </a:prstGeom>
          <a:noFill/>
        </p:spPr>
        <p:txBody>
          <a:bodyPr wrap="square" rtlCol="0">
            <a:spAutoFit/>
          </a:bodyPr>
          <a:lstStyle/>
          <a:p>
            <a:r>
              <a:rPr lang="en-US" dirty="0"/>
              <a:t>Viewport</a:t>
            </a:r>
          </a:p>
        </p:txBody>
      </p:sp>
      <p:sp>
        <p:nvSpPr>
          <p:cNvPr id="22" name="Freeform 21"/>
          <p:cNvSpPr/>
          <p:nvPr/>
        </p:nvSpPr>
        <p:spPr>
          <a:xfrm>
            <a:off x="2438400" y="1371600"/>
            <a:ext cx="5374759" cy="741659"/>
          </a:xfrm>
          <a:custGeom>
            <a:avLst/>
            <a:gdLst>
              <a:gd name="connsiteX0" fmla="*/ 0 w 5374759"/>
              <a:gd name="connsiteY0" fmla="*/ 741659 h 741659"/>
              <a:gd name="connsiteX1" fmla="*/ 3104707 w 5374759"/>
              <a:gd name="connsiteY1" fmla="*/ 18645 h 741659"/>
              <a:gd name="connsiteX2" fmla="*/ 5374759 w 5374759"/>
              <a:gd name="connsiteY2" fmla="*/ 284459 h 741659"/>
            </a:gdLst>
            <a:ahLst/>
            <a:cxnLst>
              <a:cxn ang="0">
                <a:pos x="connsiteX0" y="connsiteY0"/>
              </a:cxn>
              <a:cxn ang="0">
                <a:pos x="connsiteX1" y="connsiteY1"/>
              </a:cxn>
              <a:cxn ang="0">
                <a:pos x="connsiteX2" y="connsiteY2"/>
              </a:cxn>
            </a:cxnLst>
            <a:rect l="l" t="t" r="r" b="b"/>
            <a:pathLst>
              <a:path w="5374759" h="741659">
                <a:moveTo>
                  <a:pt x="0" y="741659"/>
                </a:moveTo>
                <a:cubicBezTo>
                  <a:pt x="1104457" y="418252"/>
                  <a:pt x="2208914" y="94845"/>
                  <a:pt x="3104707" y="18645"/>
                </a:cubicBezTo>
                <a:cubicBezTo>
                  <a:pt x="4000500" y="-57555"/>
                  <a:pt x="4687629" y="113452"/>
                  <a:pt x="5374759" y="284459"/>
                </a:cubicBezTo>
              </a:path>
            </a:pathLst>
          </a:custGeom>
          <a:noFill/>
          <a:ln>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a:off x="1481470" y="1429890"/>
            <a:ext cx="3907465" cy="380341"/>
          </a:xfrm>
          <a:custGeom>
            <a:avLst/>
            <a:gdLst>
              <a:gd name="connsiteX0" fmla="*/ 0 w 3907465"/>
              <a:gd name="connsiteY0" fmla="*/ 380341 h 380341"/>
              <a:gd name="connsiteX1" fmla="*/ 1658679 w 3907465"/>
              <a:gd name="connsiteY1" fmla="*/ 2886 h 380341"/>
              <a:gd name="connsiteX2" fmla="*/ 3907465 w 3907465"/>
              <a:gd name="connsiteY2" fmla="*/ 236802 h 380341"/>
            </a:gdLst>
            <a:ahLst/>
            <a:cxnLst>
              <a:cxn ang="0">
                <a:pos x="connsiteX0" y="connsiteY0"/>
              </a:cxn>
              <a:cxn ang="0">
                <a:pos x="connsiteX1" y="connsiteY1"/>
              </a:cxn>
              <a:cxn ang="0">
                <a:pos x="connsiteX2" y="connsiteY2"/>
              </a:cxn>
            </a:cxnLst>
            <a:rect l="l" t="t" r="r" b="b"/>
            <a:pathLst>
              <a:path w="3907465" h="380341">
                <a:moveTo>
                  <a:pt x="0" y="380341"/>
                </a:moveTo>
                <a:cubicBezTo>
                  <a:pt x="503717" y="203575"/>
                  <a:pt x="1007435" y="26809"/>
                  <a:pt x="1658679" y="2886"/>
                </a:cubicBezTo>
                <a:cubicBezTo>
                  <a:pt x="2309923" y="-21037"/>
                  <a:pt x="3108694" y="107882"/>
                  <a:pt x="3907465" y="236802"/>
                </a:cubicBezTo>
              </a:path>
            </a:pathLst>
          </a:custGeom>
          <a:noFill/>
          <a:ln>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p:nvSpPr>
        <p:spPr>
          <a:xfrm>
            <a:off x="2512828" y="3197780"/>
            <a:ext cx="5316279" cy="458260"/>
          </a:xfrm>
          <a:custGeom>
            <a:avLst/>
            <a:gdLst>
              <a:gd name="connsiteX0" fmla="*/ 0 w 5316279"/>
              <a:gd name="connsiteY0" fmla="*/ 0 h 458260"/>
              <a:gd name="connsiteX1" fmla="*/ 3423684 w 5316279"/>
              <a:gd name="connsiteY1" fmla="*/ 457200 h 458260"/>
              <a:gd name="connsiteX2" fmla="*/ 5316279 w 5316279"/>
              <a:gd name="connsiteY2" fmla="*/ 101010 h 458260"/>
            </a:gdLst>
            <a:ahLst/>
            <a:cxnLst>
              <a:cxn ang="0">
                <a:pos x="connsiteX0" y="connsiteY0"/>
              </a:cxn>
              <a:cxn ang="0">
                <a:pos x="connsiteX1" y="connsiteY1"/>
              </a:cxn>
              <a:cxn ang="0">
                <a:pos x="connsiteX2" y="connsiteY2"/>
              </a:cxn>
            </a:cxnLst>
            <a:rect l="l" t="t" r="r" b="b"/>
            <a:pathLst>
              <a:path w="5316279" h="458260">
                <a:moveTo>
                  <a:pt x="0" y="0"/>
                </a:moveTo>
                <a:cubicBezTo>
                  <a:pt x="1268819" y="220182"/>
                  <a:pt x="2537638" y="440365"/>
                  <a:pt x="3423684" y="457200"/>
                </a:cubicBezTo>
                <a:cubicBezTo>
                  <a:pt x="4309730" y="474035"/>
                  <a:pt x="4813004" y="287522"/>
                  <a:pt x="5316279" y="101010"/>
                </a:cubicBezTo>
              </a:path>
            </a:pathLst>
          </a:custGeom>
          <a:noFill/>
          <a:ln>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a:off x="1502735" y="2958548"/>
            <a:ext cx="3886200" cy="628435"/>
          </a:xfrm>
          <a:custGeom>
            <a:avLst/>
            <a:gdLst>
              <a:gd name="connsiteX0" fmla="*/ 0 w 3886200"/>
              <a:gd name="connsiteY0" fmla="*/ 0 h 628435"/>
              <a:gd name="connsiteX1" fmla="*/ 1589568 w 3886200"/>
              <a:gd name="connsiteY1" fmla="*/ 616688 h 628435"/>
              <a:gd name="connsiteX2" fmla="*/ 3886200 w 3886200"/>
              <a:gd name="connsiteY2" fmla="*/ 345558 h 628435"/>
            </a:gdLst>
            <a:ahLst/>
            <a:cxnLst>
              <a:cxn ang="0">
                <a:pos x="connsiteX0" y="connsiteY0"/>
              </a:cxn>
              <a:cxn ang="0">
                <a:pos x="connsiteX1" y="connsiteY1"/>
              </a:cxn>
              <a:cxn ang="0">
                <a:pos x="connsiteX2" y="connsiteY2"/>
              </a:cxn>
            </a:cxnLst>
            <a:rect l="l" t="t" r="r" b="b"/>
            <a:pathLst>
              <a:path w="3886200" h="628435">
                <a:moveTo>
                  <a:pt x="0" y="0"/>
                </a:moveTo>
                <a:cubicBezTo>
                  <a:pt x="470934" y="279547"/>
                  <a:pt x="941868" y="559095"/>
                  <a:pt x="1589568" y="616688"/>
                </a:cubicBezTo>
                <a:cubicBezTo>
                  <a:pt x="2237268" y="674281"/>
                  <a:pt x="3061734" y="509919"/>
                  <a:pt x="3886200" y="345558"/>
                </a:cubicBezTo>
              </a:path>
            </a:pathLst>
          </a:custGeom>
          <a:noFill/>
          <a:ln>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253396" y="2752103"/>
            <a:ext cx="338554" cy="369332"/>
          </a:xfrm>
          <a:prstGeom prst="rect">
            <a:avLst/>
          </a:prstGeom>
          <a:noFill/>
        </p:spPr>
        <p:txBody>
          <a:bodyPr wrap="none" rtlCol="0">
            <a:spAutoFit/>
          </a:bodyPr>
          <a:lstStyle/>
          <a:p>
            <a:r>
              <a:rPr lang="en-US" dirty="0"/>
              <a:t>X</a:t>
            </a:r>
          </a:p>
        </p:txBody>
      </p:sp>
      <p:sp>
        <p:nvSpPr>
          <p:cNvPr id="27" name="TextBox 26"/>
          <p:cNvSpPr txBox="1"/>
          <p:nvPr/>
        </p:nvSpPr>
        <p:spPr>
          <a:xfrm>
            <a:off x="1726201" y="777768"/>
            <a:ext cx="338554" cy="369332"/>
          </a:xfrm>
          <a:prstGeom prst="rect">
            <a:avLst/>
          </a:prstGeom>
          <a:noFill/>
        </p:spPr>
        <p:txBody>
          <a:bodyPr wrap="none" rtlCol="0">
            <a:spAutoFit/>
          </a:bodyPr>
          <a:lstStyle/>
          <a:p>
            <a:r>
              <a:rPr lang="en-US" dirty="0"/>
              <a:t>Y</a:t>
            </a:r>
          </a:p>
        </p:txBody>
      </p:sp>
      <p:cxnSp>
        <p:nvCxnSpPr>
          <p:cNvPr id="28" name="Straight Arrow Connector 27"/>
          <p:cNvCxnSpPr/>
          <p:nvPr/>
        </p:nvCxnSpPr>
        <p:spPr>
          <a:xfrm>
            <a:off x="4896293" y="2493988"/>
            <a:ext cx="34059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6597504" y="1066705"/>
            <a:ext cx="5316" cy="26581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1041993" y="5081843"/>
            <a:ext cx="2147776" cy="12865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flipV="1">
            <a:off x="1637416" y="3997322"/>
            <a:ext cx="5316" cy="26581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75169" y="5725113"/>
            <a:ext cx="2562447" cy="7495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2392328" y="4560847"/>
            <a:ext cx="5317" cy="115363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392328" y="5714480"/>
            <a:ext cx="962247" cy="28176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3355461" y="4834635"/>
            <a:ext cx="5317" cy="115363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397645" y="4560847"/>
            <a:ext cx="962247" cy="28176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2011991" y="5281204"/>
            <a:ext cx="2659" cy="57681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011991" y="5858021"/>
            <a:ext cx="481124" cy="1408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2493558" y="5418098"/>
            <a:ext cx="2659" cy="57681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014650" y="5281204"/>
            <a:ext cx="481124" cy="1408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2392328" y="4268452"/>
            <a:ext cx="154171" cy="2923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3354575" y="4640592"/>
            <a:ext cx="303027" cy="194043"/>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359892" y="5988268"/>
            <a:ext cx="15948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2397645" y="5640053"/>
            <a:ext cx="148854" cy="6645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2014650" y="4560847"/>
            <a:ext cx="382995" cy="72035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2493558" y="4842610"/>
            <a:ext cx="861017" cy="57947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2472072" y="5988268"/>
            <a:ext cx="888706" cy="1063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2014650" y="5706506"/>
            <a:ext cx="377678" cy="15151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1637416" y="5281204"/>
            <a:ext cx="377234" cy="717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1637416" y="5858021"/>
            <a:ext cx="374575" cy="140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1642732" y="5996243"/>
            <a:ext cx="850383" cy="2661"/>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1637416" y="5418098"/>
            <a:ext cx="858801" cy="580806"/>
          </a:xfrm>
          <a:prstGeom prst="line">
            <a:avLst/>
          </a:prstGeom>
        </p:spPr>
        <p:style>
          <a:lnRef idx="1">
            <a:schemeClr val="accent1"/>
          </a:lnRef>
          <a:fillRef idx="0">
            <a:schemeClr val="accent1"/>
          </a:fillRef>
          <a:effectRef idx="0">
            <a:schemeClr val="accent1"/>
          </a:effectRef>
          <a:fontRef idx="minor">
            <a:schemeClr val="tx1"/>
          </a:fontRef>
        </p:style>
      </p:cxnSp>
      <p:sp>
        <p:nvSpPr>
          <p:cNvPr id="53" name="Freeform 52"/>
          <p:cNvSpPr/>
          <p:nvPr/>
        </p:nvSpPr>
        <p:spPr>
          <a:xfrm>
            <a:off x="1004778" y="5236015"/>
            <a:ext cx="999461" cy="334926"/>
          </a:xfrm>
          <a:custGeom>
            <a:avLst/>
            <a:gdLst>
              <a:gd name="connsiteX0" fmla="*/ 0 w 999461"/>
              <a:gd name="connsiteY0" fmla="*/ 0 h 334926"/>
              <a:gd name="connsiteX1" fmla="*/ 276447 w 999461"/>
              <a:gd name="connsiteY1" fmla="*/ 69112 h 334926"/>
              <a:gd name="connsiteX2" fmla="*/ 494414 w 999461"/>
              <a:gd name="connsiteY2" fmla="*/ 281763 h 334926"/>
              <a:gd name="connsiteX3" fmla="*/ 999461 w 999461"/>
              <a:gd name="connsiteY3" fmla="*/ 334926 h 334926"/>
            </a:gdLst>
            <a:ahLst/>
            <a:cxnLst>
              <a:cxn ang="0">
                <a:pos x="connsiteX0" y="connsiteY0"/>
              </a:cxn>
              <a:cxn ang="0">
                <a:pos x="connsiteX1" y="connsiteY1"/>
              </a:cxn>
              <a:cxn ang="0">
                <a:pos x="connsiteX2" y="connsiteY2"/>
              </a:cxn>
              <a:cxn ang="0">
                <a:pos x="connsiteX3" y="connsiteY3"/>
              </a:cxn>
            </a:cxnLst>
            <a:rect l="l" t="t" r="r" b="b"/>
            <a:pathLst>
              <a:path w="999461" h="334926">
                <a:moveTo>
                  <a:pt x="0" y="0"/>
                </a:moveTo>
                <a:cubicBezTo>
                  <a:pt x="97022" y="11076"/>
                  <a:pt x="194045" y="22152"/>
                  <a:pt x="276447" y="69112"/>
                </a:cubicBezTo>
                <a:cubicBezTo>
                  <a:pt x="358849" y="116072"/>
                  <a:pt x="373912" y="237461"/>
                  <a:pt x="494414" y="281763"/>
                </a:cubicBezTo>
                <a:cubicBezTo>
                  <a:pt x="614916" y="326065"/>
                  <a:pt x="807188" y="330495"/>
                  <a:pt x="999461" y="334926"/>
                </a:cubicBezTo>
              </a:path>
            </a:pathLst>
          </a:custGeom>
          <a:noFill/>
          <a:ln w="3175">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265816" y="4909222"/>
            <a:ext cx="1180214" cy="369332"/>
          </a:xfrm>
          <a:prstGeom prst="rect">
            <a:avLst/>
          </a:prstGeom>
          <a:noFill/>
        </p:spPr>
        <p:txBody>
          <a:bodyPr wrap="square" rtlCol="0">
            <a:spAutoFit/>
          </a:bodyPr>
          <a:lstStyle/>
          <a:p>
            <a:r>
              <a:rPr lang="en-US" dirty="0"/>
              <a:t>z=-</a:t>
            </a:r>
            <a:r>
              <a:rPr lang="en-US" dirty="0" err="1"/>
              <a:t>nearz</a:t>
            </a:r>
            <a:endParaRPr lang="en-US" dirty="0"/>
          </a:p>
        </p:txBody>
      </p:sp>
      <p:sp>
        <p:nvSpPr>
          <p:cNvPr id="55" name="Freeform 54"/>
          <p:cNvSpPr/>
          <p:nvPr/>
        </p:nvSpPr>
        <p:spPr>
          <a:xfrm>
            <a:off x="2296634" y="4094901"/>
            <a:ext cx="493161" cy="561640"/>
          </a:xfrm>
          <a:custGeom>
            <a:avLst/>
            <a:gdLst>
              <a:gd name="connsiteX0" fmla="*/ 0 w 493161"/>
              <a:gd name="connsiteY0" fmla="*/ 3431 h 561640"/>
              <a:gd name="connsiteX1" fmla="*/ 446568 w 493161"/>
              <a:gd name="connsiteY1" fmla="*/ 83175 h 561640"/>
              <a:gd name="connsiteX2" fmla="*/ 457200 w 493161"/>
              <a:gd name="connsiteY2" fmla="*/ 561640 h 561640"/>
            </a:gdLst>
            <a:ahLst/>
            <a:cxnLst>
              <a:cxn ang="0">
                <a:pos x="connsiteX0" y="connsiteY0"/>
              </a:cxn>
              <a:cxn ang="0">
                <a:pos x="connsiteX1" y="connsiteY1"/>
              </a:cxn>
              <a:cxn ang="0">
                <a:pos x="connsiteX2" y="connsiteY2"/>
              </a:cxn>
            </a:cxnLst>
            <a:rect l="l" t="t" r="r" b="b"/>
            <a:pathLst>
              <a:path w="493161" h="561640">
                <a:moveTo>
                  <a:pt x="0" y="3431"/>
                </a:moveTo>
                <a:cubicBezTo>
                  <a:pt x="185184" y="-3215"/>
                  <a:pt x="370368" y="-9860"/>
                  <a:pt x="446568" y="83175"/>
                </a:cubicBezTo>
                <a:cubicBezTo>
                  <a:pt x="522768" y="176210"/>
                  <a:pt x="489984" y="368925"/>
                  <a:pt x="457200" y="561640"/>
                </a:cubicBezTo>
              </a:path>
            </a:pathLst>
          </a:custGeom>
          <a:noFill/>
          <a:ln w="31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1469843" y="3897093"/>
            <a:ext cx="1180214" cy="369332"/>
          </a:xfrm>
          <a:prstGeom prst="rect">
            <a:avLst/>
          </a:prstGeom>
          <a:noFill/>
        </p:spPr>
        <p:txBody>
          <a:bodyPr wrap="square" rtlCol="0">
            <a:spAutoFit/>
          </a:bodyPr>
          <a:lstStyle/>
          <a:p>
            <a:r>
              <a:rPr lang="en-US" dirty="0"/>
              <a:t>z=-</a:t>
            </a:r>
            <a:r>
              <a:rPr lang="en-US" dirty="0" err="1"/>
              <a:t>farz</a:t>
            </a:r>
            <a:endParaRPr lang="en-US" dirty="0"/>
          </a:p>
        </p:txBody>
      </p:sp>
      <p:sp>
        <p:nvSpPr>
          <p:cNvPr id="57" name="Right Arrow 56"/>
          <p:cNvSpPr/>
          <p:nvPr/>
        </p:nvSpPr>
        <p:spPr>
          <a:xfrm rot="10800000">
            <a:off x="4029741" y="5112425"/>
            <a:ext cx="1265275" cy="4306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3625775" y="5676024"/>
            <a:ext cx="1903085" cy="369332"/>
          </a:xfrm>
          <a:prstGeom prst="rect">
            <a:avLst/>
          </a:prstGeom>
          <a:noFill/>
        </p:spPr>
        <p:txBody>
          <a:bodyPr wrap="none" rtlCol="0">
            <a:spAutoFit/>
          </a:bodyPr>
          <a:lstStyle/>
          <a:p>
            <a:r>
              <a:rPr lang="en-US" dirty="0"/>
              <a:t>Projection Matrix</a:t>
            </a:r>
          </a:p>
        </p:txBody>
      </p:sp>
      <p:cxnSp>
        <p:nvCxnSpPr>
          <p:cNvPr id="59" name="Straight Arrow Connector 58"/>
          <p:cNvCxnSpPr/>
          <p:nvPr/>
        </p:nvCxnSpPr>
        <p:spPr>
          <a:xfrm flipH="1">
            <a:off x="5867402" y="4854668"/>
            <a:ext cx="2147776" cy="1286540"/>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H="1" flipV="1">
            <a:off x="6930658" y="4059881"/>
            <a:ext cx="5316" cy="26581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5654750" y="5139088"/>
            <a:ext cx="2562447" cy="7495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7766211" y="4842623"/>
            <a:ext cx="5317" cy="115363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6808395" y="4563519"/>
            <a:ext cx="962247" cy="28176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6808396" y="4562633"/>
            <a:ext cx="5317" cy="115363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803964" y="5708373"/>
            <a:ext cx="962247" cy="28176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7060905" y="5285768"/>
            <a:ext cx="5317" cy="115363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6103089" y="5006664"/>
            <a:ext cx="962247" cy="28176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a:off x="6103090" y="5005778"/>
            <a:ext cx="5317" cy="115363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6098658" y="6151518"/>
            <a:ext cx="962247" cy="28176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6098658" y="4563519"/>
            <a:ext cx="715055" cy="4431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7063563" y="4845282"/>
            <a:ext cx="715055" cy="4431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6105748" y="5708373"/>
            <a:ext cx="715055" cy="4431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7051156" y="5990136"/>
            <a:ext cx="715055" cy="4431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Freeform 73"/>
          <p:cNvSpPr/>
          <p:nvPr/>
        </p:nvSpPr>
        <p:spPr>
          <a:xfrm>
            <a:off x="2397644" y="4241881"/>
            <a:ext cx="4412511" cy="324296"/>
          </a:xfrm>
          <a:custGeom>
            <a:avLst/>
            <a:gdLst>
              <a:gd name="connsiteX0" fmla="*/ 0 w 4412511"/>
              <a:gd name="connsiteY0" fmla="*/ 318979 h 324296"/>
              <a:gd name="connsiteX1" fmla="*/ 1547037 w 4412511"/>
              <a:gd name="connsiteY1" fmla="*/ 3 h 324296"/>
              <a:gd name="connsiteX2" fmla="*/ 4412511 w 4412511"/>
              <a:gd name="connsiteY2" fmla="*/ 324296 h 324296"/>
            </a:gdLst>
            <a:ahLst/>
            <a:cxnLst>
              <a:cxn ang="0">
                <a:pos x="connsiteX0" y="connsiteY0"/>
              </a:cxn>
              <a:cxn ang="0">
                <a:pos x="connsiteX1" y="connsiteY1"/>
              </a:cxn>
              <a:cxn ang="0">
                <a:pos x="connsiteX2" y="connsiteY2"/>
              </a:cxn>
            </a:cxnLst>
            <a:rect l="l" t="t" r="r" b="b"/>
            <a:pathLst>
              <a:path w="4412511" h="324296">
                <a:moveTo>
                  <a:pt x="0" y="318979"/>
                </a:moveTo>
                <a:cubicBezTo>
                  <a:pt x="405809" y="159048"/>
                  <a:pt x="811619" y="-883"/>
                  <a:pt x="1547037" y="3"/>
                </a:cubicBezTo>
                <a:cubicBezTo>
                  <a:pt x="2282455" y="889"/>
                  <a:pt x="3347483" y="162592"/>
                  <a:pt x="4412511" y="324296"/>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74"/>
          <p:cNvSpPr/>
          <p:nvPr/>
        </p:nvSpPr>
        <p:spPr>
          <a:xfrm>
            <a:off x="3354574" y="4842623"/>
            <a:ext cx="4407195" cy="148888"/>
          </a:xfrm>
          <a:custGeom>
            <a:avLst/>
            <a:gdLst>
              <a:gd name="connsiteX0" fmla="*/ 0 w 4407195"/>
              <a:gd name="connsiteY0" fmla="*/ 0 h 148888"/>
              <a:gd name="connsiteX1" fmla="*/ 3327991 w 4407195"/>
              <a:gd name="connsiteY1" fmla="*/ 148856 h 148888"/>
              <a:gd name="connsiteX2" fmla="*/ 4407195 w 4407195"/>
              <a:gd name="connsiteY2" fmla="*/ 10633 h 148888"/>
            </a:gdLst>
            <a:ahLst/>
            <a:cxnLst>
              <a:cxn ang="0">
                <a:pos x="connsiteX0" y="connsiteY0"/>
              </a:cxn>
              <a:cxn ang="0">
                <a:pos x="connsiteX1" y="connsiteY1"/>
              </a:cxn>
              <a:cxn ang="0">
                <a:pos x="connsiteX2" y="connsiteY2"/>
              </a:cxn>
            </a:cxnLst>
            <a:rect l="l" t="t" r="r" b="b"/>
            <a:pathLst>
              <a:path w="4407195" h="148888">
                <a:moveTo>
                  <a:pt x="0" y="0"/>
                </a:moveTo>
                <a:cubicBezTo>
                  <a:pt x="1296729" y="73542"/>
                  <a:pt x="2593459" y="147084"/>
                  <a:pt x="3327991" y="148856"/>
                </a:cubicBezTo>
                <a:cubicBezTo>
                  <a:pt x="4062524" y="150628"/>
                  <a:pt x="4234859" y="80630"/>
                  <a:pt x="4407195" y="10633"/>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p:cNvSpPr/>
          <p:nvPr/>
        </p:nvSpPr>
        <p:spPr>
          <a:xfrm>
            <a:off x="2482704" y="5996256"/>
            <a:ext cx="4566684" cy="688448"/>
          </a:xfrm>
          <a:custGeom>
            <a:avLst/>
            <a:gdLst>
              <a:gd name="connsiteX0" fmla="*/ 0 w 4566684"/>
              <a:gd name="connsiteY0" fmla="*/ 0 h 688448"/>
              <a:gd name="connsiteX1" fmla="*/ 2259419 w 4566684"/>
              <a:gd name="connsiteY1" fmla="*/ 669851 h 688448"/>
              <a:gd name="connsiteX2" fmla="*/ 4566684 w 4566684"/>
              <a:gd name="connsiteY2" fmla="*/ 435935 h 688448"/>
            </a:gdLst>
            <a:ahLst/>
            <a:cxnLst>
              <a:cxn ang="0">
                <a:pos x="connsiteX0" y="connsiteY0"/>
              </a:cxn>
              <a:cxn ang="0">
                <a:pos x="connsiteX1" y="connsiteY1"/>
              </a:cxn>
              <a:cxn ang="0">
                <a:pos x="connsiteX2" y="connsiteY2"/>
              </a:cxn>
            </a:cxnLst>
            <a:rect l="l" t="t" r="r" b="b"/>
            <a:pathLst>
              <a:path w="4566684" h="688448">
                <a:moveTo>
                  <a:pt x="0" y="0"/>
                </a:moveTo>
                <a:cubicBezTo>
                  <a:pt x="749152" y="298597"/>
                  <a:pt x="1498305" y="597195"/>
                  <a:pt x="2259419" y="669851"/>
                </a:cubicBezTo>
                <a:cubicBezTo>
                  <a:pt x="3020533" y="742507"/>
                  <a:pt x="3793608" y="589221"/>
                  <a:pt x="4566684" y="435935"/>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76"/>
          <p:cNvSpPr/>
          <p:nvPr/>
        </p:nvSpPr>
        <p:spPr>
          <a:xfrm>
            <a:off x="2020188" y="5863349"/>
            <a:ext cx="4077586" cy="819093"/>
          </a:xfrm>
          <a:custGeom>
            <a:avLst/>
            <a:gdLst>
              <a:gd name="connsiteX0" fmla="*/ 0 w 4077586"/>
              <a:gd name="connsiteY0" fmla="*/ 0 h 819093"/>
              <a:gd name="connsiteX1" fmla="*/ 2004237 w 4077586"/>
              <a:gd name="connsiteY1" fmla="*/ 813390 h 819093"/>
              <a:gd name="connsiteX2" fmla="*/ 4077586 w 4077586"/>
              <a:gd name="connsiteY2" fmla="*/ 297711 h 819093"/>
            </a:gdLst>
            <a:ahLst/>
            <a:cxnLst>
              <a:cxn ang="0">
                <a:pos x="connsiteX0" y="connsiteY0"/>
              </a:cxn>
              <a:cxn ang="0">
                <a:pos x="connsiteX1" y="connsiteY1"/>
              </a:cxn>
              <a:cxn ang="0">
                <a:pos x="connsiteX2" y="connsiteY2"/>
              </a:cxn>
            </a:cxnLst>
            <a:rect l="l" t="t" r="r" b="b"/>
            <a:pathLst>
              <a:path w="4077586" h="819093">
                <a:moveTo>
                  <a:pt x="0" y="0"/>
                </a:moveTo>
                <a:cubicBezTo>
                  <a:pt x="662319" y="381886"/>
                  <a:pt x="1324639" y="763772"/>
                  <a:pt x="2004237" y="813390"/>
                </a:cubicBezTo>
                <a:cubicBezTo>
                  <a:pt x="2683835" y="863008"/>
                  <a:pt x="3380710" y="580359"/>
                  <a:pt x="4077586" y="297711"/>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p:cNvSpPr txBox="1"/>
          <p:nvPr/>
        </p:nvSpPr>
        <p:spPr>
          <a:xfrm>
            <a:off x="797444" y="6281738"/>
            <a:ext cx="325730" cy="369332"/>
          </a:xfrm>
          <a:prstGeom prst="rect">
            <a:avLst/>
          </a:prstGeom>
          <a:noFill/>
        </p:spPr>
        <p:txBody>
          <a:bodyPr wrap="none" rtlCol="0">
            <a:spAutoFit/>
          </a:bodyPr>
          <a:lstStyle/>
          <a:p>
            <a:r>
              <a:rPr lang="en-US" dirty="0"/>
              <a:t>Z</a:t>
            </a:r>
          </a:p>
        </p:txBody>
      </p:sp>
      <p:sp>
        <p:nvSpPr>
          <p:cNvPr id="79" name="TextBox 78"/>
          <p:cNvSpPr txBox="1"/>
          <p:nvPr/>
        </p:nvSpPr>
        <p:spPr>
          <a:xfrm>
            <a:off x="8015178" y="4657957"/>
            <a:ext cx="325730" cy="369332"/>
          </a:xfrm>
          <a:prstGeom prst="rect">
            <a:avLst/>
          </a:prstGeom>
          <a:noFill/>
        </p:spPr>
        <p:txBody>
          <a:bodyPr wrap="none" rtlCol="0">
            <a:spAutoFit/>
          </a:bodyPr>
          <a:lstStyle/>
          <a:p>
            <a:r>
              <a:rPr lang="en-US" dirty="0"/>
              <a:t>Z</a:t>
            </a:r>
          </a:p>
        </p:txBody>
      </p:sp>
      <p:sp>
        <p:nvSpPr>
          <p:cNvPr id="85" name="Down Arrow 84"/>
          <p:cNvSpPr/>
          <p:nvPr/>
        </p:nvSpPr>
        <p:spPr>
          <a:xfrm rot="7607803">
            <a:off x="6102607" y="2120575"/>
            <a:ext cx="141891" cy="183393"/>
          </a:xfrm>
          <a:prstGeom prst="downArrow">
            <a:avLst>
              <a:gd name="adj1" fmla="val 50000"/>
              <a:gd name="adj2" fmla="val 77734"/>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Down Arrow 85"/>
          <p:cNvSpPr/>
          <p:nvPr/>
        </p:nvSpPr>
        <p:spPr>
          <a:xfrm rot="7607803">
            <a:off x="1606848" y="2409423"/>
            <a:ext cx="141891" cy="183393"/>
          </a:xfrm>
          <a:prstGeom prst="downArrow">
            <a:avLst>
              <a:gd name="adj1" fmla="val 50000"/>
              <a:gd name="adj2" fmla="val 77734"/>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Connector 86"/>
          <p:cNvCxnSpPr/>
          <p:nvPr/>
        </p:nvCxnSpPr>
        <p:spPr>
          <a:xfrm flipV="1">
            <a:off x="1598864" y="1990698"/>
            <a:ext cx="715055" cy="44314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8" name="Down Arrow 87"/>
          <p:cNvSpPr/>
          <p:nvPr/>
        </p:nvSpPr>
        <p:spPr>
          <a:xfrm rot="7607803">
            <a:off x="2326699" y="1950937"/>
            <a:ext cx="141891" cy="183393"/>
          </a:xfrm>
          <a:prstGeom prst="downArrow">
            <a:avLst>
              <a:gd name="adj1" fmla="val 50000"/>
              <a:gd name="adj2" fmla="val 77734"/>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Down Arrow 88"/>
          <p:cNvSpPr/>
          <p:nvPr/>
        </p:nvSpPr>
        <p:spPr>
          <a:xfrm rot="7607803">
            <a:off x="6559850" y="5412082"/>
            <a:ext cx="141891" cy="183393"/>
          </a:xfrm>
          <a:prstGeom prst="downArrow">
            <a:avLst>
              <a:gd name="adj1" fmla="val 50000"/>
              <a:gd name="adj2" fmla="val 77734"/>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Connector 89"/>
          <p:cNvCxnSpPr/>
          <p:nvPr/>
        </p:nvCxnSpPr>
        <p:spPr>
          <a:xfrm flipV="1">
            <a:off x="6551866" y="4993357"/>
            <a:ext cx="715055" cy="44314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1" name="Down Arrow 90"/>
          <p:cNvSpPr/>
          <p:nvPr/>
        </p:nvSpPr>
        <p:spPr>
          <a:xfrm rot="7607803">
            <a:off x="7279701" y="4953596"/>
            <a:ext cx="141891" cy="183393"/>
          </a:xfrm>
          <a:prstGeom prst="downArrow">
            <a:avLst>
              <a:gd name="adj1" fmla="val 50000"/>
              <a:gd name="adj2" fmla="val 77734"/>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ight Arrow 91"/>
          <p:cNvSpPr/>
          <p:nvPr/>
        </p:nvSpPr>
        <p:spPr>
          <a:xfrm rot="1257395">
            <a:off x="3814346" y="3654776"/>
            <a:ext cx="1677292"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Down Arrow 92"/>
          <p:cNvSpPr/>
          <p:nvPr/>
        </p:nvSpPr>
        <p:spPr>
          <a:xfrm rot="7607803">
            <a:off x="2183812" y="5433643"/>
            <a:ext cx="141891" cy="183393"/>
          </a:xfrm>
          <a:prstGeom prst="downArrow">
            <a:avLst>
              <a:gd name="adj1" fmla="val 50000"/>
              <a:gd name="adj2" fmla="val 77734"/>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Down Arrow 93"/>
          <p:cNvSpPr/>
          <p:nvPr/>
        </p:nvSpPr>
        <p:spPr>
          <a:xfrm rot="7607803">
            <a:off x="2702791" y="4881892"/>
            <a:ext cx="141891" cy="183393"/>
          </a:xfrm>
          <a:prstGeom prst="downArrow">
            <a:avLst>
              <a:gd name="adj1" fmla="val 50000"/>
              <a:gd name="adj2" fmla="val 77734"/>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Connector 94"/>
          <p:cNvCxnSpPr>
            <a:endCxn id="94" idx="2"/>
          </p:cNvCxnSpPr>
          <p:nvPr/>
        </p:nvCxnSpPr>
        <p:spPr>
          <a:xfrm flipV="1">
            <a:off x="2178057" y="4918665"/>
            <a:ext cx="522252" cy="53114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99535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Transforming a </a:t>
            </a:r>
            <a:r>
              <a:rPr lang="en-US"/>
              <a:t>mouse coordinate to a 3D line</a:t>
            </a:r>
          </a:p>
        </p:txBody>
      </p:sp>
      <p:sp>
        <p:nvSpPr>
          <p:cNvPr id="3" name="Content Placeholder 2"/>
          <p:cNvSpPr>
            <a:spLocks noGrp="1"/>
          </p:cNvSpPr>
          <p:nvPr>
            <p:ph idx="1"/>
          </p:nvPr>
        </p:nvSpPr>
        <p:spPr/>
        <p:txBody>
          <a:bodyPr/>
          <a:lstStyle/>
          <a:p>
            <a:pPr marL="457200" indent="-457200">
              <a:buFont typeface="+mj-lt"/>
              <a:buAutoNum type="arabicPeriod"/>
            </a:pPr>
            <a:r>
              <a:rPr lang="en-US" dirty="0"/>
              <a:t>Normalize window coordinate (</a:t>
            </a:r>
            <a:r>
              <a:rPr lang="en-US" dirty="0" err="1"/>
              <a:t>x</a:t>
            </a:r>
            <a:r>
              <a:rPr lang="en-US" baseline="-25000" dirty="0" err="1"/>
              <a:t>s</a:t>
            </a:r>
            <a:r>
              <a:rPr lang="en-US" dirty="0" err="1"/>
              <a:t>,y</a:t>
            </a:r>
            <a:r>
              <a:rPr lang="en-US" baseline="-25000" dirty="0" err="1"/>
              <a:t>s</a:t>
            </a:r>
            <a:r>
              <a:rPr lang="en-US" dirty="0"/>
              <a:t>) to (-1,-1)-(1,1) with respect to the viewport   =&gt;  (</a:t>
            </a:r>
            <a:r>
              <a:rPr lang="en-US" dirty="0" err="1"/>
              <a:t>x</a:t>
            </a:r>
            <a:r>
              <a:rPr lang="en-US" baseline="-25000" dirty="0" err="1"/>
              <a:t>v</a:t>
            </a:r>
            <a:r>
              <a:rPr lang="en-US" dirty="0" err="1"/>
              <a:t>,y</a:t>
            </a:r>
            <a:r>
              <a:rPr lang="en-US" baseline="-25000" dirty="0" err="1"/>
              <a:t>v</a:t>
            </a:r>
            <a:r>
              <a:rPr lang="en-US" dirty="0"/>
              <a:t>)</a:t>
            </a:r>
          </a:p>
          <a:p>
            <a:pPr marL="457200" indent="-457200">
              <a:buFont typeface="+mj-lt"/>
              <a:buAutoNum type="arabicPeriod"/>
            </a:pPr>
            <a:r>
              <a:rPr lang="en-US" dirty="0"/>
              <a:t>Inverse-transform (x</a:t>
            </a:r>
            <a:r>
              <a:rPr lang="en-US" baseline="-25000" dirty="0"/>
              <a:t>v</a:t>
            </a:r>
            <a:r>
              <a:rPr lang="en-US" dirty="0"/>
              <a:t>,y</a:t>
            </a:r>
            <a:r>
              <a:rPr lang="en-US" baseline="-25000" dirty="0"/>
              <a:t>v</a:t>
            </a:r>
            <a:r>
              <a:rPr lang="en-US" dirty="0"/>
              <a:t>,-1) and (x</a:t>
            </a:r>
            <a:r>
              <a:rPr lang="en-US" baseline="-25000" dirty="0"/>
              <a:t>v</a:t>
            </a:r>
            <a:r>
              <a:rPr lang="en-US" dirty="0"/>
              <a:t>,y</a:t>
            </a:r>
            <a:r>
              <a:rPr lang="en-US" baseline="-25000" dirty="0"/>
              <a:t>v</a:t>
            </a:r>
            <a:r>
              <a:rPr lang="en-US" dirty="0"/>
              <a:t>,1) by the projection matrix =&gt; (</a:t>
            </a:r>
            <a:r>
              <a:rPr lang="en-US" dirty="0" err="1"/>
              <a:t>x</a:t>
            </a:r>
            <a:r>
              <a:rPr lang="en-US" baseline="-25000" dirty="0" err="1"/>
              <a:t>n</a:t>
            </a:r>
            <a:r>
              <a:rPr lang="en-US" dirty="0" err="1"/>
              <a:t>,y</a:t>
            </a:r>
            <a:r>
              <a:rPr lang="en-US" baseline="-25000" dirty="0" err="1"/>
              <a:t>n</a:t>
            </a:r>
            <a:r>
              <a:rPr lang="en-US" dirty="0" err="1"/>
              <a:t>,z</a:t>
            </a:r>
            <a:r>
              <a:rPr lang="en-US" baseline="-25000" dirty="0" err="1"/>
              <a:t>n</a:t>
            </a:r>
            <a:r>
              <a:rPr lang="en-US" dirty="0"/>
              <a:t>), (</a:t>
            </a:r>
            <a:r>
              <a:rPr lang="en-US" dirty="0" err="1"/>
              <a:t>x</a:t>
            </a:r>
            <a:r>
              <a:rPr lang="en-US" baseline="-25000" dirty="0" err="1"/>
              <a:t>f</a:t>
            </a:r>
            <a:r>
              <a:rPr lang="en-US" dirty="0" err="1"/>
              <a:t>,y</a:t>
            </a:r>
            <a:r>
              <a:rPr lang="en-US" baseline="-25000" dirty="0" err="1"/>
              <a:t>f</a:t>
            </a:r>
            <a:r>
              <a:rPr lang="en-US" dirty="0" err="1"/>
              <a:t>,z</a:t>
            </a:r>
            <a:r>
              <a:rPr lang="en-US" baseline="-25000" dirty="0" err="1"/>
              <a:t>f</a:t>
            </a:r>
            <a:r>
              <a:rPr lang="en-US" dirty="0"/>
              <a:t>)</a:t>
            </a:r>
          </a:p>
          <a:p>
            <a:pPr marL="457200" indent="-457200">
              <a:buFont typeface="+mj-lt"/>
              <a:buAutoNum type="arabicPeriod"/>
            </a:pPr>
            <a:r>
              <a:rPr lang="en-US" dirty="0"/>
              <a:t>Inverse-transform (</a:t>
            </a:r>
            <a:r>
              <a:rPr lang="en-US" dirty="0" err="1"/>
              <a:t>x</a:t>
            </a:r>
            <a:r>
              <a:rPr lang="en-US" baseline="-25000" dirty="0" err="1"/>
              <a:t>n</a:t>
            </a:r>
            <a:r>
              <a:rPr lang="en-US" dirty="0" err="1"/>
              <a:t>,y</a:t>
            </a:r>
            <a:r>
              <a:rPr lang="en-US" baseline="-25000" dirty="0" err="1"/>
              <a:t>n</a:t>
            </a:r>
            <a:r>
              <a:rPr lang="en-US" dirty="0" err="1"/>
              <a:t>,z</a:t>
            </a:r>
            <a:r>
              <a:rPr lang="en-US" baseline="-25000" dirty="0" err="1"/>
              <a:t>n</a:t>
            </a:r>
            <a:r>
              <a:rPr lang="en-US" dirty="0"/>
              <a:t>) and (</a:t>
            </a:r>
            <a:r>
              <a:rPr lang="en-US" dirty="0" err="1"/>
              <a:t>x</a:t>
            </a:r>
            <a:r>
              <a:rPr lang="en-US" baseline="-25000" dirty="0" err="1"/>
              <a:t>f</a:t>
            </a:r>
            <a:r>
              <a:rPr lang="en-US" dirty="0" err="1"/>
              <a:t>,y</a:t>
            </a:r>
            <a:r>
              <a:rPr lang="en-US" baseline="-25000" dirty="0" err="1"/>
              <a:t>f</a:t>
            </a:r>
            <a:r>
              <a:rPr lang="en-US" dirty="0" err="1"/>
              <a:t>,z</a:t>
            </a:r>
            <a:r>
              <a:rPr lang="en-US" baseline="-25000" dirty="0" err="1"/>
              <a:t>f</a:t>
            </a:r>
            <a:r>
              <a:rPr lang="en-US" dirty="0"/>
              <a:t>) by the model-view matrix =&gt; (x</a:t>
            </a:r>
            <a:r>
              <a:rPr lang="en-US" baseline="-25000" dirty="0"/>
              <a:t>1</a:t>
            </a:r>
            <a:r>
              <a:rPr lang="en-US" dirty="0"/>
              <a:t>,y</a:t>
            </a:r>
            <a:r>
              <a:rPr lang="en-US" baseline="-25000" dirty="0"/>
              <a:t>1</a:t>
            </a:r>
            <a:r>
              <a:rPr lang="en-US" dirty="0"/>
              <a:t>,z</a:t>
            </a:r>
            <a:r>
              <a:rPr lang="en-US" baseline="-25000" dirty="0"/>
              <a:t>1</a:t>
            </a:r>
            <a:r>
              <a:rPr lang="en-US" dirty="0"/>
              <a:t>), (x</a:t>
            </a:r>
            <a:r>
              <a:rPr lang="en-US" baseline="-25000" dirty="0"/>
              <a:t>2</a:t>
            </a:r>
            <a:r>
              <a:rPr lang="en-US" dirty="0"/>
              <a:t>,y</a:t>
            </a:r>
            <a:r>
              <a:rPr lang="en-US" baseline="-25000" dirty="0"/>
              <a:t>2</a:t>
            </a:r>
            <a:r>
              <a:rPr lang="en-US" dirty="0"/>
              <a:t>,z</a:t>
            </a:r>
            <a:r>
              <a:rPr lang="en-US" baseline="-25000" dirty="0"/>
              <a:t>2</a:t>
            </a:r>
            <a:r>
              <a:rPr lang="en-US" dirty="0"/>
              <a:t>)</a:t>
            </a:r>
          </a:p>
          <a:p>
            <a:pPr marL="0" indent="0">
              <a:buNone/>
            </a:pPr>
            <a:endParaRPr lang="en-US" dirty="0"/>
          </a:p>
          <a:p>
            <a:pPr marL="0" indent="0">
              <a:buNone/>
            </a:pPr>
            <a:r>
              <a:rPr lang="en-US" dirty="0"/>
              <a:t>Let’s draw it on the screen.</a:t>
            </a:r>
          </a:p>
        </p:txBody>
      </p:sp>
    </p:spTree>
    <p:extLst>
      <p:ext uri="{BB962C8B-B14F-4D97-AF65-F5344CB8AC3E}">
        <p14:creationId xmlns:p14="http://schemas.microsoft.com/office/powerpoint/2010/main" val="30062680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Calculation</a:t>
            </a:r>
          </a:p>
        </p:txBody>
      </p:sp>
      <p:sp>
        <p:nvSpPr>
          <p:cNvPr id="3" name="Content Placeholder 2"/>
          <p:cNvSpPr>
            <a:spLocks noGrp="1"/>
          </p:cNvSpPr>
          <p:nvPr>
            <p:ph idx="1"/>
          </p:nvPr>
        </p:nvSpPr>
        <p:spPr/>
        <p:txBody>
          <a:bodyPr/>
          <a:lstStyle/>
          <a:p>
            <a:r>
              <a:rPr lang="en-US" dirty="0"/>
              <a:t>We need to go back and forth between the window and the 3D coordinate systems.</a:t>
            </a:r>
          </a:p>
          <a:p>
            <a:r>
              <a:rPr lang="en-US" dirty="0"/>
              <a:t>Need to take control of the projection matrix and viewport transformation.</a:t>
            </a:r>
          </a:p>
        </p:txBody>
      </p:sp>
    </p:spTree>
    <p:extLst>
      <p:ext uri="{BB962C8B-B14F-4D97-AF65-F5344CB8AC3E}">
        <p14:creationId xmlns:p14="http://schemas.microsoft.com/office/powerpoint/2010/main" val="4294111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useful information</a:t>
            </a:r>
          </a:p>
        </p:txBody>
      </p:sp>
      <p:sp>
        <p:nvSpPr>
          <p:cNvPr id="3" name="Content Placeholder 2"/>
          <p:cNvSpPr>
            <a:spLocks noGrp="1"/>
          </p:cNvSpPr>
          <p:nvPr>
            <p:ph idx="1"/>
          </p:nvPr>
        </p:nvSpPr>
        <p:spPr/>
        <p:txBody>
          <a:bodyPr/>
          <a:lstStyle/>
          <a:p>
            <a:r>
              <a:rPr lang="en-US" dirty="0"/>
              <a:t>Polygons are search-able from a vertex or an edge.</a:t>
            </a:r>
          </a:p>
          <a:p>
            <a:r>
              <a:rPr lang="en-US" dirty="0"/>
              <a:t>Can be done by keeping a hash table.</a:t>
            </a:r>
          </a:p>
          <a:p>
            <a:endParaRPr lang="en-US" dirty="0"/>
          </a:p>
        </p:txBody>
      </p:sp>
      <p:cxnSp>
        <p:nvCxnSpPr>
          <p:cNvPr id="4" name="Straight Connector 3"/>
          <p:cNvCxnSpPr/>
          <p:nvPr/>
        </p:nvCxnSpPr>
        <p:spPr>
          <a:xfrm flipH="1">
            <a:off x="5534247" y="4223784"/>
            <a:ext cx="685800" cy="114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5534247" y="5366784"/>
            <a:ext cx="16764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6220047" y="4223784"/>
            <a:ext cx="1219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7210647" y="4680984"/>
            <a:ext cx="228600" cy="114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296247" y="4071384"/>
            <a:ext cx="1219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6296247" y="3309384"/>
            <a:ext cx="12192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515447" y="3309384"/>
            <a:ext cx="0" cy="1219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5305647" y="4119231"/>
            <a:ext cx="685800" cy="114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flipV="1">
            <a:off x="4543647" y="3995184"/>
            <a:ext cx="1447800" cy="124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543647" y="3995184"/>
            <a:ext cx="762000" cy="1267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7587217" y="4690731"/>
            <a:ext cx="1223630" cy="7522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7358617" y="5442984"/>
            <a:ext cx="1452230" cy="3907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7358617" y="4690731"/>
            <a:ext cx="228600" cy="114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505894" y="5519184"/>
            <a:ext cx="637953" cy="1219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505894" y="5519184"/>
            <a:ext cx="16764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143847" y="5976384"/>
            <a:ext cx="1038447"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991447" y="2928384"/>
            <a:ext cx="22860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6220047" y="3156984"/>
            <a:ext cx="12192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991447" y="2928384"/>
            <a:ext cx="1447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467447" y="2928384"/>
            <a:ext cx="76200"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467447" y="2928384"/>
            <a:ext cx="135742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4541875" y="3846328"/>
            <a:ext cx="1447800" cy="124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824870" y="2928384"/>
            <a:ext cx="164805" cy="1041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5764323" y="2775984"/>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4324498" y="2775984"/>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4400698" y="3766584"/>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5989675" y="3918984"/>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7358617" y="3080784"/>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7372498" y="4476307"/>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5270501" y="5232105"/>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7110524" y="5747784"/>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8667898" y="5290584"/>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6000898" y="6540352"/>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4543647" y="2590800"/>
            <a:ext cx="722128" cy="369332"/>
          </a:xfrm>
          <a:prstGeom prst="rect">
            <a:avLst/>
          </a:prstGeom>
          <a:noFill/>
        </p:spPr>
        <p:txBody>
          <a:bodyPr wrap="square" rtlCol="0">
            <a:spAutoFit/>
          </a:bodyPr>
          <a:lstStyle/>
          <a:p>
            <a:r>
              <a:rPr lang="en-US" dirty="0"/>
              <a:t>v0</a:t>
            </a:r>
          </a:p>
        </p:txBody>
      </p:sp>
      <p:sp>
        <p:nvSpPr>
          <p:cNvPr id="40" name="TextBox 39"/>
          <p:cNvSpPr txBox="1"/>
          <p:nvPr/>
        </p:nvSpPr>
        <p:spPr>
          <a:xfrm>
            <a:off x="6050221" y="2591318"/>
            <a:ext cx="722128" cy="369332"/>
          </a:xfrm>
          <a:prstGeom prst="rect">
            <a:avLst/>
          </a:prstGeom>
          <a:noFill/>
        </p:spPr>
        <p:txBody>
          <a:bodyPr wrap="square" rtlCol="0">
            <a:spAutoFit/>
          </a:bodyPr>
          <a:lstStyle/>
          <a:p>
            <a:r>
              <a:rPr lang="en-US" dirty="0"/>
              <a:t>v1</a:t>
            </a:r>
          </a:p>
        </p:txBody>
      </p:sp>
      <p:sp>
        <p:nvSpPr>
          <p:cNvPr id="41" name="TextBox 40"/>
          <p:cNvSpPr txBox="1"/>
          <p:nvPr/>
        </p:nvSpPr>
        <p:spPr>
          <a:xfrm>
            <a:off x="7667257" y="3016252"/>
            <a:ext cx="722128" cy="369332"/>
          </a:xfrm>
          <a:prstGeom prst="rect">
            <a:avLst/>
          </a:prstGeom>
          <a:noFill/>
        </p:spPr>
        <p:txBody>
          <a:bodyPr wrap="square" rtlCol="0">
            <a:spAutoFit/>
          </a:bodyPr>
          <a:lstStyle/>
          <a:p>
            <a:r>
              <a:rPr lang="en-US" dirty="0"/>
              <a:t>v2</a:t>
            </a:r>
          </a:p>
        </p:txBody>
      </p:sp>
      <p:sp>
        <p:nvSpPr>
          <p:cNvPr id="42" name="TextBox 41"/>
          <p:cNvSpPr txBox="1"/>
          <p:nvPr/>
        </p:nvSpPr>
        <p:spPr>
          <a:xfrm>
            <a:off x="4106383" y="3925485"/>
            <a:ext cx="722128" cy="369332"/>
          </a:xfrm>
          <a:prstGeom prst="rect">
            <a:avLst/>
          </a:prstGeom>
          <a:noFill/>
        </p:spPr>
        <p:txBody>
          <a:bodyPr wrap="square" rtlCol="0">
            <a:spAutoFit/>
          </a:bodyPr>
          <a:lstStyle/>
          <a:p>
            <a:r>
              <a:rPr lang="en-US" dirty="0"/>
              <a:t>v3</a:t>
            </a:r>
          </a:p>
        </p:txBody>
      </p:sp>
      <p:sp>
        <p:nvSpPr>
          <p:cNvPr id="43" name="TextBox 42"/>
          <p:cNvSpPr txBox="1"/>
          <p:nvPr/>
        </p:nvSpPr>
        <p:spPr>
          <a:xfrm>
            <a:off x="6105747" y="4286843"/>
            <a:ext cx="722128" cy="369332"/>
          </a:xfrm>
          <a:prstGeom prst="rect">
            <a:avLst/>
          </a:prstGeom>
          <a:noFill/>
        </p:spPr>
        <p:txBody>
          <a:bodyPr wrap="square" rtlCol="0">
            <a:spAutoFit/>
          </a:bodyPr>
          <a:lstStyle/>
          <a:p>
            <a:r>
              <a:rPr lang="en-US" dirty="0"/>
              <a:t>v4</a:t>
            </a:r>
          </a:p>
        </p:txBody>
      </p:sp>
      <p:sp>
        <p:nvSpPr>
          <p:cNvPr id="44" name="TextBox 43"/>
          <p:cNvSpPr txBox="1"/>
          <p:nvPr/>
        </p:nvSpPr>
        <p:spPr>
          <a:xfrm>
            <a:off x="7679662" y="4294817"/>
            <a:ext cx="722128" cy="369332"/>
          </a:xfrm>
          <a:prstGeom prst="rect">
            <a:avLst/>
          </a:prstGeom>
          <a:noFill/>
        </p:spPr>
        <p:txBody>
          <a:bodyPr wrap="square" rtlCol="0">
            <a:spAutoFit/>
          </a:bodyPr>
          <a:lstStyle/>
          <a:p>
            <a:r>
              <a:rPr lang="en-US" dirty="0"/>
              <a:t>v5</a:t>
            </a:r>
          </a:p>
        </p:txBody>
      </p:sp>
      <p:sp>
        <p:nvSpPr>
          <p:cNvPr id="45" name="TextBox 44"/>
          <p:cNvSpPr txBox="1"/>
          <p:nvPr/>
        </p:nvSpPr>
        <p:spPr>
          <a:xfrm>
            <a:off x="4904711" y="5274491"/>
            <a:ext cx="722128" cy="369332"/>
          </a:xfrm>
          <a:prstGeom prst="rect">
            <a:avLst/>
          </a:prstGeom>
          <a:noFill/>
        </p:spPr>
        <p:txBody>
          <a:bodyPr wrap="square" rtlCol="0">
            <a:spAutoFit/>
          </a:bodyPr>
          <a:lstStyle/>
          <a:p>
            <a:r>
              <a:rPr lang="en-US" dirty="0"/>
              <a:t>v6</a:t>
            </a:r>
          </a:p>
        </p:txBody>
      </p:sp>
      <p:sp>
        <p:nvSpPr>
          <p:cNvPr id="46" name="TextBox 45"/>
          <p:cNvSpPr txBox="1"/>
          <p:nvPr/>
        </p:nvSpPr>
        <p:spPr>
          <a:xfrm>
            <a:off x="7297775" y="6052584"/>
            <a:ext cx="722128" cy="369332"/>
          </a:xfrm>
          <a:prstGeom prst="rect">
            <a:avLst/>
          </a:prstGeom>
          <a:noFill/>
        </p:spPr>
        <p:txBody>
          <a:bodyPr wrap="square" rtlCol="0">
            <a:spAutoFit/>
          </a:bodyPr>
          <a:lstStyle/>
          <a:p>
            <a:r>
              <a:rPr lang="en-US" dirty="0"/>
              <a:t>v7</a:t>
            </a:r>
          </a:p>
        </p:txBody>
      </p:sp>
      <p:sp>
        <p:nvSpPr>
          <p:cNvPr id="47" name="TextBox 46"/>
          <p:cNvSpPr txBox="1"/>
          <p:nvPr/>
        </p:nvSpPr>
        <p:spPr>
          <a:xfrm>
            <a:off x="8406516" y="5601736"/>
            <a:ext cx="722128" cy="369332"/>
          </a:xfrm>
          <a:prstGeom prst="rect">
            <a:avLst/>
          </a:prstGeom>
          <a:noFill/>
        </p:spPr>
        <p:txBody>
          <a:bodyPr wrap="square" rtlCol="0">
            <a:spAutoFit/>
          </a:bodyPr>
          <a:lstStyle/>
          <a:p>
            <a:r>
              <a:rPr lang="en-US" dirty="0"/>
              <a:t>v8</a:t>
            </a:r>
          </a:p>
        </p:txBody>
      </p:sp>
      <p:sp>
        <p:nvSpPr>
          <p:cNvPr id="48" name="TextBox 47"/>
          <p:cNvSpPr txBox="1"/>
          <p:nvPr/>
        </p:nvSpPr>
        <p:spPr>
          <a:xfrm>
            <a:off x="5621375" y="6457214"/>
            <a:ext cx="722128" cy="369332"/>
          </a:xfrm>
          <a:prstGeom prst="rect">
            <a:avLst/>
          </a:prstGeom>
          <a:noFill/>
        </p:spPr>
        <p:txBody>
          <a:bodyPr wrap="square" rtlCol="0">
            <a:spAutoFit/>
          </a:bodyPr>
          <a:lstStyle/>
          <a:p>
            <a:r>
              <a:rPr lang="en-US" dirty="0"/>
              <a:t>v9</a:t>
            </a:r>
          </a:p>
        </p:txBody>
      </p:sp>
      <p:sp>
        <p:nvSpPr>
          <p:cNvPr id="49" name="TextBox 48"/>
          <p:cNvSpPr txBox="1"/>
          <p:nvPr/>
        </p:nvSpPr>
        <p:spPr>
          <a:xfrm>
            <a:off x="228600" y="2078826"/>
            <a:ext cx="3505200" cy="4247317"/>
          </a:xfrm>
          <a:prstGeom prst="rect">
            <a:avLst/>
          </a:prstGeom>
          <a:noFill/>
        </p:spPr>
        <p:txBody>
          <a:bodyPr wrap="square" rtlCol="0">
            <a:spAutoFit/>
          </a:bodyPr>
          <a:lstStyle/>
          <a:p>
            <a:r>
              <a:rPr lang="en-US" dirty="0"/>
              <a:t>v0    {f0}</a:t>
            </a:r>
          </a:p>
          <a:p>
            <a:r>
              <a:rPr lang="en-US" dirty="0"/>
              <a:t>v1    {f0, f1}</a:t>
            </a:r>
          </a:p>
          <a:p>
            <a:r>
              <a:rPr lang="en-US" dirty="0"/>
              <a:t>v2    {f1, f3}</a:t>
            </a:r>
          </a:p>
          <a:p>
            <a:r>
              <a:rPr lang="en-US" dirty="0"/>
              <a:t>v3    {f0, f2}</a:t>
            </a:r>
          </a:p>
          <a:p>
            <a:r>
              <a:rPr lang="en-US" dirty="0"/>
              <a:t>v4    {f0, f1, f2, f3, f4}</a:t>
            </a:r>
          </a:p>
          <a:p>
            <a:r>
              <a:rPr lang="en-US" dirty="0"/>
              <a:t>v5    {f3, f4, f5}</a:t>
            </a:r>
          </a:p>
          <a:p>
            <a:r>
              <a:rPr lang="en-US" dirty="0"/>
              <a:t>    :</a:t>
            </a:r>
          </a:p>
          <a:p>
            <a:endParaRPr lang="en-US" dirty="0"/>
          </a:p>
          <a:p>
            <a:r>
              <a:rPr lang="en-US" dirty="0"/>
              <a:t>e(v0,v1)    {f0}    </a:t>
            </a:r>
          </a:p>
          <a:p>
            <a:r>
              <a:rPr lang="en-US" dirty="0"/>
              <a:t>e(v1,v2)    {f1}</a:t>
            </a:r>
          </a:p>
          <a:p>
            <a:r>
              <a:rPr lang="en-US" dirty="0"/>
              <a:t>e(v1,v4)    {f0, f1}</a:t>
            </a:r>
            <a:br>
              <a:rPr lang="en-US" dirty="0"/>
            </a:br>
            <a:r>
              <a:rPr lang="en-US" dirty="0"/>
              <a:t>e(v3,v4)    {f0, f2}</a:t>
            </a:r>
          </a:p>
          <a:p>
            <a:r>
              <a:rPr lang="en-US" dirty="0"/>
              <a:t>e(v5,v7)    {f4, f5}</a:t>
            </a:r>
          </a:p>
          <a:p>
            <a:r>
              <a:rPr lang="en-US" dirty="0"/>
              <a:t>    :</a:t>
            </a:r>
          </a:p>
          <a:p>
            <a:endParaRPr lang="en-US" dirty="0"/>
          </a:p>
        </p:txBody>
      </p:sp>
      <p:sp>
        <p:nvSpPr>
          <p:cNvPr id="50" name="TextBox 49"/>
          <p:cNvSpPr txBox="1"/>
          <p:nvPr/>
        </p:nvSpPr>
        <p:spPr>
          <a:xfrm>
            <a:off x="5042195" y="3219008"/>
            <a:ext cx="722128" cy="369332"/>
          </a:xfrm>
          <a:prstGeom prst="rect">
            <a:avLst/>
          </a:prstGeom>
          <a:noFill/>
        </p:spPr>
        <p:txBody>
          <a:bodyPr wrap="square" rtlCol="0">
            <a:spAutoFit/>
          </a:bodyPr>
          <a:lstStyle/>
          <a:p>
            <a:r>
              <a:rPr lang="en-US" dirty="0"/>
              <a:t>f0</a:t>
            </a:r>
          </a:p>
        </p:txBody>
      </p:sp>
      <p:sp>
        <p:nvSpPr>
          <p:cNvPr id="51" name="TextBox 50"/>
          <p:cNvSpPr txBox="1"/>
          <p:nvPr/>
        </p:nvSpPr>
        <p:spPr>
          <a:xfrm>
            <a:off x="6302006" y="3205349"/>
            <a:ext cx="722128" cy="369332"/>
          </a:xfrm>
          <a:prstGeom prst="rect">
            <a:avLst/>
          </a:prstGeom>
          <a:noFill/>
        </p:spPr>
        <p:txBody>
          <a:bodyPr wrap="square" rtlCol="0">
            <a:spAutoFit/>
          </a:bodyPr>
          <a:lstStyle/>
          <a:p>
            <a:r>
              <a:rPr lang="en-US" dirty="0"/>
              <a:t>f1</a:t>
            </a:r>
          </a:p>
        </p:txBody>
      </p:sp>
      <p:sp>
        <p:nvSpPr>
          <p:cNvPr id="52" name="TextBox 51"/>
          <p:cNvSpPr txBox="1"/>
          <p:nvPr/>
        </p:nvSpPr>
        <p:spPr>
          <a:xfrm>
            <a:off x="5146158" y="4304415"/>
            <a:ext cx="722128" cy="369332"/>
          </a:xfrm>
          <a:prstGeom prst="rect">
            <a:avLst/>
          </a:prstGeom>
          <a:noFill/>
        </p:spPr>
        <p:txBody>
          <a:bodyPr wrap="square" rtlCol="0">
            <a:spAutoFit/>
          </a:bodyPr>
          <a:lstStyle/>
          <a:p>
            <a:r>
              <a:rPr lang="en-US" dirty="0"/>
              <a:t>f2</a:t>
            </a:r>
          </a:p>
        </p:txBody>
      </p:sp>
      <p:sp>
        <p:nvSpPr>
          <p:cNvPr id="53" name="TextBox 52"/>
          <p:cNvSpPr txBox="1"/>
          <p:nvPr/>
        </p:nvSpPr>
        <p:spPr>
          <a:xfrm>
            <a:off x="6928589" y="3810518"/>
            <a:ext cx="722128" cy="369332"/>
          </a:xfrm>
          <a:prstGeom prst="rect">
            <a:avLst/>
          </a:prstGeom>
          <a:noFill/>
        </p:spPr>
        <p:txBody>
          <a:bodyPr wrap="square" rtlCol="0">
            <a:spAutoFit/>
          </a:bodyPr>
          <a:lstStyle/>
          <a:p>
            <a:r>
              <a:rPr lang="en-US" dirty="0"/>
              <a:t>f3</a:t>
            </a:r>
          </a:p>
        </p:txBody>
      </p:sp>
      <p:sp>
        <p:nvSpPr>
          <p:cNvPr id="54" name="TextBox 53"/>
          <p:cNvSpPr txBox="1"/>
          <p:nvPr/>
        </p:nvSpPr>
        <p:spPr>
          <a:xfrm>
            <a:off x="6288273" y="4921252"/>
            <a:ext cx="722128" cy="369332"/>
          </a:xfrm>
          <a:prstGeom prst="rect">
            <a:avLst/>
          </a:prstGeom>
          <a:noFill/>
        </p:spPr>
        <p:txBody>
          <a:bodyPr wrap="square" rtlCol="0">
            <a:spAutoFit/>
          </a:bodyPr>
          <a:lstStyle/>
          <a:p>
            <a:r>
              <a:rPr lang="en-US" dirty="0"/>
              <a:t>f4</a:t>
            </a:r>
          </a:p>
        </p:txBody>
      </p:sp>
      <p:sp>
        <p:nvSpPr>
          <p:cNvPr id="55" name="TextBox 54"/>
          <p:cNvSpPr txBox="1"/>
          <p:nvPr/>
        </p:nvSpPr>
        <p:spPr>
          <a:xfrm>
            <a:off x="7674345" y="5199839"/>
            <a:ext cx="722128" cy="369332"/>
          </a:xfrm>
          <a:prstGeom prst="rect">
            <a:avLst/>
          </a:prstGeom>
          <a:noFill/>
        </p:spPr>
        <p:txBody>
          <a:bodyPr wrap="square" rtlCol="0">
            <a:spAutoFit/>
          </a:bodyPr>
          <a:lstStyle/>
          <a:p>
            <a:r>
              <a:rPr lang="en-US" dirty="0"/>
              <a:t>f5</a:t>
            </a:r>
          </a:p>
        </p:txBody>
      </p:sp>
      <p:sp>
        <p:nvSpPr>
          <p:cNvPr id="56" name="TextBox 55"/>
          <p:cNvSpPr txBox="1"/>
          <p:nvPr/>
        </p:nvSpPr>
        <p:spPr>
          <a:xfrm>
            <a:off x="6015075" y="5900184"/>
            <a:ext cx="722128" cy="369332"/>
          </a:xfrm>
          <a:prstGeom prst="rect">
            <a:avLst/>
          </a:prstGeom>
          <a:noFill/>
        </p:spPr>
        <p:txBody>
          <a:bodyPr wrap="square" rtlCol="0">
            <a:spAutoFit/>
          </a:bodyPr>
          <a:lstStyle/>
          <a:p>
            <a:r>
              <a:rPr lang="en-US" dirty="0"/>
              <a:t>f6</a:t>
            </a:r>
          </a:p>
        </p:txBody>
      </p:sp>
    </p:spTree>
    <p:extLst>
      <p:ext uri="{BB962C8B-B14F-4D97-AF65-F5344CB8AC3E}">
        <p14:creationId xmlns:p14="http://schemas.microsoft.com/office/powerpoint/2010/main" val="4214312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glutil.h</a:t>
            </a:r>
            <a:endParaRPr lang="en-US" dirty="0"/>
          </a:p>
        </p:txBody>
      </p:sp>
      <p:sp>
        <p:nvSpPr>
          <p:cNvPr id="4" name="TextBox 3"/>
          <p:cNvSpPr txBox="1"/>
          <p:nvPr/>
        </p:nvSpPr>
        <p:spPr>
          <a:xfrm>
            <a:off x="33814" y="1212939"/>
            <a:ext cx="9110186" cy="2123658"/>
          </a:xfrm>
          <a:prstGeom prst="rect">
            <a:avLst/>
          </a:prstGeom>
          <a:noFill/>
        </p:spPr>
        <p:txBody>
          <a:bodyPr wrap="none" rtlCol="0">
            <a:spAutoFit/>
          </a:bodyPr>
          <a:lstStyle/>
          <a:p>
            <a:r>
              <a:rPr lang="en-US" sz="1100" dirty="0">
                <a:latin typeface="Consolas" panose="020B0609020204030204" pitchFamily="49" charset="0"/>
              </a:rPr>
              <a:t>#</a:t>
            </a:r>
            <a:r>
              <a:rPr lang="en-US" sz="1100" dirty="0" err="1">
                <a:latin typeface="Consolas" panose="020B0609020204030204" pitchFamily="49" charset="0"/>
              </a:rPr>
              <a:t>ifndef</a:t>
            </a:r>
            <a:r>
              <a:rPr lang="en-US" sz="1100" dirty="0">
                <a:latin typeface="Consolas" panose="020B0609020204030204" pitchFamily="49" charset="0"/>
              </a:rPr>
              <a:t> GLUTIL_IS_INCLUDED</a:t>
            </a:r>
          </a:p>
          <a:p>
            <a:r>
              <a:rPr lang="en-US" sz="1100" dirty="0">
                <a:latin typeface="Consolas" panose="020B0609020204030204" pitchFamily="49" charset="0"/>
              </a:rPr>
              <a:t>#define GLUTIL_IS_INCLUDED</a:t>
            </a:r>
          </a:p>
          <a:p>
            <a:endParaRPr lang="en-US" sz="1100" dirty="0">
              <a:latin typeface="Consolas" panose="020B0609020204030204" pitchFamily="49" charset="0"/>
            </a:endParaRPr>
          </a:p>
          <a:p>
            <a:r>
              <a:rPr lang="en-US" sz="1100" dirty="0">
                <a:latin typeface="Consolas" panose="020B0609020204030204" pitchFamily="49" charset="0"/>
              </a:rPr>
              <a:t>#include &lt;</a:t>
            </a:r>
            <a:r>
              <a:rPr lang="en-US" sz="1100" dirty="0" err="1">
                <a:latin typeface="Consolas" panose="020B0609020204030204" pitchFamily="49" charset="0"/>
              </a:rPr>
              <a:t>ysclass.h</a:t>
            </a:r>
            <a:r>
              <a:rPr lang="en-US" sz="1100" dirty="0">
                <a:latin typeface="Consolas" panose="020B0609020204030204" pitchFamily="49" charset="0"/>
              </a:rPr>
              <a:t>&gt;</a:t>
            </a:r>
          </a:p>
          <a:p>
            <a:endParaRPr lang="en-US" sz="1100" dirty="0">
              <a:latin typeface="Consolas" panose="020B0609020204030204" pitchFamily="49" charset="0"/>
            </a:endParaRPr>
          </a:p>
          <a:p>
            <a:r>
              <a:rPr lang="en-US" sz="1100" dirty="0">
                <a:latin typeface="Consolas" panose="020B0609020204030204" pitchFamily="49" charset="0"/>
              </a:rPr>
              <a:t>YsVec3 </a:t>
            </a:r>
            <a:r>
              <a:rPr lang="en-US" sz="1100" dirty="0" err="1">
                <a:latin typeface="Consolas" panose="020B0609020204030204" pitchFamily="49" charset="0"/>
              </a:rPr>
              <a:t>WindowToViewPort</a:t>
            </a:r>
            <a:r>
              <a:rPr lang="en-US" sz="1100" dirty="0">
                <a:latin typeface="Consolas" panose="020B0609020204030204" pitchFamily="49" charset="0"/>
              </a:rPr>
              <a:t>(</a:t>
            </a:r>
            <a:r>
              <a:rPr lang="en-US" sz="1100" dirty="0" err="1">
                <a:latin typeface="Consolas" panose="020B0609020204030204" pitchFamily="49" charset="0"/>
              </a:rPr>
              <a:t>int</a:t>
            </a:r>
            <a:r>
              <a:rPr lang="en-US" sz="1100" dirty="0">
                <a:latin typeface="Consolas" panose="020B0609020204030204" pitchFamily="49" charset="0"/>
              </a:rPr>
              <a:t> </a:t>
            </a:r>
            <a:r>
              <a:rPr lang="en-US" sz="1100" dirty="0" err="1">
                <a:latin typeface="Consolas" panose="020B0609020204030204" pitchFamily="49" charset="0"/>
              </a:rPr>
              <a:t>winWid,int</a:t>
            </a:r>
            <a:r>
              <a:rPr lang="en-US" sz="1100" dirty="0">
                <a:latin typeface="Consolas" panose="020B0609020204030204" pitchFamily="49" charset="0"/>
              </a:rPr>
              <a:t> </a:t>
            </a:r>
            <a:r>
              <a:rPr lang="en-US" sz="1100" dirty="0" err="1">
                <a:latin typeface="Consolas" panose="020B0609020204030204" pitchFamily="49" charset="0"/>
              </a:rPr>
              <a:t>winHei,int</a:t>
            </a:r>
            <a:r>
              <a:rPr lang="en-US" sz="1100" dirty="0">
                <a:latin typeface="Consolas" panose="020B0609020204030204" pitchFamily="49" charset="0"/>
              </a:rPr>
              <a:t> </a:t>
            </a:r>
            <a:r>
              <a:rPr lang="en-US" sz="1100" dirty="0" err="1">
                <a:latin typeface="Consolas" panose="020B0609020204030204" pitchFamily="49" charset="0"/>
              </a:rPr>
              <a:t>x,int</a:t>
            </a:r>
            <a:r>
              <a:rPr lang="en-US" sz="1100" dirty="0">
                <a:latin typeface="Consolas" panose="020B0609020204030204" pitchFamily="49" charset="0"/>
              </a:rPr>
              <a:t> y);</a:t>
            </a:r>
          </a:p>
          <a:p>
            <a:r>
              <a:rPr lang="en-US" sz="1100" dirty="0">
                <a:latin typeface="Consolas" panose="020B0609020204030204" pitchFamily="49" charset="0"/>
              </a:rPr>
              <a:t>YsMatrix4x4 </a:t>
            </a:r>
            <a:r>
              <a:rPr lang="en-US" sz="1100" dirty="0" err="1">
                <a:latin typeface="Consolas" panose="020B0609020204030204" pitchFamily="49" charset="0"/>
              </a:rPr>
              <a:t>MakePerspective</a:t>
            </a:r>
            <a:r>
              <a:rPr lang="en-US" sz="1100" dirty="0">
                <a:latin typeface="Consolas" panose="020B0609020204030204" pitchFamily="49" charset="0"/>
              </a:rPr>
              <a:t>(</a:t>
            </a:r>
            <a:r>
              <a:rPr lang="en-US" sz="1100" dirty="0" err="1">
                <a:latin typeface="Consolas" panose="020B0609020204030204" pitchFamily="49" charset="0"/>
              </a:rPr>
              <a:t>const</a:t>
            </a:r>
            <a:r>
              <a:rPr lang="en-US" sz="1100" dirty="0">
                <a:latin typeface="Consolas" panose="020B0609020204030204" pitchFamily="49" charset="0"/>
              </a:rPr>
              <a:t> double </a:t>
            </a:r>
            <a:r>
              <a:rPr lang="en-US" sz="1100" dirty="0" err="1">
                <a:latin typeface="Consolas" panose="020B0609020204030204" pitchFamily="49" charset="0"/>
              </a:rPr>
              <a:t>fovy,const</a:t>
            </a:r>
            <a:r>
              <a:rPr lang="en-US" sz="1100" dirty="0">
                <a:latin typeface="Consolas" panose="020B0609020204030204" pitchFamily="49" charset="0"/>
              </a:rPr>
              <a:t> double </a:t>
            </a:r>
            <a:r>
              <a:rPr lang="en-US" sz="1100" dirty="0" err="1">
                <a:latin typeface="Consolas" panose="020B0609020204030204" pitchFamily="49" charset="0"/>
              </a:rPr>
              <a:t>aspect,const</a:t>
            </a:r>
            <a:r>
              <a:rPr lang="en-US" sz="1100" dirty="0">
                <a:latin typeface="Consolas" panose="020B0609020204030204" pitchFamily="49" charset="0"/>
              </a:rPr>
              <a:t> double </a:t>
            </a:r>
            <a:r>
              <a:rPr lang="en-US" sz="1100" dirty="0" err="1">
                <a:latin typeface="Consolas" panose="020B0609020204030204" pitchFamily="49" charset="0"/>
              </a:rPr>
              <a:t>nearz,const</a:t>
            </a:r>
            <a:r>
              <a:rPr lang="en-US" sz="1100" dirty="0">
                <a:latin typeface="Consolas" panose="020B0609020204030204" pitchFamily="49" charset="0"/>
              </a:rPr>
              <a:t> double </a:t>
            </a:r>
            <a:r>
              <a:rPr lang="en-US" sz="1100" dirty="0" err="1">
                <a:latin typeface="Consolas" panose="020B0609020204030204" pitchFamily="49" charset="0"/>
              </a:rPr>
              <a:t>farz</a:t>
            </a:r>
            <a:r>
              <a:rPr lang="en-US" sz="1100" dirty="0">
                <a:latin typeface="Consolas" panose="020B0609020204030204" pitchFamily="49" charset="0"/>
              </a:rPr>
              <a:t>);</a:t>
            </a:r>
          </a:p>
          <a:p>
            <a:r>
              <a:rPr lang="en-US" sz="1100" dirty="0">
                <a:latin typeface="Consolas" panose="020B0609020204030204" pitchFamily="49" charset="0"/>
              </a:rPr>
              <a:t>YsMatrix4x4 </a:t>
            </a:r>
            <a:r>
              <a:rPr lang="en-US" sz="1100" dirty="0" err="1">
                <a:latin typeface="Consolas" panose="020B0609020204030204" pitchFamily="49" charset="0"/>
              </a:rPr>
              <a:t>MakeOrthogonal</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const</a:t>
            </a:r>
            <a:r>
              <a:rPr lang="en-US" sz="1100" dirty="0">
                <a:latin typeface="Consolas" panose="020B0609020204030204" pitchFamily="49" charset="0"/>
              </a:rPr>
              <a:t> double </a:t>
            </a:r>
            <a:r>
              <a:rPr lang="en-US" sz="1100" dirty="0" err="1">
                <a:latin typeface="Consolas" panose="020B0609020204030204" pitchFamily="49" charset="0"/>
              </a:rPr>
              <a:t>left,const</a:t>
            </a:r>
            <a:r>
              <a:rPr lang="en-US" sz="1100" dirty="0">
                <a:latin typeface="Consolas" panose="020B0609020204030204" pitchFamily="49" charset="0"/>
              </a:rPr>
              <a:t> double </a:t>
            </a:r>
            <a:r>
              <a:rPr lang="en-US" sz="1100" dirty="0" err="1">
                <a:latin typeface="Consolas" panose="020B0609020204030204" pitchFamily="49" charset="0"/>
              </a:rPr>
              <a:t>right,const</a:t>
            </a:r>
            <a:r>
              <a:rPr lang="en-US" sz="1100" dirty="0">
                <a:latin typeface="Consolas" panose="020B0609020204030204" pitchFamily="49" charset="0"/>
              </a:rPr>
              <a:t> double </a:t>
            </a:r>
            <a:r>
              <a:rPr lang="en-US" sz="1100" dirty="0" err="1">
                <a:latin typeface="Consolas" panose="020B0609020204030204" pitchFamily="49" charset="0"/>
              </a:rPr>
              <a:t>bottom,const</a:t>
            </a:r>
            <a:r>
              <a:rPr lang="en-US" sz="1100" dirty="0">
                <a:latin typeface="Consolas" panose="020B0609020204030204" pitchFamily="49" charset="0"/>
              </a:rPr>
              <a:t> double </a:t>
            </a:r>
            <a:r>
              <a:rPr lang="en-US" sz="1100" dirty="0" err="1">
                <a:latin typeface="Consolas" panose="020B0609020204030204" pitchFamily="49" charset="0"/>
              </a:rPr>
              <a:t>top,const</a:t>
            </a:r>
            <a:r>
              <a:rPr lang="en-US" sz="1100" dirty="0">
                <a:latin typeface="Consolas" panose="020B0609020204030204" pitchFamily="49" charset="0"/>
              </a:rPr>
              <a:t> double </a:t>
            </a:r>
            <a:r>
              <a:rPr lang="en-US" sz="1100" dirty="0" err="1">
                <a:latin typeface="Consolas" panose="020B0609020204030204" pitchFamily="49" charset="0"/>
              </a:rPr>
              <a:t>nearz,const</a:t>
            </a:r>
            <a:r>
              <a:rPr lang="en-US" sz="1100" dirty="0">
                <a:latin typeface="Consolas" panose="020B0609020204030204" pitchFamily="49" charset="0"/>
              </a:rPr>
              <a:t> double </a:t>
            </a:r>
            <a:r>
              <a:rPr lang="en-US" sz="1100" dirty="0" err="1">
                <a:latin typeface="Consolas" panose="020B0609020204030204" pitchFamily="49" charset="0"/>
              </a:rPr>
              <a:t>farz</a:t>
            </a:r>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a:latin typeface="Consolas" panose="020B0609020204030204" pitchFamily="49" charset="0"/>
              </a:rPr>
              <a:t>#</a:t>
            </a:r>
            <a:r>
              <a:rPr lang="en-US" sz="1100" dirty="0" err="1">
                <a:latin typeface="Consolas" panose="020B0609020204030204" pitchFamily="49" charset="0"/>
              </a:rPr>
              <a:t>endif</a:t>
            </a:r>
            <a:endParaRPr lang="en-US" sz="1100" dirty="0">
              <a:latin typeface="Consolas" panose="020B0609020204030204" pitchFamily="49" charset="0"/>
            </a:endParaRPr>
          </a:p>
          <a:p>
            <a:endParaRPr lang="en-US" sz="1100" dirty="0">
              <a:latin typeface="Consolas" panose="020B0609020204030204" pitchFamily="49" charset="0"/>
            </a:endParaRPr>
          </a:p>
        </p:txBody>
      </p:sp>
    </p:spTree>
    <p:extLst>
      <p:ext uri="{BB962C8B-B14F-4D97-AF65-F5344CB8AC3E}">
        <p14:creationId xmlns:p14="http://schemas.microsoft.com/office/powerpoint/2010/main" val="6471046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glutil.cpp</a:t>
            </a:r>
          </a:p>
        </p:txBody>
      </p:sp>
      <p:sp>
        <p:nvSpPr>
          <p:cNvPr id="4" name="TextBox 3"/>
          <p:cNvSpPr txBox="1"/>
          <p:nvPr/>
        </p:nvSpPr>
        <p:spPr>
          <a:xfrm>
            <a:off x="51156" y="850456"/>
            <a:ext cx="9033242" cy="5909310"/>
          </a:xfrm>
          <a:prstGeom prst="rect">
            <a:avLst/>
          </a:prstGeom>
          <a:noFill/>
        </p:spPr>
        <p:txBody>
          <a:bodyPr wrap="none" rtlCol="0">
            <a:spAutoFit/>
          </a:bodyPr>
          <a:lstStyle/>
          <a:p>
            <a:r>
              <a:rPr lang="en-US" sz="900" dirty="0">
                <a:latin typeface="Consolas" panose="020B0609020204030204" pitchFamily="49" charset="0"/>
              </a:rPr>
              <a:t>#include "</a:t>
            </a:r>
            <a:r>
              <a:rPr lang="en-US" sz="900" dirty="0" err="1">
                <a:latin typeface="Consolas" panose="020B0609020204030204" pitchFamily="49" charset="0"/>
              </a:rPr>
              <a:t>glutil.h</a:t>
            </a:r>
            <a:r>
              <a:rPr lang="en-US" sz="900" dirty="0">
                <a:latin typeface="Consolas" panose="020B0609020204030204" pitchFamily="49" charset="0"/>
              </a:rPr>
              <a:t>"</a:t>
            </a:r>
          </a:p>
          <a:p>
            <a:endParaRPr lang="en-US" sz="900" dirty="0">
              <a:latin typeface="Consolas" panose="020B0609020204030204" pitchFamily="49" charset="0"/>
            </a:endParaRPr>
          </a:p>
          <a:p>
            <a:r>
              <a:rPr lang="en-US" sz="900" dirty="0">
                <a:latin typeface="Consolas" panose="020B0609020204030204" pitchFamily="49" charset="0"/>
              </a:rPr>
              <a:t>YsVec3 </a:t>
            </a:r>
            <a:r>
              <a:rPr lang="en-US" sz="900" dirty="0" err="1">
                <a:latin typeface="Consolas" panose="020B0609020204030204" pitchFamily="49" charset="0"/>
              </a:rPr>
              <a:t>WindowToViewPort</a:t>
            </a:r>
            <a:r>
              <a:rPr lang="en-US" sz="900" dirty="0">
                <a:latin typeface="Consolas" panose="020B0609020204030204" pitchFamily="49" charset="0"/>
              </a:rPr>
              <a:t>(int </a:t>
            </a:r>
            <a:r>
              <a:rPr lang="en-US" sz="900" dirty="0" err="1">
                <a:latin typeface="Consolas" panose="020B0609020204030204" pitchFamily="49" charset="0"/>
              </a:rPr>
              <a:t>winWid,int</a:t>
            </a:r>
            <a:r>
              <a:rPr lang="en-US" sz="900" dirty="0">
                <a:latin typeface="Consolas" panose="020B0609020204030204" pitchFamily="49" charset="0"/>
              </a:rPr>
              <a:t> </a:t>
            </a:r>
            <a:r>
              <a:rPr lang="en-US" sz="900" dirty="0" err="1">
                <a:latin typeface="Consolas" panose="020B0609020204030204" pitchFamily="49" charset="0"/>
              </a:rPr>
              <a:t>winHei,int</a:t>
            </a:r>
            <a:r>
              <a:rPr lang="en-US" sz="900" dirty="0">
                <a:latin typeface="Consolas" panose="020B0609020204030204" pitchFamily="49" charset="0"/>
              </a:rPr>
              <a:t> </a:t>
            </a:r>
            <a:r>
              <a:rPr lang="en-US" sz="900" dirty="0" err="1">
                <a:latin typeface="Consolas" panose="020B0609020204030204" pitchFamily="49" charset="0"/>
              </a:rPr>
              <a:t>x,int</a:t>
            </a:r>
            <a:r>
              <a:rPr lang="en-US" sz="900" dirty="0">
                <a:latin typeface="Consolas" panose="020B0609020204030204" pitchFamily="49" charset="0"/>
              </a:rPr>
              <a:t> y)</a:t>
            </a:r>
          </a:p>
          <a:p>
            <a:r>
              <a:rPr lang="en-US" sz="900" dirty="0">
                <a:latin typeface="Consolas" panose="020B0609020204030204" pitchFamily="49" charset="0"/>
              </a:rPr>
              <a:t>{</a:t>
            </a:r>
          </a:p>
          <a:p>
            <a:r>
              <a:rPr lang="en-US" sz="900" dirty="0">
                <a:latin typeface="Consolas" panose="020B0609020204030204" pitchFamily="49" charset="0"/>
              </a:rPr>
              <a:t>    double s=(</a:t>
            </a:r>
            <a:r>
              <a:rPr lang="en-US" sz="900" dirty="0" err="1">
                <a:latin typeface="Consolas" panose="020B0609020204030204" pitchFamily="49" charset="0"/>
              </a:rPr>
              <a:t>vp.x</a:t>
            </a:r>
            <a:r>
              <a:rPr lang="en-US" sz="900" dirty="0">
                <a:latin typeface="Consolas" panose="020B0609020204030204" pitchFamily="49" charset="0"/>
              </a:rPr>
              <a:t>()+1.0)/2.0;</a:t>
            </a:r>
          </a:p>
          <a:p>
            <a:r>
              <a:rPr lang="en-US" sz="900" dirty="0">
                <a:latin typeface="Consolas" panose="020B0609020204030204" pitchFamily="49" charset="0"/>
              </a:rPr>
              <a:t>    double t=(1.0-vp.y())/2.0;</a:t>
            </a:r>
          </a:p>
          <a:p>
            <a:r>
              <a:rPr lang="en-US" sz="900" dirty="0">
                <a:latin typeface="Consolas" panose="020B0609020204030204" pitchFamily="49" charset="0"/>
              </a:rPr>
              <a:t>    double x=(double)</a:t>
            </a:r>
            <a:r>
              <a:rPr lang="en-US" sz="900" dirty="0" err="1">
                <a:latin typeface="Consolas" panose="020B0609020204030204" pitchFamily="49" charset="0"/>
              </a:rPr>
              <a:t>winWid</a:t>
            </a:r>
            <a:r>
              <a:rPr lang="en-US" sz="900" dirty="0">
                <a:latin typeface="Consolas" panose="020B0609020204030204" pitchFamily="49" charset="0"/>
              </a:rPr>
              <a:t>*s;</a:t>
            </a:r>
          </a:p>
          <a:p>
            <a:r>
              <a:rPr lang="en-US" sz="900" dirty="0">
                <a:latin typeface="Consolas" panose="020B0609020204030204" pitchFamily="49" charset="0"/>
              </a:rPr>
              <a:t>    double y=(double)</a:t>
            </a:r>
            <a:r>
              <a:rPr lang="en-US" sz="900" dirty="0" err="1">
                <a:latin typeface="Consolas" panose="020B0609020204030204" pitchFamily="49" charset="0"/>
              </a:rPr>
              <a:t>winHei</a:t>
            </a:r>
            <a:r>
              <a:rPr lang="en-US" sz="900" dirty="0">
                <a:latin typeface="Consolas" panose="020B0609020204030204" pitchFamily="49" charset="0"/>
              </a:rPr>
              <a:t>*t;</a:t>
            </a:r>
          </a:p>
          <a:p>
            <a:r>
              <a:rPr lang="en-US" sz="900" dirty="0">
                <a:latin typeface="Consolas" panose="020B0609020204030204" pitchFamily="49" charset="0"/>
              </a:rPr>
              <a:t>    return YsVec2i((int)x,(int)y);</a:t>
            </a:r>
          </a:p>
          <a:p>
            <a:r>
              <a:rPr lang="en-US" sz="900" dirty="0">
                <a:latin typeface="Consolas" panose="020B0609020204030204" pitchFamily="49" charset="0"/>
              </a:rPr>
              <a:t>}</a:t>
            </a:r>
          </a:p>
          <a:p>
            <a:r>
              <a:rPr lang="en-US" sz="900" dirty="0">
                <a:latin typeface="Consolas" panose="020B0609020204030204" pitchFamily="49" charset="0"/>
              </a:rPr>
              <a:t>YsMatrix4x4 </a:t>
            </a:r>
            <a:r>
              <a:rPr lang="en-US" sz="900" dirty="0" err="1">
                <a:latin typeface="Consolas" panose="020B0609020204030204" pitchFamily="49" charset="0"/>
              </a:rPr>
              <a:t>MakePerspective</a:t>
            </a:r>
            <a:r>
              <a:rPr lang="en-US" sz="900" dirty="0">
                <a:latin typeface="Consolas" panose="020B0609020204030204" pitchFamily="49" charset="0"/>
              </a:rPr>
              <a:t>(</a:t>
            </a:r>
            <a:r>
              <a:rPr lang="en-US" sz="900" dirty="0" err="1">
                <a:latin typeface="Consolas" panose="020B0609020204030204" pitchFamily="49" charset="0"/>
              </a:rPr>
              <a:t>const</a:t>
            </a:r>
            <a:r>
              <a:rPr lang="en-US" sz="900" dirty="0">
                <a:latin typeface="Consolas" panose="020B0609020204030204" pitchFamily="49" charset="0"/>
              </a:rPr>
              <a:t> double </a:t>
            </a:r>
            <a:r>
              <a:rPr lang="en-US" sz="900" dirty="0" err="1">
                <a:latin typeface="Consolas" panose="020B0609020204030204" pitchFamily="49" charset="0"/>
              </a:rPr>
              <a:t>fovy,const</a:t>
            </a:r>
            <a:r>
              <a:rPr lang="en-US" sz="900" dirty="0">
                <a:latin typeface="Consolas" panose="020B0609020204030204" pitchFamily="49" charset="0"/>
              </a:rPr>
              <a:t> double </a:t>
            </a:r>
            <a:r>
              <a:rPr lang="en-US" sz="900" dirty="0" err="1">
                <a:latin typeface="Consolas" panose="020B0609020204030204" pitchFamily="49" charset="0"/>
              </a:rPr>
              <a:t>aspect,const</a:t>
            </a:r>
            <a:r>
              <a:rPr lang="en-US" sz="900" dirty="0">
                <a:latin typeface="Consolas" panose="020B0609020204030204" pitchFamily="49" charset="0"/>
              </a:rPr>
              <a:t> double </a:t>
            </a:r>
            <a:r>
              <a:rPr lang="en-US" sz="900" dirty="0" err="1">
                <a:latin typeface="Consolas" panose="020B0609020204030204" pitchFamily="49" charset="0"/>
              </a:rPr>
              <a:t>nearz,const</a:t>
            </a:r>
            <a:r>
              <a:rPr lang="en-US" sz="900" dirty="0">
                <a:latin typeface="Consolas" panose="020B0609020204030204" pitchFamily="49" charset="0"/>
              </a:rPr>
              <a:t> double </a:t>
            </a:r>
            <a:r>
              <a:rPr lang="en-US" sz="900" dirty="0" err="1">
                <a:latin typeface="Consolas" panose="020B0609020204030204" pitchFamily="49" charset="0"/>
              </a:rPr>
              <a:t>farz</a:t>
            </a:r>
            <a:r>
              <a:rPr lang="en-US" sz="900" dirty="0">
                <a:latin typeface="Consolas" panose="020B0609020204030204" pitchFamily="49" charset="0"/>
              </a:rPr>
              <a:t>)</a:t>
            </a:r>
          </a:p>
          <a:p>
            <a:r>
              <a:rPr lang="en-US" sz="900" dirty="0">
                <a:latin typeface="Consolas" panose="020B0609020204030204" pitchFamily="49" charset="0"/>
              </a:rPr>
              <a:t>{</a:t>
            </a:r>
          </a:p>
          <a:p>
            <a:r>
              <a:rPr lang="en-US" sz="900" dirty="0">
                <a:latin typeface="Consolas" panose="020B0609020204030204" pitchFamily="49" charset="0"/>
              </a:rPr>
              <a:t>    float mat[16];</a:t>
            </a:r>
          </a:p>
          <a:p>
            <a:endParaRPr lang="en-US" sz="900" dirty="0">
              <a:latin typeface="Consolas" panose="020B0609020204030204" pitchFamily="49" charset="0"/>
            </a:endParaRPr>
          </a:p>
          <a:p>
            <a:r>
              <a:rPr lang="en-US" sz="900" dirty="0">
                <a:latin typeface="Consolas" panose="020B0609020204030204" pitchFamily="49" charset="0"/>
              </a:rPr>
              <a:t>    // Based on the formula listed in www.opengl.org</a:t>
            </a:r>
          </a:p>
          <a:p>
            <a:r>
              <a:rPr lang="en-US" sz="900" dirty="0">
                <a:latin typeface="Consolas" panose="020B0609020204030204" pitchFamily="49" charset="0"/>
              </a:rPr>
              <a:t>    </a:t>
            </a:r>
            <a:r>
              <a:rPr lang="en-US" sz="900" dirty="0" err="1">
                <a:latin typeface="Consolas" panose="020B0609020204030204" pitchFamily="49" charset="0"/>
              </a:rPr>
              <a:t>const</a:t>
            </a:r>
            <a:r>
              <a:rPr lang="en-US" sz="900" dirty="0">
                <a:latin typeface="Consolas" panose="020B0609020204030204" pitchFamily="49" charset="0"/>
              </a:rPr>
              <a:t> float f=(float)(1.0/tan(</a:t>
            </a:r>
            <a:r>
              <a:rPr lang="en-US" sz="900" dirty="0" err="1">
                <a:latin typeface="Consolas" panose="020B0609020204030204" pitchFamily="49" charset="0"/>
              </a:rPr>
              <a:t>fovy</a:t>
            </a:r>
            <a:r>
              <a:rPr lang="en-US" sz="900" dirty="0">
                <a:latin typeface="Consolas" panose="020B0609020204030204" pitchFamily="49" charset="0"/>
              </a:rPr>
              <a:t>/2.0));</a:t>
            </a:r>
          </a:p>
          <a:p>
            <a:r>
              <a:rPr lang="en-US" sz="900" dirty="0">
                <a:latin typeface="Consolas" panose="020B0609020204030204" pitchFamily="49" charset="0"/>
              </a:rPr>
              <a:t>    mat[0]=(float)(f/aspect); mat[4]=0;        mat[ 8]=0;                                  mat[12]=0;</a:t>
            </a:r>
          </a:p>
          <a:p>
            <a:r>
              <a:rPr lang="en-US" sz="900" dirty="0">
                <a:latin typeface="Consolas" panose="020B0609020204030204" pitchFamily="49" charset="0"/>
              </a:rPr>
              <a:t>    mat[1]=0;                 mat[5]=(float)f; mat[ 9]=0;                                  mat[13]=0;</a:t>
            </a:r>
          </a:p>
          <a:p>
            <a:r>
              <a:rPr lang="en-US" sz="900" dirty="0">
                <a:latin typeface="Consolas" panose="020B0609020204030204" pitchFamily="49" charset="0"/>
              </a:rPr>
              <a:t>    mat[2]=0;                 mat[6]=0;        mat[10]=(float)((</a:t>
            </a:r>
            <a:r>
              <a:rPr lang="en-US" sz="900" dirty="0" err="1">
                <a:latin typeface="Consolas" panose="020B0609020204030204" pitchFamily="49" charset="0"/>
              </a:rPr>
              <a:t>farz+nearz</a:t>
            </a:r>
            <a:r>
              <a:rPr lang="en-US" sz="900" dirty="0">
                <a:latin typeface="Consolas" panose="020B0609020204030204" pitchFamily="49" charset="0"/>
              </a:rPr>
              <a:t>)/(</a:t>
            </a:r>
            <a:r>
              <a:rPr lang="en-US" sz="900" dirty="0" err="1">
                <a:latin typeface="Consolas" panose="020B0609020204030204" pitchFamily="49" charset="0"/>
              </a:rPr>
              <a:t>nearz-farz</a:t>
            </a:r>
            <a:r>
              <a:rPr lang="en-US" sz="900" dirty="0">
                <a:latin typeface="Consolas" panose="020B0609020204030204" pitchFamily="49" charset="0"/>
              </a:rPr>
              <a:t>)); mat[14]=(float)((2.0*</a:t>
            </a:r>
            <a:r>
              <a:rPr lang="en-US" sz="900" dirty="0" err="1">
                <a:latin typeface="Consolas" panose="020B0609020204030204" pitchFamily="49" charset="0"/>
              </a:rPr>
              <a:t>farz</a:t>
            </a:r>
            <a:r>
              <a:rPr lang="en-US" sz="900" dirty="0">
                <a:latin typeface="Consolas" panose="020B0609020204030204" pitchFamily="49" charset="0"/>
              </a:rPr>
              <a:t>*</a:t>
            </a:r>
            <a:r>
              <a:rPr lang="en-US" sz="900" dirty="0" err="1">
                <a:latin typeface="Consolas" panose="020B0609020204030204" pitchFamily="49" charset="0"/>
              </a:rPr>
              <a:t>nearz</a:t>
            </a:r>
            <a:r>
              <a:rPr lang="en-US" sz="900" dirty="0">
                <a:latin typeface="Consolas" panose="020B0609020204030204" pitchFamily="49" charset="0"/>
              </a:rPr>
              <a:t>)/(</a:t>
            </a:r>
            <a:r>
              <a:rPr lang="en-US" sz="900" dirty="0" err="1">
                <a:latin typeface="Consolas" panose="020B0609020204030204" pitchFamily="49" charset="0"/>
              </a:rPr>
              <a:t>nearz-farz</a:t>
            </a:r>
            <a:r>
              <a:rPr lang="en-US" sz="900" dirty="0">
                <a:latin typeface="Consolas" panose="020B0609020204030204" pitchFamily="49" charset="0"/>
              </a:rPr>
              <a:t>));</a:t>
            </a:r>
          </a:p>
          <a:p>
            <a:r>
              <a:rPr lang="en-US" sz="900" dirty="0">
                <a:latin typeface="Consolas" panose="020B0609020204030204" pitchFamily="49" charset="0"/>
              </a:rPr>
              <a:t>    mat[3]=0;                 mat[7]=0;        mat[11]=-1;                                 mat[15]=0;</a:t>
            </a:r>
          </a:p>
          <a:p>
            <a:endParaRPr lang="en-US" sz="900" dirty="0">
              <a:latin typeface="Consolas" panose="020B0609020204030204" pitchFamily="49" charset="0"/>
            </a:endParaRPr>
          </a:p>
          <a:p>
            <a:r>
              <a:rPr lang="en-US" sz="900" dirty="0">
                <a:latin typeface="Consolas" panose="020B0609020204030204" pitchFamily="49" charset="0"/>
              </a:rPr>
              <a:t>    YsMatrix4x4 </a:t>
            </a:r>
            <a:r>
              <a:rPr lang="en-US" sz="900" dirty="0" err="1">
                <a:latin typeface="Consolas" panose="020B0609020204030204" pitchFamily="49" charset="0"/>
              </a:rPr>
              <a:t>tfm</a:t>
            </a:r>
            <a:r>
              <a:rPr lang="en-US" sz="900" dirty="0">
                <a:latin typeface="Consolas" panose="020B0609020204030204" pitchFamily="49" charset="0"/>
              </a:rPr>
              <a:t>;</a:t>
            </a:r>
          </a:p>
          <a:p>
            <a:r>
              <a:rPr lang="en-US" sz="900" dirty="0">
                <a:latin typeface="Consolas" panose="020B0609020204030204" pitchFamily="49" charset="0"/>
              </a:rPr>
              <a:t>    </a:t>
            </a:r>
            <a:r>
              <a:rPr lang="en-US" sz="900" dirty="0" err="1">
                <a:latin typeface="Consolas" panose="020B0609020204030204" pitchFamily="49" charset="0"/>
              </a:rPr>
              <a:t>tfm.CreateFromOpenGlCompatibleMatrix</a:t>
            </a:r>
            <a:r>
              <a:rPr lang="en-US" sz="900" dirty="0">
                <a:latin typeface="Consolas" panose="020B0609020204030204" pitchFamily="49" charset="0"/>
              </a:rPr>
              <a:t>(mat);</a:t>
            </a:r>
          </a:p>
          <a:p>
            <a:r>
              <a:rPr lang="en-US" sz="900" dirty="0">
                <a:latin typeface="Consolas" panose="020B0609020204030204" pitchFamily="49" charset="0"/>
              </a:rPr>
              <a:t>    return </a:t>
            </a:r>
            <a:r>
              <a:rPr lang="en-US" sz="900" dirty="0" err="1">
                <a:latin typeface="Consolas" panose="020B0609020204030204" pitchFamily="49" charset="0"/>
              </a:rPr>
              <a:t>tfm</a:t>
            </a:r>
            <a:r>
              <a:rPr lang="en-US" sz="900" dirty="0">
                <a:latin typeface="Consolas" panose="020B0609020204030204" pitchFamily="49" charset="0"/>
              </a:rPr>
              <a:t>;</a:t>
            </a:r>
          </a:p>
          <a:p>
            <a:r>
              <a:rPr lang="en-US" sz="900" dirty="0">
                <a:latin typeface="Consolas" panose="020B0609020204030204" pitchFamily="49" charset="0"/>
              </a:rPr>
              <a:t>}</a:t>
            </a:r>
          </a:p>
          <a:p>
            <a:r>
              <a:rPr lang="en-US" sz="900" dirty="0">
                <a:latin typeface="Consolas" panose="020B0609020204030204" pitchFamily="49" charset="0"/>
              </a:rPr>
              <a:t>YsMatrix4x4 </a:t>
            </a:r>
            <a:r>
              <a:rPr lang="en-US" sz="900" dirty="0" err="1">
                <a:latin typeface="Consolas" panose="020B0609020204030204" pitchFamily="49" charset="0"/>
              </a:rPr>
              <a:t>MakeOrthogonal</a:t>
            </a:r>
            <a:r>
              <a:rPr lang="en-US" sz="900" dirty="0">
                <a:latin typeface="Consolas" panose="020B0609020204030204" pitchFamily="49" charset="0"/>
              </a:rPr>
              <a:t>(</a:t>
            </a:r>
          </a:p>
          <a:p>
            <a:r>
              <a:rPr lang="en-US" sz="900" dirty="0">
                <a:latin typeface="Consolas" panose="020B0609020204030204" pitchFamily="49" charset="0"/>
              </a:rPr>
              <a:t>    </a:t>
            </a:r>
            <a:r>
              <a:rPr lang="en-US" sz="900" dirty="0" err="1">
                <a:latin typeface="Consolas" panose="020B0609020204030204" pitchFamily="49" charset="0"/>
              </a:rPr>
              <a:t>const</a:t>
            </a:r>
            <a:r>
              <a:rPr lang="en-US" sz="900" dirty="0">
                <a:latin typeface="Consolas" panose="020B0609020204030204" pitchFamily="49" charset="0"/>
              </a:rPr>
              <a:t> double </a:t>
            </a:r>
            <a:r>
              <a:rPr lang="en-US" sz="900" dirty="0" err="1">
                <a:latin typeface="Consolas" panose="020B0609020204030204" pitchFamily="49" charset="0"/>
              </a:rPr>
              <a:t>left,const</a:t>
            </a:r>
            <a:r>
              <a:rPr lang="en-US" sz="900" dirty="0">
                <a:latin typeface="Consolas" panose="020B0609020204030204" pitchFamily="49" charset="0"/>
              </a:rPr>
              <a:t> double </a:t>
            </a:r>
            <a:r>
              <a:rPr lang="en-US" sz="900" dirty="0" err="1">
                <a:latin typeface="Consolas" panose="020B0609020204030204" pitchFamily="49" charset="0"/>
              </a:rPr>
              <a:t>right,const</a:t>
            </a:r>
            <a:r>
              <a:rPr lang="en-US" sz="900" dirty="0">
                <a:latin typeface="Consolas" panose="020B0609020204030204" pitchFamily="49" charset="0"/>
              </a:rPr>
              <a:t> double </a:t>
            </a:r>
            <a:r>
              <a:rPr lang="en-US" sz="900" dirty="0" err="1">
                <a:latin typeface="Consolas" panose="020B0609020204030204" pitchFamily="49" charset="0"/>
              </a:rPr>
              <a:t>bottom,const</a:t>
            </a:r>
            <a:r>
              <a:rPr lang="en-US" sz="900" dirty="0">
                <a:latin typeface="Consolas" panose="020B0609020204030204" pitchFamily="49" charset="0"/>
              </a:rPr>
              <a:t> double </a:t>
            </a:r>
            <a:r>
              <a:rPr lang="en-US" sz="900" dirty="0" err="1">
                <a:latin typeface="Consolas" panose="020B0609020204030204" pitchFamily="49" charset="0"/>
              </a:rPr>
              <a:t>top,const</a:t>
            </a:r>
            <a:r>
              <a:rPr lang="en-US" sz="900" dirty="0">
                <a:latin typeface="Consolas" panose="020B0609020204030204" pitchFamily="49" charset="0"/>
              </a:rPr>
              <a:t> double </a:t>
            </a:r>
            <a:r>
              <a:rPr lang="en-US" sz="900" dirty="0" err="1">
                <a:latin typeface="Consolas" panose="020B0609020204030204" pitchFamily="49" charset="0"/>
              </a:rPr>
              <a:t>nearz,const</a:t>
            </a:r>
            <a:r>
              <a:rPr lang="en-US" sz="900" dirty="0">
                <a:latin typeface="Consolas" panose="020B0609020204030204" pitchFamily="49" charset="0"/>
              </a:rPr>
              <a:t> double </a:t>
            </a:r>
            <a:r>
              <a:rPr lang="en-US" sz="900" dirty="0" err="1">
                <a:latin typeface="Consolas" panose="020B0609020204030204" pitchFamily="49" charset="0"/>
              </a:rPr>
              <a:t>farz</a:t>
            </a:r>
            <a:r>
              <a:rPr lang="en-US" sz="900" dirty="0">
                <a:latin typeface="Consolas" panose="020B0609020204030204" pitchFamily="49" charset="0"/>
              </a:rPr>
              <a:t>)</a:t>
            </a:r>
          </a:p>
          <a:p>
            <a:r>
              <a:rPr lang="en-US" sz="900" dirty="0">
                <a:latin typeface="Consolas" panose="020B0609020204030204" pitchFamily="49" charset="0"/>
              </a:rPr>
              <a:t>{</a:t>
            </a:r>
          </a:p>
          <a:p>
            <a:r>
              <a:rPr lang="en-US" sz="900" dirty="0">
                <a:latin typeface="Consolas" panose="020B0609020204030204" pitchFamily="49" charset="0"/>
              </a:rPr>
              <a:t>    float mat[16];</a:t>
            </a:r>
          </a:p>
          <a:p>
            <a:r>
              <a:rPr lang="en-US" sz="900" dirty="0">
                <a:latin typeface="Consolas" panose="020B0609020204030204" pitchFamily="49" charset="0"/>
              </a:rPr>
              <a:t>    // Based on the formula listed in www.opengl.org</a:t>
            </a:r>
          </a:p>
          <a:p>
            <a:r>
              <a:rPr lang="en-US" sz="900" dirty="0">
                <a:latin typeface="Consolas" panose="020B0609020204030204" pitchFamily="49" charset="0"/>
              </a:rPr>
              <a:t>    </a:t>
            </a:r>
            <a:r>
              <a:rPr lang="en-US" sz="900" dirty="0" err="1">
                <a:latin typeface="Consolas" panose="020B0609020204030204" pitchFamily="49" charset="0"/>
              </a:rPr>
              <a:t>const</a:t>
            </a:r>
            <a:r>
              <a:rPr lang="en-US" sz="900" dirty="0">
                <a:latin typeface="Consolas" panose="020B0609020204030204" pitchFamily="49" charset="0"/>
              </a:rPr>
              <a:t> double </a:t>
            </a:r>
            <a:r>
              <a:rPr lang="en-US" sz="900" dirty="0" err="1">
                <a:latin typeface="Consolas" panose="020B0609020204030204" pitchFamily="49" charset="0"/>
              </a:rPr>
              <a:t>tx</a:t>
            </a:r>
            <a:r>
              <a:rPr lang="en-US" sz="900" dirty="0">
                <a:latin typeface="Consolas" panose="020B0609020204030204" pitchFamily="49" charset="0"/>
              </a:rPr>
              <a:t>=-(</a:t>
            </a:r>
            <a:r>
              <a:rPr lang="en-US" sz="900" dirty="0" err="1">
                <a:latin typeface="Consolas" panose="020B0609020204030204" pitchFamily="49" charset="0"/>
              </a:rPr>
              <a:t>right+left</a:t>
            </a:r>
            <a:r>
              <a:rPr lang="en-US" sz="900" dirty="0">
                <a:latin typeface="Consolas" panose="020B0609020204030204" pitchFamily="49" charset="0"/>
              </a:rPr>
              <a:t>)/(right-left);</a:t>
            </a:r>
          </a:p>
          <a:p>
            <a:r>
              <a:rPr lang="en-US" sz="900" dirty="0">
                <a:latin typeface="Consolas" panose="020B0609020204030204" pitchFamily="49" charset="0"/>
              </a:rPr>
              <a:t>    </a:t>
            </a:r>
            <a:r>
              <a:rPr lang="en-US" sz="900" dirty="0" err="1">
                <a:latin typeface="Consolas" panose="020B0609020204030204" pitchFamily="49" charset="0"/>
              </a:rPr>
              <a:t>const</a:t>
            </a:r>
            <a:r>
              <a:rPr lang="en-US" sz="900" dirty="0">
                <a:latin typeface="Consolas" panose="020B0609020204030204" pitchFamily="49" charset="0"/>
              </a:rPr>
              <a:t> double ty=-(</a:t>
            </a:r>
            <a:r>
              <a:rPr lang="en-US" sz="900" dirty="0" err="1">
                <a:latin typeface="Consolas" panose="020B0609020204030204" pitchFamily="49" charset="0"/>
              </a:rPr>
              <a:t>top+bottom</a:t>
            </a:r>
            <a:r>
              <a:rPr lang="en-US" sz="900" dirty="0">
                <a:latin typeface="Consolas" panose="020B0609020204030204" pitchFamily="49" charset="0"/>
              </a:rPr>
              <a:t>)/(top-bottom);</a:t>
            </a:r>
          </a:p>
          <a:p>
            <a:r>
              <a:rPr lang="en-US" sz="900" dirty="0">
                <a:latin typeface="Consolas" panose="020B0609020204030204" pitchFamily="49" charset="0"/>
              </a:rPr>
              <a:t>    </a:t>
            </a:r>
            <a:r>
              <a:rPr lang="en-US" sz="900" dirty="0" err="1">
                <a:latin typeface="Consolas" panose="020B0609020204030204" pitchFamily="49" charset="0"/>
              </a:rPr>
              <a:t>const</a:t>
            </a:r>
            <a:r>
              <a:rPr lang="en-US" sz="900" dirty="0">
                <a:latin typeface="Consolas" panose="020B0609020204030204" pitchFamily="49" charset="0"/>
              </a:rPr>
              <a:t> double </a:t>
            </a:r>
            <a:r>
              <a:rPr lang="en-US" sz="900" dirty="0" err="1">
                <a:latin typeface="Consolas" panose="020B0609020204030204" pitchFamily="49" charset="0"/>
              </a:rPr>
              <a:t>tz</a:t>
            </a:r>
            <a:r>
              <a:rPr lang="en-US" sz="900" dirty="0">
                <a:latin typeface="Consolas" panose="020B0609020204030204" pitchFamily="49" charset="0"/>
              </a:rPr>
              <a:t>=-(</a:t>
            </a:r>
            <a:r>
              <a:rPr lang="en-US" sz="900" dirty="0" err="1">
                <a:latin typeface="Consolas" panose="020B0609020204030204" pitchFamily="49" charset="0"/>
              </a:rPr>
              <a:t>farz+nearz</a:t>
            </a:r>
            <a:r>
              <a:rPr lang="en-US" sz="900" dirty="0">
                <a:latin typeface="Consolas" panose="020B0609020204030204" pitchFamily="49" charset="0"/>
              </a:rPr>
              <a:t>)/(</a:t>
            </a:r>
            <a:r>
              <a:rPr lang="en-US" sz="900" dirty="0" err="1">
                <a:latin typeface="Consolas" panose="020B0609020204030204" pitchFamily="49" charset="0"/>
              </a:rPr>
              <a:t>farz-nearz</a:t>
            </a:r>
            <a:r>
              <a:rPr lang="en-US" sz="900" dirty="0">
                <a:latin typeface="Consolas" panose="020B0609020204030204" pitchFamily="49" charset="0"/>
              </a:rPr>
              <a:t>);</a:t>
            </a:r>
          </a:p>
          <a:p>
            <a:r>
              <a:rPr lang="en-US" sz="900" dirty="0">
                <a:latin typeface="Consolas" panose="020B0609020204030204" pitchFamily="49" charset="0"/>
              </a:rPr>
              <a:t>    mat[0]=(float)(2.0/(right-left)); mat[4]=0;                         mat[ 8]=0;                          mat[12]=(float)</a:t>
            </a:r>
            <a:r>
              <a:rPr lang="en-US" sz="900" dirty="0" err="1">
                <a:latin typeface="Consolas" panose="020B0609020204030204" pitchFamily="49" charset="0"/>
              </a:rPr>
              <a:t>tx</a:t>
            </a:r>
            <a:r>
              <a:rPr lang="en-US" sz="900" dirty="0">
                <a:latin typeface="Consolas" panose="020B0609020204030204" pitchFamily="49" charset="0"/>
              </a:rPr>
              <a:t>;</a:t>
            </a:r>
          </a:p>
          <a:p>
            <a:r>
              <a:rPr lang="en-US" sz="900" dirty="0">
                <a:latin typeface="Consolas" panose="020B0609020204030204" pitchFamily="49" charset="0"/>
              </a:rPr>
              <a:t>    mat[1]=0;                         mat[5]=(float)(2.0/(top-bottom)); mat[ 9]=0;                          mat[13]=(float)ty;</a:t>
            </a:r>
          </a:p>
          <a:p>
            <a:r>
              <a:rPr lang="en-US" sz="900" dirty="0">
                <a:latin typeface="Consolas" panose="020B0609020204030204" pitchFamily="49" charset="0"/>
              </a:rPr>
              <a:t>    mat[2]=0;                         mat[6]=0;                         mat[10]=(float)(-2.0/(</a:t>
            </a:r>
            <a:r>
              <a:rPr lang="en-US" sz="900" dirty="0" err="1">
                <a:latin typeface="Consolas" panose="020B0609020204030204" pitchFamily="49" charset="0"/>
              </a:rPr>
              <a:t>farz-nearz</a:t>
            </a:r>
            <a:r>
              <a:rPr lang="en-US" sz="900" dirty="0">
                <a:latin typeface="Consolas" panose="020B0609020204030204" pitchFamily="49" charset="0"/>
              </a:rPr>
              <a:t>)); mat[14]=(float)</a:t>
            </a:r>
            <a:r>
              <a:rPr lang="en-US" sz="900" dirty="0" err="1">
                <a:latin typeface="Consolas" panose="020B0609020204030204" pitchFamily="49" charset="0"/>
              </a:rPr>
              <a:t>tz</a:t>
            </a:r>
            <a:r>
              <a:rPr lang="en-US" sz="900" dirty="0">
                <a:latin typeface="Consolas" panose="020B0609020204030204" pitchFamily="49" charset="0"/>
              </a:rPr>
              <a:t>;</a:t>
            </a:r>
          </a:p>
          <a:p>
            <a:r>
              <a:rPr lang="en-US" sz="900" dirty="0">
                <a:latin typeface="Consolas" panose="020B0609020204030204" pitchFamily="49" charset="0"/>
              </a:rPr>
              <a:t>    mat[3]=0;                         mat[7]=0;                         mat[11]=0;                          mat[15]=1;</a:t>
            </a:r>
          </a:p>
          <a:p>
            <a:endParaRPr lang="en-US" sz="900" dirty="0">
              <a:latin typeface="Consolas" panose="020B0609020204030204" pitchFamily="49" charset="0"/>
            </a:endParaRPr>
          </a:p>
          <a:p>
            <a:r>
              <a:rPr lang="en-US" sz="900" dirty="0">
                <a:latin typeface="Consolas" panose="020B0609020204030204" pitchFamily="49" charset="0"/>
              </a:rPr>
              <a:t>    YsMatrix4x4 </a:t>
            </a:r>
            <a:r>
              <a:rPr lang="en-US" sz="900" dirty="0" err="1">
                <a:latin typeface="Consolas" panose="020B0609020204030204" pitchFamily="49" charset="0"/>
              </a:rPr>
              <a:t>tfm</a:t>
            </a:r>
            <a:r>
              <a:rPr lang="en-US" sz="900" dirty="0">
                <a:latin typeface="Consolas" panose="020B0609020204030204" pitchFamily="49" charset="0"/>
              </a:rPr>
              <a:t>;</a:t>
            </a:r>
          </a:p>
          <a:p>
            <a:r>
              <a:rPr lang="en-US" sz="900" dirty="0">
                <a:latin typeface="Consolas" panose="020B0609020204030204" pitchFamily="49" charset="0"/>
              </a:rPr>
              <a:t>    </a:t>
            </a:r>
            <a:r>
              <a:rPr lang="en-US" sz="900" dirty="0" err="1">
                <a:latin typeface="Consolas" panose="020B0609020204030204" pitchFamily="49" charset="0"/>
              </a:rPr>
              <a:t>tfm.CreateFromOpenGlCompatibleMatrix</a:t>
            </a:r>
            <a:r>
              <a:rPr lang="en-US" sz="900" dirty="0">
                <a:latin typeface="Consolas" panose="020B0609020204030204" pitchFamily="49" charset="0"/>
              </a:rPr>
              <a:t>(mat);</a:t>
            </a:r>
          </a:p>
          <a:p>
            <a:r>
              <a:rPr lang="en-US" sz="900" dirty="0">
                <a:latin typeface="Consolas" panose="020B0609020204030204" pitchFamily="49" charset="0"/>
              </a:rPr>
              <a:t>    return </a:t>
            </a:r>
            <a:r>
              <a:rPr lang="en-US" sz="900" dirty="0" err="1">
                <a:latin typeface="Consolas" panose="020B0609020204030204" pitchFamily="49" charset="0"/>
              </a:rPr>
              <a:t>tfm</a:t>
            </a:r>
            <a:r>
              <a:rPr lang="en-US" sz="900" dirty="0">
                <a:latin typeface="Consolas" panose="020B0609020204030204" pitchFamily="49" charset="0"/>
              </a:rPr>
              <a:t>;</a:t>
            </a:r>
          </a:p>
          <a:p>
            <a:r>
              <a:rPr lang="en-US" sz="900" dirty="0">
                <a:latin typeface="Consolas" panose="020B0609020204030204" pitchFamily="49" charset="0"/>
              </a:rPr>
              <a:t>}</a:t>
            </a:r>
          </a:p>
        </p:txBody>
      </p:sp>
    </p:spTree>
    <p:extLst>
      <p:ext uri="{BB962C8B-B14F-4D97-AF65-F5344CB8AC3E}">
        <p14:creationId xmlns:p14="http://schemas.microsoft.com/office/powerpoint/2010/main" val="4743265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Picking</a:t>
            </a:r>
          </a:p>
        </p:txBody>
      </p:sp>
      <p:sp>
        <p:nvSpPr>
          <p:cNvPr id="3" name="Content Placeholder 2"/>
          <p:cNvSpPr>
            <a:spLocks noGrp="1"/>
          </p:cNvSpPr>
          <p:nvPr>
            <p:ph idx="1"/>
          </p:nvPr>
        </p:nvSpPr>
        <p:spPr/>
        <p:txBody>
          <a:bodyPr/>
          <a:lstStyle/>
          <a:p>
            <a:r>
              <a:rPr lang="en-US" dirty="0"/>
              <a:t>Change color of the picked polygon.</a:t>
            </a:r>
          </a:p>
          <a:p>
            <a:r>
              <a:rPr lang="en-US" dirty="0"/>
              <a:t>What needs to be done when the user clicks on the left button:</a:t>
            </a:r>
          </a:p>
          <a:p>
            <a:pPr marL="914400" lvl="1" indent="-457200">
              <a:buFont typeface="+mj-lt"/>
              <a:buAutoNum type="arabicPeriod"/>
            </a:pPr>
            <a:r>
              <a:rPr lang="en-US" dirty="0"/>
              <a:t>Calculate a line from the mouse coordinate.</a:t>
            </a:r>
          </a:p>
          <a:p>
            <a:pPr marL="914400" lvl="1" indent="-457200">
              <a:buFont typeface="+mj-lt"/>
              <a:buAutoNum type="arabicPeriod"/>
            </a:pPr>
            <a:r>
              <a:rPr lang="en-US" dirty="0"/>
              <a:t>Find the polygon that:</a:t>
            </a:r>
          </a:p>
          <a:p>
            <a:pPr marL="1314450" lvl="2" indent="-457200"/>
            <a:r>
              <a:rPr lang="en-US" dirty="0"/>
              <a:t>intersects with the line, and</a:t>
            </a:r>
          </a:p>
          <a:p>
            <a:pPr marL="1314450" lvl="2" indent="-457200"/>
            <a:r>
              <a:rPr lang="en-US" dirty="0"/>
              <a:t>in front of the camera, and</a:t>
            </a:r>
          </a:p>
          <a:p>
            <a:pPr marL="1314450" lvl="2" indent="-457200"/>
            <a:r>
              <a:rPr lang="en-US" dirty="0"/>
              <a:t>nearest to the view point.</a:t>
            </a:r>
          </a:p>
          <a:p>
            <a:pPr marL="914400" lvl="1" indent="-457200">
              <a:buFont typeface="+mj-lt"/>
              <a:buAutoNum type="arabicPeriod"/>
            </a:pPr>
            <a:r>
              <a:rPr lang="en-US" dirty="0"/>
              <a:t>Change the color of the polygon.</a:t>
            </a:r>
          </a:p>
        </p:txBody>
      </p:sp>
    </p:spTree>
    <p:extLst>
      <p:ext uri="{BB962C8B-B14F-4D97-AF65-F5344CB8AC3E}">
        <p14:creationId xmlns:p14="http://schemas.microsoft.com/office/powerpoint/2010/main" val="42752921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Intersection of a line and a polygon</a:t>
            </a:r>
          </a:p>
        </p:txBody>
      </p:sp>
      <p:sp>
        <p:nvSpPr>
          <p:cNvPr id="3" name="Content Placeholder 2"/>
          <p:cNvSpPr>
            <a:spLocks noGrp="1"/>
          </p:cNvSpPr>
          <p:nvPr>
            <p:ph idx="1"/>
          </p:nvPr>
        </p:nvSpPr>
        <p:spPr/>
        <p:txBody>
          <a:bodyPr/>
          <a:lstStyle/>
          <a:p>
            <a:r>
              <a:rPr lang="en-US" dirty="0"/>
              <a:t>Plane-line intersection.</a:t>
            </a:r>
          </a:p>
          <a:p>
            <a:endParaRPr lang="en-US" dirty="0"/>
          </a:p>
          <a:p>
            <a:endParaRPr lang="en-US" dirty="0"/>
          </a:p>
          <a:p>
            <a:endParaRPr lang="en-US" dirty="0"/>
          </a:p>
          <a:p>
            <a:endParaRPr lang="en-US" dirty="0"/>
          </a:p>
          <a:p>
            <a:endParaRPr lang="en-US" dirty="0"/>
          </a:p>
          <a:p>
            <a:endParaRPr lang="en-US" dirty="0"/>
          </a:p>
          <a:p>
            <a:r>
              <a:rPr lang="en-US" dirty="0"/>
              <a:t>The intersecting point is on the boundary or inside of the polygon.  (YsCheckInsidePolygon3)</a:t>
            </a:r>
          </a:p>
        </p:txBody>
      </p:sp>
      <p:sp>
        <p:nvSpPr>
          <p:cNvPr id="4" name="TextBox 3"/>
          <p:cNvSpPr txBox="1"/>
          <p:nvPr/>
        </p:nvSpPr>
        <p:spPr>
          <a:xfrm>
            <a:off x="457200" y="5003488"/>
            <a:ext cx="7186583" cy="1615827"/>
          </a:xfrm>
          <a:prstGeom prst="rect">
            <a:avLst/>
          </a:prstGeom>
          <a:noFill/>
        </p:spPr>
        <p:txBody>
          <a:bodyPr wrap="none" rtlCol="0">
            <a:spAutoFit/>
          </a:bodyPr>
          <a:lstStyle/>
          <a:p>
            <a:r>
              <a:rPr lang="en-US" sz="1100" dirty="0">
                <a:latin typeface="Consolas" panose="020B0609020204030204" pitchFamily="49" charset="0"/>
              </a:rPr>
              <a:t>/*! Templated version of YsCheckInsidePolygon3.</a:t>
            </a:r>
          </a:p>
          <a:p>
            <a:r>
              <a:rPr lang="en-US" sz="1100" dirty="0">
                <a:latin typeface="Consolas" panose="020B0609020204030204" pitchFamily="49" charset="0"/>
              </a:rPr>
              <a:t>    </a:t>
            </a:r>
            <a:r>
              <a:rPr lang="en-US" sz="1100" dirty="0" err="1">
                <a:latin typeface="Consolas" panose="020B0609020204030204" pitchFamily="49" charset="0"/>
              </a:rPr>
              <a:t>std</a:t>
            </a:r>
            <a:r>
              <a:rPr lang="en-US" sz="1100" dirty="0">
                <a:latin typeface="Consolas" panose="020B0609020204030204" pitchFamily="49" charset="0"/>
              </a:rPr>
              <a:t>::vector &lt;YsVec3&gt; or </a:t>
            </a:r>
            <a:r>
              <a:rPr lang="en-US" sz="1100" dirty="0" err="1">
                <a:latin typeface="Consolas" panose="020B0609020204030204" pitchFamily="49" charset="0"/>
              </a:rPr>
              <a:t>YsArray</a:t>
            </a:r>
            <a:r>
              <a:rPr lang="en-US" sz="1100" dirty="0">
                <a:latin typeface="Consolas" panose="020B0609020204030204" pitchFamily="49" charset="0"/>
              </a:rPr>
              <a:t> &lt;YsVec3,N&gt; can be given as </a:t>
            </a:r>
            <a:r>
              <a:rPr lang="en-US" sz="1100" dirty="0" err="1">
                <a:latin typeface="Consolas" panose="020B0609020204030204" pitchFamily="49" charset="0"/>
              </a:rPr>
              <a:t>plg</a:t>
            </a:r>
            <a:r>
              <a:rPr lang="en-US" sz="1100" dirty="0">
                <a:latin typeface="Consolas" panose="020B0609020204030204" pitchFamily="49" charset="0"/>
              </a:rPr>
              <a:t>. </a:t>
            </a:r>
          </a:p>
          <a:p>
            <a:r>
              <a:rPr lang="en-US" sz="1100" dirty="0">
                <a:latin typeface="Consolas" panose="020B0609020204030204" pitchFamily="49" charset="0"/>
              </a:rPr>
              <a:t>    It returns one of:</a:t>
            </a:r>
          </a:p>
          <a:p>
            <a:r>
              <a:rPr lang="en-US" sz="1100" dirty="0">
                <a:latin typeface="Consolas" panose="020B0609020204030204" pitchFamily="49" charset="0"/>
              </a:rPr>
              <a:t>      YSINSIDE        Inside </a:t>
            </a:r>
          </a:p>
          <a:p>
            <a:r>
              <a:rPr lang="en-US" sz="1100" dirty="0">
                <a:latin typeface="Consolas" panose="020B0609020204030204" pitchFamily="49" charset="0"/>
              </a:rPr>
              <a:t>      YSOUTSIDE       Outside </a:t>
            </a:r>
          </a:p>
          <a:p>
            <a:r>
              <a:rPr lang="en-US" sz="1100" dirty="0">
                <a:latin typeface="Consolas" panose="020B0609020204030204" pitchFamily="49" charset="0"/>
              </a:rPr>
              <a:t>      YSBOUNDARY      On the boundary </a:t>
            </a:r>
          </a:p>
          <a:p>
            <a:r>
              <a:rPr lang="en-US" sz="1100" dirty="0">
                <a:latin typeface="Consolas" panose="020B0609020204030204" pitchFamily="49" charset="0"/>
              </a:rPr>
              <a:t>      YSUNKNOWNSIDE   Cannot tell due to an error. */</a:t>
            </a:r>
          </a:p>
          <a:p>
            <a:r>
              <a:rPr lang="en-US" sz="1100" dirty="0">
                <a:latin typeface="Consolas" panose="020B0609020204030204" pitchFamily="49" charset="0"/>
              </a:rPr>
              <a:t>inline YSSIDE YsCheckInsidePolygon3(</a:t>
            </a:r>
            <a:r>
              <a:rPr lang="en-US" sz="1100" dirty="0" err="1">
                <a:latin typeface="Consolas" panose="020B0609020204030204" pitchFamily="49" charset="0"/>
              </a:rPr>
              <a:t>const</a:t>
            </a:r>
            <a:r>
              <a:rPr lang="en-US" sz="1100" dirty="0">
                <a:latin typeface="Consolas" panose="020B0609020204030204" pitchFamily="49" charset="0"/>
              </a:rPr>
              <a:t> YsVec3 &amp;</a:t>
            </a:r>
            <a:r>
              <a:rPr lang="en-US" sz="1100" dirty="0" err="1">
                <a:latin typeface="Consolas" panose="020B0609020204030204" pitchFamily="49" charset="0"/>
              </a:rPr>
              <a:t>ref,const</a:t>
            </a:r>
            <a:r>
              <a:rPr lang="en-US" sz="1100" dirty="0">
                <a:latin typeface="Consolas" panose="020B0609020204030204" pitchFamily="49" charset="0"/>
              </a:rPr>
              <a:t> </a:t>
            </a:r>
            <a:r>
              <a:rPr lang="en-US" sz="1100" dirty="0" err="1">
                <a:latin typeface="Consolas" panose="020B0609020204030204" pitchFamily="49" charset="0"/>
              </a:rPr>
              <a:t>YsConstArrayMask</a:t>
            </a:r>
            <a:r>
              <a:rPr lang="en-US" sz="1100" dirty="0">
                <a:latin typeface="Consolas" panose="020B0609020204030204" pitchFamily="49" charset="0"/>
              </a:rPr>
              <a:t> &lt;YsVec3&gt; &amp;</a:t>
            </a:r>
            <a:r>
              <a:rPr lang="en-US" sz="1100" dirty="0" err="1">
                <a:latin typeface="Consolas" panose="020B0609020204030204" pitchFamily="49" charset="0"/>
              </a:rPr>
              <a:t>plg</a:t>
            </a:r>
            <a:r>
              <a:rPr lang="en-US" sz="1100" dirty="0">
                <a:latin typeface="Consolas" panose="020B0609020204030204" pitchFamily="49" charset="0"/>
              </a:rPr>
              <a:t>)</a:t>
            </a:r>
          </a:p>
          <a:p>
            <a:endParaRPr lang="en-US" sz="1100" dirty="0">
              <a:latin typeface="Consolas" panose="020B0609020204030204" pitchFamily="49" charset="0"/>
            </a:endParaRPr>
          </a:p>
        </p:txBody>
      </p:sp>
      <p:sp>
        <p:nvSpPr>
          <p:cNvPr id="5" name="TextBox 4"/>
          <p:cNvSpPr txBox="1"/>
          <p:nvPr/>
        </p:nvSpPr>
        <p:spPr>
          <a:xfrm>
            <a:off x="457200" y="1514001"/>
            <a:ext cx="11614077" cy="2516073"/>
          </a:xfrm>
          <a:prstGeom prst="rect">
            <a:avLst/>
          </a:prstGeom>
          <a:noFill/>
        </p:spPr>
        <p:txBody>
          <a:bodyPr wrap="none" rtlCol="0">
            <a:spAutoFit/>
          </a:bodyPr>
          <a:lstStyle/>
          <a:p>
            <a:r>
              <a:rPr lang="en-US" sz="1050" dirty="0">
                <a:latin typeface="Consolas" panose="020B0609020204030204" pitchFamily="49" charset="0"/>
              </a:rPr>
              <a:t>class </a:t>
            </a:r>
            <a:r>
              <a:rPr lang="en-US" sz="1050" dirty="0" err="1">
                <a:latin typeface="Consolas" panose="020B0609020204030204" pitchFamily="49" charset="0"/>
              </a:rPr>
              <a:t>YsPlane</a:t>
            </a:r>
            <a:endParaRPr lang="en-US" sz="1050" dirty="0">
              <a:latin typeface="Consolas" panose="020B0609020204030204" pitchFamily="49" charset="0"/>
            </a:endParaRPr>
          </a:p>
          <a:p>
            <a:r>
              <a:rPr lang="en-US" sz="1050" dirty="0">
                <a:latin typeface="Consolas" panose="020B0609020204030204" pitchFamily="49" charset="0"/>
              </a:rPr>
              <a:t>{</a:t>
            </a:r>
          </a:p>
          <a:p>
            <a:r>
              <a:rPr lang="en-US" sz="1050" dirty="0">
                <a:latin typeface="Consolas" panose="020B0609020204030204" pitchFamily="49" charset="0"/>
              </a:rPr>
              <a:t>public:</a:t>
            </a:r>
          </a:p>
          <a:p>
            <a:r>
              <a:rPr lang="en-US" sz="1050" dirty="0">
                <a:latin typeface="Consolas" panose="020B0609020204030204" pitchFamily="49" charset="0"/>
              </a:rPr>
              <a:t>    /*! Constructor that creates a plane from a point on the plane and a normal vector.</a:t>
            </a:r>
          </a:p>
          <a:p>
            <a:r>
              <a:rPr lang="en-US" sz="1050" dirty="0">
                <a:latin typeface="Consolas" panose="020B0609020204030204" pitchFamily="49" charset="0"/>
              </a:rPr>
              <a:t>        The incoming normal vector is normalized within this function.  Therefore, the</a:t>
            </a:r>
          </a:p>
          <a:p>
            <a:r>
              <a:rPr lang="en-US" sz="1050" dirty="0">
                <a:latin typeface="Consolas" panose="020B0609020204030204" pitchFamily="49" charset="0"/>
              </a:rPr>
              <a:t>        vector does not have to be a unit vector.</a:t>
            </a:r>
          </a:p>
          <a:p>
            <a:r>
              <a:rPr lang="en-US" sz="1050" dirty="0">
                <a:latin typeface="Consolas" panose="020B0609020204030204" pitchFamily="49" charset="0"/>
              </a:rPr>
              <a:t>        \</a:t>
            </a:r>
            <a:r>
              <a:rPr lang="en-US" sz="1050" dirty="0" err="1">
                <a:latin typeface="Consolas" panose="020B0609020204030204" pitchFamily="49" charset="0"/>
              </a:rPr>
              <a:t>param</a:t>
            </a:r>
            <a:r>
              <a:rPr lang="en-US" sz="1050" dirty="0">
                <a:latin typeface="Consolas" panose="020B0609020204030204" pitchFamily="49" charset="0"/>
              </a:rPr>
              <a:t> o [In] A point on the plane</a:t>
            </a:r>
          </a:p>
          <a:p>
            <a:r>
              <a:rPr lang="en-US" sz="1050" dirty="0">
                <a:latin typeface="Consolas" panose="020B0609020204030204" pitchFamily="49" charset="0"/>
              </a:rPr>
              <a:t>        \</a:t>
            </a:r>
            <a:r>
              <a:rPr lang="en-US" sz="1050" dirty="0" err="1">
                <a:latin typeface="Consolas" panose="020B0609020204030204" pitchFamily="49" charset="0"/>
              </a:rPr>
              <a:t>param</a:t>
            </a:r>
            <a:r>
              <a:rPr lang="en-US" sz="1050" dirty="0">
                <a:latin typeface="Consolas" panose="020B0609020204030204" pitchFamily="49" charset="0"/>
              </a:rPr>
              <a:t> n [In] A normal vector */</a:t>
            </a:r>
          </a:p>
          <a:p>
            <a:r>
              <a:rPr lang="en-US" sz="1050" dirty="0">
                <a:latin typeface="Consolas" panose="020B0609020204030204" pitchFamily="49" charset="0"/>
              </a:rPr>
              <a:t>    </a:t>
            </a:r>
            <a:r>
              <a:rPr lang="en-US" sz="1050" dirty="0" err="1">
                <a:latin typeface="Consolas" panose="020B0609020204030204" pitchFamily="49" charset="0"/>
              </a:rPr>
              <a:t>YsPlane</a:t>
            </a:r>
            <a:r>
              <a:rPr lang="en-US" sz="1050" dirty="0">
                <a:latin typeface="Consolas" panose="020B0609020204030204" pitchFamily="49" charset="0"/>
              </a:rPr>
              <a:t>(</a:t>
            </a:r>
            <a:r>
              <a:rPr lang="en-US" sz="1050" dirty="0" err="1">
                <a:latin typeface="Consolas" panose="020B0609020204030204" pitchFamily="49" charset="0"/>
              </a:rPr>
              <a:t>const</a:t>
            </a:r>
            <a:r>
              <a:rPr lang="en-US" sz="1050" dirty="0">
                <a:latin typeface="Consolas" panose="020B0609020204030204" pitchFamily="49" charset="0"/>
              </a:rPr>
              <a:t> YsVec3 &amp;</a:t>
            </a:r>
            <a:r>
              <a:rPr lang="en-US" sz="1050" dirty="0" err="1">
                <a:latin typeface="Consolas" panose="020B0609020204030204" pitchFamily="49" charset="0"/>
              </a:rPr>
              <a:t>o,const</a:t>
            </a:r>
            <a:r>
              <a:rPr lang="en-US" sz="1050" dirty="0">
                <a:latin typeface="Consolas" panose="020B0609020204030204" pitchFamily="49" charset="0"/>
              </a:rPr>
              <a:t> YsVec3 &amp;n);</a:t>
            </a:r>
          </a:p>
          <a:p>
            <a:r>
              <a:rPr lang="en-US" sz="1050" dirty="0">
                <a:latin typeface="Consolas" panose="020B0609020204030204" pitchFamily="49" charset="0"/>
              </a:rPr>
              <a:t>    /*! If a given finite-length line intersects with the plane, it returns YSOK and the intersecting point is returns to </a:t>
            </a:r>
            <a:r>
              <a:rPr lang="en-US" sz="1050" dirty="0" err="1">
                <a:latin typeface="Consolas" panose="020B0609020204030204" pitchFamily="49" charset="0"/>
              </a:rPr>
              <a:t>crs</a:t>
            </a:r>
            <a:r>
              <a:rPr lang="en-US" sz="1050" dirty="0">
                <a:latin typeface="Consolas" panose="020B0609020204030204" pitchFamily="49" charset="0"/>
              </a:rPr>
              <a:t>.  It returns YSERR otherwise.</a:t>
            </a:r>
          </a:p>
          <a:p>
            <a:r>
              <a:rPr lang="en-US" sz="1050" dirty="0">
                <a:latin typeface="Consolas" panose="020B0609020204030204" pitchFamily="49" charset="0"/>
              </a:rPr>
              <a:t>        \</a:t>
            </a:r>
            <a:r>
              <a:rPr lang="en-US" sz="1050" dirty="0" err="1">
                <a:latin typeface="Consolas" panose="020B0609020204030204" pitchFamily="49" charset="0"/>
              </a:rPr>
              <a:t>param</a:t>
            </a:r>
            <a:r>
              <a:rPr lang="en-US" sz="1050" dirty="0">
                <a:latin typeface="Consolas" panose="020B0609020204030204" pitchFamily="49" charset="0"/>
              </a:rPr>
              <a:t> </a:t>
            </a:r>
            <a:r>
              <a:rPr lang="en-US" sz="1050" dirty="0" err="1">
                <a:latin typeface="Consolas" panose="020B0609020204030204" pitchFamily="49" charset="0"/>
              </a:rPr>
              <a:t>crs</a:t>
            </a:r>
            <a:r>
              <a:rPr lang="en-US" sz="1050" dirty="0">
                <a:latin typeface="Consolas" panose="020B0609020204030204" pitchFamily="49" charset="0"/>
              </a:rPr>
              <a:t> [Out] Intersecting point</a:t>
            </a:r>
          </a:p>
          <a:p>
            <a:r>
              <a:rPr lang="en-US" sz="1050" dirty="0">
                <a:latin typeface="Consolas" panose="020B0609020204030204" pitchFamily="49" charset="0"/>
              </a:rPr>
              <a:t>        \</a:t>
            </a:r>
            <a:r>
              <a:rPr lang="en-US" sz="1050" dirty="0" err="1">
                <a:latin typeface="Consolas" panose="020B0609020204030204" pitchFamily="49" charset="0"/>
              </a:rPr>
              <a:t>param</a:t>
            </a:r>
            <a:r>
              <a:rPr lang="en-US" sz="1050" dirty="0">
                <a:latin typeface="Consolas" panose="020B0609020204030204" pitchFamily="49" charset="0"/>
              </a:rPr>
              <a:t> p1 [In] An end point of the finite-length line</a:t>
            </a:r>
          </a:p>
          <a:p>
            <a:r>
              <a:rPr lang="en-US" sz="1050" dirty="0">
                <a:latin typeface="Consolas" panose="020B0609020204030204" pitchFamily="49" charset="0"/>
              </a:rPr>
              <a:t>        \</a:t>
            </a:r>
            <a:r>
              <a:rPr lang="en-US" sz="1050" dirty="0" err="1">
                <a:latin typeface="Consolas" panose="020B0609020204030204" pitchFamily="49" charset="0"/>
              </a:rPr>
              <a:t>param</a:t>
            </a:r>
            <a:r>
              <a:rPr lang="en-US" sz="1050" dirty="0">
                <a:latin typeface="Consolas" panose="020B0609020204030204" pitchFamily="49" charset="0"/>
              </a:rPr>
              <a:t> p2 [In] The other end point of the finite-length line */</a:t>
            </a:r>
          </a:p>
          <a:p>
            <a:r>
              <a:rPr lang="en-US" sz="1050" dirty="0">
                <a:latin typeface="Consolas" panose="020B0609020204030204" pitchFamily="49" charset="0"/>
              </a:rPr>
              <a:t>    YSRESULT </a:t>
            </a:r>
            <a:r>
              <a:rPr lang="en-US" sz="1050" dirty="0" err="1">
                <a:latin typeface="Consolas" panose="020B0609020204030204" pitchFamily="49" charset="0"/>
              </a:rPr>
              <a:t>GetPenetration</a:t>
            </a:r>
            <a:r>
              <a:rPr lang="en-US" sz="1050" dirty="0">
                <a:latin typeface="Consolas" panose="020B0609020204030204" pitchFamily="49" charset="0"/>
              </a:rPr>
              <a:t>(YsVec3 &amp;</a:t>
            </a:r>
            <a:r>
              <a:rPr lang="en-US" sz="1050" dirty="0" err="1">
                <a:latin typeface="Consolas" panose="020B0609020204030204" pitchFamily="49" charset="0"/>
              </a:rPr>
              <a:t>crs,const</a:t>
            </a:r>
            <a:r>
              <a:rPr lang="en-US" sz="1050" dirty="0">
                <a:latin typeface="Consolas" panose="020B0609020204030204" pitchFamily="49" charset="0"/>
              </a:rPr>
              <a:t> YsVec3 &amp;p1,const YsVec3 &amp;p2) </a:t>
            </a:r>
            <a:r>
              <a:rPr lang="en-US" sz="1050" dirty="0" err="1">
                <a:latin typeface="Consolas" panose="020B0609020204030204" pitchFamily="49" charset="0"/>
              </a:rPr>
              <a:t>const</a:t>
            </a:r>
            <a:r>
              <a:rPr lang="en-US" sz="1050" dirty="0">
                <a:latin typeface="Consolas" panose="020B0609020204030204" pitchFamily="49" charset="0"/>
              </a:rPr>
              <a:t>;</a:t>
            </a:r>
          </a:p>
          <a:p>
            <a:endParaRPr lang="en-US" sz="1050" dirty="0">
              <a:latin typeface="Consolas" panose="020B0609020204030204" pitchFamily="49" charset="0"/>
            </a:endParaRPr>
          </a:p>
        </p:txBody>
      </p:sp>
    </p:spTree>
    <p:extLst>
      <p:ext uri="{BB962C8B-B14F-4D97-AF65-F5344CB8AC3E}">
        <p14:creationId xmlns:p14="http://schemas.microsoft.com/office/powerpoint/2010/main" val="22569644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Picking a point</a:t>
            </a:r>
          </a:p>
        </p:txBody>
      </p:sp>
      <p:sp>
        <p:nvSpPr>
          <p:cNvPr id="3" name="Content Placeholder 2"/>
          <p:cNvSpPr>
            <a:spLocks noGrp="1"/>
          </p:cNvSpPr>
          <p:nvPr>
            <p:ph idx="1"/>
          </p:nvPr>
        </p:nvSpPr>
        <p:spPr/>
        <p:txBody>
          <a:bodyPr/>
          <a:lstStyle/>
          <a:p>
            <a:r>
              <a:rPr lang="en-US" dirty="0"/>
              <a:t>What about picking a point? – Cannot calculate an intersection between a line and a point.</a:t>
            </a:r>
          </a:p>
          <a:p>
            <a:r>
              <a:rPr lang="en-US" dirty="0"/>
              <a:t>3D distance between a line and a point may not translate directly to the pixel distance.</a:t>
            </a:r>
          </a:p>
          <a:p>
            <a:endParaRPr lang="en-US" dirty="0"/>
          </a:p>
          <a:p>
            <a:r>
              <a:rPr lang="en-US" dirty="0"/>
              <a:t>Transform a 3D coordinate into a screen coordinate and compare.</a:t>
            </a:r>
          </a:p>
          <a:p>
            <a:endParaRPr lang="en-US" dirty="0"/>
          </a:p>
        </p:txBody>
      </p:sp>
    </p:spTree>
    <p:extLst>
      <p:ext uri="{BB962C8B-B14F-4D97-AF65-F5344CB8AC3E}">
        <p14:creationId xmlns:p14="http://schemas.microsoft.com/office/powerpoint/2010/main" val="4009410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Add a function called </a:t>
            </a:r>
            <a:r>
              <a:rPr lang="en-US" dirty="0" err="1"/>
              <a:t>PickedVtHd</a:t>
            </a:r>
            <a:r>
              <a:rPr lang="en-US" dirty="0"/>
              <a:t>.</a:t>
            </a:r>
          </a:p>
        </p:txBody>
      </p:sp>
    </p:spTree>
    <p:extLst>
      <p:ext uri="{BB962C8B-B14F-4D97-AF65-F5344CB8AC3E}">
        <p14:creationId xmlns:p14="http://schemas.microsoft.com/office/powerpoint/2010/main" val="25173864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move a selected vertex.</a:t>
            </a:r>
          </a:p>
        </p:txBody>
      </p:sp>
      <p:sp>
        <p:nvSpPr>
          <p:cNvPr id="3" name="Content Placeholder 2"/>
          <p:cNvSpPr>
            <a:spLocks noGrp="1"/>
          </p:cNvSpPr>
          <p:nvPr>
            <p:ph idx="1"/>
          </p:nvPr>
        </p:nvSpPr>
        <p:spPr/>
        <p:txBody>
          <a:bodyPr/>
          <a:lstStyle/>
          <a:p>
            <a:r>
              <a:rPr lang="en-US" dirty="0"/>
              <a:t>When the user presses the X key, the selected vertex moves +1.0 in the X direction.</a:t>
            </a:r>
          </a:p>
          <a:p>
            <a:r>
              <a:rPr lang="en-US" dirty="0"/>
              <a:t>But, it opens a hole because a vertex is used by only one triangle.</a:t>
            </a:r>
          </a:p>
          <a:p>
            <a:r>
              <a:rPr lang="en-US" dirty="0"/>
              <a:t>The current </a:t>
            </a:r>
            <a:r>
              <a:rPr lang="en-US" dirty="0" err="1"/>
              <a:t>ReadBinaryStl</a:t>
            </a:r>
            <a:r>
              <a:rPr lang="en-US" dirty="0"/>
              <a:t> function does not recognize points located at the same position.</a:t>
            </a:r>
          </a:p>
        </p:txBody>
      </p:sp>
    </p:spTree>
    <p:extLst>
      <p:ext uri="{BB962C8B-B14F-4D97-AF65-F5344CB8AC3E}">
        <p14:creationId xmlns:p14="http://schemas.microsoft.com/office/powerpoint/2010/main" val="856206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stitch polygons together while reading a file</a:t>
            </a:r>
          </a:p>
        </p:txBody>
      </p:sp>
      <p:sp>
        <p:nvSpPr>
          <p:cNvPr id="3" name="Content Placeholder 2"/>
          <p:cNvSpPr>
            <a:spLocks noGrp="1"/>
          </p:cNvSpPr>
          <p:nvPr>
            <p:ph idx="1"/>
          </p:nvPr>
        </p:nvSpPr>
        <p:spPr/>
        <p:txBody>
          <a:bodyPr/>
          <a:lstStyle/>
          <a:p>
            <a:r>
              <a:rPr lang="en-US" dirty="0"/>
              <a:t>O(N</a:t>
            </a:r>
            <a:r>
              <a:rPr lang="en-US" baseline="30000" dirty="0"/>
              <a:t>2</a:t>
            </a:r>
            <a:r>
              <a:rPr lang="en-US" dirty="0"/>
              <a:t>) method</a:t>
            </a:r>
          </a:p>
          <a:p>
            <a:r>
              <a:rPr lang="en-US" dirty="0"/>
              <a:t>O(N) computation + O(N) storage method.</a:t>
            </a:r>
          </a:p>
        </p:txBody>
      </p:sp>
    </p:spTree>
    <p:extLst>
      <p:ext uri="{BB962C8B-B14F-4D97-AF65-F5344CB8AC3E}">
        <p14:creationId xmlns:p14="http://schemas.microsoft.com/office/powerpoint/2010/main" val="14216467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Reducing Order of Computation with a 3D Lattice</a:t>
            </a:r>
          </a:p>
        </p:txBody>
      </p:sp>
      <p:sp>
        <p:nvSpPr>
          <p:cNvPr id="3" name="Content Placeholder 2"/>
          <p:cNvSpPr>
            <a:spLocks noGrp="1"/>
          </p:cNvSpPr>
          <p:nvPr>
            <p:ph idx="1"/>
          </p:nvPr>
        </p:nvSpPr>
        <p:spPr/>
        <p:txBody>
          <a:bodyPr/>
          <a:lstStyle/>
          <a:p>
            <a:r>
              <a:rPr lang="en-US" dirty="0"/>
              <a:t>Accelerates the collision detection.</a:t>
            </a:r>
          </a:p>
          <a:p>
            <a:r>
              <a:rPr lang="en-US" dirty="0"/>
              <a:t>O(N</a:t>
            </a:r>
            <a:r>
              <a:rPr lang="en-US" baseline="30000" dirty="0"/>
              <a:t>2</a:t>
            </a:r>
            <a:r>
              <a:rPr lang="en-US" dirty="0"/>
              <a:t>)-&gt;O(N) computational time.</a:t>
            </a:r>
          </a:p>
          <a:p>
            <a:r>
              <a:rPr lang="en-US" dirty="0"/>
              <a:t>Use O(N) memory.</a:t>
            </a:r>
          </a:p>
          <a:p>
            <a:r>
              <a:rPr lang="en-US" dirty="0"/>
              <a:t>Most effective when the geometric elements are distributed uniformly.</a:t>
            </a:r>
          </a:p>
        </p:txBody>
      </p:sp>
    </p:spTree>
    <p:extLst>
      <p:ext uri="{BB962C8B-B14F-4D97-AF65-F5344CB8AC3E}">
        <p14:creationId xmlns:p14="http://schemas.microsoft.com/office/powerpoint/2010/main" val="17262593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common data structure</a:t>
            </a:r>
          </a:p>
        </p:txBody>
      </p:sp>
      <p:sp>
        <p:nvSpPr>
          <p:cNvPr id="3" name="Content Placeholder 2"/>
          <p:cNvSpPr>
            <a:spLocks noGrp="1"/>
          </p:cNvSpPr>
          <p:nvPr>
            <p:ph idx="1"/>
          </p:nvPr>
        </p:nvSpPr>
        <p:spPr/>
        <p:txBody>
          <a:bodyPr/>
          <a:lstStyle/>
          <a:p>
            <a:r>
              <a:rPr lang="en-US" dirty="0"/>
              <a:t>Oct-tree (or octree)</a:t>
            </a:r>
          </a:p>
          <a:p>
            <a:r>
              <a:rPr lang="en-US" dirty="0"/>
              <a:t>k-D tree</a:t>
            </a:r>
          </a:p>
          <a:p>
            <a:pPr marL="0" indent="0">
              <a:buNone/>
            </a:pPr>
            <a:r>
              <a:rPr lang="en-US" dirty="0"/>
              <a:t>These data structures typically reduces the order of complexity to O(</a:t>
            </a:r>
            <a:r>
              <a:rPr lang="en-US" dirty="0" err="1"/>
              <a:t>logN</a:t>
            </a:r>
            <a:r>
              <a:rPr lang="en-US" dirty="0"/>
              <a:t>) even the point distribution is highly non-uniform.  However, when points move, there is no easy update.</a:t>
            </a:r>
          </a:p>
          <a:p>
            <a:pPr marL="0" indent="0">
              <a:buNone/>
            </a:pPr>
            <a:endParaRPr lang="en-US" dirty="0"/>
          </a:p>
          <a:p>
            <a:pPr marL="0" indent="0">
              <a:buNone/>
            </a:pPr>
            <a:r>
              <a:rPr lang="en-US" dirty="0"/>
              <a:t>An advantage of lattice is its simplicity.  Due to its simplicity, adding/removing of a primitive is very quick.  When a point moves, just remove point, and re-register.</a:t>
            </a:r>
          </a:p>
          <a:p>
            <a:pPr marL="0" indent="0">
              <a:buNone/>
            </a:pPr>
            <a:endParaRPr lang="en-US" dirty="0"/>
          </a:p>
          <a:p>
            <a:pPr marL="0" indent="0">
              <a:buNone/>
            </a:pPr>
            <a:r>
              <a:rPr lang="en-US" dirty="0"/>
              <a:t>In many real situation, simplicity does a better job than a sophistication.</a:t>
            </a:r>
          </a:p>
          <a:p>
            <a:pPr marL="0" indent="0">
              <a:buNone/>
            </a:pPr>
            <a:endParaRPr lang="en-US" dirty="0"/>
          </a:p>
        </p:txBody>
      </p:sp>
    </p:spTree>
    <p:extLst>
      <p:ext uri="{BB962C8B-B14F-4D97-AF65-F5344CB8AC3E}">
        <p14:creationId xmlns:p14="http://schemas.microsoft.com/office/powerpoint/2010/main" val="393152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Richer information</a:t>
            </a:r>
          </a:p>
        </p:txBody>
      </p:sp>
      <p:sp>
        <p:nvSpPr>
          <p:cNvPr id="3" name="Content Placeholder 2"/>
          <p:cNvSpPr>
            <a:spLocks noGrp="1"/>
          </p:cNvSpPr>
          <p:nvPr>
            <p:ph idx="1"/>
          </p:nvPr>
        </p:nvSpPr>
        <p:spPr/>
        <p:txBody>
          <a:bodyPr/>
          <a:lstStyle/>
          <a:p>
            <a:r>
              <a:rPr lang="en-US" dirty="0"/>
              <a:t>Constraint edges</a:t>
            </a:r>
          </a:p>
          <a:p>
            <a:pPr lvl="1"/>
            <a:r>
              <a:rPr lang="en-US" dirty="0"/>
              <a:t>Also called feature edges</a:t>
            </a:r>
          </a:p>
          <a:p>
            <a:pPr lvl="1"/>
            <a:r>
              <a:rPr lang="en-US" dirty="0"/>
              <a:t>Chain of vertices</a:t>
            </a:r>
          </a:p>
          <a:p>
            <a:pPr lvl="1"/>
            <a:r>
              <a:rPr lang="en-US" dirty="0"/>
              <a:t>Automatic detection is still a hot research topic</a:t>
            </a:r>
          </a:p>
          <a:p>
            <a:r>
              <a:rPr lang="en-US" dirty="0"/>
              <a:t>Face groups</a:t>
            </a:r>
          </a:p>
          <a:p>
            <a:pPr lvl="1"/>
            <a:r>
              <a:rPr lang="en-US" dirty="0"/>
              <a:t>Also called segments</a:t>
            </a:r>
          </a:p>
          <a:p>
            <a:pPr lvl="1"/>
            <a:r>
              <a:rPr lang="en-US" dirty="0"/>
              <a:t>Group of polygons</a:t>
            </a:r>
          </a:p>
          <a:p>
            <a:pPr lvl="1"/>
            <a:r>
              <a:rPr lang="en-US" dirty="0"/>
              <a:t>In many cases dual of constraint edges (constraint edges are the boundaries between face groups)</a:t>
            </a:r>
          </a:p>
          <a:p>
            <a:pPr lvl="1"/>
            <a:r>
              <a:rPr lang="en-US" dirty="0"/>
              <a:t>Automatic segmentation that works for general geometry does not exist yet.</a:t>
            </a:r>
          </a:p>
        </p:txBody>
      </p:sp>
    </p:spTree>
    <p:extLst>
      <p:ext uri="{BB962C8B-B14F-4D97-AF65-F5344CB8AC3E}">
        <p14:creationId xmlns:p14="http://schemas.microsoft.com/office/powerpoint/2010/main" val="35143494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1066801"/>
            <a:ext cx="8229600" cy="667996"/>
          </a:xfrm>
        </p:spPr>
        <p:txBody>
          <a:bodyPr/>
          <a:lstStyle/>
          <a:p>
            <a:r>
              <a:rPr lang="en-US" dirty="0"/>
              <a:t>You need to spend O(N) time to register elements in the lattice.</a:t>
            </a:r>
          </a:p>
        </p:txBody>
      </p:sp>
      <p:sp>
        <p:nvSpPr>
          <p:cNvPr id="10" name="Rectangle 9"/>
          <p:cNvSpPr/>
          <p:nvPr/>
        </p:nvSpPr>
        <p:spPr>
          <a:xfrm>
            <a:off x="441533"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98733"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355933"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813133"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270333"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727533"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41533" y="2971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898733" y="2971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355933" y="2971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813133" y="2971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2270333" y="2971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727533" y="2971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41533" y="3429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898733" y="3429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355933" y="3429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1813133" y="3429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2270333" y="3429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2727533" y="3429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41533"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898733"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355933"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1813133"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2270333"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2727533"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441533" y="43441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898733" y="43441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1355933" y="43441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1813133" y="43441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2270333" y="43441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2727533" y="43441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441533" y="48013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898733" y="48013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1355933" y="48013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1813133" y="48013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2270333" y="48013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2727533" y="48013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3184733" y="25138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3641933" y="25138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3184733" y="29710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3641933" y="29710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3184733" y="3429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3641933" y="3429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3184733" y="38862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3641933" y="38862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3184733" y="43434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3641933" y="43434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3184733" y="4800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3641933" y="4800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441533"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898733"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1355933"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1813133"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2270333"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2727533"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441533"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898733"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1355933"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1813133"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270333"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2727533"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a:off x="3184733" y="52570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3641933" y="52570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84733" y="57142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3641933" y="57142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5029200"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5486400"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5943600"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6400800"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6858000" y="2514600"/>
            <a:ext cx="457200" cy="4572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7315200" y="2514600"/>
            <a:ext cx="457200" cy="4572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5029200" y="2971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a:off x="54864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a:off x="59436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6400800" y="2971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p:cNvSpPr/>
          <p:nvPr/>
        </p:nvSpPr>
        <p:spPr>
          <a:xfrm>
            <a:off x="6858000" y="2971800"/>
            <a:ext cx="457200" cy="4572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7315200" y="2971800"/>
            <a:ext cx="457200" cy="4572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p:cNvSpPr/>
          <p:nvPr/>
        </p:nvSpPr>
        <p:spPr>
          <a:xfrm>
            <a:off x="5029200" y="3429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5486400" y="3429712"/>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5943600" y="34290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6400800" y="3429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6858000" y="3429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7315200" y="3429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5029200"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100"/>
          <p:cNvSpPr/>
          <p:nvPr/>
        </p:nvSpPr>
        <p:spPr>
          <a:xfrm>
            <a:off x="5486400"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5943600"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6400800" y="3886912"/>
            <a:ext cx="457200" cy="4572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6858000" y="3886912"/>
            <a:ext cx="457200" cy="4572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7315200"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5029200" y="4344112"/>
            <a:ext cx="457200" cy="4572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a:off x="5486400" y="4344112"/>
            <a:ext cx="457200" cy="4572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5943600" y="43441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6400800" y="4344112"/>
            <a:ext cx="457200" cy="4572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6858000" y="4344112"/>
            <a:ext cx="457200" cy="4572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7315200" y="43441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5029200" y="4801312"/>
            <a:ext cx="457200" cy="4572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a:off x="5486400" y="4801312"/>
            <a:ext cx="457200" cy="4572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5943600" y="48013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p:cNvSpPr/>
          <p:nvPr/>
        </p:nvSpPr>
        <p:spPr>
          <a:xfrm>
            <a:off x="6400800" y="48013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6858000" y="48013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a:off x="7315200" y="48013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7772400" y="25138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p:cNvSpPr/>
          <p:nvPr/>
        </p:nvSpPr>
        <p:spPr>
          <a:xfrm>
            <a:off x="8229600" y="25138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p:cNvSpPr/>
          <p:nvPr/>
        </p:nvSpPr>
        <p:spPr>
          <a:xfrm>
            <a:off x="7772400" y="29710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p:cNvSpPr/>
          <p:nvPr/>
        </p:nvSpPr>
        <p:spPr>
          <a:xfrm>
            <a:off x="8229600" y="29710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p:cNvSpPr/>
          <p:nvPr/>
        </p:nvSpPr>
        <p:spPr>
          <a:xfrm>
            <a:off x="7772400" y="3429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8229600" y="3429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p:cNvSpPr/>
          <p:nvPr/>
        </p:nvSpPr>
        <p:spPr>
          <a:xfrm>
            <a:off x="7772400" y="38862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8229600" y="38862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p:cNvSpPr/>
          <p:nvPr/>
        </p:nvSpPr>
        <p:spPr>
          <a:xfrm>
            <a:off x="7772400" y="43434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p:cNvSpPr/>
          <p:nvPr/>
        </p:nvSpPr>
        <p:spPr>
          <a:xfrm>
            <a:off x="8229600" y="43434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p:cNvSpPr/>
          <p:nvPr/>
        </p:nvSpPr>
        <p:spPr>
          <a:xfrm>
            <a:off x="7772400" y="4800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p:cNvSpPr/>
          <p:nvPr/>
        </p:nvSpPr>
        <p:spPr>
          <a:xfrm>
            <a:off x="8229600" y="4800600"/>
            <a:ext cx="457200" cy="457200"/>
          </a:xfrm>
          <a:prstGeom prst="rect">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p:cNvSpPr/>
          <p:nvPr/>
        </p:nvSpPr>
        <p:spPr>
          <a:xfrm>
            <a:off x="5029200"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p:cNvSpPr/>
          <p:nvPr/>
        </p:nvSpPr>
        <p:spPr>
          <a:xfrm>
            <a:off x="5486400"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p:cNvSpPr/>
          <p:nvPr/>
        </p:nvSpPr>
        <p:spPr>
          <a:xfrm>
            <a:off x="5943600"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p:cNvSpPr/>
          <p:nvPr/>
        </p:nvSpPr>
        <p:spPr>
          <a:xfrm>
            <a:off x="6400800"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p:cNvSpPr/>
          <p:nvPr/>
        </p:nvSpPr>
        <p:spPr>
          <a:xfrm>
            <a:off x="6858000" y="5257800"/>
            <a:ext cx="457200" cy="4572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p:cNvSpPr/>
          <p:nvPr/>
        </p:nvSpPr>
        <p:spPr>
          <a:xfrm>
            <a:off x="7315200" y="5257800"/>
            <a:ext cx="457200" cy="4572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p:cNvSpPr/>
          <p:nvPr/>
        </p:nvSpPr>
        <p:spPr>
          <a:xfrm>
            <a:off x="5029200"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5486400"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p:cNvSpPr/>
          <p:nvPr/>
        </p:nvSpPr>
        <p:spPr>
          <a:xfrm>
            <a:off x="5943600"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p:cNvSpPr/>
          <p:nvPr/>
        </p:nvSpPr>
        <p:spPr>
          <a:xfrm>
            <a:off x="6400800"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6858000" y="5715000"/>
            <a:ext cx="457200" cy="4572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p:cNvSpPr/>
          <p:nvPr/>
        </p:nvSpPr>
        <p:spPr>
          <a:xfrm>
            <a:off x="7315200" y="5715000"/>
            <a:ext cx="457200" cy="4572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p:cNvSpPr/>
          <p:nvPr/>
        </p:nvSpPr>
        <p:spPr>
          <a:xfrm>
            <a:off x="7772400" y="52570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p:cNvSpPr/>
          <p:nvPr/>
        </p:nvSpPr>
        <p:spPr>
          <a:xfrm>
            <a:off x="8229600" y="52570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p:cNvSpPr/>
          <p:nvPr/>
        </p:nvSpPr>
        <p:spPr>
          <a:xfrm>
            <a:off x="7772400" y="57142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p:cNvSpPr/>
          <p:nvPr/>
        </p:nvSpPr>
        <p:spPr>
          <a:xfrm>
            <a:off x="8229600" y="57142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ight Arrow 145"/>
          <p:cNvSpPr/>
          <p:nvPr/>
        </p:nvSpPr>
        <p:spPr>
          <a:xfrm>
            <a:off x="4267200" y="4114800"/>
            <a:ext cx="609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p:cNvSpPr/>
          <p:nvPr/>
        </p:nvSpPr>
        <p:spPr>
          <a:xfrm>
            <a:off x="1219200" y="3276600"/>
            <a:ext cx="457200" cy="4572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p:cNvSpPr/>
          <p:nvPr/>
        </p:nvSpPr>
        <p:spPr>
          <a:xfrm>
            <a:off x="2621422" y="2819400"/>
            <a:ext cx="457200" cy="4572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p:cNvSpPr/>
          <p:nvPr/>
        </p:nvSpPr>
        <p:spPr>
          <a:xfrm>
            <a:off x="2102266" y="4191000"/>
            <a:ext cx="457200" cy="457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p:cNvSpPr/>
          <p:nvPr/>
        </p:nvSpPr>
        <p:spPr>
          <a:xfrm>
            <a:off x="762000" y="4648200"/>
            <a:ext cx="457200" cy="4572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p:nvSpPr>
        <p:spPr>
          <a:xfrm>
            <a:off x="2483266" y="5518803"/>
            <a:ext cx="457200" cy="457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a:off x="3641933" y="4790630"/>
            <a:ext cx="457200" cy="457200"/>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flipH="1">
            <a:off x="2876550" y="2101850"/>
            <a:ext cx="476250" cy="9461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273300" y="1803400"/>
            <a:ext cx="5545108" cy="369332"/>
          </a:xfrm>
          <a:prstGeom prst="rect">
            <a:avLst/>
          </a:prstGeom>
          <a:noFill/>
        </p:spPr>
        <p:txBody>
          <a:bodyPr wrap="none" rtlCol="0">
            <a:spAutoFit/>
          </a:bodyPr>
          <a:lstStyle/>
          <a:p>
            <a:r>
              <a:rPr lang="en-US" dirty="0"/>
              <a:t>Can be a vertex, polygon, or any geometric element.</a:t>
            </a:r>
          </a:p>
        </p:txBody>
      </p:sp>
    </p:spTree>
    <p:extLst>
      <p:ext uri="{BB962C8B-B14F-4D97-AF65-F5344CB8AC3E}">
        <p14:creationId xmlns:p14="http://schemas.microsoft.com/office/powerpoint/2010/main" val="31600859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When finding a proximity elements, you can substantially reduce the number of elements to check.</a:t>
            </a:r>
          </a:p>
        </p:txBody>
      </p:sp>
      <p:sp>
        <p:nvSpPr>
          <p:cNvPr id="4" name="Rectangle 3"/>
          <p:cNvSpPr/>
          <p:nvPr/>
        </p:nvSpPr>
        <p:spPr>
          <a:xfrm>
            <a:off x="2743200"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200400"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657600"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114800"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572000" y="2514600"/>
            <a:ext cx="457200" cy="4572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029200" y="2514600"/>
            <a:ext cx="457200" cy="4572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743200" y="2971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2004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6576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114800" y="2971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572000" y="2971800"/>
            <a:ext cx="457200" cy="4572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029200" y="2971800"/>
            <a:ext cx="457200" cy="4572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743200" y="3429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200400" y="3429712"/>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3657600" y="3429712"/>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114800" y="3429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572000" y="3429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029200" y="3429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2743200"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p:nvSpPr>
        <p:spPr>
          <a:xfrm>
            <a:off x="3200400"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657600"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4114800" y="3886912"/>
            <a:ext cx="457200" cy="4572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572000" y="3886912"/>
            <a:ext cx="457200" cy="4572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029200"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743200" y="4344112"/>
            <a:ext cx="457200" cy="4572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3200400" y="4344112"/>
            <a:ext cx="457200" cy="4572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3657600" y="43441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114800" y="4344112"/>
            <a:ext cx="457200" cy="4572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572000" y="4344112"/>
            <a:ext cx="457200" cy="4572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029200" y="43441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2743200" y="4801312"/>
            <a:ext cx="457200" cy="4572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3200400" y="4801312"/>
            <a:ext cx="457200" cy="4572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3657600" y="48013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114800" y="48013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4572000" y="48013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5029200" y="48013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5486400" y="25138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5943600" y="25138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486400" y="29710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5943600" y="29710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5486400" y="3429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5943600" y="3429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486400" y="38862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5943600" y="38862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5486400" y="43434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5943600" y="43434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5486400" y="4800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5943600" y="4800600"/>
            <a:ext cx="457200" cy="457200"/>
          </a:xfrm>
          <a:prstGeom prst="rect">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2743200"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3200400"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3657600"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4114800"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4572000" y="5257800"/>
            <a:ext cx="457200" cy="4572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5029200" y="5257800"/>
            <a:ext cx="457200" cy="4572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2743200"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3200400"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3657600"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4114800"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4572000" y="5715000"/>
            <a:ext cx="457200" cy="4572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5029200" y="5715000"/>
            <a:ext cx="457200" cy="4572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5486400" y="52570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5943600" y="52570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5486400" y="57142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5943600" y="57142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3810000" y="3810712"/>
            <a:ext cx="457200"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3657600" y="3428288"/>
            <a:ext cx="914400" cy="915112"/>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98139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Lattice class</a:t>
            </a:r>
          </a:p>
        </p:txBody>
      </p:sp>
      <p:sp>
        <p:nvSpPr>
          <p:cNvPr id="3" name="Content Placeholder 2"/>
          <p:cNvSpPr>
            <a:spLocks noGrp="1"/>
          </p:cNvSpPr>
          <p:nvPr>
            <p:ph idx="1"/>
          </p:nvPr>
        </p:nvSpPr>
        <p:spPr/>
        <p:txBody>
          <a:bodyPr/>
          <a:lstStyle/>
          <a:p>
            <a:r>
              <a:rPr lang="en-US" dirty="0"/>
              <a:t>Minimum information:</a:t>
            </a:r>
          </a:p>
          <a:p>
            <a:pPr lvl="1"/>
            <a:r>
              <a:rPr lang="en-US" dirty="0"/>
              <a:t>An array of the </a:t>
            </a:r>
            <a:r>
              <a:rPr lang="en-US"/>
              <a:t>lattice block.</a:t>
            </a:r>
            <a:endParaRPr lang="en-US" dirty="0"/>
          </a:p>
          <a:p>
            <a:pPr lvl="1"/>
            <a:r>
              <a:rPr lang="en-US" dirty="0"/>
              <a:t>Resolution </a:t>
            </a:r>
            <a:r>
              <a:rPr lang="en-US" dirty="0" err="1"/>
              <a:t>nx,ny,nz</a:t>
            </a:r>
            <a:r>
              <a:rPr lang="en-US" dirty="0"/>
              <a:t>.</a:t>
            </a:r>
          </a:p>
          <a:p>
            <a:r>
              <a:rPr lang="en-US" dirty="0"/>
              <a:t>In this example, only cell information is necessary, but a general purpose lattice may need nodal information as well.</a:t>
            </a:r>
          </a:p>
          <a:p>
            <a:r>
              <a:rPr lang="en-US" dirty="0"/>
              <a:t>A </a:t>
            </a:r>
            <a:r>
              <a:rPr lang="en-US" dirty="0" err="1"/>
              <a:t>nx</a:t>
            </a:r>
            <a:r>
              <a:rPr lang="en-US" dirty="0"/>
              <a:t> times </a:t>
            </a:r>
            <a:r>
              <a:rPr lang="en-US" dirty="0" err="1"/>
              <a:t>ny</a:t>
            </a:r>
            <a:r>
              <a:rPr lang="en-US" dirty="0"/>
              <a:t> times </a:t>
            </a:r>
            <a:r>
              <a:rPr lang="en-US" dirty="0" err="1"/>
              <a:t>nz</a:t>
            </a:r>
            <a:r>
              <a:rPr lang="en-US" dirty="0"/>
              <a:t> lattice needs (nx+1)*(ny+1)*(nz+1) nodes.</a:t>
            </a:r>
          </a:p>
        </p:txBody>
      </p:sp>
      <p:sp>
        <p:nvSpPr>
          <p:cNvPr id="4" name="Rectangle 3"/>
          <p:cNvSpPr/>
          <p:nvPr/>
        </p:nvSpPr>
        <p:spPr>
          <a:xfrm>
            <a:off x="914400" y="47244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371600" y="47244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914400" y="5181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371600" y="5181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14400" y="56395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371600" y="56395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6096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371600" y="6096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828800" y="47236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286000" y="47236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828800" y="51808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286000" y="51808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828800" y="5638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286000" y="5638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828800" y="6096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2286000" y="6096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2895600" y="6248400"/>
            <a:ext cx="2993192" cy="369332"/>
          </a:xfrm>
          <a:prstGeom prst="rect">
            <a:avLst/>
          </a:prstGeom>
          <a:noFill/>
        </p:spPr>
        <p:txBody>
          <a:bodyPr wrap="none" rtlCol="0">
            <a:spAutoFit/>
          </a:bodyPr>
          <a:lstStyle/>
          <a:p>
            <a:r>
              <a:rPr lang="en-US" dirty="0"/>
              <a:t>A 4x4 lattice has 5x5 nodes</a:t>
            </a:r>
          </a:p>
        </p:txBody>
      </p:sp>
    </p:spTree>
    <p:extLst>
      <p:ext uri="{BB962C8B-B14F-4D97-AF65-F5344CB8AC3E}">
        <p14:creationId xmlns:p14="http://schemas.microsoft.com/office/powerpoint/2010/main" val="40131769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066801"/>
            <a:ext cx="8229600" cy="609600"/>
          </a:xfrm>
        </p:spPr>
        <p:txBody>
          <a:bodyPr/>
          <a:lstStyle/>
          <a:p>
            <a:endParaRPr lang="en-US"/>
          </a:p>
        </p:txBody>
      </p:sp>
      <p:sp>
        <p:nvSpPr>
          <p:cNvPr id="4" name="Rectangle 3"/>
          <p:cNvSpPr/>
          <p:nvPr/>
        </p:nvSpPr>
        <p:spPr>
          <a:xfrm>
            <a:off x="2971800" y="5277293"/>
            <a:ext cx="609600" cy="4572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581400" y="5277293"/>
            <a:ext cx="609600" cy="4572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191000" y="5277293"/>
            <a:ext cx="609600" cy="4572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800600" y="5277293"/>
            <a:ext cx="609600" cy="4572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971800" y="4818321"/>
            <a:ext cx="609600" cy="4572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581400" y="4818321"/>
            <a:ext cx="609600" cy="4572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191000" y="4818321"/>
            <a:ext cx="609600" cy="4572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800600" y="4818321"/>
            <a:ext cx="609600" cy="4572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971800" y="4361121"/>
            <a:ext cx="609600" cy="4572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581400" y="4361121"/>
            <a:ext cx="609600" cy="4572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191000" y="4361121"/>
            <a:ext cx="609600" cy="4572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4800600" y="4361121"/>
            <a:ext cx="609600" cy="4572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2971800" y="3905693"/>
            <a:ext cx="609600" cy="4572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581400" y="3905693"/>
            <a:ext cx="609600" cy="4572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4191000" y="3905693"/>
            <a:ext cx="609600" cy="4572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800600" y="3905693"/>
            <a:ext cx="609600" cy="4572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2362200" y="5277293"/>
            <a:ext cx="609600" cy="4572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2362200" y="4818321"/>
            <a:ext cx="609600" cy="4572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2362200" y="4361121"/>
            <a:ext cx="609600" cy="4572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2362200" y="3905693"/>
            <a:ext cx="609600" cy="4572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p:nvPr/>
        </p:nvCxnSpPr>
        <p:spPr>
          <a:xfrm flipV="1">
            <a:off x="2362200" y="3600893"/>
            <a:ext cx="457200" cy="3048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2971800" y="3604437"/>
            <a:ext cx="457200" cy="3048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3581400" y="3597349"/>
            <a:ext cx="457200" cy="3048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4191000" y="3600893"/>
            <a:ext cx="457200" cy="3048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4791740" y="3600893"/>
            <a:ext cx="457200" cy="3048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5401340" y="3604437"/>
            <a:ext cx="457200" cy="3048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2819400" y="3597349"/>
            <a:ext cx="3039140" cy="354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2819400" y="3296093"/>
            <a:ext cx="457200" cy="3048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3429000" y="3299637"/>
            <a:ext cx="457200" cy="3048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4038600" y="3292549"/>
            <a:ext cx="457200" cy="3048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4648200" y="3296093"/>
            <a:ext cx="457200" cy="3048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5248940" y="3296093"/>
            <a:ext cx="457200" cy="3048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5858540" y="3299637"/>
            <a:ext cx="457200" cy="3048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3276600" y="3292549"/>
            <a:ext cx="3039140" cy="354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3276600" y="2994837"/>
            <a:ext cx="457200" cy="3048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3886200" y="2998381"/>
            <a:ext cx="457200" cy="3048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4495800" y="2991293"/>
            <a:ext cx="457200" cy="3048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5105400" y="2994837"/>
            <a:ext cx="457200" cy="3048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5706140" y="2994837"/>
            <a:ext cx="457200" cy="3048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6315740" y="2998381"/>
            <a:ext cx="457200" cy="3048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3733800" y="2991293"/>
            <a:ext cx="3039140" cy="354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V="1">
            <a:off x="5433238" y="4054549"/>
            <a:ext cx="457200" cy="3048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V="1">
            <a:off x="5890438" y="3749749"/>
            <a:ext cx="457200" cy="3048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V="1">
            <a:off x="6319285" y="3467985"/>
            <a:ext cx="457200" cy="3048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5417289" y="4511749"/>
            <a:ext cx="457200" cy="3048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V="1">
            <a:off x="5874489" y="4206949"/>
            <a:ext cx="457200" cy="3048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6331689" y="3905693"/>
            <a:ext cx="457200" cy="3048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5404885" y="4976037"/>
            <a:ext cx="457200" cy="3048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5862085" y="4671237"/>
            <a:ext cx="457200" cy="3048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V="1">
            <a:off x="6319285" y="4369981"/>
            <a:ext cx="457200" cy="3048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5415517" y="5429693"/>
            <a:ext cx="457200" cy="3048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V="1">
            <a:off x="5872717" y="5124893"/>
            <a:ext cx="457200" cy="3048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V="1">
            <a:off x="6329917" y="4823637"/>
            <a:ext cx="457200" cy="3048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6769395" y="2998381"/>
            <a:ext cx="17721" cy="183234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6317513" y="3290777"/>
            <a:ext cx="17721" cy="183234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5867400" y="3597349"/>
            <a:ext cx="17721" cy="183234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3423585" y="5796516"/>
            <a:ext cx="691215" cy="369332"/>
          </a:xfrm>
          <a:prstGeom prst="rect">
            <a:avLst/>
          </a:prstGeom>
          <a:noFill/>
        </p:spPr>
        <p:txBody>
          <a:bodyPr wrap="none" rtlCol="0">
            <a:spAutoFit/>
          </a:bodyPr>
          <a:lstStyle/>
          <a:p>
            <a:r>
              <a:rPr lang="en-US" dirty="0" err="1"/>
              <a:t>nx</a:t>
            </a:r>
            <a:r>
              <a:rPr lang="en-US" dirty="0"/>
              <a:t>=5</a:t>
            </a:r>
          </a:p>
        </p:txBody>
      </p:sp>
      <p:sp>
        <p:nvSpPr>
          <p:cNvPr id="136" name="TextBox 135"/>
          <p:cNvSpPr txBox="1"/>
          <p:nvPr/>
        </p:nvSpPr>
        <p:spPr>
          <a:xfrm>
            <a:off x="1600200" y="4628707"/>
            <a:ext cx="691215" cy="369332"/>
          </a:xfrm>
          <a:prstGeom prst="rect">
            <a:avLst/>
          </a:prstGeom>
          <a:noFill/>
        </p:spPr>
        <p:txBody>
          <a:bodyPr wrap="none" rtlCol="0">
            <a:spAutoFit/>
          </a:bodyPr>
          <a:lstStyle/>
          <a:p>
            <a:r>
              <a:rPr lang="en-US" dirty="0" err="1"/>
              <a:t>ny</a:t>
            </a:r>
            <a:r>
              <a:rPr lang="en-US" dirty="0"/>
              <a:t>=4</a:t>
            </a:r>
          </a:p>
        </p:txBody>
      </p:sp>
      <p:sp>
        <p:nvSpPr>
          <p:cNvPr id="137" name="TextBox 136"/>
          <p:cNvSpPr txBox="1"/>
          <p:nvPr/>
        </p:nvSpPr>
        <p:spPr>
          <a:xfrm>
            <a:off x="2332074" y="2998381"/>
            <a:ext cx="691215" cy="369332"/>
          </a:xfrm>
          <a:prstGeom prst="rect">
            <a:avLst/>
          </a:prstGeom>
          <a:noFill/>
        </p:spPr>
        <p:txBody>
          <a:bodyPr wrap="none" rtlCol="0">
            <a:spAutoFit/>
          </a:bodyPr>
          <a:lstStyle/>
          <a:p>
            <a:r>
              <a:rPr lang="en-US" dirty="0" err="1"/>
              <a:t>nz</a:t>
            </a:r>
            <a:r>
              <a:rPr lang="en-US" dirty="0"/>
              <a:t>=3</a:t>
            </a:r>
          </a:p>
        </p:txBody>
      </p:sp>
      <p:sp>
        <p:nvSpPr>
          <p:cNvPr id="138" name="TextBox 137"/>
          <p:cNvSpPr txBox="1"/>
          <p:nvPr/>
        </p:nvSpPr>
        <p:spPr>
          <a:xfrm>
            <a:off x="838200" y="5715000"/>
            <a:ext cx="1553630" cy="369332"/>
          </a:xfrm>
          <a:prstGeom prst="rect">
            <a:avLst/>
          </a:prstGeom>
          <a:noFill/>
        </p:spPr>
        <p:txBody>
          <a:bodyPr wrap="none" rtlCol="0">
            <a:spAutoFit/>
          </a:bodyPr>
          <a:lstStyle/>
          <a:p>
            <a:r>
              <a:rPr lang="en-US" dirty="0"/>
              <a:t>(</a:t>
            </a:r>
            <a:r>
              <a:rPr lang="en-US" dirty="0" err="1"/>
              <a:t>x</a:t>
            </a:r>
            <a:r>
              <a:rPr lang="en-US" baseline="-25000" dirty="0" err="1"/>
              <a:t>min</a:t>
            </a:r>
            <a:r>
              <a:rPr lang="en-US" dirty="0" err="1"/>
              <a:t>,y</a:t>
            </a:r>
            <a:r>
              <a:rPr lang="en-US" baseline="-25000" dirty="0" err="1"/>
              <a:t>min</a:t>
            </a:r>
            <a:r>
              <a:rPr lang="en-US" dirty="0" err="1"/>
              <a:t>,z</a:t>
            </a:r>
            <a:r>
              <a:rPr lang="en-US" baseline="-25000" dirty="0" err="1"/>
              <a:t>min</a:t>
            </a:r>
            <a:r>
              <a:rPr lang="en-US" dirty="0"/>
              <a:t>)</a:t>
            </a:r>
          </a:p>
        </p:txBody>
      </p:sp>
      <p:sp>
        <p:nvSpPr>
          <p:cNvPr id="139" name="TextBox 138"/>
          <p:cNvSpPr txBox="1"/>
          <p:nvPr/>
        </p:nvSpPr>
        <p:spPr>
          <a:xfrm>
            <a:off x="6560289" y="2590800"/>
            <a:ext cx="1683474" cy="369332"/>
          </a:xfrm>
          <a:prstGeom prst="rect">
            <a:avLst/>
          </a:prstGeom>
          <a:noFill/>
        </p:spPr>
        <p:txBody>
          <a:bodyPr wrap="none" rtlCol="0">
            <a:spAutoFit/>
          </a:bodyPr>
          <a:lstStyle/>
          <a:p>
            <a:r>
              <a:rPr lang="en-US" dirty="0"/>
              <a:t>(</a:t>
            </a:r>
            <a:r>
              <a:rPr lang="en-US" dirty="0" err="1"/>
              <a:t>x</a:t>
            </a:r>
            <a:r>
              <a:rPr lang="en-US" baseline="-25000" dirty="0" err="1"/>
              <a:t>max</a:t>
            </a:r>
            <a:r>
              <a:rPr lang="en-US" dirty="0" err="1"/>
              <a:t>,y</a:t>
            </a:r>
            <a:r>
              <a:rPr lang="en-US" baseline="-25000" dirty="0" err="1"/>
              <a:t>max</a:t>
            </a:r>
            <a:r>
              <a:rPr lang="en-US" dirty="0" err="1"/>
              <a:t>,z</a:t>
            </a:r>
            <a:r>
              <a:rPr lang="en-US" baseline="-25000" dirty="0" err="1"/>
              <a:t>max</a:t>
            </a:r>
            <a:r>
              <a:rPr lang="en-US" dirty="0"/>
              <a:t>)</a:t>
            </a:r>
          </a:p>
        </p:txBody>
      </p:sp>
      <p:cxnSp>
        <p:nvCxnSpPr>
          <p:cNvPr id="140" name="Straight Connector 139"/>
          <p:cNvCxnSpPr/>
          <p:nvPr/>
        </p:nvCxnSpPr>
        <p:spPr>
          <a:xfrm flipV="1">
            <a:off x="6338785" y="4896297"/>
            <a:ext cx="457200" cy="304800"/>
          </a:xfrm>
          <a:prstGeom prst="line">
            <a:avLst/>
          </a:prstGeom>
          <a:ln>
            <a:solidFill>
              <a:schemeClr val="tx2"/>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6769395" y="4976037"/>
            <a:ext cx="1491114" cy="369332"/>
          </a:xfrm>
          <a:prstGeom prst="rect">
            <a:avLst/>
          </a:prstGeom>
          <a:noFill/>
        </p:spPr>
        <p:txBody>
          <a:bodyPr wrap="none" rtlCol="0">
            <a:spAutoFit/>
          </a:bodyPr>
          <a:lstStyle/>
          <a:p>
            <a:r>
              <a:rPr lang="en-US" dirty="0"/>
              <a:t>(</a:t>
            </a:r>
            <a:r>
              <a:rPr lang="en-US" dirty="0" err="1"/>
              <a:t>z</a:t>
            </a:r>
            <a:r>
              <a:rPr lang="en-US" baseline="-25000" dirty="0" err="1"/>
              <a:t>max</a:t>
            </a:r>
            <a:r>
              <a:rPr lang="en-US" dirty="0" err="1"/>
              <a:t>-z</a:t>
            </a:r>
            <a:r>
              <a:rPr lang="en-US" baseline="-25000" dirty="0" err="1"/>
              <a:t>min</a:t>
            </a:r>
            <a:r>
              <a:rPr lang="en-US" dirty="0"/>
              <a:t>)/</a:t>
            </a:r>
            <a:r>
              <a:rPr lang="en-US" dirty="0" err="1"/>
              <a:t>nz</a:t>
            </a:r>
            <a:endParaRPr lang="en-US" dirty="0"/>
          </a:p>
        </p:txBody>
      </p:sp>
      <p:cxnSp>
        <p:nvCxnSpPr>
          <p:cNvPr id="143" name="Straight Connector 142"/>
          <p:cNvCxnSpPr/>
          <p:nvPr/>
        </p:nvCxnSpPr>
        <p:spPr>
          <a:xfrm>
            <a:off x="6858000" y="4369981"/>
            <a:ext cx="0" cy="446568"/>
          </a:xfrm>
          <a:prstGeom prst="line">
            <a:avLst/>
          </a:prstGeom>
          <a:ln>
            <a:solidFill>
              <a:schemeClr val="tx2"/>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6921795" y="4408599"/>
            <a:ext cx="1491114" cy="369332"/>
          </a:xfrm>
          <a:prstGeom prst="rect">
            <a:avLst/>
          </a:prstGeom>
          <a:noFill/>
        </p:spPr>
        <p:txBody>
          <a:bodyPr wrap="none" rtlCol="0">
            <a:spAutoFit/>
          </a:bodyPr>
          <a:lstStyle/>
          <a:p>
            <a:r>
              <a:rPr lang="en-US" dirty="0"/>
              <a:t>(</a:t>
            </a:r>
            <a:r>
              <a:rPr lang="en-US" dirty="0" err="1"/>
              <a:t>y</a:t>
            </a:r>
            <a:r>
              <a:rPr lang="en-US" baseline="-25000" dirty="0" err="1"/>
              <a:t>max</a:t>
            </a:r>
            <a:r>
              <a:rPr lang="en-US" dirty="0" err="1"/>
              <a:t>-y</a:t>
            </a:r>
            <a:r>
              <a:rPr lang="en-US" baseline="-25000" dirty="0" err="1"/>
              <a:t>min</a:t>
            </a:r>
            <a:r>
              <a:rPr lang="en-US" dirty="0"/>
              <a:t>)/</a:t>
            </a:r>
            <a:r>
              <a:rPr lang="en-US" dirty="0" err="1"/>
              <a:t>ny</a:t>
            </a:r>
            <a:endParaRPr lang="en-US" dirty="0"/>
          </a:p>
        </p:txBody>
      </p:sp>
      <p:cxnSp>
        <p:nvCxnSpPr>
          <p:cNvPr id="146" name="Straight Connector 145"/>
          <p:cNvCxnSpPr/>
          <p:nvPr/>
        </p:nvCxnSpPr>
        <p:spPr>
          <a:xfrm>
            <a:off x="4800600" y="5867400"/>
            <a:ext cx="600740" cy="0"/>
          </a:xfrm>
          <a:prstGeom prst="line">
            <a:avLst/>
          </a:prstGeom>
          <a:ln>
            <a:solidFill>
              <a:schemeClr val="tx2"/>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572000" y="5879068"/>
            <a:ext cx="1491114" cy="369332"/>
          </a:xfrm>
          <a:prstGeom prst="rect">
            <a:avLst/>
          </a:prstGeom>
          <a:noFill/>
        </p:spPr>
        <p:txBody>
          <a:bodyPr wrap="none" rtlCol="0">
            <a:spAutoFit/>
          </a:bodyPr>
          <a:lstStyle/>
          <a:p>
            <a:r>
              <a:rPr lang="en-US" dirty="0"/>
              <a:t>(</a:t>
            </a:r>
            <a:r>
              <a:rPr lang="en-US" dirty="0" err="1"/>
              <a:t>x</a:t>
            </a:r>
            <a:r>
              <a:rPr lang="en-US" baseline="-25000" dirty="0" err="1"/>
              <a:t>max</a:t>
            </a:r>
            <a:r>
              <a:rPr lang="en-US" dirty="0" err="1"/>
              <a:t>-x</a:t>
            </a:r>
            <a:r>
              <a:rPr lang="en-US" baseline="-25000" dirty="0" err="1"/>
              <a:t>min</a:t>
            </a:r>
            <a:r>
              <a:rPr lang="en-US" dirty="0"/>
              <a:t>)/</a:t>
            </a:r>
            <a:r>
              <a:rPr lang="en-US" dirty="0" err="1"/>
              <a:t>nx</a:t>
            </a:r>
            <a:endParaRPr lang="en-US" dirty="0"/>
          </a:p>
        </p:txBody>
      </p:sp>
      <p:sp>
        <p:nvSpPr>
          <p:cNvPr id="148" name="TextBox 147"/>
          <p:cNvSpPr txBox="1"/>
          <p:nvPr/>
        </p:nvSpPr>
        <p:spPr>
          <a:xfrm>
            <a:off x="762000" y="2057400"/>
            <a:ext cx="7554184" cy="369332"/>
          </a:xfrm>
          <a:prstGeom prst="rect">
            <a:avLst/>
          </a:prstGeom>
          <a:noFill/>
        </p:spPr>
        <p:txBody>
          <a:bodyPr wrap="none" rtlCol="0">
            <a:spAutoFit/>
          </a:bodyPr>
          <a:lstStyle/>
          <a:p>
            <a:r>
              <a:rPr lang="en-US" dirty="0"/>
              <a:t>Block </a:t>
            </a:r>
            <a:r>
              <a:rPr lang="en-US" dirty="0" err="1"/>
              <a:t>Coord</a:t>
            </a:r>
            <a:r>
              <a:rPr lang="en-US" dirty="0"/>
              <a:t>: (</a:t>
            </a:r>
            <a:r>
              <a:rPr lang="en-US" dirty="0" err="1"/>
              <a:t>bx,by,bz</a:t>
            </a:r>
            <a:r>
              <a:rPr lang="en-US" dirty="0"/>
              <a:t>) -&gt; Linear Index: </a:t>
            </a:r>
            <a:r>
              <a:rPr lang="en-US" dirty="0" err="1"/>
              <a:t>bz</a:t>
            </a:r>
            <a:r>
              <a:rPr lang="en-US" dirty="0"/>
              <a:t>*(nx+1)*(ny+1)+by*(nx+1)+</a:t>
            </a:r>
            <a:r>
              <a:rPr lang="en-US" dirty="0" err="1"/>
              <a:t>bx</a:t>
            </a:r>
            <a:endParaRPr lang="en-US" dirty="0"/>
          </a:p>
        </p:txBody>
      </p:sp>
    </p:spTree>
    <p:extLst>
      <p:ext uri="{BB962C8B-B14F-4D97-AF65-F5344CB8AC3E}">
        <p14:creationId xmlns:p14="http://schemas.microsoft.com/office/powerpoint/2010/main" val="42292121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it in C++</a:t>
            </a:r>
          </a:p>
        </p:txBody>
      </p:sp>
      <p:sp>
        <p:nvSpPr>
          <p:cNvPr id="5" name="TextBox 4"/>
          <p:cNvSpPr txBox="1"/>
          <p:nvPr/>
        </p:nvSpPr>
        <p:spPr>
          <a:xfrm>
            <a:off x="457200" y="840968"/>
            <a:ext cx="7725192" cy="5509200"/>
          </a:xfrm>
          <a:prstGeom prst="rect">
            <a:avLst/>
          </a:prstGeom>
          <a:noFill/>
        </p:spPr>
        <p:txBody>
          <a:bodyPr wrap="none" rtlCol="0">
            <a:spAutoFit/>
          </a:bodyPr>
          <a:lstStyle/>
          <a:p>
            <a:r>
              <a:rPr lang="en-US" sz="1100" dirty="0">
                <a:latin typeface="Consolas" panose="020B0609020204030204" pitchFamily="49" charset="0"/>
              </a:rPr>
              <a:t>template &lt;class T&gt;</a:t>
            </a:r>
          </a:p>
          <a:p>
            <a:r>
              <a:rPr lang="en-US" sz="1100" dirty="0">
                <a:latin typeface="Consolas" panose="020B0609020204030204" pitchFamily="49" charset="0"/>
              </a:rPr>
              <a:t>class Lattice3d</a:t>
            </a:r>
          </a:p>
          <a:p>
            <a:r>
              <a:rPr lang="en-US" sz="1100" dirty="0">
                <a:latin typeface="Consolas" panose="020B0609020204030204" pitchFamily="49" charset="0"/>
              </a:rPr>
              <a:t>{</a:t>
            </a:r>
          </a:p>
          <a:p>
            <a:r>
              <a:rPr lang="en-US" sz="1100" dirty="0">
                <a:latin typeface="Consolas" panose="020B0609020204030204" pitchFamily="49" charset="0"/>
              </a:rPr>
              <a:t>protected:</a:t>
            </a:r>
          </a:p>
          <a:p>
            <a:r>
              <a:rPr lang="en-US" sz="1100" dirty="0">
                <a:latin typeface="Consolas" panose="020B0609020204030204" pitchFamily="49" charset="0"/>
              </a:rPr>
              <a:t>    </a:t>
            </a:r>
            <a:r>
              <a:rPr lang="en-US" sz="1100" dirty="0" err="1">
                <a:latin typeface="Consolas" panose="020B0609020204030204" pitchFamily="49" charset="0"/>
              </a:rPr>
              <a:t>int</a:t>
            </a:r>
            <a:r>
              <a:rPr lang="en-US" sz="1100" dirty="0">
                <a:latin typeface="Consolas" panose="020B0609020204030204" pitchFamily="49" charset="0"/>
              </a:rPr>
              <a:t> </a:t>
            </a:r>
            <a:r>
              <a:rPr lang="en-US" sz="1100" dirty="0" err="1">
                <a:latin typeface="Consolas" panose="020B0609020204030204" pitchFamily="49" charset="0"/>
              </a:rPr>
              <a:t>nx,ny,nz</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std</a:t>
            </a:r>
            <a:r>
              <a:rPr lang="en-US" sz="1100" dirty="0">
                <a:latin typeface="Consolas" panose="020B0609020204030204" pitchFamily="49" charset="0"/>
              </a:rPr>
              <a:t>::vector &lt;T&gt; </a:t>
            </a:r>
            <a:r>
              <a:rPr lang="en-US" sz="1100" dirty="0" err="1">
                <a:latin typeface="Consolas" panose="020B0609020204030204" pitchFamily="49" charset="0"/>
              </a:rPr>
              <a:t>elem</a:t>
            </a:r>
            <a:r>
              <a:rPr lang="en-US" sz="1100" dirty="0">
                <a:latin typeface="Consolas" panose="020B0609020204030204" pitchFamily="49" charset="0"/>
              </a:rPr>
              <a:t>;</a:t>
            </a:r>
          </a:p>
          <a:p>
            <a:r>
              <a:rPr lang="en-US" sz="1100" dirty="0">
                <a:latin typeface="Consolas" panose="020B0609020204030204" pitchFamily="49" charset="0"/>
              </a:rPr>
              <a:t>    YsVec3 </a:t>
            </a:r>
            <a:r>
              <a:rPr lang="en-US" sz="1100" dirty="0" err="1">
                <a:latin typeface="Consolas" panose="020B0609020204030204" pitchFamily="49" charset="0"/>
              </a:rPr>
              <a:t>min,max</a:t>
            </a:r>
            <a:r>
              <a:rPr lang="en-US" sz="1100" dirty="0">
                <a:latin typeface="Consolas" panose="020B0609020204030204" pitchFamily="49" charset="0"/>
              </a:rPr>
              <a:t>;</a:t>
            </a:r>
          </a:p>
          <a:p>
            <a:r>
              <a:rPr lang="en-US" sz="1100" dirty="0">
                <a:latin typeface="Consolas" panose="020B0609020204030204" pitchFamily="49" charset="0"/>
              </a:rPr>
              <a:t>public:</a:t>
            </a:r>
          </a:p>
          <a:p>
            <a:r>
              <a:rPr lang="en-US" sz="1100" dirty="0">
                <a:solidFill>
                  <a:srgbClr val="00B050"/>
                </a:solidFill>
                <a:latin typeface="Consolas" panose="020B0609020204030204" pitchFamily="49" charset="0"/>
              </a:rPr>
              <a:t>    /*! Create a lattice with </a:t>
            </a:r>
            <a:r>
              <a:rPr lang="en-US" sz="1100" dirty="0" err="1">
                <a:solidFill>
                  <a:srgbClr val="00B050"/>
                </a:solidFill>
                <a:latin typeface="Consolas" panose="020B0609020204030204" pitchFamily="49" charset="0"/>
              </a:rPr>
              <a:t>nx</a:t>
            </a:r>
            <a:r>
              <a:rPr lang="en-US" sz="1100" dirty="0">
                <a:solidFill>
                  <a:srgbClr val="00B050"/>
                </a:solidFill>
                <a:latin typeface="Consolas" panose="020B0609020204030204" pitchFamily="49" charset="0"/>
              </a:rPr>
              <a:t>*</a:t>
            </a:r>
            <a:r>
              <a:rPr lang="en-US" sz="1100" dirty="0" err="1">
                <a:solidFill>
                  <a:srgbClr val="00B050"/>
                </a:solidFill>
                <a:latin typeface="Consolas" panose="020B0609020204030204" pitchFamily="49" charset="0"/>
              </a:rPr>
              <a:t>ny</a:t>
            </a:r>
            <a:r>
              <a:rPr lang="en-US" sz="1100" dirty="0">
                <a:solidFill>
                  <a:srgbClr val="00B050"/>
                </a:solidFill>
                <a:latin typeface="Consolas" panose="020B0609020204030204" pitchFamily="49" charset="0"/>
              </a:rPr>
              <a:t>*</a:t>
            </a:r>
            <a:r>
              <a:rPr lang="en-US" sz="1100" dirty="0" err="1">
                <a:solidFill>
                  <a:srgbClr val="00B050"/>
                </a:solidFill>
                <a:latin typeface="Consolas" panose="020B0609020204030204" pitchFamily="49" charset="0"/>
              </a:rPr>
              <a:t>nz</a:t>
            </a:r>
            <a:r>
              <a:rPr lang="en-US" sz="1100" dirty="0">
                <a:solidFill>
                  <a:srgbClr val="00B050"/>
                </a:solidFill>
                <a:latin typeface="Consolas" panose="020B0609020204030204" pitchFamily="49" charset="0"/>
              </a:rPr>
              <a:t> blocks.  To store nodal information, the length of the</a:t>
            </a:r>
          </a:p>
          <a:p>
            <a:r>
              <a:rPr lang="en-US" sz="1100" dirty="0">
                <a:solidFill>
                  <a:srgbClr val="00B050"/>
                </a:solidFill>
                <a:latin typeface="Consolas" panose="020B0609020204030204" pitchFamily="49" charset="0"/>
              </a:rPr>
              <a:t>        storage actually allocated will be (nx+1)*(ny+1)*(nz+1).  */</a:t>
            </a:r>
          </a:p>
          <a:p>
            <a:r>
              <a:rPr lang="en-US" sz="1100" dirty="0">
                <a:latin typeface="Consolas" panose="020B0609020204030204" pitchFamily="49" charset="0"/>
              </a:rPr>
              <a:t>    void Create(</a:t>
            </a:r>
            <a:r>
              <a:rPr lang="en-US" sz="1100" dirty="0" err="1">
                <a:latin typeface="Consolas" panose="020B0609020204030204" pitchFamily="49" charset="0"/>
              </a:rPr>
              <a:t>int</a:t>
            </a:r>
            <a:r>
              <a:rPr lang="en-US" sz="1100" dirty="0">
                <a:latin typeface="Consolas" panose="020B0609020204030204" pitchFamily="49" charset="0"/>
              </a:rPr>
              <a:t> </a:t>
            </a:r>
            <a:r>
              <a:rPr lang="en-US" sz="1100" dirty="0" err="1">
                <a:latin typeface="Consolas" panose="020B0609020204030204" pitchFamily="49" charset="0"/>
              </a:rPr>
              <a:t>nx,int</a:t>
            </a:r>
            <a:r>
              <a:rPr lang="en-US" sz="1100" dirty="0">
                <a:latin typeface="Consolas" panose="020B0609020204030204" pitchFamily="49" charset="0"/>
              </a:rPr>
              <a:t> </a:t>
            </a:r>
            <a:r>
              <a:rPr lang="en-US" sz="1100" dirty="0" err="1">
                <a:latin typeface="Consolas" panose="020B0609020204030204" pitchFamily="49" charset="0"/>
              </a:rPr>
              <a:t>ny,int</a:t>
            </a:r>
            <a:r>
              <a:rPr lang="en-US" sz="1100" dirty="0">
                <a:latin typeface="Consolas" panose="020B0609020204030204" pitchFamily="49" charset="0"/>
              </a:rPr>
              <a:t> </a:t>
            </a:r>
            <a:r>
              <a:rPr lang="en-US" sz="1100" dirty="0" err="1">
                <a:latin typeface="Consolas" panose="020B0609020204030204" pitchFamily="49" charset="0"/>
              </a:rPr>
              <a:t>nz,const</a:t>
            </a:r>
            <a:r>
              <a:rPr lang="en-US" sz="1100" dirty="0">
                <a:latin typeface="Consolas" panose="020B0609020204030204" pitchFamily="49" charset="0"/>
              </a:rPr>
              <a:t> YsVec3 &amp;</a:t>
            </a:r>
            <a:r>
              <a:rPr lang="en-US" sz="1100" dirty="0" err="1">
                <a:latin typeface="Consolas" panose="020B0609020204030204" pitchFamily="49" charset="0"/>
              </a:rPr>
              <a:t>min,const</a:t>
            </a:r>
            <a:r>
              <a:rPr lang="en-US" sz="1100" dirty="0">
                <a:latin typeface="Consolas" panose="020B0609020204030204" pitchFamily="49" charset="0"/>
              </a:rPr>
              <a:t> YsVec3 &amp;max);</a:t>
            </a:r>
          </a:p>
          <a:p>
            <a:r>
              <a:rPr lang="en-US" sz="1100" dirty="0">
                <a:solidFill>
                  <a:srgbClr val="00B050"/>
                </a:solidFill>
                <a:latin typeface="Consolas" panose="020B0609020204030204" pitchFamily="49" charset="0"/>
              </a:rPr>
              <a:t>    /*! Returns number of blocks in X,Y, and Z direction. */</a:t>
            </a:r>
          </a:p>
          <a:p>
            <a:r>
              <a:rPr lang="en-US" sz="1100" dirty="0">
                <a:latin typeface="Consolas" panose="020B0609020204030204" pitchFamily="49" charset="0"/>
              </a:rPr>
              <a:t>    YSSIZE_T </a:t>
            </a:r>
            <a:r>
              <a:rPr lang="en-US" sz="1100" dirty="0" err="1">
                <a:latin typeface="Consolas" panose="020B0609020204030204" pitchFamily="49" charset="0"/>
              </a:rPr>
              <a:t>Nx</a:t>
            </a:r>
            <a:r>
              <a:rPr lang="en-US" sz="1100" dirty="0">
                <a:latin typeface="Consolas" panose="020B0609020204030204" pitchFamily="49" charset="0"/>
              </a:rPr>
              <a:t>(void)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a:latin typeface="Consolas" panose="020B0609020204030204" pitchFamily="49" charset="0"/>
              </a:rPr>
              <a:t>    YSSIZE_T </a:t>
            </a:r>
            <a:r>
              <a:rPr lang="en-US" sz="1100" dirty="0" err="1">
                <a:latin typeface="Consolas" panose="020B0609020204030204" pitchFamily="49" charset="0"/>
              </a:rPr>
              <a:t>Ny</a:t>
            </a:r>
            <a:r>
              <a:rPr lang="en-US" sz="1100" dirty="0">
                <a:latin typeface="Consolas" panose="020B0609020204030204" pitchFamily="49" charset="0"/>
              </a:rPr>
              <a:t>(void)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a:latin typeface="Consolas" panose="020B0609020204030204" pitchFamily="49" charset="0"/>
              </a:rPr>
              <a:t>    YSSIZE_T </a:t>
            </a:r>
            <a:r>
              <a:rPr lang="en-US" sz="1100" dirty="0" err="1">
                <a:latin typeface="Consolas" panose="020B0609020204030204" pitchFamily="49" charset="0"/>
              </a:rPr>
              <a:t>Nz</a:t>
            </a:r>
            <a:r>
              <a:rPr lang="en-US" sz="1100" dirty="0">
                <a:latin typeface="Consolas" panose="020B0609020204030204" pitchFamily="49" charset="0"/>
              </a:rPr>
              <a:t>(void)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a:solidFill>
                  <a:srgbClr val="00B050"/>
                </a:solidFill>
                <a:latin typeface="Consolas" panose="020B0609020204030204" pitchFamily="49" charset="0"/>
              </a:rPr>
              <a:t>    /*! Returns the dimension of one block. */</a:t>
            </a:r>
          </a:p>
          <a:p>
            <a:r>
              <a:rPr lang="en-US" sz="1100" dirty="0">
                <a:latin typeface="Consolas" panose="020B0609020204030204" pitchFamily="49" charset="0"/>
              </a:rPr>
              <a:t>    YsVec3 </a:t>
            </a:r>
            <a:r>
              <a:rPr lang="en-US" sz="1100" dirty="0" err="1">
                <a:latin typeface="Consolas" panose="020B0609020204030204" pitchFamily="49" charset="0"/>
              </a:rPr>
              <a:t>GetBlockDimension</a:t>
            </a:r>
            <a:r>
              <a:rPr lang="en-US" sz="1100" dirty="0">
                <a:latin typeface="Consolas" panose="020B0609020204030204" pitchFamily="49" charset="0"/>
              </a:rPr>
              <a:t>(void)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a:solidFill>
                  <a:srgbClr val="00B050"/>
                </a:solidFill>
                <a:latin typeface="Consolas" panose="020B0609020204030204" pitchFamily="49" charset="0"/>
              </a:rPr>
              <a:t>    /*! Returns the minimum (</a:t>
            </a:r>
            <a:r>
              <a:rPr lang="en-US" sz="1100" dirty="0" err="1">
                <a:solidFill>
                  <a:srgbClr val="00B050"/>
                </a:solidFill>
                <a:latin typeface="Consolas" panose="020B0609020204030204" pitchFamily="49" charset="0"/>
              </a:rPr>
              <a:t>x,y,z</a:t>
            </a:r>
            <a:r>
              <a:rPr lang="en-US" sz="1100" dirty="0">
                <a:solidFill>
                  <a:srgbClr val="00B050"/>
                </a:solidFill>
                <a:latin typeface="Consolas" panose="020B0609020204030204" pitchFamily="49" charset="0"/>
              </a:rPr>
              <a:t>) of the block at (</a:t>
            </a:r>
            <a:r>
              <a:rPr lang="en-US" sz="1100" dirty="0" err="1">
                <a:solidFill>
                  <a:srgbClr val="00B050"/>
                </a:solidFill>
                <a:latin typeface="Consolas" panose="020B0609020204030204" pitchFamily="49" charset="0"/>
              </a:rPr>
              <a:t>bx,by,bz</a:t>
            </a:r>
            <a:r>
              <a:rPr lang="en-US" sz="1100" dirty="0">
                <a:solidFill>
                  <a:srgbClr val="00B050"/>
                </a:solidFill>
                <a:latin typeface="Consolas" panose="020B0609020204030204" pitchFamily="49" charset="0"/>
              </a:rPr>
              <a:t>). */</a:t>
            </a:r>
          </a:p>
          <a:p>
            <a:r>
              <a:rPr lang="en-US" sz="1100" dirty="0">
                <a:latin typeface="Consolas" panose="020B0609020204030204" pitchFamily="49" charset="0"/>
              </a:rPr>
              <a:t>    YsVec3 </a:t>
            </a:r>
            <a:r>
              <a:rPr lang="en-US" sz="1100" dirty="0" err="1">
                <a:latin typeface="Consolas" panose="020B0609020204030204" pitchFamily="49" charset="0"/>
              </a:rPr>
              <a:t>GetBlockPosition</a:t>
            </a:r>
            <a:r>
              <a:rPr lang="en-US" sz="1100" dirty="0">
                <a:latin typeface="Consolas" panose="020B0609020204030204" pitchFamily="49" charset="0"/>
              </a:rPr>
              <a:t>(</a:t>
            </a:r>
            <a:r>
              <a:rPr lang="en-US" sz="1100" dirty="0" err="1">
                <a:latin typeface="Consolas" panose="020B0609020204030204" pitchFamily="49" charset="0"/>
              </a:rPr>
              <a:t>int</a:t>
            </a:r>
            <a:r>
              <a:rPr lang="en-US" sz="1100" dirty="0">
                <a:latin typeface="Consolas" panose="020B0609020204030204" pitchFamily="49" charset="0"/>
              </a:rPr>
              <a:t> </a:t>
            </a:r>
            <a:r>
              <a:rPr lang="en-US" sz="1100" dirty="0" err="1">
                <a:latin typeface="Consolas" panose="020B0609020204030204" pitchFamily="49" charset="0"/>
              </a:rPr>
              <a:t>ix,int</a:t>
            </a:r>
            <a:r>
              <a:rPr lang="en-US" sz="1100" dirty="0">
                <a:latin typeface="Consolas" panose="020B0609020204030204" pitchFamily="49" charset="0"/>
              </a:rPr>
              <a:t> </a:t>
            </a:r>
            <a:r>
              <a:rPr lang="en-US" sz="1100" dirty="0" err="1">
                <a:latin typeface="Consolas" panose="020B0609020204030204" pitchFamily="49" charset="0"/>
              </a:rPr>
              <a:t>iy,int</a:t>
            </a:r>
            <a:r>
              <a:rPr lang="en-US" sz="1100" dirty="0">
                <a:latin typeface="Consolas" panose="020B0609020204030204" pitchFamily="49" charset="0"/>
              </a:rPr>
              <a:t> </a:t>
            </a:r>
            <a:r>
              <a:rPr lang="en-US" sz="1100" dirty="0" err="1">
                <a:latin typeface="Consolas" panose="020B0609020204030204" pitchFamily="49" charset="0"/>
              </a:rPr>
              <a:t>iz</a:t>
            </a:r>
            <a:r>
              <a:rPr lang="en-US" sz="1100" dirty="0">
                <a:latin typeface="Consolas" panose="020B0609020204030204" pitchFamily="49" charset="0"/>
              </a:rPr>
              <a:t>)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a:solidFill>
                  <a:srgbClr val="00B050"/>
                </a:solidFill>
                <a:latin typeface="Consolas" panose="020B0609020204030204" pitchFamily="49" charset="0"/>
              </a:rPr>
              <a:t>    /*! Returns the index of the block that encloses the given position. */</a:t>
            </a:r>
          </a:p>
          <a:p>
            <a:r>
              <a:rPr lang="en-US" sz="1100" dirty="0">
                <a:latin typeface="Consolas" panose="020B0609020204030204" pitchFamily="49" charset="0"/>
              </a:rPr>
              <a:t>    YsVec3i </a:t>
            </a:r>
            <a:r>
              <a:rPr lang="en-US" sz="1100" dirty="0" err="1">
                <a:latin typeface="Consolas" panose="020B0609020204030204" pitchFamily="49" charset="0"/>
              </a:rPr>
              <a:t>GetBlockIndex</a:t>
            </a:r>
            <a:r>
              <a:rPr lang="en-US" sz="1100" dirty="0">
                <a:latin typeface="Consolas" panose="020B0609020204030204" pitchFamily="49" charset="0"/>
              </a:rPr>
              <a:t>(</a:t>
            </a:r>
            <a:r>
              <a:rPr lang="en-US" sz="1100" dirty="0" err="1">
                <a:latin typeface="Consolas" panose="020B0609020204030204" pitchFamily="49" charset="0"/>
              </a:rPr>
              <a:t>const</a:t>
            </a:r>
            <a:r>
              <a:rPr lang="en-US" sz="1100" dirty="0">
                <a:latin typeface="Consolas" panose="020B0609020204030204" pitchFamily="49" charset="0"/>
              </a:rPr>
              <a:t> YsVec3 &amp;</a:t>
            </a:r>
            <a:r>
              <a:rPr lang="en-US" sz="1100" dirty="0" err="1">
                <a:latin typeface="Consolas" panose="020B0609020204030204" pitchFamily="49" charset="0"/>
              </a:rPr>
              <a:t>pos</a:t>
            </a:r>
            <a:r>
              <a:rPr lang="en-US" sz="1100" dirty="0">
                <a:latin typeface="Consolas" panose="020B0609020204030204" pitchFamily="49" charset="0"/>
              </a:rPr>
              <a:t>)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a:solidFill>
                  <a:srgbClr val="00B050"/>
                </a:solidFill>
                <a:latin typeface="Consolas" panose="020B0609020204030204" pitchFamily="49" charset="0"/>
              </a:rPr>
              <a:t>    /*! Returns if the block index is within the valid range.</a:t>
            </a:r>
          </a:p>
          <a:p>
            <a:r>
              <a:rPr lang="en-US" sz="1100" dirty="0">
                <a:solidFill>
                  <a:srgbClr val="00B050"/>
                </a:solidFill>
                <a:latin typeface="Consolas" panose="020B0609020204030204" pitchFamily="49" charset="0"/>
              </a:rPr>
              <a:t>        The lattice elements can be nodal value or cell value.  To support the nodal values,</a:t>
            </a:r>
          </a:p>
          <a:p>
            <a:r>
              <a:rPr lang="en-US" sz="1100" dirty="0">
                <a:solidFill>
                  <a:srgbClr val="00B050"/>
                </a:solidFill>
                <a:latin typeface="Consolas" panose="020B0609020204030204" pitchFamily="49" charset="0"/>
              </a:rPr>
              <a:t>        this class allocates (nx+1)*(ny+1)*(nz+1) </a:t>
            </a:r>
            <a:r>
              <a:rPr lang="en-US" sz="1100" dirty="0" err="1">
                <a:solidFill>
                  <a:srgbClr val="00B050"/>
                </a:solidFill>
                <a:latin typeface="Consolas" panose="020B0609020204030204" pitchFamily="49" charset="0"/>
              </a:rPr>
              <a:t>elems</a:t>
            </a:r>
            <a:r>
              <a:rPr lang="en-US" sz="1100" dirty="0">
                <a:solidFill>
                  <a:srgbClr val="00B050"/>
                </a:solidFill>
                <a:latin typeface="Consolas" panose="020B0609020204030204" pitchFamily="49" charset="0"/>
              </a:rPr>
              <a:t>.  Therefore, the index is valid</a:t>
            </a:r>
          </a:p>
          <a:p>
            <a:r>
              <a:rPr lang="en-US" sz="1100" dirty="0">
                <a:solidFill>
                  <a:srgbClr val="00B050"/>
                </a:solidFill>
                <a:latin typeface="Consolas" panose="020B0609020204030204" pitchFamily="49" charset="0"/>
              </a:rPr>
              <a:t>        and this function returns true, if:</a:t>
            </a:r>
          </a:p>
          <a:p>
            <a:r>
              <a:rPr lang="en-US" sz="1100" dirty="0">
                <a:solidFill>
                  <a:srgbClr val="00B050"/>
                </a:solidFill>
                <a:latin typeface="Consolas" panose="020B0609020204030204" pitchFamily="49" charset="0"/>
              </a:rPr>
              <a:t>           0&lt;=</a:t>
            </a:r>
            <a:r>
              <a:rPr lang="en-US" sz="1100" dirty="0" err="1">
                <a:solidFill>
                  <a:srgbClr val="00B050"/>
                </a:solidFill>
                <a:latin typeface="Consolas" panose="020B0609020204030204" pitchFamily="49" charset="0"/>
              </a:rPr>
              <a:t>idx.x</a:t>
            </a:r>
            <a:r>
              <a:rPr lang="en-US" sz="1100" dirty="0">
                <a:solidFill>
                  <a:srgbClr val="00B050"/>
                </a:solidFill>
                <a:latin typeface="Consolas" panose="020B0609020204030204" pitchFamily="49" charset="0"/>
              </a:rPr>
              <a:t>() &amp;&amp; </a:t>
            </a:r>
            <a:r>
              <a:rPr lang="en-US" sz="1100" dirty="0" err="1">
                <a:solidFill>
                  <a:srgbClr val="00B050"/>
                </a:solidFill>
                <a:latin typeface="Consolas" panose="020B0609020204030204" pitchFamily="49" charset="0"/>
              </a:rPr>
              <a:t>idx.x</a:t>
            </a:r>
            <a:r>
              <a:rPr lang="en-US" sz="1100" dirty="0">
                <a:solidFill>
                  <a:srgbClr val="00B050"/>
                </a:solidFill>
                <a:latin typeface="Consolas" panose="020B0609020204030204" pitchFamily="49" charset="0"/>
              </a:rPr>
              <a:t>()&lt;=</a:t>
            </a:r>
            <a:r>
              <a:rPr lang="en-US" sz="1100" dirty="0" err="1">
                <a:solidFill>
                  <a:srgbClr val="00B050"/>
                </a:solidFill>
                <a:latin typeface="Consolas" panose="020B0609020204030204" pitchFamily="49" charset="0"/>
              </a:rPr>
              <a:t>nx</a:t>
            </a:r>
            <a:r>
              <a:rPr lang="en-US" sz="1100" dirty="0">
                <a:solidFill>
                  <a:srgbClr val="00B050"/>
                </a:solidFill>
                <a:latin typeface="Consolas" panose="020B0609020204030204" pitchFamily="49" charset="0"/>
              </a:rPr>
              <a:t> &amp;&amp; 0&lt;=</a:t>
            </a:r>
            <a:r>
              <a:rPr lang="en-US" sz="1100" dirty="0" err="1">
                <a:solidFill>
                  <a:srgbClr val="00B050"/>
                </a:solidFill>
                <a:latin typeface="Consolas" panose="020B0609020204030204" pitchFamily="49" charset="0"/>
              </a:rPr>
              <a:t>idx.y</a:t>
            </a:r>
            <a:r>
              <a:rPr lang="en-US" sz="1100" dirty="0">
                <a:solidFill>
                  <a:srgbClr val="00B050"/>
                </a:solidFill>
                <a:latin typeface="Consolas" panose="020B0609020204030204" pitchFamily="49" charset="0"/>
              </a:rPr>
              <a:t>() &amp;&amp; </a:t>
            </a:r>
            <a:r>
              <a:rPr lang="en-US" sz="1100" dirty="0" err="1">
                <a:solidFill>
                  <a:srgbClr val="00B050"/>
                </a:solidFill>
                <a:latin typeface="Consolas" panose="020B0609020204030204" pitchFamily="49" charset="0"/>
              </a:rPr>
              <a:t>idx.y</a:t>
            </a:r>
            <a:r>
              <a:rPr lang="en-US" sz="1100" dirty="0">
                <a:solidFill>
                  <a:srgbClr val="00B050"/>
                </a:solidFill>
                <a:latin typeface="Consolas" panose="020B0609020204030204" pitchFamily="49" charset="0"/>
              </a:rPr>
              <a:t>()&lt;=</a:t>
            </a:r>
            <a:r>
              <a:rPr lang="en-US" sz="1100" dirty="0" err="1">
                <a:solidFill>
                  <a:srgbClr val="00B050"/>
                </a:solidFill>
                <a:latin typeface="Consolas" panose="020B0609020204030204" pitchFamily="49" charset="0"/>
              </a:rPr>
              <a:t>ny</a:t>
            </a:r>
            <a:r>
              <a:rPr lang="en-US" sz="1100" dirty="0">
                <a:solidFill>
                  <a:srgbClr val="00B050"/>
                </a:solidFill>
                <a:latin typeface="Consolas" panose="020B0609020204030204" pitchFamily="49" charset="0"/>
              </a:rPr>
              <a:t> &amp;&amp; 0&lt;=</a:t>
            </a:r>
            <a:r>
              <a:rPr lang="en-US" sz="1100" dirty="0" err="1">
                <a:solidFill>
                  <a:srgbClr val="00B050"/>
                </a:solidFill>
                <a:latin typeface="Consolas" panose="020B0609020204030204" pitchFamily="49" charset="0"/>
              </a:rPr>
              <a:t>idx.z</a:t>
            </a:r>
            <a:r>
              <a:rPr lang="en-US" sz="1100" dirty="0">
                <a:solidFill>
                  <a:srgbClr val="00B050"/>
                </a:solidFill>
                <a:latin typeface="Consolas" panose="020B0609020204030204" pitchFamily="49" charset="0"/>
              </a:rPr>
              <a:t>() &amp;&amp; </a:t>
            </a:r>
            <a:r>
              <a:rPr lang="en-US" sz="1100" dirty="0" err="1">
                <a:solidFill>
                  <a:srgbClr val="00B050"/>
                </a:solidFill>
                <a:latin typeface="Consolas" panose="020B0609020204030204" pitchFamily="49" charset="0"/>
              </a:rPr>
              <a:t>idx.z</a:t>
            </a:r>
            <a:r>
              <a:rPr lang="en-US" sz="1100" dirty="0">
                <a:solidFill>
                  <a:srgbClr val="00B050"/>
                </a:solidFill>
                <a:latin typeface="Consolas" panose="020B0609020204030204" pitchFamily="49" charset="0"/>
              </a:rPr>
              <a:t>()&lt;=</a:t>
            </a:r>
            <a:r>
              <a:rPr lang="en-US" sz="1100" dirty="0" err="1">
                <a:solidFill>
                  <a:srgbClr val="00B050"/>
                </a:solidFill>
                <a:latin typeface="Consolas" panose="020B0609020204030204" pitchFamily="49" charset="0"/>
              </a:rPr>
              <a:t>nz</a:t>
            </a:r>
            <a:r>
              <a:rPr lang="en-US" sz="1100" dirty="0">
                <a:solidFill>
                  <a:srgbClr val="00B050"/>
                </a:solidFill>
                <a:latin typeface="Consolas" panose="020B0609020204030204" pitchFamily="49" charset="0"/>
              </a:rPr>
              <a:t>. */</a:t>
            </a:r>
          </a:p>
          <a:p>
            <a:r>
              <a:rPr lang="en-US" sz="1100" dirty="0">
                <a:latin typeface="Consolas" panose="020B0609020204030204" pitchFamily="49" charset="0"/>
              </a:rPr>
              <a:t>    bool </a:t>
            </a:r>
            <a:r>
              <a:rPr lang="en-US" sz="1100" dirty="0" err="1">
                <a:latin typeface="Consolas" panose="020B0609020204030204" pitchFamily="49" charset="0"/>
              </a:rPr>
              <a:t>IsInRange</a:t>
            </a:r>
            <a:r>
              <a:rPr lang="en-US" sz="1100" dirty="0">
                <a:latin typeface="Consolas" panose="020B0609020204030204" pitchFamily="49" charset="0"/>
              </a:rPr>
              <a:t>(</a:t>
            </a:r>
            <a:r>
              <a:rPr lang="en-US" sz="1100" dirty="0" err="1">
                <a:latin typeface="Consolas" panose="020B0609020204030204" pitchFamily="49" charset="0"/>
              </a:rPr>
              <a:t>const</a:t>
            </a:r>
            <a:r>
              <a:rPr lang="en-US" sz="1100" dirty="0">
                <a:latin typeface="Consolas" panose="020B0609020204030204" pitchFamily="49" charset="0"/>
              </a:rPr>
              <a:t> YsVec3i </a:t>
            </a:r>
            <a:r>
              <a:rPr lang="en-US" sz="1100" dirty="0" err="1">
                <a:latin typeface="Consolas" panose="020B0609020204030204" pitchFamily="49" charset="0"/>
              </a:rPr>
              <a:t>idx</a:t>
            </a:r>
            <a:r>
              <a:rPr lang="en-US" sz="1100" dirty="0">
                <a:latin typeface="Consolas" panose="020B0609020204030204" pitchFamily="49" charset="0"/>
              </a:rPr>
              <a:t>)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a:solidFill>
                  <a:srgbClr val="00B050"/>
                </a:solidFill>
                <a:latin typeface="Consolas" panose="020B0609020204030204" pitchFamily="49" charset="0"/>
              </a:rPr>
              <a:t>    /*! Returns a reference to the lattice element at the index. */</a:t>
            </a:r>
          </a:p>
          <a:p>
            <a:r>
              <a:rPr lang="en-US" sz="1100" dirty="0">
                <a:latin typeface="Consolas" panose="020B0609020204030204" pitchFamily="49" charset="0"/>
              </a:rPr>
              <a:t>    T &amp;operator[](</a:t>
            </a:r>
            <a:r>
              <a:rPr lang="en-US" sz="1100" dirty="0" err="1">
                <a:latin typeface="Consolas" panose="020B0609020204030204" pitchFamily="49" charset="0"/>
              </a:rPr>
              <a:t>const</a:t>
            </a:r>
            <a:r>
              <a:rPr lang="en-US" sz="1100" dirty="0">
                <a:latin typeface="Consolas" panose="020B0609020204030204" pitchFamily="49" charset="0"/>
              </a:rPr>
              <a:t> YsVec3i </a:t>
            </a:r>
            <a:r>
              <a:rPr lang="en-US" sz="1100" dirty="0" err="1">
                <a:latin typeface="Consolas" panose="020B0609020204030204" pitchFamily="49" charset="0"/>
              </a:rPr>
              <a:t>idx</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const</a:t>
            </a:r>
            <a:r>
              <a:rPr lang="en-US" sz="1100" dirty="0">
                <a:latin typeface="Consolas" panose="020B0609020204030204" pitchFamily="49" charset="0"/>
              </a:rPr>
              <a:t> T &amp;operator[](</a:t>
            </a:r>
            <a:r>
              <a:rPr lang="en-US" sz="1100" dirty="0" err="1">
                <a:latin typeface="Consolas" panose="020B0609020204030204" pitchFamily="49" charset="0"/>
              </a:rPr>
              <a:t>const</a:t>
            </a:r>
            <a:r>
              <a:rPr lang="en-US" sz="1100" dirty="0">
                <a:latin typeface="Consolas" panose="020B0609020204030204" pitchFamily="49" charset="0"/>
              </a:rPr>
              <a:t> YsVec3i </a:t>
            </a:r>
            <a:r>
              <a:rPr lang="en-US" sz="1100" dirty="0" err="1">
                <a:latin typeface="Consolas" panose="020B0609020204030204" pitchFamily="49" charset="0"/>
              </a:rPr>
              <a:t>idx</a:t>
            </a:r>
            <a:r>
              <a:rPr lang="en-US" sz="1100" dirty="0">
                <a:latin typeface="Consolas" panose="020B0609020204030204" pitchFamily="49" charset="0"/>
              </a:rPr>
              <a:t>)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a:latin typeface="Consolas" panose="020B0609020204030204" pitchFamily="49" charset="0"/>
              </a:rPr>
              <a:t>};</a:t>
            </a:r>
          </a:p>
          <a:p>
            <a:endParaRPr lang="en-US" sz="1100" dirty="0">
              <a:latin typeface="Consolas" panose="020B0609020204030204" pitchFamily="49" charset="0"/>
            </a:endParaRPr>
          </a:p>
        </p:txBody>
      </p:sp>
    </p:spTree>
    <p:extLst>
      <p:ext uri="{BB962C8B-B14F-4D97-AF65-F5344CB8AC3E}">
        <p14:creationId xmlns:p14="http://schemas.microsoft.com/office/powerpoint/2010/main" val="23631822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Make it a </a:t>
            </a:r>
            <a:r>
              <a:rPr lang="en-US" dirty="0" err="1"/>
              <a:t>MeshLattice</a:t>
            </a:r>
            <a:endParaRPr lang="en-US" dirty="0"/>
          </a:p>
        </p:txBody>
      </p:sp>
      <p:sp>
        <p:nvSpPr>
          <p:cNvPr id="3" name="Content Placeholder 2"/>
          <p:cNvSpPr>
            <a:spLocks noGrp="1"/>
          </p:cNvSpPr>
          <p:nvPr>
            <p:ph idx="1"/>
          </p:nvPr>
        </p:nvSpPr>
        <p:spPr/>
        <p:txBody>
          <a:bodyPr/>
          <a:lstStyle/>
          <a:p>
            <a:r>
              <a:rPr lang="en-US" dirty="0"/>
              <a:t>We want to stitch, or merge, vertices located at the same position.</a:t>
            </a:r>
          </a:p>
          <a:p>
            <a:r>
              <a:rPr lang="en-US" dirty="0"/>
              <a:t>Let's find such vertices using a lattice.</a:t>
            </a:r>
          </a:p>
        </p:txBody>
      </p:sp>
    </p:spTree>
    <p:extLst>
      <p:ext uri="{BB962C8B-B14F-4D97-AF65-F5344CB8AC3E}">
        <p14:creationId xmlns:p14="http://schemas.microsoft.com/office/powerpoint/2010/main" val="17150285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a:t>
            </a:r>
            <a:r>
              <a:rPr lang="en-US" dirty="0" err="1"/>
              <a:t>MeshLattice</a:t>
            </a:r>
            <a:r>
              <a:rPr lang="en-US" dirty="0"/>
              <a:t> Class</a:t>
            </a:r>
          </a:p>
        </p:txBody>
      </p:sp>
      <p:sp>
        <p:nvSpPr>
          <p:cNvPr id="4" name="TextBox 3"/>
          <p:cNvSpPr txBox="1"/>
          <p:nvPr/>
        </p:nvSpPr>
        <p:spPr>
          <a:xfrm>
            <a:off x="558800" y="914400"/>
            <a:ext cx="7879080" cy="3985706"/>
          </a:xfrm>
          <a:prstGeom prst="rect">
            <a:avLst/>
          </a:prstGeom>
          <a:noFill/>
        </p:spPr>
        <p:txBody>
          <a:bodyPr wrap="none" rtlCol="0">
            <a:spAutoFit/>
          </a:bodyPr>
          <a:lstStyle/>
          <a:p>
            <a:r>
              <a:rPr lang="en-US" sz="1100" dirty="0">
                <a:latin typeface="Consolas" panose="020B0609020204030204" pitchFamily="49" charset="0"/>
              </a:rPr>
              <a:t>#</a:t>
            </a:r>
            <a:r>
              <a:rPr lang="en-US" sz="1100" dirty="0" err="1">
                <a:latin typeface="Consolas" panose="020B0609020204030204" pitchFamily="49" charset="0"/>
              </a:rPr>
              <a:t>ifndef</a:t>
            </a:r>
            <a:r>
              <a:rPr lang="en-US" sz="1100" dirty="0">
                <a:latin typeface="Consolas" panose="020B0609020204030204" pitchFamily="49" charset="0"/>
              </a:rPr>
              <a:t> MESHLATTICE_IS_INCLUDED</a:t>
            </a:r>
          </a:p>
          <a:p>
            <a:r>
              <a:rPr lang="en-US" sz="1100" dirty="0">
                <a:latin typeface="Consolas" panose="020B0609020204030204" pitchFamily="49" charset="0"/>
              </a:rPr>
              <a:t>#define MESHLATTICE_IS_INCLUDED</a:t>
            </a:r>
          </a:p>
          <a:p>
            <a:endParaRPr lang="en-US" sz="1100" dirty="0">
              <a:latin typeface="Consolas" panose="020B0609020204030204" pitchFamily="49" charset="0"/>
            </a:endParaRPr>
          </a:p>
          <a:p>
            <a:r>
              <a:rPr lang="en-US" sz="1100" dirty="0">
                <a:latin typeface="Consolas" panose="020B0609020204030204" pitchFamily="49" charset="0"/>
              </a:rPr>
              <a:t>#include &lt;vector&gt;</a:t>
            </a:r>
          </a:p>
          <a:p>
            <a:r>
              <a:rPr lang="en-US" sz="1100" dirty="0">
                <a:latin typeface="Consolas" panose="020B0609020204030204" pitchFamily="49" charset="0"/>
              </a:rPr>
              <a:t>#include &lt;</a:t>
            </a:r>
            <a:r>
              <a:rPr lang="en-US" sz="1100" dirty="0" err="1">
                <a:latin typeface="Consolas" panose="020B0609020204030204" pitchFamily="49" charset="0"/>
              </a:rPr>
              <a:t>polygonalmesh.h</a:t>
            </a:r>
            <a:r>
              <a:rPr lang="en-US" sz="1100" dirty="0">
                <a:latin typeface="Consolas" panose="020B0609020204030204" pitchFamily="49" charset="0"/>
              </a:rPr>
              <a:t>&gt;</a:t>
            </a:r>
          </a:p>
          <a:p>
            <a:r>
              <a:rPr lang="en-US" sz="1100" dirty="0">
                <a:latin typeface="Consolas" panose="020B0609020204030204" pitchFamily="49" charset="0"/>
              </a:rPr>
              <a:t>#include "</a:t>
            </a:r>
            <a:r>
              <a:rPr lang="en-US" sz="1100" dirty="0" err="1">
                <a:latin typeface="Consolas" panose="020B0609020204030204" pitchFamily="49" charset="0"/>
              </a:rPr>
              <a:t>lattice.h</a:t>
            </a:r>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a:latin typeface="Consolas" panose="020B0609020204030204" pitchFamily="49" charset="0"/>
              </a:rPr>
              <a:t>class </a:t>
            </a:r>
            <a:r>
              <a:rPr lang="en-US" sz="1100" dirty="0" err="1">
                <a:latin typeface="Consolas" panose="020B0609020204030204" pitchFamily="49" charset="0"/>
              </a:rPr>
              <a:t>MeshLatticeElem</a:t>
            </a:r>
            <a:endParaRPr lang="en-US" sz="1100" dirty="0">
              <a:latin typeface="Consolas" panose="020B0609020204030204" pitchFamily="49" charset="0"/>
            </a:endParaRPr>
          </a:p>
          <a:p>
            <a:r>
              <a:rPr lang="en-US" sz="1100" dirty="0">
                <a:latin typeface="Consolas" panose="020B0609020204030204" pitchFamily="49" charset="0"/>
              </a:rPr>
              <a:t>{</a:t>
            </a:r>
          </a:p>
          <a:p>
            <a:r>
              <a:rPr lang="en-US" sz="1100" dirty="0">
                <a:latin typeface="Consolas" panose="020B0609020204030204" pitchFamily="49" charset="0"/>
              </a:rPr>
              <a:t>public:</a:t>
            </a:r>
          </a:p>
          <a:p>
            <a:r>
              <a:rPr lang="en-US" sz="1100" dirty="0">
                <a:latin typeface="Consolas" panose="020B0609020204030204" pitchFamily="49" charset="0"/>
              </a:rPr>
              <a:t>    </a:t>
            </a:r>
            <a:r>
              <a:rPr lang="en-US" sz="1100" dirty="0" err="1">
                <a:latin typeface="Consolas" panose="020B0609020204030204" pitchFamily="49" charset="0"/>
              </a:rPr>
              <a:t>std</a:t>
            </a:r>
            <a:r>
              <a:rPr lang="en-US" sz="1100" dirty="0">
                <a:latin typeface="Consolas" panose="020B0609020204030204" pitchFamily="49" charset="0"/>
              </a:rPr>
              <a:t>::vector &lt;</a:t>
            </a:r>
            <a:r>
              <a:rPr lang="en-US" sz="1100" dirty="0" err="1">
                <a:latin typeface="Consolas" panose="020B0609020204030204" pitchFamily="49" charset="0"/>
              </a:rPr>
              <a:t>PolygonalMesh</a:t>
            </a:r>
            <a:r>
              <a:rPr lang="en-US" sz="1100" dirty="0">
                <a:latin typeface="Consolas" panose="020B0609020204030204" pitchFamily="49" charset="0"/>
              </a:rPr>
              <a:t>::</a:t>
            </a:r>
            <a:r>
              <a:rPr lang="en-US" sz="1100" dirty="0" err="1">
                <a:latin typeface="Consolas" panose="020B0609020204030204" pitchFamily="49" charset="0"/>
              </a:rPr>
              <a:t>VertexHandle</a:t>
            </a:r>
            <a:r>
              <a:rPr lang="en-US" sz="1100" dirty="0">
                <a:latin typeface="Consolas" panose="020B0609020204030204" pitchFamily="49" charset="0"/>
              </a:rPr>
              <a:t>&gt; </a:t>
            </a:r>
            <a:r>
              <a:rPr lang="en-US" sz="1100" dirty="0" err="1">
                <a:latin typeface="Consolas" panose="020B0609020204030204" pitchFamily="49" charset="0"/>
              </a:rPr>
              <a:t>vtHd</a:t>
            </a:r>
            <a:r>
              <a:rPr lang="en-US" sz="1100" dirty="0">
                <a:latin typeface="Consolas" panose="020B0609020204030204" pitchFamily="49" charset="0"/>
              </a:rPr>
              <a:t>;</a:t>
            </a:r>
          </a:p>
          <a:p>
            <a:r>
              <a:rPr lang="en-US" sz="1100" dirty="0">
                <a:latin typeface="Consolas" panose="020B0609020204030204" pitchFamily="49" charset="0"/>
              </a:rPr>
              <a:t>    void </a:t>
            </a:r>
            <a:r>
              <a:rPr lang="en-US" sz="1100" dirty="0" err="1">
                <a:latin typeface="Consolas" panose="020B0609020204030204" pitchFamily="49" charset="0"/>
              </a:rPr>
              <a:t>CleanUp</a:t>
            </a:r>
            <a:r>
              <a:rPr lang="en-US" sz="1100" dirty="0">
                <a:latin typeface="Consolas" panose="020B0609020204030204" pitchFamily="49" charset="0"/>
              </a:rPr>
              <a:t>(void);</a:t>
            </a:r>
          </a:p>
          <a:p>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a:latin typeface="Consolas" panose="020B0609020204030204" pitchFamily="49" charset="0"/>
              </a:rPr>
              <a:t>class </a:t>
            </a:r>
            <a:r>
              <a:rPr lang="en-US" sz="1100" dirty="0" err="1">
                <a:latin typeface="Consolas" panose="020B0609020204030204" pitchFamily="49" charset="0"/>
              </a:rPr>
              <a:t>MeshLattice</a:t>
            </a:r>
            <a:r>
              <a:rPr lang="en-US" sz="1100" dirty="0">
                <a:latin typeface="Consolas" panose="020B0609020204030204" pitchFamily="49" charset="0"/>
              </a:rPr>
              <a:t> : public Lattice3d &lt;</a:t>
            </a:r>
            <a:r>
              <a:rPr lang="en-US" sz="1100" dirty="0" err="1">
                <a:latin typeface="Consolas" panose="020B0609020204030204" pitchFamily="49" charset="0"/>
              </a:rPr>
              <a:t>MeshLatticeElem</a:t>
            </a:r>
            <a:r>
              <a:rPr lang="en-US" sz="1100" dirty="0">
                <a:latin typeface="Consolas" panose="020B0609020204030204" pitchFamily="49" charset="0"/>
              </a:rPr>
              <a:t>&gt;</a:t>
            </a:r>
          </a:p>
          <a:p>
            <a:r>
              <a:rPr lang="en-US" sz="1100" dirty="0">
                <a:latin typeface="Consolas" panose="020B0609020204030204" pitchFamily="49" charset="0"/>
              </a:rPr>
              <a:t>{</a:t>
            </a:r>
          </a:p>
          <a:p>
            <a:r>
              <a:rPr lang="en-US" sz="1100" dirty="0">
                <a:latin typeface="Consolas" panose="020B0609020204030204" pitchFamily="49" charset="0"/>
              </a:rPr>
              <a:t>public:</a:t>
            </a:r>
          </a:p>
          <a:p>
            <a:r>
              <a:rPr lang="en-US" sz="1100" dirty="0">
                <a:latin typeface="Consolas" panose="020B0609020204030204" pitchFamily="49" charset="0"/>
              </a:rPr>
              <a:t>    void </a:t>
            </a:r>
            <a:r>
              <a:rPr lang="en-US" sz="1100" dirty="0" err="1">
                <a:latin typeface="Consolas" panose="020B0609020204030204" pitchFamily="49" charset="0"/>
              </a:rPr>
              <a:t>SetDomain</a:t>
            </a:r>
            <a:r>
              <a:rPr lang="en-US" sz="1100" dirty="0">
                <a:latin typeface="Consolas" panose="020B0609020204030204" pitchFamily="49" charset="0"/>
              </a:rPr>
              <a:t>(</a:t>
            </a:r>
            <a:r>
              <a:rPr lang="en-US" sz="1100" dirty="0" err="1">
                <a:latin typeface="Consolas" panose="020B0609020204030204" pitchFamily="49" charset="0"/>
              </a:rPr>
              <a:t>const</a:t>
            </a:r>
            <a:r>
              <a:rPr lang="en-US" sz="1100" dirty="0">
                <a:latin typeface="Consolas" panose="020B0609020204030204" pitchFamily="49" charset="0"/>
              </a:rPr>
              <a:t> </a:t>
            </a:r>
            <a:r>
              <a:rPr lang="en-US" sz="1100" dirty="0" err="1">
                <a:latin typeface="Consolas" panose="020B0609020204030204" pitchFamily="49" charset="0"/>
              </a:rPr>
              <a:t>PolygonalMesh</a:t>
            </a:r>
            <a:r>
              <a:rPr lang="en-US" sz="1100" dirty="0">
                <a:latin typeface="Consolas" panose="020B0609020204030204" pitchFamily="49" charset="0"/>
              </a:rPr>
              <a:t> &amp;</a:t>
            </a:r>
            <a:r>
              <a:rPr lang="en-US" sz="1100" dirty="0" err="1">
                <a:latin typeface="Consolas" panose="020B0609020204030204" pitchFamily="49" charset="0"/>
              </a:rPr>
              <a:t>mesh,int</a:t>
            </a:r>
            <a:r>
              <a:rPr lang="en-US" sz="1100" dirty="0">
                <a:latin typeface="Consolas" panose="020B0609020204030204" pitchFamily="49" charset="0"/>
              </a:rPr>
              <a:t> </a:t>
            </a:r>
            <a:r>
              <a:rPr lang="en-US" sz="1100" dirty="0" err="1">
                <a:latin typeface="Consolas" panose="020B0609020204030204" pitchFamily="49" charset="0"/>
              </a:rPr>
              <a:t>nx,int</a:t>
            </a:r>
            <a:r>
              <a:rPr lang="en-US" sz="1100" dirty="0">
                <a:latin typeface="Consolas" panose="020B0609020204030204" pitchFamily="49" charset="0"/>
              </a:rPr>
              <a:t> </a:t>
            </a:r>
            <a:r>
              <a:rPr lang="en-US" sz="1100" dirty="0" err="1">
                <a:latin typeface="Consolas" panose="020B0609020204030204" pitchFamily="49" charset="0"/>
              </a:rPr>
              <a:t>ny,int</a:t>
            </a:r>
            <a:r>
              <a:rPr lang="en-US" sz="1100" dirty="0">
                <a:latin typeface="Consolas" panose="020B0609020204030204" pitchFamily="49" charset="0"/>
              </a:rPr>
              <a:t> </a:t>
            </a:r>
            <a:r>
              <a:rPr lang="en-US" sz="1100" dirty="0" err="1">
                <a:latin typeface="Consolas" panose="020B0609020204030204" pitchFamily="49" charset="0"/>
              </a:rPr>
              <a:t>nz</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std</a:t>
            </a:r>
            <a:r>
              <a:rPr lang="en-US" sz="1100" dirty="0">
                <a:latin typeface="Consolas" panose="020B0609020204030204" pitchFamily="49" charset="0"/>
              </a:rPr>
              <a:t>::vector &lt;</a:t>
            </a:r>
            <a:r>
              <a:rPr lang="en-US" sz="1100" dirty="0" err="1">
                <a:latin typeface="Consolas" panose="020B0609020204030204" pitchFamily="49" charset="0"/>
              </a:rPr>
              <a:t>PolygonalMesh</a:t>
            </a:r>
            <a:r>
              <a:rPr lang="en-US" sz="1100" dirty="0">
                <a:latin typeface="Consolas" panose="020B0609020204030204" pitchFamily="49" charset="0"/>
              </a:rPr>
              <a:t>::</a:t>
            </a:r>
            <a:r>
              <a:rPr lang="en-US" sz="1100" dirty="0" err="1">
                <a:latin typeface="Consolas" panose="020B0609020204030204" pitchFamily="49" charset="0"/>
              </a:rPr>
              <a:t>VertexHandle</a:t>
            </a:r>
            <a:r>
              <a:rPr lang="en-US" sz="1100" dirty="0">
                <a:latin typeface="Consolas" panose="020B0609020204030204" pitchFamily="49" charset="0"/>
              </a:rPr>
              <a:t>&gt; </a:t>
            </a:r>
            <a:r>
              <a:rPr lang="en-US" sz="1100" dirty="0" err="1">
                <a:latin typeface="Consolas" panose="020B0609020204030204" pitchFamily="49" charset="0"/>
              </a:rPr>
              <a:t>FindVertex</a:t>
            </a:r>
            <a:r>
              <a:rPr lang="en-US" sz="1100" dirty="0">
                <a:latin typeface="Consolas" panose="020B0609020204030204" pitchFamily="49" charset="0"/>
              </a:rPr>
              <a:t>(</a:t>
            </a:r>
            <a:r>
              <a:rPr lang="en-US" sz="1100" dirty="0" err="1">
                <a:latin typeface="Consolas" panose="020B0609020204030204" pitchFamily="49" charset="0"/>
              </a:rPr>
              <a:t>const</a:t>
            </a:r>
            <a:r>
              <a:rPr lang="en-US" sz="1100" dirty="0">
                <a:latin typeface="Consolas" panose="020B0609020204030204" pitchFamily="49" charset="0"/>
              </a:rPr>
              <a:t> YsVec3 &amp;</a:t>
            </a:r>
            <a:r>
              <a:rPr lang="en-US" sz="1100" dirty="0" err="1">
                <a:latin typeface="Consolas" panose="020B0609020204030204" pitchFamily="49" charset="0"/>
              </a:rPr>
              <a:t>min,const</a:t>
            </a:r>
            <a:r>
              <a:rPr lang="en-US" sz="1100" dirty="0">
                <a:latin typeface="Consolas" panose="020B0609020204030204" pitchFamily="49" charset="0"/>
              </a:rPr>
              <a:t> YsVec3 &amp;max)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a:latin typeface="Consolas" panose="020B0609020204030204" pitchFamily="49" charset="0"/>
              </a:rPr>
              <a:t>#</a:t>
            </a:r>
            <a:r>
              <a:rPr lang="en-US" sz="1100" dirty="0" err="1">
                <a:latin typeface="Consolas" panose="020B0609020204030204" pitchFamily="49" charset="0"/>
              </a:rPr>
              <a:t>endif</a:t>
            </a:r>
            <a:endParaRPr lang="en-US" sz="1100" dirty="0">
              <a:latin typeface="Consolas" panose="020B0609020204030204" pitchFamily="49" charset="0"/>
            </a:endParaRPr>
          </a:p>
          <a:p>
            <a:endParaRPr lang="en-US" sz="1100" dirty="0">
              <a:latin typeface="Consolas" panose="020B0609020204030204" pitchFamily="49" charset="0"/>
            </a:endParaRPr>
          </a:p>
        </p:txBody>
      </p:sp>
    </p:spTree>
    <p:extLst>
      <p:ext uri="{BB962C8B-B14F-4D97-AF65-F5344CB8AC3E}">
        <p14:creationId xmlns:p14="http://schemas.microsoft.com/office/powerpoint/2010/main" val="38466464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Verifying the Lattice</a:t>
            </a:r>
          </a:p>
        </p:txBody>
      </p:sp>
      <p:sp>
        <p:nvSpPr>
          <p:cNvPr id="3" name="Content Placeholder 2"/>
          <p:cNvSpPr>
            <a:spLocks noGrp="1"/>
          </p:cNvSpPr>
          <p:nvPr>
            <p:ph idx="1"/>
          </p:nvPr>
        </p:nvSpPr>
        <p:spPr/>
        <p:txBody>
          <a:bodyPr/>
          <a:lstStyle/>
          <a:p>
            <a:r>
              <a:rPr lang="en-US" dirty="0"/>
              <a:t>Modify the Picking example so that it prints vertices within the tolerance from the picked vertex.</a:t>
            </a:r>
          </a:p>
          <a:p>
            <a:r>
              <a:rPr lang="en-US" dirty="0"/>
              <a:t>In Initialize, after loading a bin </a:t>
            </a:r>
            <a:r>
              <a:rPr lang="en-US" dirty="0" err="1"/>
              <a:t>stl</a:t>
            </a:r>
            <a:r>
              <a:rPr lang="en-US" dirty="0"/>
              <a:t>,</a:t>
            </a:r>
            <a:br>
              <a:rPr lang="en-US" dirty="0"/>
            </a:br>
            <a:r>
              <a:rPr lang="en-US" dirty="0">
                <a:latin typeface="Consolas" panose="020B0609020204030204" pitchFamily="49" charset="0"/>
              </a:rPr>
              <a:t>        </a:t>
            </a:r>
            <a:r>
              <a:rPr lang="en-US" sz="1800" dirty="0" err="1">
                <a:latin typeface="Consolas" panose="020B0609020204030204" pitchFamily="49" charset="0"/>
              </a:rPr>
              <a:t>ltc.SetDomain</a:t>
            </a:r>
            <a:r>
              <a:rPr lang="en-US" sz="1800" dirty="0">
                <a:latin typeface="Consolas" panose="020B0609020204030204" pitchFamily="49" charset="0"/>
              </a:rPr>
              <a:t>(mesh,100,100,100);</a:t>
            </a:r>
          </a:p>
          <a:p>
            <a:r>
              <a:rPr lang="en-US" dirty="0"/>
              <a:t>In Interval, after getting a </a:t>
            </a:r>
            <a:r>
              <a:rPr lang="en-US" dirty="0" err="1"/>
              <a:t>pickedVtHd</a:t>
            </a:r>
            <a:r>
              <a:rPr lang="en-US" dirty="0"/>
              <a:t>,</a:t>
            </a:r>
            <a:br>
              <a:rPr lang="en-US" dirty="0"/>
            </a:br>
            <a:r>
              <a:rPr lang="en-US" sz="1800" dirty="0">
                <a:latin typeface="Consolas" panose="020B0609020204030204" pitchFamily="49" charset="0"/>
              </a:rPr>
              <a:t>            </a:t>
            </a:r>
            <a:r>
              <a:rPr lang="en-US" sz="1800" dirty="0" err="1">
                <a:latin typeface="Consolas" panose="020B0609020204030204" pitchFamily="49" charset="0"/>
              </a:rPr>
              <a:t>const</a:t>
            </a:r>
            <a:r>
              <a:rPr lang="en-US" sz="1800" dirty="0">
                <a:latin typeface="Consolas" panose="020B0609020204030204" pitchFamily="49" charset="0"/>
              </a:rPr>
              <a:t> double </a:t>
            </a:r>
            <a:r>
              <a:rPr lang="en-US" sz="1800" dirty="0" err="1">
                <a:latin typeface="Consolas" panose="020B0609020204030204" pitchFamily="49" charset="0"/>
              </a:rPr>
              <a:t>tol</a:t>
            </a:r>
            <a:r>
              <a:rPr lang="en-US" sz="1800" dirty="0">
                <a:latin typeface="Consolas" panose="020B0609020204030204" pitchFamily="49" charset="0"/>
              </a:rPr>
              <a:t>=0.000001;</a:t>
            </a:r>
            <a:br>
              <a:rPr lang="en-US" sz="1800" dirty="0">
                <a:latin typeface="Consolas" panose="020B0609020204030204" pitchFamily="49" charset="0"/>
              </a:rPr>
            </a:br>
            <a:r>
              <a:rPr lang="en-US" sz="1800" dirty="0">
                <a:latin typeface="Consolas" panose="020B0609020204030204" pitchFamily="49" charset="0"/>
              </a:rPr>
              <a:t>            YsVec3 </a:t>
            </a:r>
            <a:r>
              <a:rPr lang="en-US" sz="1800" dirty="0" err="1">
                <a:latin typeface="Consolas" panose="020B0609020204030204" pitchFamily="49" charset="0"/>
              </a:rPr>
              <a:t>min,max</a:t>
            </a:r>
            <a:r>
              <a:rPr lang="en-US" sz="1800" dirty="0">
                <a:latin typeface="Consolas" panose="020B0609020204030204" pitchFamily="49" charset="0"/>
              </a:rPr>
              <a:t>;</a:t>
            </a:r>
            <a:br>
              <a:rPr lang="en-US" sz="1800" dirty="0">
                <a:latin typeface="Consolas" panose="020B0609020204030204" pitchFamily="49" charset="0"/>
              </a:rPr>
            </a:br>
            <a:r>
              <a:rPr lang="en-US" sz="1800" dirty="0">
                <a:latin typeface="Consolas" panose="020B0609020204030204" pitchFamily="49" charset="0"/>
              </a:rPr>
              <a:t>            min=</a:t>
            </a:r>
            <a:r>
              <a:rPr lang="en-US" sz="1800" dirty="0" err="1">
                <a:latin typeface="Consolas" panose="020B0609020204030204" pitchFamily="49" charset="0"/>
              </a:rPr>
              <a:t>mesh.GetVertexPosition</a:t>
            </a:r>
            <a:r>
              <a:rPr lang="en-US" sz="1800" dirty="0">
                <a:latin typeface="Consolas" panose="020B0609020204030204" pitchFamily="49" charset="0"/>
              </a:rPr>
              <a:t>(</a:t>
            </a:r>
            <a:r>
              <a:rPr lang="en-US" sz="1800" dirty="0" err="1">
                <a:latin typeface="Consolas" panose="020B0609020204030204" pitchFamily="49" charset="0"/>
              </a:rPr>
              <a:t>pickedVtHd</a:t>
            </a:r>
            <a:r>
              <a:rPr lang="en-US" sz="1800" dirty="0">
                <a:latin typeface="Consolas" panose="020B0609020204030204" pitchFamily="49" charset="0"/>
              </a:rPr>
              <a:t>);</a:t>
            </a:r>
            <a:br>
              <a:rPr lang="en-US" sz="1800" dirty="0">
                <a:latin typeface="Consolas" panose="020B0609020204030204" pitchFamily="49" charset="0"/>
              </a:rPr>
            </a:br>
            <a:r>
              <a:rPr lang="en-US" sz="1800" dirty="0">
                <a:latin typeface="Consolas" panose="020B0609020204030204" pitchFamily="49" charset="0"/>
              </a:rPr>
              <a:t>            max=min;</a:t>
            </a:r>
            <a:br>
              <a:rPr lang="en-US" sz="1800" dirty="0">
                <a:latin typeface="Consolas" panose="020B0609020204030204" pitchFamily="49" charset="0"/>
              </a:rPr>
            </a:br>
            <a:r>
              <a:rPr lang="en-US" sz="1800" dirty="0">
                <a:latin typeface="Consolas" panose="020B0609020204030204" pitchFamily="49" charset="0"/>
              </a:rPr>
              <a:t>            min-=YsVec3(</a:t>
            </a:r>
            <a:r>
              <a:rPr lang="en-US" sz="1800" dirty="0" err="1">
                <a:latin typeface="Consolas" panose="020B0609020204030204" pitchFamily="49" charset="0"/>
              </a:rPr>
              <a:t>tol,tol,tol</a:t>
            </a:r>
            <a:r>
              <a:rPr lang="en-US" sz="1800" dirty="0">
                <a:latin typeface="Consolas" panose="020B0609020204030204" pitchFamily="49" charset="0"/>
              </a:rPr>
              <a:t>);</a:t>
            </a:r>
            <a:br>
              <a:rPr lang="en-US" sz="1800" dirty="0">
                <a:latin typeface="Consolas" panose="020B0609020204030204" pitchFamily="49" charset="0"/>
              </a:rPr>
            </a:br>
            <a:r>
              <a:rPr lang="en-US" sz="1800" dirty="0">
                <a:latin typeface="Consolas" panose="020B0609020204030204" pitchFamily="49" charset="0"/>
              </a:rPr>
              <a:t>            max+=YsVec3(</a:t>
            </a:r>
            <a:r>
              <a:rPr lang="en-US" sz="1800" dirty="0" err="1">
                <a:latin typeface="Consolas" panose="020B0609020204030204" pitchFamily="49" charset="0"/>
              </a:rPr>
              <a:t>tol,tol,tol</a:t>
            </a:r>
            <a:r>
              <a:rPr lang="en-US" sz="1800" dirty="0">
                <a:latin typeface="Consolas" panose="020B0609020204030204" pitchFamily="49" charset="0"/>
              </a:rPr>
              <a:t>);</a:t>
            </a:r>
            <a:br>
              <a:rPr lang="en-US" sz="1800" dirty="0">
                <a:latin typeface="Consolas" panose="020B0609020204030204" pitchFamily="49" charset="0"/>
              </a:rPr>
            </a:br>
            <a:r>
              <a:rPr lang="en-US" sz="1800" dirty="0">
                <a:latin typeface="Consolas" panose="020B0609020204030204" pitchFamily="49" charset="0"/>
              </a:rPr>
              <a:t>            auto found=</a:t>
            </a:r>
            <a:r>
              <a:rPr lang="en-US" sz="1800" dirty="0" err="1">
                <a:latin typeface="Consolas" panose="020B0609020204030204" pitchFamily="49" charset="0"/>
              </a:rPr>
              <a:t>ltc.FindVertex</a:t>
            </a:r>
            <a:r>
              <a:rPr lang="en-US" sz="1800" dirty="0">
                <a:latin typeface="Consolas" panose="020B0609020204030204" pitchFamily="49" charset="0"/>
              </a:rPr>
              <a:t>(</a:t>
            </a:r>
            <a:r>
              <a:rPr lang="en-US" sz="1800" dirty="0" err="1">
                <a:latin typeface="Consolas" panose="020B0609020204030204" pitchFamily="49" charset="0"/>
              </a:rPr>
              <a:t>min,max</a:t>
            </a:r>
            <a:r>
              <a:rPr lang="en-US" sz="1800" dirty="0">
                <a:latin typeface="Consolas" panose="020B0609020204030204" pitchFamily="49" charset="0"/>
              </a:rPr>
              <a:t>);</a:t>
            </a:r>
            <a:br>
              <a:rPr lang="en-US" sz="1800" dirty="0">
                <a:latin typeface="Consolas" panose="020B0609020204030204" pitchFamily="49" charset="0"/>
              </a:rPr>
            </a:br>
            <a:r>
              <a:rPr lang="en-US" sz="1800" dirty="0">
                <a:latin typeface="Consolas" panose="020B0609020204030204" pitchFamily="49" charset="0"/>
              </a:rPr>
              <a:t>            </a:t>
            </a:r>
            <a:r>
              <a:rPr lang="en-US" sz="1800" dirty="0" err="1">
                <a:latin typeface="Consolas" panose="020B0609020204030204" pitchFamily="49" charset="0"/>
              </a:rPr>
              <a:t>printf</a:t>
            </a:r>
            <a:r>
              <a:rPr lang="en-US" sz="1800" dirty="0">
                <a:latin typeface="Consolas" panose="020B0609020204030204" pitchFamily="49" charset="0"/>
              </a:rPr>
              <a:t>("%d vertices found\n",(</a:t>
            </a:r>
            <a:r>
              <a:rPr lang="en-US" sz="1800" dirty="0" err="1">
                <a:latin typeface="Consolas" panose="020B0609020204030204" pitchFamily="49" charset="0"/>
              </a:rPr>
              <a:t>int</a:t>
            </a:r>
            <a:r>
              <a:rPr lang="en-US" sz="1800" dirty="0">
                <a:latin typeface="Consolas" panose="020B0609020204030204" pitchFamily="49" charset="0"/>
              </a:rPr>
              <a:t>)</a:t>
            </a:r>
            <a:r>
              <a:rPr lang="en-US" sz="1800" dirty="0" err="1">
                <a:latin typeface="Consolas" panose="020B0609020204030204" pitchFamily="49" charset="0"/>
              </a:rPr>
              <a:t>found.size</a:t>
            </a:r>
            <a:r>
              <a:rPr lang="en-US" sz="1800" dirty="0">
                <a:latin typeface="Consolas" panose="020B0609020204030204" pitchFamily="49" charset="0"/>
              </a:rPr>
              <a:t>());</a:t>
            </a:r>
            <a:endParaRPr lang="en-US" dirty="0">
              <a:latin typeface="Consolas" panose="020B0609020204030204" pitchFamily="49" charset="0"/>
            </a:endParaRPr>
          </a:p>
          <a:p>
            <a:endParaRPr lang="en-US" dirty="0"/>
          </a:p>
          <a:p>
            <a:endParaRPr lang="en-US" dirty="0"/>
          </a:p>
        </p:txBody>
      </p:sp>
    </p:spTree>
    <p:extLst>
      <p:ext uri="{BB962C8B-B14F-4D97-AF65-F5344CB8AC3E}">
        <p14:creationId xmlns:p14="http://schemas.microsoft.com/office/powerpoint/2010/main" val="38523405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a:t>
            </a:r>
            <a:r>
              <a:rPr lang="en-US" dirty="0" err="1"/>
              <a:t>LoadBinStl</a:t>
            </a:r>
            <a:r>
              <a:rPr lang="en-US" dirty="0"/>
              <a:t> so that it stitches the vertices.</a:t>
            </a:r>
          </a:p>
        </p:txBody>
      </p:sp>
      <p:sp>
        <p:nvSpPr>
          <p:cNvPr id="3" name="Content Placeholder 2"/>
          <p:cNvSpPr>
            <a:spLocks noGrp="1"/>
          </p:cNvSpPr>
          <p:nvPr>
            <p:ph idx="1"/>
          </p:nvPr>
        </p:nvSpPr>
        <p:spPr/>
        <p:txBody>
          <a:bodyPr/>
          <a:lstStyle/>
          <a:p>
            <a:r>
              <a:rPr lang="en-US" dirty="0"/>
              <a:t>Add a function called </a:t>
            </a:r>
            <a:r>
              <a:rPr lang="en-US" dirty="0" err="1"/>
              <a:t>SetPolygonVertex</a:t>
            </a:r>
            <a:endParaRPr lang="en-US" dirty="0"/>
          </a:p>
          <a:p>
            <a:r>
              <a:rPr lang="en-US" dirty="0"/>
              <a:t>In this function, table </a:t>
            </a:r>
            <a:r>
              <a:rPr lang="en-US" dirty="0" err="1"/>
              <a:t>vtKeyToPlg</a:t>
            </a:r>
            <a:r>
              <a:rPr lang="en-US" dirty="0"/>
              <a:t> must also be updated.</a:t>
            </a:r>
          </a:p>
          <a:p>
            <a:endParaRPr lang="en-US" dirty="0"/>
          </a:p>
          <a:p>
            <a:endParaRPr lang="en-US" dirty="0"/>
          </a:p>
          <a:p>
            <a:endParaRPr lang="en-US" dirty="0"/>
          </a:p>
          <a:p>
            <a:endParaRPr lang="en-US" dirty="0"/>
          </a:p>
          <a:p>
            <a:endParaRPr lang="en-US" dirty="0"/>
          </a:p>
          <a:p>
            <a:r>
              <a:rPr lang="en-US" dirty="0"/>
              <a:t>Then, add </a:t>
            </a:r>
            <a:r>
              <a:rPr lang="en-US" dirty="0" err="1"/>
              <a:t>MergeVertex</a:t>
            </a:r>
            <a:r>
              <a:rPr lang="en-US" dirty="0"/>
              <a:t> function and call from the end of </a:t>
            </a:r>
            <a:r>
              <a:rPr lang="en-US" dirty="0" err="1"/>
              <a:t>LoadBinStl</a:t>
            </a:r>
            <a:r>
              <a:rPr lang="en-US" dirty="0"/>
              <a:t> function.</a:t>
            </a:r>
          </a:p>
        </p:txBody>
      </p:sp>
      <p:sp>
        <p:nvSpPr>
          <p:cNvPr id="4" name="TextBox 3"/>
          <p:cNvSpPr txBox="1"/>
          <p:nvPr/>
        </p:nvSpPr>
        <p:spPr>
          <a:xfrm>
            <a:off x="457200" y="2266950"/>
            <a:ext cx="7830990" cy="1384995"/>
          </a:xfrm>
          <a:prstGeom prst="rect">
            <a:avLst/>
          </a:prstGeom>
          <a:noFill/>
        </p:spPr>
        <p:txBody>
          <a:bodyPr wrap="none" rtlCol="0">
            <a:spAutoFit/>
          </a:bodyPr>
          <a:lstStyle/>
          <a:p>
            <a:r>
              <a:rPr lang="en-US" sz="1200" dirty="0">
                <a:latin typeface="Consolas" panose="020B0609020204030204" pitchFamily="49" charset="0"/>
              </a:rPr>
              <a:t>public:</a:t>
            </a:r>
          </a:p>
          <a:p>
            <a:r>
              <a:rPr lang="en-US" sz="1200" dirty="0">
                <a:latin typeface="Consolas" panose="020B0609020204030204" pitchFamily="49" charset="0"/>
              </a:rPr>
              <a:t>    bool </a:t>
            </a:r>
            <a:r>
              <a:rPr lang="en-US" sz="1200" dirty="0" err="1">
                <a:latin typeface="Consolas" panose="020B0609020204030204" pitchFamily="49" charset="0"/>
              </a:rPr>
              <a:t>SetPolygonVertex</a:t>
            </a:r>
            <a:r>
              <a:rPr lang="en-US" sz="1200" dirty="0">
                <a:latin typeface="Consolas" panose="020B0609020204030204" pitchFamily="49" charset="0"/>
              </a:rPr>
              <a:t>(</a:t>
            </a:r>
            <a:r>
              <a:rPr lang="en-US" sz="1200" dirty="0" err="1">
                <a:latin typeface="Consolas" panose="020B0609020204030204" pitchFamily="49" charset="0"/>
              </a:rPr>
              <a:t>PolygonHandle</a:t>
            </a:r>
            <a:r>
              <a:rPr lang="en-US" sz="1200" dirty="0">
                <a:latin typeface="Consolas" panose="020B0609020204030204" pitchFamily="49" charset="0"/>
              </a:rPr>
              <a:t> </a:t>
            </a:r>
            <a:r>
              <a:rPr lang="en-US" sz="1200" dirty="0" err="1">
                <a:latin typeface="Consolas" panose="020B0609020204030204" pitchFamily="49" charset="0"/>
              </a:rPr>
              <a:t>plHd,const</a:t>
            </a:r>
            <a:r>
              <a:rPr lang="en-US" sz="1200" dirty="0">
                <a:latin typeface="Consolas" panose="020B0609020204030204" pitchFamily="49" charset="0"/>
              </a:rPr>
              <a:t> </a:t>
            </a:r>
            <a:r>
              <a:rPr lang="en-US" sz="1200" dirty="0" err="1">
                <a:latin typeface="Consolas" panose="020B0609020204030204" pitchFamily="49" charset="0"/>
              </a:rPr>
              <a:t>std</a:t>
            </a:r>
            <a:r>
              <a:rPr lang="en-US" sz="1200" dirty="0">
                <a:latin typeface="Consolas" panose="020B0609020204030204" pitchFamily="49" charset="0"/>
              </a:rPr>
              <a:t>::vector &lt;</a:t>
            </a:r>
            <a:r>
              <a:rPr lang="en-US" sz="1200" dirty="0" err="1">
                <a:latin typeface="Consolas" panose="020B0609020204030204" pitchFamily="49" charset="0"/>
              </a:rPr>
              <a:t>VertexHandle</a:t>
            </a:r>
            <a:r>
              <a:rPr lang="en-US" sz="1200" dirty="0">
                <a:latin typeface="Consolas" panose="020B0609020204030204" pitchFamily="49" charset="0"/>
              </a:rPr>
              <a:t>&gt; &amp;</a:t>
            </a:r>
            <a:r>
              <a:rPr lang="en-US" sz="1200" dirty="0" err="1">
                <a:latin typeface="Consolas" panose="020B0609020204030204" pitchFamily="49" charset="0"/>
              </a:rPr>
              <a:t>newPlVtHd</a:t>
            </a:r>
            <a:r>
              <a:rPr lang="en-US" sz="1200" dirty="0">
                <a:latin typeface="Consolas" panose="020B0609020204030204" pitchFamily="49" charset="0"/>
              </a:rPr>
              <a:t>);</a:t>
            </a:r>
          </a:p>
          <a:p>
            <a:r>
              <a:rPr lang="en-US" sz="1200" dirty="0">
                <a:latin typeface="Consolas" panose="020B0609020204030204" pitchFamily="49" charset="0"/>
              </a:rPr>
              <a:t>protected:</a:t>
            </a:r>
          </a:p>
          <a:p>
            <a:r>
              <a:rPr lang="en-US" sz="1200" dirty="0">
                <a:latin typeface="Consolas" panose="020B0609020204030204" pitchFamily="49" charset="0"/>
              </a:rPr>
              <a:t>    void </a:t>
            </a:r>
            <a:r>
              <a:rPr lang="en-US" sz="1200" dirty="0" err="1">
                <a:latin typeface="Consolas" panose="020B0609020204030204" pitchFamily="49" charset="0"/>
              </a:rPr>
              <a:t>UnregisterPolygon</a:t>
            </a:r>
            <a:r>
              <a:rPr lang="en-US" sz="1200" dirty="0">
                <a:latin typeface="Consolas" panose="020B0609020204030204" pitchFamily="49" charset="0"/>
              </a:rPr>
              <a:t>(</a:t>
            </a:r>
            <a:r>
              <a:rPr lang="en-US" sz="1200" dirty="0" err="1">
                <a:latin typeface="Consolas" panose="020B0609020204030204" pitchFamily="49" charset="0"/>
              </a:rPr>
              <a:t>PolygonHandle</a:t>
            </a:r>
            <a:r>
              <a:rPr lang="en-US" sz="1200" dirty="0">
                <a:latin typeface="Consolas" panose="020B0609020204030204" pitchFamily="49" charset="0"/>
              </a:rPr>
              <a:t> </a:t>
            </a:r>
            <a:r>
              <a:rPr lang="en-US" sz="1200" dirty="0" err="1">
                <a:latin typeface="Consolas" panose="020B0609020204030204" pitchFamily="49" charset="0"/>
              </a:rPr>
              <a:t>plHd</a:t>
            </a:r>
            <a:r>
              <a:rPr lang="en-US" sz="1200" dirty="0">
                <a:latin typeface="Consolas" panose="020B0609020204030204" pitchFamily="49" charset="0"/>
              </a:rPr>
              <a:t>);</a:t>
            </a:r>
          </a:p>
          <a:p>
            <a:r>
              <a:rPr lang="en-US" sz="1200" dirty="0">
                <a:latin typeface="Consolas" panose="020B0609020204030204" pitchFamily="49" charset="0"/>
              </a:rPr>
              <a:t>    void </a:t>
            </a:r>
            <a:r>
              <a:rPr lang="en-US" sz="1200" dirty="0" err="1">
                <a:latin typeface="Consolas" panose="020B0609020204030204" pitchFamily="49" charset="0"/>
              </a:rPr>
              <a:t>UnregisterPolygonFromVertex</a:t>
            </a:r>
            <a:r>
              <a:rPr lang="en-US" sz="1200" dirty="0">
                <a:latin typeface="Consolas" panose="020B0609020204030204" pitchFamily="49" charset="0"/>
              </a:rPr>
              <a:t>(</a:t>
            </a:r>
            <a:r>
              <a:rPr lang="en-US" sz="1200" dirty="0" err="1">
                <a:latin typeface="Consolas" panose="020B0609020204030204" pitchFamily="49" charset="0"/>
              </a:rPr>
              <a:t>PolygonHandle</a:t>
            </a:r>
            <a:r>
              <a:rPr lang="en-US" sz="1200" dirty="0">
                <a:latin typeface="Consolas" panose="020B0609020204030204" pitchFamily="49" charset="0"/>
              </a:rPr>
              <a:t> </a:t>
            </a:r>
            <a:r>
              <a:rPr lang="en-US" sz="1200" dirty="0" err="1">
                <a:latin typeface="Consolas" panose="020B0609020204030204" pitchFamily="49" charset="0"/>
              </a:rPr>
              <a:t>plHd,VertexHandle</a:t>
            </a:r>
            <a:r>
              <a:rPr lang="en-US" sz="1200" dirty="0">
                <a:latin typeface="Consolas" panose="020B0609020204030204" pitchFamily="49" charset="0"/>
              </a:rPr>
              <a:t> </a:t>
            </a:r>
            <a:r>
              <a:rPr lang="en-US" sz="1200" dirty="0" err="1">
                <a:latin typeface="Consolas" panose="020B0609020204030204" pitchFamily="49" charset="0"/>
              </a:rPr>
              <a:t>vtHd</a:t>
            </a:r>
            <a:r>
              <a:rPr lang="en-US" sz="1200" dirty="0">
                <a:latin typeface="Consolas" panose="020B0609020204030204" pitchFamily="49" charset="0"/>
              </a:rPr>
              <a:t>);</a:t>
            </a:r>
          </a:p>
          <a:p>
            <a:r>
              <a:rPr lang="en-US" sz="1200" dirty="0">
                <a:latin typeface="Consolas" panose="020B0609020204030204" pitchFamily="49" charset="0"/>
              </a:rPr>
              <a:t>    void </a:t>
            </a:r>
            <a:r>
              <a:rPr lang="en-US" sz="1200" dirty="0" err="1">
                <a:latin typeface="Consolas" panose="020B0609020204030204" pitchFamily="49" charset="0"/>
              </a:rPr>
              <a:t>RegisterPolygon</a:t>
            </a:r>
            <a:r>
              <a:rPr lang="en-US" sz="1200" dirty="0">
                <a:latin typeface="Consolas" panose="020B0609020204030204" pitchFamily="49" charset="0"/>
              </a:rPr>
              <a:t>(</a:t>
            </a:r>
            <a:r>
              <a:rPr lang="en-US" sz="1200" dirty="0" err="1">
                <a:latin typeface="Consolas" panose="020B0609020204030204" pitchFamily="49" charset="0"/>
              </a:rPr>
              <a:t>PolygonHandle</a:t>
            </a:r>
            <a:r>
              <a:rPr lang="en-US" sz="1200" dirty="0">
                <a:latin typeface="Consolas" panose="020B0609020204030204" pitchFamily="49" charset="0"/>
              </a:rPr>
              <a:t> </a:t>
            </a:r>
            <a:r>
              <a:rPr lang="en-US" sz="1200" dirty="0" err="1">
                <a:latin typeface="Consolas" panose="020B0609020204030204" pitchFamily="49" charset="0"/>
              </a:rPr>
              <a:t>plHd</a:t>
            </a:r>
            <a:r>
              <a:rPr lang="en-US" sz="1200" dirty="0">
                <a:latin typeface="Consolas" panose="020B0609020204030204" pitchFamily="49" charset="0"/>
              </a:rPr>
              <a:t>);</a:t>
            </a:r>
          </a:p>
          <a:p>
            <a:endParaRPr lang="en-US" sz="1200" dirty="0">
              <a:latin typeface="Consolas" panose="020B0609020204030204" pitchFamily="49" charset="0"/>
            </a:endParaRPr>
          </a:p>
        </p:txBody>
      </p:sp>
      <p:sp>
        <p:nvSpPr>
          <p:cNvPr id="5" name="TextBox 4"/>
          <p:cNvSpPr txBox="1"/>
          <p:nvPr/>
        </p:nvSpPr>
        <p:spPr>
          <a:xfrm>
            <a:off x="1352550" y="5054600"/>
            <a:ext cx="5795176" cy="338554"/>
          </a:xfrm>
          <a:prstGeom prst="rect">
            <a:avLst/>
          </a:prstGeom>
          <a:noFill/>
        </p:spPr>
        <p:txBody>
          <a:bodyPr wrap="none" rtlCol="0">
            <a:spAutoFit/>
          </a:bodyPr>
          <a:lstStyle/>
          <a:p>
            <a:r>
              <a:rPr lang="en-US" sz="1600" dirty="0">
                <a:latin typeface="Consolas" panose="020B0609020204030204" pitchFamily="49" charset="0"/>
              </a:rPr>
              <a:t>void </a:t>
            </a:r>
            <a:r>
              <a:rPr lang="en-US" sz="1600" dirty="0" err="1">
                <a:latin typeface="Consolas" panose="020B0609020204030204" pitchFamily="49" charset="0"/>
              </a:rPr>
              <a:t>PolygonalMesh</a:t>
            </a:r>
            <a:r>
              <a:rPr lang="en-US" sz="1600" dirty="0">
                <a:latin typeface="Consolas" panose="020B0609020204030204" pitchFamily="49" charset="0"/>
              </a:rPr>
              <a:t>::</a:t>
            </a:r>
            <a:r>
              <a:rPr lang="en-US" sz="1600" dirty="0" err="1">
                <a:latin typeface="Consolas" panose="020B0609020204030204" pitchFamily="49" charset="0"/>
              </a:rPr>
              <a:t>MergeVeretx</a:t>
            </a:r>
            <a:r>
              <a:rPr lang="en-US" sz="1600" dirty="0">
                <a:latin typeface="Consolas" panose="020B0609020204030204" pitchFamily="49" charset="0"/>
              </a:rPr>
              <a:t>(</a:t>
            </a:r>
            <a:r>
              <a:rPr lang="en-US" sz="1600" dirty="0" err="1">
                <a:latin typeface="Consolas" panose="020B0609020204030204" pitchFamily="49" charset="0"/>
              </a:rPr>
              <a:t>const</a:t>
            </a:r>
            <a:r>
              <a:rPr lang="en-US" sz="1600" dirty="0">
                <a:latin typeface="Consolas" panose="020B0609020204030204" pitchFamily="49" charset="0"/>
              </a:rPr>
              <a:t> double </a:t>
            </a:r>
            <a:r>
              <a:rPr lang="en-US" sz="1600" dirty="0" err="1">
                <a:latin typeface="Consolas" panose="020B0609020204030204" pitchFamily="49" charset="0"/>
              </a:rPr>
              <a:t>tol</a:t>
            </a:r>
            <a:r>
              <a:rPr lang="en-US" sz="1600" dirty="0">
                <a:latin typeface="Consolas" panose="020B0609020204030204" pitchFamily="49" charset="0"/>
              </a:rPr>
              <a:t>);</a:t>
            </a:r>
          </a:p>
        </p:txBody>
      </p:sp>
    </p:spTree>
    <p:extLst>
      <p:ext uri="{BB962C8B-B14F-4D97-AF65-F5344CB8AC3E}">
        <p14:creationId xmlns:p14="http://schemas.microsoft.com/office/powerpoint/2010/main" val="34666626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Add </a:t>
            </a:r>
            <a:r>
              <a:rPr lang="en-US" dirty="0" err="1"/>
              <a:t>DeleteVertex</a:t>
            </a:r>
            <a:r>
              <a:rPr lang="en-US" dirty="0"/>
              <a:t> function and delete all unused vertices.</a:t>
            </a:r>
          </a:p>
        </p:txBody>
      </p:sp>
    </p:spTree>
    <p:extLst>
      <p:ext uri="{BB962C8B-B14F-4D97-AF65-F5344CB8AC3E}">
        <p14:creationId xmlns:p14="http://schemas.microsoft.com/office/powerpoint/2010/main" val="3541410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Closed (manifold), open, and non-manifold polygonal meshes</a:t>
            </a:r>
          </a:p>
        </p:txBody>
      </p:sp>
      <p:sp>
        <p:nvSpPr>
          <p:cNvPr id="3" name="Content Placeholder 2"/>
          <p:cNvSpPr>
            <a:spLocks noGrp="1"/>
          </p:cNvSpPr>
          <p:nvPr>
            <p:ph idx="1"/>
          </p:nvPr>
        </p:nvSpPr>
        <p:spPr/>
        <p:txBody>
          <a:bodyPr/>
          <a:lstStyle/>
          <a:p>
            <a:pPr marL="0" indent="0">
              <a:buNone/>
            </a:pPr>
            <a:r>
              <a:rPr lang="en-US" dirty="0"/>
              <a:t>A polygonal mesh can be classified as:</a:t>
            </a:r>
          </a:p>
          <a:p>
            <a:r>
              <a:rPr lang="en-US" dirty="0"/>
              <a:t>Closed mesh (Manifold mesh)</a:t>
            </a:r>
          </a:p>
          <a:p>
            <a:pPr lvl="1"/>
            <a:r>
              <a:rPr lang="en-US" dirty="0"/>
              <a:t>Every edge is used by two polygons.  (Two-manifold-ness)</a:t>
            </a:r>
          </a:p>
          <a:p>
            <a:pPr lvl="1"/>
            <a:r>
              <a:rPr lang="en-US" dirty="0"/>
              <a:t>Necessary condition to represent a solid.</a:t>
            </a:r>
          </a:p>
          <a:p>
            <a:r>
              <a:rPr lang="en-US" dirty="0"/>
              <a:t>Open mesh</a:t>
            </a:r>
          </a:p>
          <a:p>
            <a:pPr lvl="1"/>
            <a:r>
              <a:rPr lang="en-US" dirty="0"/>
              <a:t>Some edges are used by only one polygon, all other edges are used by two polygons.</a:t>
            </a:r>
          </a:p>
          <a:p>
            <a:pPr lvl="1"/>
            <a:r>
              <a:rPr lang="en-US" dirty="0"/>
              <a:t>Good for fabric, sheet-metal, terrain-elevation models.</a:t>
            </a:r>
          </a:p>
          <a:p>
            <a:r>
              <a:rPr lang="en-US" dirty="0"/>
              <a:t>Non-manifold mesh</a:t>
            </a:r>
          </a:p>
          <a:p>
            <a:pPr lvl="1"/>
            <a:r>
              <a:rPr lang="en-US" dirty="0"/>
              <a:t>Some edges may be used by more than two polygons.</a:t>
            </a:r>
          </a:p>
          <a:p>
            <a:pPr lvl="1"/>
            <a:r>
              <a:rPr lang="en-US" dirty="0"/>
              <a:t>Used for an assembly of sheet-metal parts, assembly of multiple volumes.</a:t>
            </a:r>
          </a:p>
        </p:txBody>
      </p:sp>
    </p:spTree>
    <p:extLst>
      <p:ext uri="{BB962C8B-B14F-4D97-AF65-F5344CB8AC3E}">
        <p14:creationId xmlns:p14="http://schemas.microsoft.com/office/powerpoint/2010/main" val="32467519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can you register polygons in a lattice?</a:t>
            </a:r>
          </a:p>
        </p:txBody>
      </p:sp>
      <p:sp>
        <p:nvSpPr>
          <p:cNvPr id="3" name="Content Placeholder 2"/>
          <p:cNvSpPr>
            <a:spLocks noGrp="1"/>
          </p:cNvSpPr>
          <p:nvPr>
            <p:ph idx="1"/>
          </p:nvPr>
        </p:nvSpPr>
        <p:spPr/>
        <p:txBody>
          <a:bodyPr/>
          <a:lstStyle/>
          <a:p>
            <a:endParaRPr lang="en-US"/>
          </a:p>
        </p:txBody>
      </p:sp>
      <p:sp>
        <p:nvSpPr>
          <p:cNvPr id="4" name="Rectangle 3"/>
          <p:cNvSpPr/>
          <p:nvPr/>
        </p:nvSpPr>
        <p:spPr>
          <a:xfrm>
            <a:off x="441533"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98733"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355933"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813133"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270333"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727533"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1533" y="2971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98733" y="2971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355933" y="2971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813133" y="2971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270333" y="2971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727533" y="2971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41533" y="3429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898733" y="3429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355933" y="3429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813133" y="3429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270333" y="3429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2727533" y="3429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41533"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898733"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355933"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813133"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2270333"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2727533"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441533" y="43441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898733" y="43441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1355933" y="43441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1813133" y="43441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2270333" y="43441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2727533" y="43441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41533" y="48013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898733" y="48013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355933" y="48013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1813133" y="48013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2270333" y="48013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2727533" y="48013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3184733" y="25138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3641933" y="25138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3184733" y="29710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3641933" y="29710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184733" y="3429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3641933" y="3429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3184733" y="38862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3641933" y="38862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184733" y="43434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3641933" y="43434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184733" y="4800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3641933" y="4800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441533"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898733"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1355933"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1813133"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2270333"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2727533"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441533"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898733"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1355933"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1813133"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2270333"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2727533"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3184733" y="52570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3641933" y="52570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3184733" y="57142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3641933" y="57142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5029200"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5486400"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5943600"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6400800"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6858000"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7315200"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5029200" y="2971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5486400" y="2971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5943600" y="2971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6400800" y="2971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a:off x="6858000" y="2971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7315200" y="2971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5029200" y="3429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5486400" y="3429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5943600" y="3429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6400800" y="3429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6858000" y="3429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7315200" y="3429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5029200"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Rectangle 86"/>
          <p:cNvSpPr/>
          <p:nvPr/>
        </p:nvSpPr>
        <p:spPr>
          <a:xfrm>
            <a:off x="5486400"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5943600"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a:off x="6400800"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a:off x="6858000"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7315200"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p:cNvSpPr/>
          <p:nvPr/>
        </p:nvSpPr>
        <p:spPr>
          <a:xfrm>
            <a:off x="5029200" y="43441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5486400" y="43441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p:cNvSpPr/>
          <p:nvPr/>
        </p:nvSpPr>
        <p:spPr>
          <a:xfrm>
            <a:off x="5943600" y="43441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6400800" y="43441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6858000" y="43441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7315200" y="43441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5029200" y="48013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5486400" y="48013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5943600" y="48013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6400800" y="48013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6858000" y="48013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7315200" y="48013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7772400" y="25138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8229600" y="25138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7772400" y="29710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a:off x="8229600" y="29710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7772400" y="3429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8229600" y="3429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7772400" y="38862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8229600" y="38862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7772400" y="43434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a:off x="8229600" y="43434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7772400" y="4800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p:cNvSpPr/>
          <p:nvPr/>
        </p:nvSpPr>
        <p:spPr>
          <a:xfrm>
            <a:off x="8229600" y="4800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5029200"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a:off x="5486400"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5943600"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p:cNvSpPr/>
          <p:nvPr/>
        </p:nvSpPr>
        <p:spPr>
          <a:xfrm>
            <a:off x="6400800"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p:cNvSpPr/>
          <p:nvPr/>
        </p:nvSpPr>
        <p:spPr>
          <a:xfrm>
            <a:off x="6858000"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p:cNvSpPr/>
          <p:nvPr/>
        </p:nvSpPr>
        <p:spPr>
          <a:xfrm>
            <a:off x="7315200"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p:cNvSpPr/>
          <p:nvPr/>
        </p:nvSpPr>
        <p:spPr>
          <a:xfrm>
            <a:off x="5029200"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5486400"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p:cNvSpPr/>
          <p:nvPr/>
        </p:nvSpPr>
        <p:spPr>
          <a:xfrm>
            <a:off x="5943600"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6400800"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p:cNvSpPr/>
          <p:nvPr/>
        </p:nvSpPr>
        <p:spPr>
          <a:xfrm>
            <a:off x="6858000"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p:cNvSpPr/>
          <p:nvPr/>
        </p:nvSpPr>
        <p:spPr>
          <a:xfrm>
            <a:off x="7315200"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p:cNvSpPr/>
          <p:nvPr/>
        </p:nvSpPr>
        <p:spPr>
          <a:xfrm>
            <a:off x="7772400" y="52570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p:cNvSpPr/>
          <p:nvPr/>
        </p:nvSpPr>
        <p:spPr>
          <a:xfrm>
            <a:off x="8229600" y="52570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p:cNvSpPr/>
          <p:nvPr/>
        </p:nvSpPr>
        <p:spPr>
          <a:xfrm>
            <a:off x="7772400" y="57142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p:cNvSpPr/>
          <p:nvPr/>
        </p:nvSpPr>
        <p:spPr>
          <a:xfrm>
            <a:off x="8229600" y="57142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ight Arrow 131"/>
          <p:cNvSpPr/>
          <p:nvPr/>
        </p:nvSpPr>
        <p:spPr>
          <a:xfrm>
            <a:off x="4267200" y="4114800"/>
            <a:ext cx="609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Freeform 139"/>
          <p:cNvSpPr/>
          <p:nvPr/>
        </p:nvSpPr>
        <p:spPr>
          <a:xfrm>
            <a:off x="1047750" y="3194050"/>
            <a:ext cx="692150" cy="622300"/>
          </a:xfrm>
          <a:custGeom>
            <a:avLst/>
            <a:gdLst>
              <a:gd name="connsiteX0" fmla="*/ 615950 w 692150"/>
              <a:gd name="connsiteY0" fmla="*/ 0 h 622300"/>
              <a:gd name="connsiteX1" fmla="*/ 0 w 692150"/>
              <a:gd name="connsiteY1" fmla="*/ 622300 h 622300"/>
              <a:gd name="connsiteX2" fmla="*/ 692150 w 692150"/>
              <a:gd name="connsiteY2" fmla="*/ 488950 h 622300"/>
              <a:gd name="connsiteX3" fmla="*/ 615950 w 692150"/>
              <a:gd name="connsiteY3" fmla="*/ 0 h 622300"/>
            </a:gdLst>
            <a:ahLst/>
            <a:cxnLst>
              <a:cxn ang="0">
                <a:pos x="connsiteX0" y="connsiteY0"/>
              </a:cxn>
              <a:cxn ang="0">
                <a:pos x="connsiteX1" y="connsiteY1"/>
              </a:cxn>
              <a:cxn ang="0">
                <a:pos x="connsiteX2" y="connsiteY2"/>
              </a:cxn>
              <a:cxn ang="0">
                <a:pos x="connsiteX3" y="connsiteY3"/>
              </a:cxn>
            </a:cxnLst>
            <a:rect l="l" t="t" r="r" b="b"/>
            <a:pathLst>
              <a:path w="692150" h="622300">
                <a:moveTo>
                  <a:pt x="615950" y="0"/>
                </a:moveTo>
                <a:lnTo>
                  <a:pt x="0" y="622300"/>
                </a:lnTo>
                <a:lnTo>
                  <a:pt x="692150" y="488950"/>
                </a:lnTo>
                <a:lnTo>
                  <a:pt x="615950" y="0"/>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Freeform 140"/>
          <p:cNvSpPr/>
          <p:nvPr/>
        </p:nvSpPr>
        <p:spPr>
          <a:xfrm>
            <a:off x="2406650" y="3155950"/>
            <a:ext cx="1136650" cy="1111250"/>
          </a:xfrm>
          <a:custGeom>
            <a:avLst/>
            <a:gdLst>
              <a:gd name="connsiteX0" fmla="*/ 565150 w 1136650"/>
              <a:gd name="connsiteY0" fmla="*/ 0 h 1111250"/>
              <a:gd name="connsiteX1" fmla="*/ 0 w 1136650"/>
              <a:gd name="connsiteY1" fmla="*/ 1111250 h 1111250"/>
              <a:gd name="connsiteX2" fmla="*/ 1136650 w 1136650"/>
              <a:gd name="connsiteY2" fmla="*/ 1047750 h 1111250"/>
              <a:gd name="connsiteX3" fmla="*/ 565150 w 1136650"/>
              <a:gd name="connsiteY3" fmla="*/ 0 h 1111250"/>
            </a:gdLst>
            <a:ahLst/>
            <a:cxnLst>
              <a:cxn ang="0">
                <a:pos x="connsiteX0" y="connsiteY0"/>
              </a:cxn>
              <a:cxn ang="0">
                <a:pos x="connsiteX1" y="connsiteY1"/>
              </a:cxn>
              <a:cxn ang="0">
                <a:pos x="connsiteX2" y="connsiteY2"/>
              </a:cxn>
              <a:cxn ang="0">
                <a:pos x="connsiteX3" y="connsiteY3"/>
              </a:cxn>
            </a:cxnLst>
            <a:rect l="l" t="t" r="r" b="b"/>
            <a:pathLst>
              <a:path w="1136650" h="1111250">
                <a:moveTo>
                  <a:pt x="565150" y="0"/>
                </a:moveTo>
                <a:lnTo>
                  <a:pt x="0" y="1111250"/>
                </a:lnTo>
                <a:lnTo>
                  <a:pt x="1136650" y="1047750"/>
                </a:lnTo>
                <a:lnTo>
                  <a:pt x="565150" y="0"/>
                </a:lnTo>
                <a:close/>
              </a:path>
            </a:pathLst>
          </a:cu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Freeform 141"/>
          <p:cNvSpPr/>
          <p:nvPr/>
        </p:nvSpPr>
        <p:spPr>
          <a:xfrm>
            <a:off x="1168400" y="4476750"/>
            <a:ext cx="2730500" cy="704850"/>
          </a:xfrm>
          <a:custGeom>
            <a:avLst/>
            <a:gdLst>
              <a:gd name="connsiteX0" fmla="*/ 0 w 2730500"/>
              <a:gd name="connsiteY0" fmla="*/ 0 h 704850"/>
              <a:gd name="connsiteX1" fmla="*/ 2730500 w 2730500"/>
              <a:gd name="connsiteY1" fmla="*/ 571500 h 704850"/>
              <a:gd name="connsiteX2" fmla="*/ 2584450 w 2730500"/>
              <a:gd name="connsiteY2" fmla="*/ 704850 h 704850"/>
              <a:gd name="connsiteX3" fmla="*/ 0 w 2730500"/>
              <a:gd name="connsiteY3" fmla="*/ 0 h 704850"/>
            </a:gdLst>
            <a:ahLst/>
            <a:cxnLst>
              <a:cxn ang="0">
                <a:pos x="connsiteX0" y="connsiteY0"/>
              </a:cxn>
              <a:cxn ang="0">
                <a:pos x="connsiteX1" y="connsiteY1"/>
              </a:cxn>
              <a:cxn ang="0">
                <a:pos x="connsiteX2" y="connsiteY2"/>
              </a:cxn>
              <a:cxn ang="0">
                <a:pos x="connsiteX3" y="connsiteY3"/>
              </a:cxn>
            </a:cxnLst>
            <a:rect l="l" t="t" r="r" b="b"/>
            <a:pathLst>
              <a:path w="2730500" h="704850">
                <a:moveTo>
                  <a:pt x="0" y="0"/>
                </a:moveTo>
                <a:lnTo>
                  <a:pt x="2730500" y="571500"/>
                </a:lnTo>
                <a:lnTo>
                  <a:pt x="2584450" y="704850"/>
                </a:lnTo>
                <a:lnTo>
                  <a:pt x="0" y="0"/>
                </a:lnTo>
                <a:close/>
              </a:path>
            </a:pathLst>
          </a:cu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9486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can you register polygons in a lattice?</a:t>
            </a:r>
          </a:p>
        </p:txBody>
      </p:sp>
      <p:sp>
        <p:nvSpPr>
          <p:cNvPr id="3" name="Content Placeholder 2"/>
          <p:cNvSpPr>
            <a:spLocks noGrp="1"/>
          </p:cNvSpPr>
          <p:nvPr>
            <p:ph idx="1"/>
          </p:nvPr>
        </p:nvSpPr>
        <p:spPr/>
        <p:txBody>
          <a:bodyPr/>
          <a:lstStyle/>
          <a:p>
            <a:r>
              <a:rPr lang="en-US" dirty="0"/>
              <a:t>It would be the best if you calculate only intersecting blocks.</a:t>
            </a:r>
          </a:p>
        </p:txBody>
      </p:sp>
      <p:sp>
        <p:nvSpPr>
          <p:cNvPr id="4" name="Rectangle 3"/>
          <p:cNvSpPr/>
          <p:nvPr/>
        </p:nvSpPr>
        <p:spPr>
          <a:xfrm>
            <a:off x="441533"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98733"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355933"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813133"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270333"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727533"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1533" y="2971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98733" y="2971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355933" y="2971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813133" y="2971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270333" y="2971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727533" y="2971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41533" y="3429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898733" y="3429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355933" y="3429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813133" y="3429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270333" y="3429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2727533" y="3429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41533"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898733"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355933"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813133"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2270333"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2727533"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441533" y="43441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898733" y="43441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1355933" y="43441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1813133" y="43441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2270333" y="43441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2727533" y="43441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41533" y="48013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898733" y="48013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355933" y="48013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1813133" y="48013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2270333" y="48013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2727533" y="48013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3184733" y="25138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3641933" y="25138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3184733" y="29710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3641933" y="29710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184733" y="3429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3641933" y="3429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3184733" y="38862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3641933" y="38862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184733" y="43434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3641933" y="43434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184733" y="4800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3641933" y="4800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441533"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898733"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1355933"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1813133"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2270333"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2727533"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441533"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898733"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1355933"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1813133"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2270333"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2727533"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3184733" y="52570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3641933" y="52570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3184733" y="57142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3641933" y="57142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5029200"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5486400"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5943600"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6400800"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6858000"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7315200"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5029200" y="2971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5486400" y="2971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5943600" y="2971800"/>
            <a:ext cx="457200" cy="4572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6400800" y="2971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a:off x="6858000" y="2971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7315200" y="2971800"/>
            <a:ext cx="457200" cy="4572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5029200" y="3429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5486400" y="3429712"/>
            <a:ext cx="457200" cy="4572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5943600" y="3429712"/>
            <a:ext cx="457200" cy="4572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6400800" y="3429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6858000" y="3429712"/>
            <a:ext cx="457200" cy="4572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7315200" y="3429712"/>
            <a:ext cx="457200" cy="4572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5029200"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Rectangle 86"/>
          <p:cNvSpPr/>
          <p:nvPr/>
        </p:nvSpPr>
        <p:spPr>
          <a:xfrm>
            <a:off x="5486400"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5943600"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a:off x="6400800"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a:off x="6858000" y="3886912"/>
            <a:ext cx="457200" cy="4572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7315200" y="3886912"/>
            <a:ext cx="457200" cy="4572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p:cNvSpPr/>
          <p:nvPr/>
        </p:nvSpPr>
        <p:spPr>
          <a:xfrm>
            <a:off x="5029200" y="43441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5486400" y="4344112"/>
            <a:ext cx="457200" cy="4572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p:cNvSpPr/>
          <p:nvPr/>
        </p:nvSpPr>
        <p:spPr>
          <a:xfrm>
            <a:off x="5943600" y="4344112"/>
            <a:ext cx="457200" cy="4572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6400800" y="4344112"/>
            <a:ext cx="457200" cy="4572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6858000" y="43441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7315200" y="43441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5029200" y="48013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5486400" y="48013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5943600" y="48013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6400800" y="4801312"/>
            <a:ext cx="457200" cy="4572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6858000" y="4801312"/>
            <a:ext cx="457200" cy="4572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7315200" y="4801312"/>
            <a:ext cx="457200" cy="4572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7772400" y="25138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8229600" y="25138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7772400" y="29710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a:off x="8229600" y="29710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7772400" y="3429000"/>
            <a:ext cx="457200" cy="4572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8229600" y="3429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7772400" y="3886200"/>
            <a:ext cx="457200" cy="4572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8229600" y="38862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7772400" y="43434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a:off x="8229600" y="43434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7772400" y="4800600"/>
            <a:ext cx="457200" cy="4572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p:cNvSpPr/>
          <p:nvPr/>
        </p:nvSpPr>
        <p:spPr>
          <a:xfrm>
            <a:off x="8229600" y="4800600"/>
            <a:ext cx="457200" cy="4572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5029200"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a:off x="5486400"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5943600"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p:cNvSpPr/>
          <p:nvPr/>
        </p:nvSpPr>
        <p:spPr>
          <a:xfrm>
            <a:off x="6400800"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p:cNvSpPr/>
          <p:nvPr/>
        </p:nvSpPr>
        <p:spPr>
          <a:xfrm>
            <a:off x="6858000"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p:cNvSpPr/>
          <p:nvPr/>
        </p:nvSpPr>
        <p:spPr>
          <a:xfrm>
            <a:off x="7315200"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p:cNvSpPr/>
          <p:nvPr/>
        </p:nvSpPr>
        <p:spPr>
          <a:xfrm>
            <a:off x="5029200"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5486400"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p:cNvSpPr/>
          <p:nvPr/>
        </p:nvSpPr>
        <p:spPr>
          <a:xfrm>
            <a:off x="5943600"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6400800"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p:cNvSpPr/>
          <p:nvPr/>
        </p:nvSpPr>
        <p:spPr>
          <a:xfrm>
            <a:off x="6858000"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p:cNvSpPr/>
          <p:nvPr/>
        </p:nvSpPr>
        <p:spPr>
          <a:xfrm>
            <a:off x="7315200"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p:cNvSpPr/>
          <p:nvPr/>
        </p:nvSpPr>
        <p:spPr>
          <a:xfrm>
            <a:off x="7772400" y="52570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p:cNvSpPr/>
          <p:nvPr/>
        </p:nvSpPr>
        <p:spPr>
          <a:xfrm>
            <a:off x="8229600" y="52570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p:cNvSpPr/>
          <p:nvPr/>
        </p:nvSpPr>
        <p:spPr>
          <a:xfrm>
            <a:off x="7772400" y="57142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p:cNvSpPr/>
          <p:nvPr/>
        </p:nvSpPr>
        <p:spPr>
          <a:xfrm>
            <a:off x="8229600" y="57142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ight Arrow 131"/>
          <p:cNvSpPr/>
          <p:nvPr/>
        </p:nvSpPr>
        <p:spPr>
          <a:xfrm>
            <a:off x="4267200" y="4114800"/>
            <a:ext cx="609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Freeform 139"/>
          <p:cNvSpPr/>
          <p:nvPr/>
        </p:nvSpPr>
        <p:spPr>
          <a:xfrm>
            <a:off x="1047750" y="3194050"/>
            <a:ext cx="692150" cy="622300"/>
          </a:xfrm>
          <a:custGeom>
            <a:avLst/>
            <a:gdLst>
              <a:gd name="connsiteX0" fmla="*/ 615950 w 692150"/>
              <a:gd name="connsiteY0" fmla="*/ 0 h 622300"/>
              <a:gd name="connsiteX1" fmla="*/ 0 w 692150"/>
              <a:gd name="connsiteY1" fmla="*/ 622300 h 622300"/>
              <a:gd name="connsiteX2" fmla="*/ 692150 w 692150"/>
              <a:gd name="connsiteY2" fmla="*/ 488950 h 622300"/>
              <a:gd name="connsiteX3" fmla="*/ 615950 w 692150"/>
              <a:gd name="connsiteY3" fmla="*/ 0 h 622300"/>
            </a:gdLst>
            <a:ahLst/>
            <a:cxnLst>
              <a:cxn ang="0">
                <a:pos x="connsiteX0" y="connsiteY0"/>
              </a:cxn>
              <a:cxn ang="0">
                <a:pos x="connsiteX1" y="connsiteY1"/>
              </a:cxn>
              <a:cxn ang="0">
                <a:pos x="connsiteX2" y="connsiteY2"/>
              </a:cxn>
              <a:cxn ang="0">
                <a:pos x="connsiteX3" y="connsiteY3"/>
              </a:cxn>
            </a:cxnLst>
            <a:rect l="l" t="t" r="r" b="b"/>
            <a:pathLst>
              <a:path w="692150" h="622300">
                <a:moveTo>
                  <a:pt x="615950" y="0"/>
                </a:moveTo>
                <a:lnTo>
                  <a:pt x="0" y="622300"/>
                </a:lnTo>
                <a:lnTo>
                  <a:pt x="692150" y="488950"/>
                </a:lnTo>
                <a:lnTo>
                  <a:pt x="615950" y="0"/>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Freeform 140"/>
          <p:cNvSpPr/>
          <p:nvPr/>
        </p:nvSpPr>
        <p:spPr>
          <a:xfrm>
            <a:off x="2406650" y="3155950"/>
            <a:ext cx="1136650" cy="1111250"/>
          </a:xfrm>
          <a:custGeom>
            <a:avLst/>
            <a:gdLst>
              <a:gd name="connsiteX0" fmla="*/ 565150 w 1136650"/>
              <a:gd name="connsiteY0" fmla="*/ 0 h 1111250"/>
              <a:gd name="connsiteX1" fmla="*/ 0 w 1136650"/>
              <a:gd name="connsiteY1" fmla="*/ 1111250 h 1111250"/>
              <a:gd name="connsiteX2" fmla="*/ 1136650 w 1136650"/>
              <a:gd name="connsiteY2" fmla="*/ 1047750 h 1111250"/>
              <a:gd name="connsiteX3" fmla="*/ 565150 w 1136650"/>
              <a:gd name="connsiteY3" fmla="*/ 0 h 1111250"/>
            </a:gdLst>
            <a:ahLst/>
            <a:cxnLst>
              <a:cxn ang="0">
                <a:pos x="connsiteX0" y="connsiteY0"/>
              </a:cxn>
              <a:cxn ang="0">
                <a:pos x="connsiteX1" y="connsiteY1"/>
              </a:cxn>
              <a:cxn ang="0">
                <a:pos x="connsiteX2" y="connsiteY2"/>
              </a:cxn>
              <a:cxn ang="0">
                <a:pos x="connsiteX3" y="connsiteY3"/>
              </a:cxn>
            </a:cxnLst>
            <a:rect l="l" t="t" r="r" b="b"/>
            <a:pathLst>
              <a:path w="1136650" h="1111250">
                <a:moveTo>
                  <a:pt x="565150" y="0"/>
                </a:moveTo>
                <a:lnTo>
                  <a:pt x="0" y="1111250"/>
                </a:lnTo>
                <a:lnTo>
                  <a:pt x="1136650" y="1047750"/>
                </a:lnTo>
                <a:lnTo>
                  <a:pt x="565150" y="0"/>
                </a:lnTo>
                <a:close/>
              </a:path>
            </a:pathLst>
          </a:cu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Freeform 141"/>
          <p:cNvSpPr/>
          <p:nvPr/>
        </p:nvSpPr>
        <p:spPr>
          <a:xfrm>
            <a:off x="1168400" y="4476750"/>
            <a:ext cx="2730500" cy="704850"/>
          </a:xfrm>
          <a:custGeom>
            <a:avLst/>
            <a:gdLst>
              <a:gd name="connsiteX0" fmla="*/ 0 w 2730500"/>
              <a:gd name="connsiteY0" fmla="*/ 0 h 704850"/>
              <a:gd name="connsiteX1" fmla="*/ 2730500 w 2730500"/>
              <a:gd name="connsiteY1" fmla="*/ 571500 h 704850"/>
              <a:gd name="connsiteX2" fmla="*/ 2584450 w 2730500"/>
              <a:gd name="connsiteY2" fmla="*/ 704850 h 704850"/>
              <a:gd name="connsiteX3" fmla="*/ 0 w 2730500"/>
              <a:gd name="connsiteY3" fmla="*/ 0 h 704850"/>
            </a:gdLst>
            <a:ahLst/>
            <a:cxnLst>
              <a:cxn ang="0">
                <a:pos x="connsiteX0" y="connsiteY0"/>
              </a:cxn>
              <a:cxn ang="0">
                <a:pos x="connsiteX1" y="connsiteY1"/>
              </a:cxn>
              <a:cxn ang="0">
                <a:pos x="connsiteX2" y="connsiteY2"/>
              </a:cxn>
              <a:cxn ang="0">
                <a:pos x="connsiteX3" y="connsiteY3"/>
              </a:cxn>
            </a:cxnLst>
            <a:rect l="l" t="t" r="r" b="b"/>
            <a:pathLst>
              <a:path w="2730500" h="704850">
                <a:moveTo>
                  <a:pt x="0" y="0"/>
                </a:moveTo>
                <a:lnTo>
                  <a:pt x="2730500" y="571500"/>
                </a:lnTo>
                <a:lnTo>
                  <a:pt x="2584450" y="704850"/>
                </a:lnTo>
                <a:lnTo>
                  <a:pt x="0" y="0"/>
                </a:lnTo>
                <a:close/>
              </a:path>
            </a:pathLst>
          </a:cu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04379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can you register polygons in a lattice?</a:t>
            </a:r>
          </a:p>
        </p:txBody>
      </p:sp>
      <p:sp>
        <p:nvSpPr>
          <p:cNvPr id="3" name="Content Placeholder 2"/>
          <p:cNvSpPr>
            <a:spLocks noGrp="1"/>
          </p:cNvSpPr>
          <p:nvPr>
            <p:ph idx="1"/>
          </p:nvPr>
        </p:nvSpPr>
        <p:spPr/>
        <p:txBody>
          <a:bodyPr/>
          <a:lstStyle/>
          <a:p>
            <a:r>
              <a:rPr lang="en-US" dirty="0"/>
              <a:t>Registering polygons with its bounding box can be good enough as long as the polygons are somewhat uniform.</a:t>
            </a:r>
          </a:p>
        </p:txBody>
      </p:sp>
      <p:sp>
        <p:nvSpPr>
          <p:cNvPr id="4" name="Rectangle 3"/>
          <p:cNvSpPr/>
          <p:nvPr/>
        </p:nvSpPr>
        <p:spPr>
          <a:xfrm>
            <a:off x="441533"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98733"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355933"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813133"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270333"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727533"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1533" y="2971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98733" y="2971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355933" y="2971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813133" y="2971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270333" y="2971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727533" y="2971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41533" y="3429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898733" y="3429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355933" y="3429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813133" y="3429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270333" y="3429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2727533" y="3429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41533"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898733"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355933"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813133"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2270333"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2727533"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441533" y="43441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898733" y="43441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1355933" y="43441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1813133" y="43441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2270333" y="43441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2727533" y="43441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41533" y="48013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898733" y="48013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355933" y="48013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1813133" y="48013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2270333" y="48013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2727533" y="48013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3184733" y="25138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3641933" y="25138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3184733" y="29710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3641933" y="29710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184733" y="3429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3641933" y="3429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3184733" y="38862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3641933" y="38862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184733" y="43434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3641933" y="43434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184733" y="4800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3641933" y="4800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441533"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898733"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1355933"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1813133"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2270333"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2727533"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441533"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898733"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1355933"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1813133"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2270333"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2727533"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3184733" y="52570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3641933" y="52570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3184733" y="57142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3641933" y="57142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5029200"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5486400"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5943600"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6400800"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6858000"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7315200"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5029200" y="2971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5486400" y="2971800"/>
            <a:ext cx="457200" cy="4572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5943600" y="2971800"/>
            <a:ext cx="457200" cy="4572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6400800" y="2971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a:off x="6858000" y="2971800"/>
            <a:ext cx="457200" cy="4572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7315200" y="2971800"/>
            <a:ext cx="457200" cy="4572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5029200" y="3429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5486400" y="3429712"/>
            <a:ext cx="457200" cy="4572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5943600" y="3429712"/>
            <a:ext cx="457200" cy="4572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6400800" y="3429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6858000" y="3429712"/>
            <a:ext cx="457200" cy="4572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7315200" y="3429712"/>
            <a:ext cx="457200" cy="4572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5029200"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Rectangle 86"/>
          <p:cNvSpPr/>
          <p:nvPr/>
        </p:nvSpPr>
        <p:spPr>
          <a:xfrm>
            <a:off x="5486400"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5943600"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a:off x="6400800"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a:off x="6858000" y="3886912"/>
            <a:ext cx="457200" cy="4572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7315200" y="3886912"/>
            <a:ext cx="457200" cy="4572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p:cNvSpPr/>
          <p:nvPr/>
        </p:nvSpPr>
        <p:spPr>
          <a:xfrm>
            <a:off x="5029200" y="43441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5486400" y="4344112"/>
            <a:ext cx="457200" cy="4572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p:cNvSpPr/>
          <p:nvPr/>
        </p:nvSpPr>
        <p:spPr>
          <a:xfrm>
            <a:off x="5943600" y="4344112"/>
            <a:ext cx="457200" cy="4572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6400800" y="4344112"/>
            <a:ext cx="457200" cy="4572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6858000" y="4344112"/>
            <a:ext cx="457200" cy="4572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7315200" y="4344112"/>
            <a:ext cx="457200" cy="4572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5029200" y="48013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5486400" y="4801312"/>
            <a:ext cx="457200" cy="4572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5943600" y="4801312"/>
            <a:ext cx="457200" cy="4572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6400800" y="4801312"/>
            <a:ext cx="457200" cy="4572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6858000" y="4801312"/>
            <a:ext cx="457200" cy="4572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7315200" y="4801312"/>
            <a:ext cx="457200" cy="4572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7772400" y="25138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8229600" y="25138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7772400" y="2971088"/>
            <a:ext cx="457200" cy="4572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a:off x="8229600" y="29710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7772400" y="3429000"/>
            <a:ext cx="457200" cy="4572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8229600" y="3429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7772400" y="3886200"/>
            <a:ext cx="457200" cy="4572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8229600" y="38862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7772400" y="4343400"/>
            <a:ext cx="457200" cy="4572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a:off x="8229600" y="4343400"/>
            <a:ext cx="457200" cy="4572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7772400" y="4800600"/>
            <a:ext cx="457200" cy="4572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p:cNvSpPr/>
          <p:nvPr/>
        </p:nvSpPr>
        <p:spPr>
          <a:xfrm>
            <a:off x="8229600" y="4800600"/>
            <a:ext cx="457200" cy="4572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5029200"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a:off x="5486400"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5943600"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p:cNvSpPr/>
          <p:nvPr/>
        </p:nvSpPr>
        <p:spPr>
          <a:xfrm>
            <a:off x="6400800"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p:cNvSpPr/>
          <p:nvPr/>
        </p:nvSpPr>
        <p:spPr>
          <a:xfrm>
            <a:off x="6858000"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p:cNvSpPr/>
          <p:nvPr/>
        </p:nvSpPr>
        <p:spPr>
          <a:xfrm>
            <a:off x="7315200"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p:cNvSpPr/>
          <p:nvPr/>
        </p:nvSpPr>
        <p:spPr>
          <a:xfrm>
            <a:off x="5029200"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5486400"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p:cNvSpPr/>
          <p:nvPr/>
        </p:nvSpPr>
        <p:spPr>
          <a:xfrm>
            <a:off x="5943600"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6400800"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p:cNvSpPr/>
          <p:nvPr/>
        </p:nvSpPr>
        <p:spPr>
          <a:xfrm>
            <a:off x="6858000"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p:cNvSpPr/>
          <p:nvPr/>
        </p:nvSpPr>
        <p:spPr>
          <a:xfrm>
            <a:off x="7315200"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p:cNvSpPr/>
          <p:nvPr/>
        </p:nvSpPr>
        <p:spPr>
          <a:xfrm>
            <a:off x="7772400" y="52570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p:cNvSpPr/>
          <p:nvPr/>
        </p:nvSpPr>
        <p:spPr>
          <a:xfrm>
            <a:off x="8229600" y="52570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p:cNvSpPr/>
          <p:nvPr/>
        </p:nvSpPr>
        <p:spPr>
          <a:xfrm>
            <a:off x="7772400" y="57142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p:cNvSpPr/>
          <p:nvPr/>
        </p:nvSpPr>
        <p:spPr>
          <a:xfrm>
            <a:off x="8229600" y="57142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ight Arrow 131"/>
          <p:cNvSpPr/>
          <p:nvPr/>
        </p:nvSpPr>
        <p:spPr>
          <a:xfrm>
            <a:off x="4267200" y="4114800"/>
            <a:ext cx="609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Freeform 139"/>
          <p:cNvSpPr/>
          <p:nvPr/>
        </p:nvSpPr>
        <p:spPr>
          <a:xfrm>
            <a:off x="1047750" y="3194050"/>
            <a:ext cx="692150" cy="622300"/>
          </a:xfrm>
          <a:custGeom>
            <a:avLst/>
            <a:gdLst>
              <a:gd name="connsiteX0" fmla="*/ 615950 w 692150"/>
              <a:gd name="connsiteY0" fmla="*/ 0 h 622300"/>
              <a:gd name="connsiteX1" fmla="*/ 0 w 692150"/>
              <a:gd name="connsiteY1" fmla="*/ 622300 h 622300"/>
              <a:gd name="connsiteX2" fmla="*/ 692150 w 692150"/>
              <a:gd name="connsiteY2" fmla="*/ 488950 h 622300"/>
              <a:gd name="connsiteX3" fmla="*/ 615950 w 692150"/>
              <a:gd name="connsiteY3" fmla="*/ 0 h 622300"/>
            </a:gdLst>
            <a:ahLst/>
            <a:cxnLst>
              <a:cxn ang="0">
                <a:pos x="connsiteX0" y="connsiteY0"/>
              </a:cxn>
              <a:cxn ang="0">
                <a:pos x="connsiteX1" y="connsiteY1"/>
              </a:cxn>
              <a:cxn ang="0">
                <a:pos x="connsiteX2" y="connsiteY2"/>
              </a:cxn>
              <a:cxn ang="0">
                <a:pos x="connsiteX3" y="connsiteY3"/>
              </a:cxn>
            </a:cxnLst>
            <a:rect l="l" t="t" r="r" b="b"/>
            <a:pathLst>
              <a:path w="692150" h="622300">
                <a:moveTo>
                  <a:pt x="615950" y="0"/>
                </a:moveTo>
                <a:lnTo>
                  <a:pt x="0" y="622300"/>
                </a:lnTo>
                <a:lnTo>
                  <a:pt x="692150" y="488950"/>
                </a:lnTo>
                <a:lnTo>
                  <a:pt x="615950" y="0"/>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Freeform 140"/>
          <p:cNvSpPr/>
          <p:nvPr/>
        </p:nvSpPr>
        <p:spPr>
          <a:xfrm>
            <a:off x="2406650" y="3155950"/>
            <a:ext cx="1136650" cy="1111250"/>
          </a:xfrm>
          <a:custGeom>
            <a:avLst/>
            <a:gdLst>
              <a:gd name="connsiteX0" fmla="*/ 565150 w 1136650"/>
              <a:gd name="connsiteY0" fmla="*/ 0 h 1111250"/>
              <a:gd name="connsiteX1" fmla="*/ 0 w 1136650"/>
              <a:gd name="connsiteY1" fmla="*/ 1111250 h 1111250"/>
              <a:gd name="connsiteX2" fmla="*/ 1136650 w 1136650"/>
              <a:gd name="connsiteY2" fmla="*/ 1047750 h 1111250"/>
              <a:gd name="connsiteX3" fmla="*/ 565150 w 1136650"/>
              <a:gd name="connsiteY3" fmla="*/ 0 h 1111250"/>
            </a:gdLst>
            <a:ahLst/>
            <a:cxnLst>
              <a:cxn ang="0">
                <a:pos x="connsiteX0" y="connsiteY0"/>
              </a:cxn>
              <a:cxn ang="0">
                <a:pos x="connsiteX1" y="connsiteY1"/>
              </a:cxn>
              <a:cxn ang="0">
                <a:pos x="connsiteX2" y="connsiteY2"/>
              </a:cxn>
              <a:cxn ang="0">
                <a:pos x="connsiteX3" y="connsiteY3"/>
              </a:cxn>
            </a:cxnLst>
            <a:rect l="l" t="t" r="r" b="b"/>
            <a:pathLst>
              <a:path w="1136650" h="1111250">
                <a:moveTo>
                  <a:pt x="565150" y="0"/>
                </a:moveTo>
                <a:lnTo>
                  <a:pt x="0" y="1111250"/>
                </a:lnTo>
                <a:lnTo>
                  <a:pt x="1136650" y="1047750"/>
                </a:lnTo>
                <a:lnTo>
                  <a:pt x="565150" y="0"/>
                </a:lnTo>
                <a:close/>
              </a:path>
            </a:pathLst>
          </a:cu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Freeform 141"/>
          <p:cNvSpPr/>
          <p:nvPr/>
        </p:nvSpPr>
        <p:spPr>
          <a:xfrm>
            <a:off x="1168400" y="4476750"/>
            <a:ext cx="2730500" cy="704850"/>
          </a:xfrm>
          <a:custGeom>
            <a:avLst/>
            <a:gdLst>
              <a:gd name="connsiteX0" fmla="*/ 0 w 2730500"/>
              <a:gd name="connsiteY0" fmla="*/ 0 h 704850"/>
              <a:gd name="connsiteX1" fmla="*/ 2730500 w 2730500"/>
              <a:gd name="connsiteY1" fmla="*/ 571500 h 704850"/>
              <a:gd name="connsiteX2" fmla="*/ 2584450 w 2730500"/>
              <a:gd name="connsiteY2" fmla="*/ 704850 h 704850"/>
              <a:gd name="connsiteX3" fmla="*/ 0 w 2730500"/>
              <a:gd name="connsiteY3" fmla="*/ 0 h 704850"/>
            </a:gdLst>
            <a:ahLst/>
            <a:cxnLst>
              <a:cxn ang="0">
                <a:pos x="connsiteX0" y="connsiteY0"/>
              </a:cxn>
              <a:cxn ang="0">
                <a:pos x="connsiteX1" y="connsiteY1"/>
              </a:cxn>
              <a:cxn ang="0">
                <a:pos x="connsiteX2" y="connsiteY2"/>
              </a:cxn>
              <a:cxn ang="0">
                <a:pos x="connsiteX3" y="connsiteY3"/>
              </a:cxn>
            </a:cxnLst>
            <a:rect l="l" t="t" r="r" b="b"/>
            <a:pathLst>
              <a:path w="2730500" h="704850">
                <a:moveTo>
                  <a:pt x="0" y="0"/>
                </a:moveTo>
                <a:lnTo>
                  <a:pt x="2730500" y="571500"/>
                </a:lnTo>
                <a:lnTo>
                  <a:pt x="2584450" y="704850"/>
                </a:lnTo>
                <a:lnTo>
                  <a:pt x="0" y="0"/>
                </a:lnTo>
                <a:close/>
              </a:path>
            </a:pathLst>
          </a:cu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442542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Connected Vertices</a:t>
            </a:r>
          </a:p>
        </p:txBody>
      </p:sp>
      <p:sp>
        <p:nvSpPr>
          <p:cNvPr id="3" name="Content Placeholder 2"/>
          <p:cNvSpPr>
            <a:spLocks noGrp="1"/>
          </p:cNvSpPr>
          <p:nvPr>
            <p:ph idx="1"/>
          </p:nvPr>
        </p:nvSpPr>
        <p:spPr/>
        <p:txBody>
          <a:bodyPr/>
          <a:lstStyle/>
          <a:p>
            <a:r>
              <a:rPr lang="en-US" dirty="0"/>
              <a:t>Using vertex-to-polygon table, we want to find connected vertices.</a:t>
            </a:r>
          </a:p>
          <a:p>
            <a:r>
              <a:rPr lang="en-US" dirty="0"/>
              <a:t>Add a function called:</a:t>
            </a:r>
            <a:br>
              <a:rPr lang="en-US" dirty="0"/>
            </a:br>
            <a:r>
              <a:rPr lang="en-US" sz="1400" dirty="0" err="1">
                <a:latin typeface="Consolas" panose="020B0609020204030204" pitchFamily="49" charset="0"/>
              </a:rPr>
              <a:t>std</a:t>
            </a:r>
            <a:r>
              <a:rPr lang="en-US" sz="1400" dirty="0">
                <a:latin typeface="Consolas" panose="020B0609020204030204" pitchFamily="49" charset="0"/>
              </a:rPr>
              <a:t>::vector &lt;</a:t>
            </a:r>
            <a:r>
              <a:rPr lang="en-US" sz="1400" dirty="0" err="1">
                <a:latin typeface="Consolas" panose="020B0609020204030204" pitchFamily="49" charset="0"/>
              </a:rPr>
              <a:t>VertexHandle</a:t>
            </a:r>
            <a:r>
              <a:rPr lang="en-US" sz="1400" dirty="0">
                <a:latin typeface="Consolas" panose="020B0609020204030204" pitchFamily="49" charset="0"/>
              </a:rPr>
              <a:t>&gt; </a:t>
            </a:r>
            <a:r>
              <a:rPr lang="en-US" sz="1400" dirty="0" err="1">
                <a:latin typeface="Consolas" panose="020B0609020204030204" pitchFamily="49" charset="0"/>
              </a:rPr>
              <a:t>GetConnectedVertex</a:t>
            </a:r>
            <a:r>
              <a:rPr lang="en-US" sz="1400" dirty="0">
                <a:latin typeface="Consolas" panose="020B0609020204030204" pitchFamily="49" charset="0"/>
              </a:rPr>
              <a:t>(</a:t>
            </a:r>
            <a:r>
              <a:rPr lang="en-US" sz="1400" dirty="0" err="1">
                <a:latin typeface="Consolas" panose="020B0609020204030204" pitchFamily="49" charset="0"/>
              </a:rPr>
              <a:t>VertexHandle</a:t>
            </a:r>
            <a:r>
              <a:rPr lang="en-US" sz="1400" dirty="0">
                <a:latin typeface="Consolas" panose="020B0609020204030204" pitchFamily="49" charset="0"/>
              </a:rPr>
              <a:t> </a:t>
            </a:r>
            <a:r>
              <a:rPr lang="en-US" sz="1400" dirty="0" err="1">
                <a:latin typeface="Consolas" panose="020B0609020204030204" pitchFamily="49" charset="0"/>
              </a:rPr>
              <a:t>fromVtHd</a:t>
            </a:r>
            <a:r>
              <a:rPr lang="en-US" sz="1400" dirty="0">
                <a:latin typeface="Consolas" panose="020B0609020204030204" pitchFamily="49" charset="0"/>
              </a:rPr>
              <a:t>) </a:t>
            </a:r>
            <a:r>
              <a:rPr lang="en-US" sz="1400" dirty="0" err="1">
                <a:latin typeface="Consolas" panose="020B0609020204030204" pitchFamily="49" charset="0"/>
              </a:rPr>
              <a:t>const</a:t>
            </a:r>
            <a:r>
              <a:rPr lang="en-US" sz="1400" dirty="0">
                <a:latin typeface="Consolas" panose="020B0609020204030204" pitchFamily="49" charset="0"/>
              </a:rPr>
              <a:t>;</a:t>
            </a:r>
          </a:p>
          <a:p>
            <a:endParaRPr lang="en-US" dirty="0"/>
          </a:p>
          <a:p>
            <a:endParaRPr lang="en-US" dirty="0"/>
          </a:p>
        </p:txBody>
      </p:sp>
    </p:spTree>
    <p:extLst>
      <p:ext uri="{BB962C8B-B14F-4D97-AF65-F5344CB8AC3E}">
        <p14:creationId xmlns:p14="http://schemas.microsoft.com/office/powerpoint/2010/main" val="25066361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polygons from an edge.</a:t>
            </a:r>
          </a:p>
        </p:txBody>
      </p:sp>
      <p:sp>
        <p:nvSpPr>
          <p:cNvPr id="3" name="Content Placeholder 2"/>
          <p:cNvSpPr>
            <a:spLocks noGrp="1"/>
          </p:cNvSpPr>
          <p:nvPr>
            <p:ph idx="1"/>
          </p:nvPr>
        </p:nvSpPr>
        <p:spPr/>
        <p:txBody>
          <a:bodyPr/>
          <a:lstStyle/>
          <a:p>
            <a:r>
              <a:rPr lang="en-US" dirty="0"/>
              <a:t>Want to find polygons from a pair of vertices.</a:t>
            </a:r>
            <a:br>
              <a:rPr lang="en-US" dirty="0"/>
            </a:br>
            <a:r>
              <a:rPr lang="en-US" sz="1400" dirty="0">
                <a:latin typeface="Consolas" panose="020B0609020204030204" pitchFamily="49" charset="0"/>
              </a:rPr>
              <a:t>std::vector &lt;</a:t>
            </a:r>
            <a:r>
              <a:rPr lang="en-US" sz="1400" dirty="0" err="1">
                <a:latin typeface="Consolas" panose="020B0609020204030204" pitchFamily="49" charset="0"/>
              </a:rPr>
              <a:t>PolygonalMesh</a:t>
            </a:r>
            <a:r>
              <a:rPr lang="en-US" sz="1400" dirty="0">
                <a:latin typeface="Consolas" panose="020B0609020204030204" pitchFamily="49" charset="0"/>
              </a:rPr>
              <a:t>::</a:t>
            </a:r>
            <a:r>
              <a:rPr lang="en-US" sz="1400" dirty="0" err="1">
                <a:latin typeface="Consolas" panose="020B0609020204030204" pitchFamily="49" charset="0"/>
              </a:rPr>
              <a:t>PolygonHandle</a:t>
            </a:r>
            <a:r>
              <a:rPr lang="en-US" sz="1400" dirty="0">
                <a:latin typeface="Consolas" panose="020B0609020204030204" pitchFamily="49" charset="0"/>
              </a:rPr>
              <a:t>&gt; </a:t>
            </a:r>
            <a:br>
              <a:rPr lang="en-US" sz="1400" dirty="0">
                <a:latin typeface="Consolas" panose="020B0609020204030204" pitchFamily="49" charset="0"/>
              </a:rPr>
            </a:br>
            <a:r>
              <a:rPr lang="en-US" sz="1400" dirty="0">
                <a:latin typeface="Consolas" panose="020B0609020204030204" pitchFamily="49" charset="0"/>
              </a:rPr>
              <a:t>    </a:t>
            </a:r>
            <a:r>
              <a:rPr lang="en-US" sz="1400" dirty="0" err="1">
                <a:latin typeface="Consolas" panose="020B0609020204030204" pitchFamily="49" charset="0"/>
              </a:rPr>
              <a:t>PolygonalMesh</a:t>
            </a:r>
            <a:r>
              <a:rPr lang="en-US" sz="1400" dirty="0">
                <a:latin typeface="Consolas" panose="020B0609020204030204" pitchFamily="49" charset="0"/>
              </a:rPr>
              <a:t>::</a:t>
            </a:r>
            <a:r>
              <a:rPr lang="en-US" sz="1400" dirty="0" err="1">
                <a:latin typeface="Consolas" panose="020B0609020204030204" pitchFamily="49" charset="0"/>
              </a:rPr>
              <a:t>FindPolygonFromEdgePiece</a:t>
            </a:r>
            <a:r>
              <a:rPr lang="en-US" sz="1400" dirty="0">
                <a:latin typeface="Consolas" panose="020B0609020204030204" pitchFamily="49" charset="0"/>
              </a:rPr>
              <a:t>(</a:t>
            </a:r>
            <a:br>
              <a:rPr lang="en-US" sz="1400" dirty="0">
                <a:latin typeface="Consolas" panose="020B0609020204030204" pitchFamily="49" charset="0"/>
              </a:rPr>
            </a:br>
            <a:r>
              <a:rPr lang="en-US" sz="1400" dirty="0">
                <a:latin typeface="Consolas" panose="020B0609020204030204" pitchFamily="49" charset="0"/>
              </a:rPr>
              <a:t>        </a:t>
            </a:r>
            <a:r>
              <a:rPr lang="en-US" sz="1400" dirty="0" err="1">
                <a:latin typeface="Consolas" panose="020B0609020204030204" pitchFamily="49" charset="0"/>
              </a:rPr>
              <a:t>VertexHandle</a:t>
            </a:r>
            <a:r>
              <a:rPr lang="en-US" sz="1400" dirty="0">
                <a:latin typeface="Consolas" panose="020B0609020204030204" pitchFamily="49" charset="0"/>
              </a:rPr>
              <a:t> edVtHd0,VertexHandle edVtHd1) const</a:t>
            </a:r>
          </a:p>
          <a:p>
            <a:endParaRPr lang="en-US" dirty="0"/>
          </a:p>
          <a:p>
            <a:r>
              <a:rPr lang="en-US" dirty="0"/>
              <a:t>Also want to find a neighboring polygon of a polygon.</a:t>
            </a:r>
            <a:br>
              <a:rPr lang="en-US" dirty="0"/>
            </a:br>
            <a:r>
              <a:rPr lang="en-US" sz="1600" dirty="0" err="1">
                <a:latin typeface="Consolas" panose="020B0609020204030204" pitchFamily="49" charset="0"/>
              </a:rPr>
              <a:t>PolygonHandle</a:t>
            </a:r>
            <a:r>
              <a:rPr lang="en-US" sz="1600" dirty="0">
                <a:latin typeface="Consolas" panose="020B0609020204030204" pitchFamily="49" charset="0"/>
              </a:rPr>
              <a:t> </a:t>
            </a:r>
            <a:r>
              <a:rPr lang="en-US" sz="1600" dirty="0" err="1">
                <a:latin typeface="Consolas" panose="020B0609020204030204" pitchFamily="49" charset="0"/>
              </a:rPr>
              <a:t>GetNeighborPolygon</a:t>
            </a:r>
            <a:r>
              <a:rPr lang="en-US" sz="1600" dirty="0">
                <a:latin typeface="Consolas" panose="020B0609020204030204" pitchFamily="49" charset="0"/>
              </a:rPr>
              <a:t>(</a:t>
            </a:r>
            <a:r>
              <a:rPr lang="en-US" sz="1600" dirty="0" err="1">
                <a:latin typeface="Consolas" panose="020B0609020204030204" pitchFamily="49" charset="0"/>
              </a:rPr>
              <a:t>PolygonHandle</a:t>
            </a:r>
            <a:r>
              <a:rPr lang="en-US" sz="1600" dirty="0">
                <a:latin typeface="Consolas" panose="020B0609020204030204" pitchFamily="49" charset="0"/>
              </a:rPr>
              <a:t> </a:t>
            </a:r>
            <a:r>
              <a:rPr lang="en-US" sz="1600" dirty="0" err="1">
                <a:latin typeface="Consolas" panose="020B0609020204030204" pitchFamily="49" charset="0"/>
              </a:rPr>
              <a:t>plHd,int</a:t>
            </a:r>
            <a:r>
              <a:rPr lang="en-US" sz="1600" dirty="0">
                <a:latin typeface="Consolas" panose="020B0609020204030204" pitchFamily="49" charset="0"/>
              </a:rPr>
              <a:t> n) const;</a:t>
            </a:r>
          </a:p>
          <a:p>
            <a:endParaRPr lang="en-US" sz="1600" dirty="0">
              <a:latin typeface="Consolas" panose="020B0609020204030204" pitchFamily="49" charset="0"/>
            </a:endParaRPr>
          </a:p>
          <a:p>
            <a:r>
              <a:rPr lang="en-US" dirty="0"/>
              <a:t>Needs to define a hash-code function for an edge.</a:t>
            </a:r>
            <a:r>
              <a:rPr lang="en-US" dirty="0">
                <a:latin typeface="Consolas" panose="020B0609020204030204" pitchFamily="49" charset="0"/>
              </a:rPr>
              <a:t> </a:t>
            </a:r>
          </a:p>
          <a:p>
            <a:endParaRPr lang="en-US" dirty="0"/>
          </a:p>
        </p:txBody>
      </p:sp>
    </p:spTree>
    <p:extLst>
      <p:ext uri="{BB962C8B-B14F-4D97-AF65-F5344CB8AC3E}">
        <p14:creationId xmlns:p14="http://schemas.microsoft.com/office/powerpoint/2010/main" val="102439920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717F7-11DC-46A5-9CD3-F76F84B9E8E0}"/>
              </a:ext>
            </a:extLst>
          </p:cNvPr>
          <p:cNvSpPr>
            <a:spLocks noGrp="1"/>
          </p:cNvSpPr>
          <p:nvPr>
            <p:ph type="title"/>
          </p:nvPr>
        </p:nvSpPr>
        <p:spPr/>
        <p:txBody>
          <a:bodyPr/>
          <a:lstStyle/>
          <a:p>
            <a:r>
              <a:rPr lang="en-US" dirty="0"/>
              <a:t>Test</a:t>
            </a:r>
          </a:p>
        </p:txBody>
      </p:sp>
      <p:sp>
        <p:nvSpPr>
          <p:cNvPr id="4" name="Text Placeholder 3">
            <a:extLst>
              <a:ext uri="{FF2B5EF4-FFF2-40B4-BE49-F238E27FC236}">
                <a16:creationId xmlns:a16="http://schemas.microsoft.com/office/drawing/2014/main" id="{FAF2ECA6-72A9-40D6-A056-4ABF31571B26}"/>
              </a:ext>
            </a:extLst>
          </p:cNvPr>
          <p:cNvSpPr>
            <a:spLocks noGrp="1"/>
          </p:cNvSpPr>
          <p:nvPr>
            <p:ph type="body" sz="half" idx="1"/>
          </p:nvPr>
        </p:nvSpPr>
        <p:spPr>
          <a:xfrm>
            <a:off x="623776" y="807170"/>
            <a:ext cx="8009861" cy="5925879"/>
          </a:xfrm>
        </p:spPr>
        <p:txBody>
          <a:bodyPr/>
          <a:lstStyle/>
          <a:p>
            <a:pPr marL="0" indent="0">
              <a:buNone/>
            </a:pPr>
            <a:r>
              <a:rPr lang="en-US" sz="1000" dirty="0">
                <a:latin typeface="Consolas" panose="020B0609020204030204" pitchFamily="49" charset="0"/>
              </a:rPr>
              <a:t>#include &lt;functional&gt;</a:t>
            </a:r>
          </a:p>
          <a:p>
            <a:pPr marL="0" indent="0">
              <a:buNone/>
            </a:pPr>
            <a:r>
              <a:rPr lang="en-US" sz="1000" dirty="0">
                <a:latin typeface="Consolas" panose="020B0609020204030204" pitchFamily="49" charset="0"/>
              </a:rPr>
              <a:t>#include &lt;</a:t>
            </a:r>
            <a:r>
              <a:rPr lang="en-US" sz="1000" dirty="0" err="1">
                <a:latin typeface="Consolas" panose="020B0609020204030204" pitchFamily="49" charset="0"/>
              </a:rPr>
              <a:t>unordered_map</a:t>
            </a:r>
            <a:r>
              <a:rPr lang="en-US" sz="1000" dirty="0">
                <a:latin typeface="Consolas" panose="020B0609020204030204" pitchFamily="49" charset="0"/>
              </a:rPr>
              <a:t>&gt;</a:t>
            </a:r>
          </a:p>
          <a:p>
            <a:pPr marL="0" indent="0">
              <a:buNone/>
            </a:pPr>
            <a:r>
              <a:rPr lang="en-US" sz="1000" dirty="0">
                <a:latin typeface="Consolas" panose="020B0609020204030204" pitchFamily="49" charset="0"/>
              </a:rPr>
              <a:t>#include &lt;string&gt;</a:t>
            </a:r>
          </a:p>
          <a:p>
            <a:pPr marL="0" indent="0">
              <a:buNone/>
            </a:pPr>
            <a:r>
              <a:rPr lang="en-US" sz="1000" dirty="0">
                <a:latin typeface="Consolas" panose="020B0609020204030204" pitchFamily="49" charset="0"/>
              </a:rPr>
              <a:t>#include &lt;iostream&gt;</a:t>
            </a:r>
          </a:p>
          <a:p>
            <a:pPr marL="0" indent="0">
              <a:buNone/>
            </a:pPr>
            <a:endParaRPr lang="en-US" sz="1000" dirty="0">
              <a:latin typeface="Consolas" panose="020B0609020204030204" pitchFamily="49" charset="0"/>
            </a:endParaRPr>
          </a:p>
          <a:p>
            <a:pPr marL="0" indent="0">
              <a:buNone/>
            </a:pPr>
            <a:r>
              <a:rPr lang="en-US" sz="1000" dirty="0">
                <a:latin typeface="Consolas" panose="020B0609020204030204" pitchFamily="49" charset="0"/>
              </a:rPr>
              <a:t>class </a:t>
            </a:r>
            <a:r>
              <a:rPr lang="en-US" sz="1000" dirty="0" err="1">
                <a:latin typeface="Consolas" panose="020B0609020204030204" pitchFamily="49" charset="0"/>
              </a:rPr>
              <a:t>EdgeKey</a:t>
            </a:r>
            <a:endParaRPr lang="en-US" sz="1000" dirty="0">
              <a:latin typeface="Consolas" panose="020B0609020204030204" pitchFamily="49" charset="0"/>
            </a:endParaRPr>
          </a:p>
          <a:p>
            <a:pPr marL="0" indent="0">
              <a:buNone/>
            </a:pPr>
            <a:r>
              <a:rPr lang="en-US" sz="1000" dirty="0">
                <a:latin typeface="Consolas" panose="020B0609020204030204" pitchFamily="49" charset="0"/>
              </a:rPr>
              <a:t>{</a:t>
            </a:r>
          </a:p>
          <a:p>
            <a:pPr marL="0" indent="0">
              <a:buNone/>
            </a:pPr>
            <a:r>
              <a:rPr lang="en-US" sz="1000" dirty="0">
                <a:latin typeface="Consolas" panose="020B0609020204030204" pitchFamily="49" charset="0"/>
              </a:rPr>
              <a:t>public:</a:t>
            </a:r>
          </a:p>
          <a:p>
            <a:pPr marL="0" indent="0">
              <a:buNone/>
            </a:pPr>
            <a:r>
              <a:rPr lang="en-US" sz="1000" dirty="0">
                <a:latin typeface="Consolas" panose="020B0609020204030204" pitchFamily="49" charset="0"/>
              </a:rPr>
              <a:t>    unsigned int </a:t>
            </a:r>
            <a:r>
              <a:rPr lang="en-US" sz="1000" dirty="0" err="1">
                <a:latin typeface="Consolas" panose="020B0609020204030204" pitchFamily="49" charset="0"/>
              </a:rPr>
              <a:t>edVtKey</a:t>
            </a:r>
            <a:r>
              <a:rPr lang="en-US" sz="1000" dirty="0">
                <a:latin typeface="Consolas" panose="020B0609020204030204" pitchFamily="49" charset="0"/>
              </a:rPr>
              <a:t>[2];</a:t>
            </a:r>
          </a:p>
          <a:p>
            <a:pPr marL="0" indent="0">
              <a:buNone/>
            </a:pPr>
            <a:endParaRPr lang="en-US" sz="1000" dirty="0">
              <a:latin typeface="Consolas" panose="020B0609020204030204" pitchFamily="49" charset="0"/>
            </a:endParaRPr>
          </a:p>
          <a:p>
            <a:pPr marL="0" indent="0">
              <a:buNone/>
            </a:pPr>
            <a:r>
              <a:rPr lang="en-US" sz="1000" dirty="0">
                <a:latin typeface="Consolas" panose="020B0609020204030204" pitchFamily="49" charset="0"/>
              </a:rPr>
              <a:t>    bool operator==(const </a:t>
            </a:r>
            <a:r>
              <a:rPr lang="en-US" sz="1000" dirty="0" err="1">
                <a:latin typeface="Consolas" panose="020B0609020204030204" pitchFamily="49" charset="0"/>
              </a:rPr>
              <a:t>EdgeKey</a:t>
            </a:r>
            <a:r>
              <a:rPr lang="en-US" sz="1000" dirty="0">
                <a:latin typeface="Consolas" panose="020B0609020204030204" pitchFamily="49" charset="0"/>
              </a:rPr>
              <a:t> &amp;</a:t>
            </a:r>
            <a:r>
              <a:rPr lang="en-US" sz="1000" dirty="0" err="1">
                <a:latin typeface="Consolas" panose="020B0609020204030204" pitchFamily="49" charset="0"/>
              </a:rPr>
              <a:t>rhs</a:t>
            </a:r>
            <a:r>
              <a:rPr lang="en-US" sz="1000" dirty="0">
                <a:latin typeface="Consolas" panose="020B0609020204030204" pitchFamily="49" charset="0"/>
              </a:rPr>
              <a:t>) const</a:t>
            </a:r>
          </a:p>
          <a:p>
            <a:pPr marL="0" indent="0">
              <a:buNone/>
            </a:pPr>
            <a:r>
              <a:rPr lang="en-US" sz="1000" dirty="0">
                <a:latin typeface="Consolas" panose="020B0609020204030204" pitchFamily="49" charset="0"/>
              </a:rPr>
              <a:t>    {</a:t>
            </a:r>
          </a:p>
          <a:p>
            <a:pPr marL="0" indent="0">
              <a:buNone/>
            </a:pPr>
            <a:r>
              <a:rPr lang="en-US" sz="1000" dirty="0">
                <a:latin typeface="Consolas" panose="020B0609020204030204" pitchFamily="49" charset="0"/>
              </a:rPr>
              <a:t>        return (</a:t>
            </a:r>
            <a:r>
              <a:rPr lang="en-US" sz="1000" dirty="0" err="1">
                <a:latin typeface="Consolas" panose="020B0609020204030204" pitchFamily="49" charset="0"/>
              </a:rPr>
              <a:t>edVtKey</a:t>
            </a:r>
            <a:r>
              <a:rPr lang="en-US" sz="1000" dirty="0">
                <a:latin typeface="Consolas" panose="020B0609020204030204" pitchFamily="49" charset="0"/>
              </a:rPr>
              <a:t>[0]==</a:t>
            </a:r>
            <a:r>
              <a:rPr lang="en-US" sz="1000" dirty="0" err="1">
                <a:latin typeface="Consolas" panose="020B0609020204030204" pitchFamily="49" charset="0"/>
              </a:rPr>
              <a:t>rhs.edVtKey</a:t>
            </a:r>
            <a:r>
              <a:rPr lang="en-US" sz="1000" dirty="0">
                <a:latin typeface="Consolas" panose="020B0609020204030204" pitchFamily="49" charset="0"/>
              </a:rPr>
              <a:t>[0] &amp;&amp; </a:t>
            </a:r>
            <a:r>
              <a:rPr lang="en-US" sz="1000" dirty="0" err="1">
                <a:latin typeface="Consolas" panose="020B0609020204030204" pitchFamily="49" charset="0"/>
              </a:rPr>
              <a:t>edVtKey</a:t>
            </a:r>
            <a:r>
              <a:rPr lang="en-US" sz="1000" dirty="0">
                <a:latin typeface="Consolas" panose="020B0609020204030204" pitchFamily="49" charset="0"/>
              </a:rPr>
              <a:t>[1]==</a:t>
            </a:r>
            <a:r>
              <a:rPr lang="en-US" sz="1000" dirty="0" err="1">
                <a:latin typeface="Consolas" panose="020B0609020204030204" pitchFamily="49" charset="0"/>
              </a:rPr>
              <a:t>rhs.edVtKey</a:t>
            </a:r>
            <a:r>
              <a:rPr lang="en-US" sz="1000" dirty="0">
                <a:latin typeface="Consolas" panose="020B0609020204030204" pitchFamily="49" charset="0"/>
              </a:rPr>
              <a:t>[1]) ||</a:t>
            </a:r>
          </a:p>
          <a:p>
            <a:pPr marL="0" indent="0">
              <a:buNone/>
            </a:pPr>
            <a:r>
              <a:rPr lang="en-US" sz="1000" dirty="0">
                <a:latin typeface="Consolas" panose="020B0609020204030204" pitchFamily="49" charset="0"/>
              </a:rPr>
              <a:t>               (</a:t>
            </a:r>
            <a:r>
              <a:rPr lang="en-US" sz="1000" dirty="0" err="1">
                <a:latin typeface="Consolas" panose="020B0609020204030204" pitchFamily="49" charset="0"/>
              </a:rPr>
              <a:t>edVtKey</a:t>
            </a:r>
            <a:r>
              <a:rPr lang="en-US" sz="1000" dirty="0">
                <a:latin typeface="Consolas" panose="020B0609020204030204" pitchFamily="49" charset="0"/>
              </a:rPr>
              <a:t>[0]==</a:t>
            </a:r>
            <a:r>
              <a:rPr lang="en-US" sz="1000" dirty="0" err="1">
                <a:latin typeface="Consolas" panose="020B0609020204030204" pitchFamily="49" charset="0"/>
              </a:rPr>
              <a:t>rhs.edVtKey</a:t>
            </a:r>
            <a:r>
              <a:rPr lang="en-US" sz="1000" dirty="0">
                <a:latin typeface="Consolas" panose="020B0609020204030204" pitchFamily="49" charset="0"/>
              </a:rPr>
              <a:t>[1] &amp;&amp; </a:t>
            </a:r>
            <a:r>
              <a:rPr lang="en-US" sz="1000" dirty="0" err="1">
                <a:latin typeface="Consolas" panose="020B0609020204030204" pitchFamily="49" charset="0"/>
              </a:rPr>
              <a:t>edVtKey</a:t>
            </a:r>
            <a:r>
              <a:rPr lang="en-US" sz="1000" dirty="0">
                <a:latin typeface="Consolas" panose="020B0609020204030204" pitchFamily="49" charset="0"/>
              </a:rPr>
              <a:t>[1]==</a:t>
            </a:r>
            <a:r>
              <a:rPr lang="en-US" sz="1000" dirty="0" err="1">
                <a:latin typeface="Consolas" panose="020B0609020204030204" pitchFamily="49" charset="0"/>
              </a:rPr>
              <a:t>rhs.edVtKey</a:t>
            </a:r>
            <a:r>
              <a:rPr lang="en-US" sz="1000" dirty="0">
                <a:latin typeface="Consolas" panose="020B0609020204030204" pitchFamily="49" charset="0"/>
              </a:rPr>
              <a:t>[0]);</a:t>
            </a:r>
          </a:p>
          <a:p>
            <a:pPr marL="0" indent="0">
              <a:buNone/>
            </a:pPr>
            <a:r>
              <a:rPr lang="en-US" sz="1000" dirty="0">
                <a:latin typeface="Consolas" panose="020B0609020204030204" pitchFamily="49" charset="0"/>
              </a:rPr>
              <a:t>    }</a:t>
            </a:r>
          </a:p>
          <a:p>
            <a:pPr marL="0" indent="0">
              <a:buNone/>
            </a:pPr>
            <a:r>
              <a:rPr lang="en-US" sz="1000" dirty="0">
                <a:latin typeface="Consolas" panose="020B0609020204030204" pitchFamily="49" charset="0"/>
              </a:rPr>
              <a:t>    bool operator!=(const </a:t>
            </a:r>
            <a:r>
              <a:rPr lang="en-US" sz="1000" dirty="0" err="1">
                <a:latin typeface="Consolas" panose="020B0609020204030204" pitchFamily="49" charset="0"/>
              </a:rPr>
              <a:t>EdgeKey</a:t>
            </a:r>
            <a:r>
              <a:rPr lang="en-US" sz="1000" dirty="0">
                <a:latin typeface="Consolas" panose="020B0609020204030204" pitchFamily="49" charset="0"/>
              </a:rPr>
              <a:t> &amp;</a:t>
            </a:r>
            <a:r>
              <a:rPr lang="en-US" sz="1000" dirty="0" err="1">
                <a:latin typeface="Consolas" panose="020B0609020204030204" pitchFamily="49" charset="0"/>
              </a:rPr>
              <a:t>rhs</a:t>
            </a:r>
            <a:r>
              <a:rPr lang="en-US" sz="1000" dirty="0">
                <a:latin typeface="Consolas" panose="020B0609020204030204" pitchFamily="49" charset="0"/>
              </a:rPr>
              <a:t>) const</a:t>
            </a:r>
          </a:p>
          <a:p>
            <a:pPr marL="0" indent="0">
              <a:buNone/>
            </a:pPr>
            <a:r>
              <a:rPr lang="en-US" sz="1000" dirty="0">
                <a:latin typeface="Consolas" panose="020B0609020204030204" pitchFamily="49" charset="0"/>
              </a:rPr>
              <a:t>    {</a:t>
            </a:r>
          </a:p>
          <a:p>
            <a:pPr marL="0" indent="0">
              <a:buNone/>
            </a:pPr>
            <a:r>
              <a:rPr lang="en-US" sz="1000" dirty="0">
                <a:latin typeface="Consolas" panose="020B0609020204030204" pitchFamily="49" charset="0"/>
              </a:rPr>
              <a:t>        return (</a:t>
            </a:r>
            <a:r>
              <a:rPr lang="en-US" sz="1000" dirty="0" err="1">
                <a:latin typeface="Consolas" panose="020B0609020204030204" pitchFamily="49" charset="0"/>
              </a:rPr>
              <a:t>edVtKey</a:t>
            </a:r>
            <a:r>
              <a:rPr lang="en-US" sz="1000" dirty="0">
                <a:latin typeface="Consolas" panose="020B0609020204030204" pitchFamily="49" charset="0"/>
              </a:rPr>
              <a:t>[0]!=</a:t>
            </a:r>
            <a:r>
              <a:rPr lang="en-US" sz="1000" dirty="0" err="1">
                <a:latin typeface="Consolas" panose="020B0609020204030204" pitchFamily="49" charset="0"/>
              </a:rPr>
              <a:t>rhs.edVtKey</a:t>
            </a:r>
            <a:r>
              <a:rPr lang="en-US" sz="1000" dirty="0">
                <a:latin typeface="Consolas" panose="020B0609020204030204" pitchFamily="49" charset="0"/>
              </a:rPr>
              <a:t>[0] || </a:t>
            </a:r>
            <a:r>
              <a:rPr lang="en-US" sz="1000" dirty="0" err="1">
                <a:latin typeface="Consolas" panose="020B0609020204030204" pitchFamily="49" charset="0"/>
              </a:rPr>
              <a:t>edVtKey</a:t>
            </a:r>
            <a:r>
              <a:rPr lang="en-US" sz="1000" dirty="0">
                <a:latin typeface="Consolas" panose="020B0609020204030204" pitchFamily="49" charset="0"/>
              </a:rPr>
              <a:t>[1]!=</a:t>
            </a:r>
            <a:r>
              <a:rPr lang="en-US" sz="1000" dirty="0" err="1">
                <a:latin typeface="Consolas" panose="020B0609020204030204" pitchFamily="49" charset="0"/>
              </a:rPr>
              <a:t>rhs.edVtKey</a:t>
            </a:r>
            <a:r>
              <a:rPr lang="en-US" sz="1000" dirty="0">
                <a:latin typeface="Consolas" panose="020B0609020204030204" pitchFamily="49" charset="0"/>
              </a:rPr>
              <a:t>[1]) &amp;&amp;</a:t>
            </a:r>
          </a:p>
          <a:p>
            <a:pPr marL="0" indent="0">
              <a:buNone/>
            </a:pPr>
            <a:r>
              <a:rPr lang="en-US" sz="1000" dirty="0">
                <a:latin typeface="Consolas" panose="020B0609020204030204" pitchFamily="49" charset="0"/>
              </a:rPr>
              <a:t>               (</a:t>
            </a:r>
            <a:r>
              <a:rPr lang="en-US" sz="1000" dirty="0" err="1">
                <a:latin typeface="Consolas" panose="020B0609020204030204" pitchFamily="49" charset="0"/>
              </a:rPr>
              <a:t>edVtKey</a:t>
            </a:r>
            <a:r>
              <a:rPr lang="en-US" sz="1000" dirty="0">
                <a:latin typeface="Consolas" panose="020B0609020204030204" pitchFamily="49" charset="0"/>
              </a:rPr>
              <a:t>[0]!=</a:t>
            </a:r>
            <a:r>
              <a:rPr lang="en-US" sz="1000" dirty="0" err="1">
                <a:latin typeface="Consolas" panose="020B0609020204030204" pitchFamily="49" charset="0"/>
              </a:rPr>
              <a:t>rhs.edVtKey</a:t>
            </a:r>
            <a:r>
              <a:rPr lang="en-US" sz="1000" dirty="0">
                <a:latin typeface="Consolas" panose="020B0609020204030204" pitchFamily="49" charset="0"/>
              </a:rPr>
              <a:t>[1] || </a:t>
            </a:r>
            <a:r>
              <a:rPr lang="en-US" sz="1000" dirty="0" err="1">
                <a:latin typeface="Consolas" panose="020B0609020204030204" pitchFamily="49" charset="0"/>
              </a:rPr>
              <a:t>edVtKey</a:t>
            </a:r>
            <a:r>
              <a:rPr lang="en-US" sz="1000" dirty="0">
                <a:latin typeface="Consolas" panose="020B0609020204030204" pitchFamily="49" charset="0"/>
              </a:rPr>
              <a:t>[1]!=</a:t>
            </a:r>
            <a:r>
              <a:rPr lang="en-US" sz="1000" dirty="0" err="1">
                <a:latin typeface="Consolas" panose="020B0609020204030204" pitchFamily="49" charset="0"/>
              </a:rPr>
              <a:t>rhs.edVtKey</a:t>
            </a:r>
            <a:r>
              <a:rPr lang="en-US" sz="1000" dirty="0">
                <a:latin typeface="Consolas" panose="020B0609020204030204" pitchFamily="49" charset="0"/>
              </a:rPr>
              <a:t>[0]);</a:t>
            </a:r>
          </a:p>
          <a:p>
            <a:pPr marL="0" indent="0">
              <a:buNone/>
            </a:pPr>
            <a:r>
              <a:rPr lang="en-US" sz="1000" dirty="0">
                <a:latin typeface="Consolas" panose="020B0609020204030204" pitchFamily="49" charset="0"/>
              </a:rPr>
              <a:t>    }</a:t>
            </a:r>
          </a:p>
          <a:p>
            <a:pPr marL="0" indent="0">
              <a:buNone/>
            </a:pPr>
            <a:r>
              <a:rPr lang="en-US" sz="1000" dirty="0">
                <a:latin typeface="Consolas" panose="020B0609020204030204" pitchFamily="49" charset="0"/>
              </a:rPr>
              <a:t>};</a:t>
            </a:r>
          </a:p>
          <a:p>
            <a:pPr marL="0" indent="0">
              <a:buNone/>
            </a:pPr>
            <a:endParaRPr lang="en-US" sz="1000" dirty="0">
              <a:latin typeface="Consolas" panose="020B0609020204030204" pitchFamily="49" charset="0"/>
            </a:endParaRPr>
          </a:p>
          <a:p>
            <a:pPr marL="0" indent="0">
              <a:buNone/>
            </a:pPr>
            <a:r>
              <a:rPr lang="en-US" sz="1000" dirty="0">
                <a:latin typeface="Consolas" panose="020B0609020204030204" pitchFamily="49" charset="0"/>
              </a:rPr>
              <a:t>template &lt;&gt;</a:t>
            </a:r>
          </a:p>
          <a:p>
            <a:pPr marL="0" indent="0">
              <a:buNone/>
            </a:pPr>
            <a:r>
              <a:rPr lang="en-US" sz="1000" dirty="0">
                <a:latin typeface="Consolas" panose="020B0609020204030204" pitchFamily="49" charset="0"/>
              </a:rPr>
              <a:t>struct std::hash &lt;</a:t>
            </a:r>
            <a:r>
              <a:rPr lang="en-US" sz="1000" dirty="0" err="1">
                <a:latin typeface="Consolas" panose="020B0609020204030204" pitchFamily="49" charset="0"/>
              </a:rPr>
              <a:t>EdgeKey</a:t>
            </a:r>
            <a:r>
              <a:rPr lang="en-US" sz="1000" dirty="0">
                <a:latin typeface="Consolas" panose="020B0609020204030204" pitchFamily="49" charset="0"/>
              </a:rPr>
              <a:t>&gt;</a:t>
            </a:r>
          </a:p>
          <a:p>
            <a:pPr marL="0" indent="0">
              <a:buNone/>
            </a:pPr>
            <a:r>
              <a:rPr lang="en-US" sz="1000" dirty="0">
                <a:latin typeface="Consolas" panose="020B0609020204030204" pitchFamily="49" charset="0"/>
              </a:rPr>
              <a:t>{</a:t>
            </a:r>
          </a:p>
          <a:p>
            <a:pPr marL="0" indent="0">
              <a:buNone/>
            </a:pPr>
            <a:r>
              <a:rPr lang="en-US" sz="1000" dirty="0">
                <a:latin typeface="Consolas" panose="020B0609020204030204" pitchFamily="49" charset="0"/>
              </a:rPr>
              <a:t>    std::</a:t>
            </a:r>
            <a:r>
              <a:rPr lang="en-US" sz="1000" dirty="0" err="1">
                <a:latin typeface="Consolas" panose="020B0609020204030204" pitchFamily="49" charset="0"/>
              </a:rPr>
              <a:t>size_t</a:t>
            </a:r>
            <a:r>
              <a:rPr lang="en-US" sz="1000" dirty="0">
                <a:latin typeface="Consolas" panose="020B0609020204030204" pitchFamily="49" charset="0"/>
              </a:rPr>
              <a:t> operator()(const </a:t>
            </a:r>
            <a:r>
              <a:rPr lang="en-US" sz="1000" dirty="0" err="1">
                <a:latin typeface="Consolas" panose="020B0609020204030204" pitchFamily="49" charset="0"/>
              </a:rPr>
              <a:t>EdgeKey</a:t>
            </a:r>
            <a:r>
              <a:rPr lang="en-US" sz="1000" dirty="0">
                <a:latin typeface="Consolas" panose="020B0609020204030204" pitchFamily="49" charset="0"/>
              </a:rPr>
              <a:t> &amp;s) const </a:t>
            </a:r>
            <a:r>
              <a:rPr lang="en-US" sz="1000" dirty="0" err="1">
                <a:latin typeface="Consolas" panose="020B0609020204030204" pitchFamily="49" charset="0"/>
              </a:rPr>
              <a:t>noexcept</a:t>
            </a:r>
            <a:endParaRPr lang="en-US" sz="1000" dirty="0">
              <a:latin typeface="Consolas" panose="020B0609020204030204" pitchFamily="49" charset="0"/>
            </a:endParaRPr>
          </a:p>
          <a:p>
            <a:pPr marL="0" indent="0">
              <a:buNone/>
            </a:pPr>
            <a:r>
              <a:rPr lang="en-US" sz="1000" dirty="0">
                <a:latin typeface="Consolas" panose="020B0609020204030204" pitchFamily="49" charset="0"/>
              </a:rPr>
              <a:t>    {</a:t>
            </a:r>
          </a:p>
          <a:p>
            <a:pPr marL="0" indent="0">
              <a:buNone/>
            </a:pPr>
            <a:r>
              <a:rPr lang="en-US" sz="1000">
                <a:latin typeface="Consolas" panose="020B0609020204030204" pitchFamily="49" charset="0"/>
              </a:rPr>
              <a:t>        </a:t>
            </a:r>
            <a:r>
              <a:rPr lang="en-US" sz="1000" dirty="0">
                <a:latin typeface="Consolas" panose="020B0609020204030204" pitchFamily="49" charset="0"/>
              </a:rPr>
              <a:t>unsigned int larger=std::max(</a:t>
            </a:r>
            <a:r>
              <a:rPr lang="en-US" sz="1000" dirty="0" err="1">
                <a:latin typeface="Consolas" panose="020B0609020204030204" pitchFamily="49" charset="0"/>
              </a:rPr>
              <a:t>s.edVtKey</a:t>
            </a:r>
            <a:r>
              <a:rPr lang="en-US" sz="1000" dirty="0">
                <a:latin typeface="Consolas" panose="020B0609020204030204" pitchFamily="49" charset="0"/>
              </a:rPr>
              <a:t>[0],</a:t>
            </a:r>
            <a:r>
              <a:rPr lang="en-US" sz="1000" dirty="0" err="1">
                <a:latin typeface="Consolas" panose="020B0609020204030204" pitchFamily="49" charset="0"/>
              </a:rPr>
              <a:t>s.edVtKey</a:t>
            </a:r>
            <a:r>
              <a:rPr lang="en-US" sz="1000" dirty="0">
                <a:latin typeface="Consolas" panose="020B0609020204030204" pitchFamily="49" charset="0"/>
              </a:rPr>
              <a:t>[1]);</a:t>
            </a:r>
          </a:p>
          <a:p>
            <a:pPr marL="0" indent="0">
              <a:buNone/>
            </a:pPr>
            <a:r>
              <a:rPr lang="en-US" sz="1000" dirty="0">
                <a:latin typeface="Consolas" panose="020B0609020204030204" pitchFamily="49" charset="0"/>
              </a:rPr>
              <a:t>        unsigned int smaller=std::min(</a:t>
            </a:r>
            <a:r>
              <a:rPr lang="en-US" sz="1000" dirty="0" err="1">
                <a:latin typeface="Consolas" panose="020B0609020204030204" pitchFamily="49" charset="0"/>
              </a:rPr>
              <a:t>s.edVtKey</a:t>
            </a:r>
            <a:r>
              <a:rPr lang="en-US" sz="1000" dirty="0">
                <a:latin typeface="Consolas" panose="020B0609020204030204" pitchFamily="49" charset="0"/>
              </a:rPr>
              <a:t>[0],</a:t>
            </a:r>
            <a:r>
              <a:rPr lang="en-US" sz="1000" dirty="0" err="1">
                <a:latin typeface="Consolas" panose="020B0609020204030204" pitchFamily="49" charset="0"/>
              </a:rPr>
              <a:t>s.edVtKey</a:t>
            </a:r>
            <a:r>
              <a:rPr lang="en-US" sz="1000" dirty="0">
                <a:latin typeface="Consolas" panose="020B0609020204030204" pitchFamily="49" charset="0"/>
              </a:rPr>
              <a:t>[1]);</a:t>
            </a:r>
          </a:p>
          <a:p>
            <a:pPr marL="0" indent="0">
              <a:buNone/>
            </a:pPr>
            <a:r>
              <a:rPr lang="en-US" sz="1000" dirty="0">
                <a:latin typeface="Consolas" panose="020B0609020204030204" pitchFamily="49" charset="0"/>
              </a:rPr>
              <a:t>        return larger*11+smaller*7;</a:t>
            </a:r>
          </a:p>
          <a:p>
            <a:pPr marL="0" indent="0">
              <a:buNone/>
            </a:pPr>
            <a:r>
              <a:rPr lang="en-US" sz="1000" dirty="0">
                <a:latin typeface="Consolas" panose="020B0609020204030204" pitchFamily="49" charset="0"/>
              </a:rPr>
              <a:t>    };</a:t>
            </a:r>
          </a:p>
          <a:p>
            <a:pPr marL="0" indent="0">
              <a:buNone/>
            </a:pPr>
            <a:r>
              <a:rPr lang="en-US" sz="1000" dirty="0">
                <a:latin typeface="Consolas" panose="020B0609020204030204" pitchFamily="49" charset="0"/>
              </a:rPr>
              <a:t>};</a:t>
            </a:r>
          </a:p>
          <a:p>
            <a:pPr marL="0" indent="0">
              <a:buNone/>
            </a:pPr>
            <a:endParaRPr lang="en-US" sz="1000" dirty="0">
              <a:latin typeface="Consolas" panose="020B0609020204030204" pitchFamily="49" charset="0"/>
            </a:endParaRPr>
          </a:p>
        </p:txBody>
      </p:sp>
    </p:spTree>
    <p:extLst>
      <p:ext uri="{BB962C8B-B14F-4D97-AF65-F5344CB8AC3E}">
        <p14:creationId xmlns:p14="http://schemas.microsoft.com/office/powerpoint/2010/main" val="22286969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717F7-11DC-46A5-9CD3-F76F84B9E8E0}"/>
              </a:ext>
            </a:extLst>
          </p:cNvPr>
          <p:cNvSpPr>
            <a:spLocks noGrp="1"/>
          </p:cNvSpPr>
          <p:nvPr>
            <p:ph type="title"/>
          </p:nvPr>
        </p:nvSpPr>
        <p:spPr/>
        <p:txBody>
          <a:bodyPr/>
          <a:lstStyle/>
          <a:p>
            <a:r>
              <a:rPr lang="en-US" dirty="0"/>
              <a:t>Test</a:t>
            </a:r>
          </a:p>
        </p:txBody>
      </p:sp>
      <p:sp>
        <p:nvSpPr>
          <p:cNvPr id="4" name="Text Placeholder 3">
            <a:extLst>
              <a:ext uri="{FF2B5EF4-FFF2-40B4-BE49-F238E27FC236}">
                <a16:creationId xmlns:a16="http://schemas.microsoft.com/office/drawing/2014/main" id="{FAF2ECA6-72A9-40D6-A056-4ABF31571B26}"/>
              </a:ext>
            </a:extLst>
          </p:cNvPr>
          <p:cNvSpPr>
            <a:spLocks noGrp="1"/>
          </p:cNvSpPr>
          <p:nvPr>
            <p:ph type="body" sz="half" idx="1"/>
          </p:nvPr>
        </p:nvSpPr>
        <p:spPr>
          <a:xfrm>
            <a:off x="623776" y="807170"/>
            <a:ext cx="8009861" cy="5925879"/>
          </a:xfrm>
        </p:spPr>
        <p:txBody>
          <a:bodyPr/>
          <a:lstStyle/>
          <a:p>
            <a:pPr marL="0" indent="0">
              <a:buNone/>
            </a:pPr>
            <a:r>
              <a:rPr lang="en-US" sz="1000" dirty="0">
                <a:latin typeface="Consolas" panose="020B0609020204030204" pitchFamily="49" charset="0"/>
              </a:rPr>
              <a:t>int main(void)</a:t>
            </a:r>
          </a:p>
          <a:p>
            <a:pPr marL="0" indent="0">
              <a:buNone/>
            </a:pPr>
            <a:r>
              <a:rPr lang="en-US" sz="1000" dirty="0">
                <a:latin typeface="Consolas" panose="020B0609020204030204" pitchFamily="49" charset="0"/>
              </a:rPr>
              <a:t>{</a:t>
            </a:r>
          </a:p>
          <a:p>
            <a:pPr marL="0" indent="0">
              <a:buNone/>
            </a:pPr>
            <a:r>
              <a:rPr lang="en-US" sz="1000" dirty="0">
                <a:latin typeface="Consolas" panose="020B0609020204030204" pitchFamily="49" charset="0"/>
              </a:rPr>
              <a:t>    </a:t>
            </a:r>
            <a:r>
              <a:rPr lang="en-US" sz="1000" dirty="0" err="1">
                <a:latin typeface="Consolas" panose="020B0609020204030204" pitchFamily="49" charset="0"/>
              </a:rPr>
              <a:t>EdgeKey</a:t>
            </a:r>
            <a:r>
              <a:rPr lang="en-US" sz="1000" dirty="0">
                <a:latin typeface="Consolas" panose="020B0609020204030204" pitchFamily="49" charset="0"/>
              </a:rPr>
              <a:t> edge;</a:t>
            </a:r>
          </a:p>
          <a:p>
            <a:pPr marL="0" indent="0">
              <a:buNone/>
            </a:pPr>
            <a:r>
              <a:rPr lang="en-US" sz="1000" dirty="0">
                <a:latin typeface="Consolas" panose="020B0609020204030204" pitchFamily="49" charset="0"/>
              </a:rPr>
              <a:t>    std::</a:t>
            </a:r>
            <a:r>
              <a:rPr lang="en-US" sz="1000" dirty="0" err="1">
                <a:latin typeface="Consolas" panose="020B0609020204030204" pitchFamily="49" charset="0"/>
              </a:rPr>
              <a:t>unordered_map</a:t>
            </a:r>
            <a:r>
              <a:rPr lang="en-US" sz="1000" dirty="0">
                <a:latin typeface="Consolas" panose="020B0609020204030204" pitchFamily="49" charset="0"/>
              </a:rPr>
              <a:t> &lt;</a:t>
            </a:r>
            <a:r>
              <a:rPr lang="en-US" sz="1000" dirty="0" err="1">
                <a:latin typeface="Consolas" panose="020B0609020204030204" pitchFamily="49" charset="0"/>
              </a:rPr>
              <a:t>EdgeKey,std</a:t>
            </a:r>
            <a:r>
              <a:rPr lang="en-US" sz="1000" dirty="0">
                <a:latin typeface="Consolas" panose="020B0609020204030204" pitchFamily="49" charset="0"/>
              </a:rPr>
              <a:t>::string&gt; </a:t>
            </a:r>
            <a:r>
              <a:rPr lang="en-US" sz="1000" dirty="0" err="1">
                <a:latin typeface="Consolas" panose="020B0609020204030204" pitchFamily="49" charset="0"/>
              </a:rPr>
              <a:t>testMap</a:t>
            </a:r>
            <a:r>
              <a:rPr lang="en-US" sz="1000" dirty="0">
                <a:latin typeface="Consolas" panose="020B0609020204030204" pitchFamily="49" charset="0"/>
              </a:rPr>
              <a:t>;</a:t>
            </a:r>
          </a:p>
          <a:p>
            <a:pPr marL="0" indent="0">
              <a:buNone/>
            </a:pPr>
            <a:endParaRPr lang="en-US" sz="1000" dirty="0">
              <a:latin typeface="Consolas" panose="020B0609020204030204" pitchFamily="49" charset="0"/>
            </a:endParaRPr>
          </a:p>
          <a:p>
            <a:pPr marL="0" indent="0">
              <a:buNone/>
            </a:pPr>
            <a:r>
              <a:rPr lang="en-US" sz="1000" dirty="0">
                <a:latin typeface="Consolas" panose="020B0609020204030204" pitchFamily="49" charset="0"/>
              </a:rPr>
              <a:t>    </a:t>
            </a:r>
            <a:r>
              <a:rPr lang="en-US" sz="1000" dirty="0" err="1">
                <a:latin typeface="Consolas" panose="020B0609020204030204" pitchFamily="49" charset="0"/>
              </a:rPr>
              <a:t>edge.edVtKey</a:t>
            </a:r>
            <a:r>
              <a:rPr lang="en-US" sz="1000" dirty="0">
                <a:latin typeface="Consolas" panose="020B0609020204030204" pitchFamily="49" charset="0"/>
              </a:rPr>
              <a:t>[0]=3;</a:t>
            </a:r>
          </a:p>
          <a:p>
            <a:pPr marL="0" indent="0">
              <a:buNone/>
            </a:pPr>
            <a:r>
              <a:rPr lang="en-US" sz="1000" dirty="0">
                <a:latin typeface="Consolas" panose="020B0609020204030204" pitchFamily="49" charset="0"/>
              </a:rPr>
              <a:t>    </a:t>
            </a:r>
            <a:r>
              <a:rPr lang="en-US" sz="1000" dirty="0" err="1">
                <a:latin typeface="Consolas" panose="020B0609020204030204" pitchFamily="49" charset="0"/>
              </a:rPr>
              <a:t>edge.edVtKey</a:t>
            </a:r>
            <a:r>
              <a:rPr lang="en-US" sz="1000" dirty="0">
                <a:latin typeface="Consolas" panose="020B0609020204030204" pitchFamily="49" charset="0"/>
              </a:rPr>
              <a:t>[1]=7;</a:t>
            </a:r>
          </a:p>
          <a:p>
            <a:pPr marL="0" indent="0">
              <a:buNone/>
            </a:pPr>
            <a:r>
              <a:rPr lang="en-US" sz="1000" dirty="0">
                <a:latin typeface="Consolas" panose="020B0609020204030204" pitchFamily="49" charset="0"/>
              </a:rPr>
              <a:t>    </a:t>
            </a:r>
            <a:r>
              <a:rPr lang="en-US" sz="1000" dirty="0" err="1">
                <a:latin typeface="Consolas" panose="020B0609020204030204" pitchFamily="49" charset="0"/>
              </a:rPr>
              <a:t>testMap</a:t>
            </a:r>
            <a:r>
              <a:rPr lang="en-US" sz="1000" dirty="0">
                <a:latin typeface="Consolas" panose="020B0609020204030204" pitchFamily="49" charset="0"/>
              </a:rPr>
              <a:t>[edge]="3-7";</a:t>
            </a:r>
          </a:p>
          <a:p>
            <a:pPr marL="0" indent="0">
              <a:buNone/>
            </a:pPr>
            <a:endParaRPr lang="en-US" sz="1000" dirty="0">
              <a:latin typeface="Consolas" panose="020B0609020204030204" pitchFamily="49" charset="0"/>
            </a:endParaRPr>
          </a:p>
          <a:p>
            <a:pPr marL="0" indent="0">
              <a:buNone/>
            </a:pPr>
            <a:r>
              <a:rPr lang="en-US" sz="1000" dirty="0">
                <a:latin typeface="Consolas" panose="020B0609020204030204" pitchFamily="49" charset="0"/>
              </a:rPr>
              <a:t>    </a:t>
            </a:r>
            <a:r>
              <a:rPr lang="en-US" sz="1000" dirty="0" err="1">
                <a:latin typeface="Consolas" panose="020B0609020204030204" pitchFamily="49" charset="0"/>
              </a:rPr>
              <a:t>edge.edVtKey</a:t>
            </a:r>
            <a:r>
              <a:rPr lang="en-US" sz="1000" dirty="0">
                <a:latin typeface="Consolas" panose="020B0609020204030204" pitchFamily="49" charset="0"/>
              </a:rPr>
              <a:t>[0]=1;</a:t>
            </a:r>
          </a:p>
          <a:p>
            <a:pPr marL="0" indent="0">
              <a:buNone/>
            </a:pPr>
            <a:r>
              <a:rPr lang="en-US" sz="1000" dirty="0">
                <a:latin typeface="Consolas" panose="020B0609020204030204" pitchFamily="49" charset="0"/>
              </a:rPr>
              <a:t>    </a:t>
            </a:r>
            <a:r>
              <a:rPr lang="en-US" sz="1000" dirty="0" err="1">
                <a:latin typeface="Consolas" panose="020B0609020204030204" pitchFamily="49" charset="0"/>
              </a:rPr>
              <a:t>edge.edVtKey</a:t>
            </a:r>
            <a:r>
              <a:rPr lang="en-US" sz="1000" dirty="0">
                <a:latin typeface="Consolas" panose="020B0609020204030204" pitchFamily="49" charset="0"/>
              </a:rPr>
              <a:t>[1]=2;</a:t>
            </a:r>
          </a:p>
          <a:p>
            <a:pPr marL="0" indent="0">
              <a:buNone/>
            </a:pPr>
            <a:r>
              <a:rPr lang="en-US" sz="1000" dirty="0">
                <a:latin typeface="Consolas" panose="020B0609020204030204" pitchFamily="49" charset="0"/>
              </a:rPr>
              <a:t>    </a:t>
            </a:r>
            <a:r>
              <a:rPr lang="en-US" sz="1000" dirty="0" err="1">
                <a:latin typeface="Consolas" panose="020B0609020204030204" pitchFamily="49" charset="0"/>
              </a:rPr>
              <a:t>testMap</a:t>
            </a:r>
            <a:r>
              <a:rPr lang="en-US" sz="1000" dirty="0">
                <a:latin typeface="Consolas" panose="020B0609020204030204" pitchFamily="49" charset="0"/>
              </a:rPr>
              <a:t>[edge]="1-2";</a:t>
            </a:r>
          </a:p>
          <a:p>
            <a:pPr marL="0" indent="0">
              <a:buNone/>
            </a:pPr>
            <a:endParaRPr lang="en-US" sz="1000" dirty="0">
              <a:latin typeface="Consolas" panose="020B0609020204030204" pitchFamily="49" charset="0"/>
            </a:endParaRPr>
          </a:p>
          <a:p>
            <a:pPr marL="0" indent="0">
              <a:buNone/>
            </a:pPr>
            <a:r>
              <a:rPr lang="en-US" sz="1000" dirty="0">
                <a:latin typeface="Consolas" panose="020B0609020204030204" pitchFamily="49" charset="0"/>
              </a:rPr>
              <a:t>    std::</a:t>
            </a:r>
            <a:r>
              <a:rPr lang="en-US" sz="1000" dirty="0" err="1">
                <a:latin typeface="Consolas" panose="020B0609020204030204" pitchFamily="49" charset="0"/>
              </a:rPr>
              <a:t>cout</a:t>
            </a:r>
            <a:r>
              <a:rPr lang="en-US" sz="1000" dirty="0">
                <a:latin typeface="Consolas" panose="020B0609020204030204" pitchFamily="49" charset="0"/>
              </a:rPr>
              <a:t> &lt;&lt; </a:t>
            </a:r>
            <a:r>
              <a:rPr lang="en-US" sz="1000" dirty="0" err="1">
                <a:latin typeface="Consolas" panose="020B0609020204030204" pitchFamily="49" charset="0"/>
              </a:rPr>
              <a:t>testMap</a:t>
            </a:r>
            <a:r>
              <a:rPr lang="en-US" sz="1000" dirty="0">
                <a:latin typeface="Consolas" panose="020B0609020204030204" pitchFamily="49" charset="0"/>
              </a:rPr>
              <a:t>[edge] &lt;&lt; std::</a:t>
            </a:r>
            <a:r>
              <a:rPr lang="en-US" sz="1000" dirty="0" err="1">
                <a:latin typeface="Consolas" panose="020B0609020204030204" pitchFamily="49" charset="0"/>
              </a:rPr>
              <a:t>endl</a:t>
            </a:r>
            <a:r>
              <a:rPr lang="en-US" sz="1000" dirty="0">
                <a:latin typeface="Consolas" panose="020B0609020204030204" pitchFamily="49" charset="0"/>
              </a:rPr>
              <a:t>;</a:t>
            </a:r>
          </a:p>
          <a:p>
            <a:pPr marL="0" indent="0">
              <a:buNone/>
            </a:pPr>
            <a:endParaRPr lang="en-US" sz="1000" dirty="0">
              <a:latin typeface="Consolas" panose="020B0609020204030204" pitchFamily="49" charset="0"/>
            </a:endParaRPr>
          </a:p>
          <a:p>
            <a:pPr marL="0" indent="0">
              <a:buNone/>
            </a:pPr>
            <a:r>
              <a:rPr lang="en-US" sz="1000" dirty="0">
                <a:latin typeface="Consolas" panose="020B0609020204030204" pitchFamily="49" charset="0"/>
              </a:rPr>
              <a:t>    std::swap(</a:t>
            </a:r>
            <a:r>
              <a:rPr lang="en-US" sz="1000" dirty="0" err="1">
                <a:latin typeface="Consolas" panose="020B0609020204030204" pitchFamily="49" charset="0"/>
              </a:rPr>
              <a:t>edge.edVtKey</a:t>
            </a:r>
            <a:r>
              <a:rPr lang="en-US" sz="1000" dirty="0">
                <a:latin typeface="Consolas" panose="020B0609020204030204" pitchFamily="49" charset="0"/>
              </a:rPr>
              <a:t>[0],</a:t>
            </a:r>
            <a:r>
              <a:rPr lang="en-US" sz="1000" dirty="0" err="1">
                <a:latin typeface="Consolas" panose="020B0609020204030204" pitchFamily="49" charset="0"/>
              </a:rPr>
              <a:t>edge.edVtKey</a:t>
            </a:r>
            <a:r>
              <a:rPr lang="en-US" sz="1000" dirty="0">
                <a:latin typeface="Consolas" panose="020B0609020204030204" pitchFamily="49" charset="0"/>
              </a:rPr>
              <a:t>[1]);</a:t>
            </a:r>
          </a:p>
          <a:p>
            <a:pPr marL="0" indent="0">
              <a:buNone/>
            </a:pPr>
            <a:endParaRPr lang="en-US" sz="1000" dirty="0">
              <a:latin typeface="Consolas" panose="020B0609020204030204" pitchFamily="49" charset="0"/>
            </a:endParaRPr>
          </a:p>
          <a:p>
            <a:pPr marL="0" indent="0">
              <a:buNone/>
            </a:pPr>
            <a:r>
              <a:rPr lang="en-US" sz="1000" dirty="0">
                <a:latin typeface="Consolas" panose="020B0609020204030204" pitchFamily="49" charset="0"/>
              </a:rPr>
              <a:t>    std::</a:t>
            </a:r>
            <a:r>
              <a:rPr lang="en-US" sz="1000" dirty="0" err="1">
                <a:latin typeface="Consolas" panose="020B0609020204030204" pitchFamily="49" charset="0"/>
              </a:rPr>
              <a:t>cout</a:t>
            </a:r>
            <a:r>
              <a:rPr lang="en-US" sz="1000" dirty="0">
                <a:latin typeface="Consolas" panose="020B0609020204030204" pitchFamily="49" charset="0"/>
              </a:rPr>
              <a:t> &lt;&lt; </a:t>
            </a:r>
            <a:r>
              <a:rPr lang="en-US" sz="1000" dirty="0" err="1">
                <a:latin typeface="Consolas" panose="020B0609020204030204" pitchFamily="49" charset="0"/>
              </a:rPr>
              <a:t>testMap</a:t>
            </a:r>
            <a:r>
              <a:rPr lang="en-US" sz="1000" dirty="0">
                <a:latin typeface="Consolas" panose="020B0609020204030204" pitchFamily="49" charset="0"/>
              </a:rPr>
              <a:t>[edge] &lt;&lt; std::</a:t>
            </a:r>
            <a:r>
              <a:rPr lang="en-US" sz="1000" dirty="0" err="1">
                <a:latin typeface="Consolas" panose="020B0609020204030204" pitchFamily="49" charset="0"/>
              </a:rPr>
              <a:t>endl</a:t>
            </a:r>
            <a:r>
              <a:rPr lang="en-US" sz="1000" dirty="0">
                <a:latin typeface="Consolas" panose="020B0609020204030204" pitchFamily="49" charset="0"/>
              </a:rPr>
              <a:t>;</a:t>
            </a:r>
          </a:p>
          <a:p>
            <a:pPr marL="0" indent="0">
              <a:buNone/>
            </a:pPr>
            <a:endParaRPr lang="en-US" sz="1000" dirty="0">
              <a:latin typeface="Consolas" panose="020B0609020204030204" pitchFamily="49" charset="0"/>
            </a:endParaRPr>
          </a:p>
          <a:p>
            <a:pPr marL="0" indent="0">
              <a:buNone/>
            </a:pPr>
            <a:endParaRPr lang="en-US" sz="1000" dirty="0">
              <a:latin typeface="Consolas" panose="020B0609020204030204" pitchFamily="49" charset="0"/>
            </a:endParaRPr>
          </a:p>
          <a:p>
            <a:pPr marL="0" indent="0">
              <a:buNone/>
            </a:pPr>
            <a:r>
              <a:rPr lang="en-US" sz="1000" dirty="0">
                <a:latin typeface="Consolas" panose="020B0609020204030204" pitchFamily="49" charset="0"/>
              </a:rPr>
              <a:t>    </a:t>
            </a:r>
            <a:r>
              <a:rPr lang="en-US" sz="1000" dirty="0" err="1">
                <a:latin typeface="Consolas" panose="020B0609020204030204" pitchFamily="49" charset="0"/>
              </a:rPr>
              <a:t>edge.edVtKey</a:t>
            </a:r>
            <a:r>
              <a:rPr lang="en-US" sz="1000" dirty="0">
                <a:latin typeface="Consolas" panose="020B0609020204030204" pitchFamily="49" charset="0"/>
              </a:rPr>
              <a:t>[0]=3;</a:t>
            </a:r>
          </a:p>
          <a:p>
            <a:pPr marL="0" indent="0">
              <a:buNone/>
            </a:pPr>
            <a:r>
              <a:rPr lang="en-US" sz="1000" dirty="0">
                <a:latin typeface="Consolas" panose="020B0609020204030204" pitchFamily="49" charset="0"/>
              </a:rPr>
              <a:t>    </a:t>
            </a:r>
            <a:r>
              <a:rPr lang="en-US" sz="1000" dirty="0" err="1">
                <a:latin typeface="Consolas" panose="020B0609020204030204" pitchFamily="49" charset="0"/>
              </a:rPr>
              <a:t>edge.edVtKey</a:t>
            </a:r>
            <a:r>
              <a:rPr lang="en-US" sz="1000" dirty="0">
                <a:latin typeface="Consolas" panose="020B0609020204030204" pitchFamily="49" charset="0"/>
              </a:rPr>
              <a:t>[1]=7;</a:t>
            </a:r>
          </a:p>
          <a:p>
            <a:pPr marL="0" indent="0">
              <a:buNone/>
            </a:pPr>
            <a:endParaRPr lang="en-US" sz="1000" dirty="0">
              <a:latin typeface="Consolas" panose="020B0609020204030204" pitchFamily="49" charset="0"/>
            </a:endParaRPr>
          </a:p>
          <a:p>
            <a:pPr marL="0" indent="0">
              <a:buNone/>
            </a:pPr>
            <a:r>
              <a:rPr lang="en-US" sz="1000" dirty="0">
                <a:latin typeface="Consolas" panose="020B0609020204030204" pitchFamily="49" charset="0"/>
              </a:rPr>
              <a:t>    std::</a:t>
            </a:r>
            <a:r>
              <a:rPr lang="en-US" sz="1000" dirty="0" err="1">
                <a:latin typeface="Consolas" panose="020B0609020204030204" pitchFamily="49" charset="0"/>
              </a:rPr>
              <a:t>cout</a:t>
            </a:r>
            <a:r>
              <a:rPr lang="en-US" sz="1000" dirty="0">
                <a:latin typeface="Consolas" panose="020B0609020204030204" pitchFamily="49" charset="0"/>
              </a:rPr>
              <a:t> &lt;&lt; </a:t>
            </a:r>
            <a:r>
              <a:rPr lang="en-US" sz="1000" dirty="0" err="1">
                <a:latin typeface="Consolas" panose="020B0609020204030204" pitchFamily="49" charset="0"/>
              </a:rPr>
              <a:t>testMap</a:t>
            </a:r>
            <a:r>
              <a:rPr lang="en-US" sz="1000" dirty="0">
                <a:latin typeface="Consolas" panose="020B0609020204030204" pitchFamily="49" charset="0"/>
              </a:rPr>
              <a:t>[edge] &lt;&lt; std::</a:t>
            </a:r>
            <a:r>
              <a:rPr lang="en-US" sz="1000" dirty="0" err="1">
                <a:latin typeface="Consolas" panose="020B0609020204030204" pitchFamily="49" charset="0"/>
              </a:rPr>
              <a:t>endl</a:t>
            </a:r>
            <a:r>
              <a:rPr lang="en-US" sz="1000" dirty="0">
                <a:latin typeface="Consolas" panose="020B0609020204030204" pitchFamily="49" charset="0"/>
              </a:rPr>
              <a:t>;</a:t>
            </a:r>
          </a:p>
          <a:p>
            <a:pPr marL="0" indent="0">
              <a:buNone/>
            </a:pPr>
            <a:endParaRPr lang="en-US" sz="1000" dirty="0">
              <a:latin typeface="Consolas" panose="020B0609020204030204" pitchFamily="49" charset="0"/>
            </a:endParaRPr>
          </a:p>
          <a:p>
            <a:pPr marL="0" indent="0">
              <a:buNone/>
            </a:pPr>
            <a:r>
              <a:rPr lang="en-US" sz="1000" dirty="0">
                <a:latin typeface="Consolas" panose="020B0609020204030204" pitchFamily="49" charset="0"/>
              </a:rPr>
              <a:t>    std::swap(</a:t>
            </a:r>
            <a:r>
              <a:rPr lang="en-US" sz="1000" dirty="0" err="1">
                <a:latin typeface="Consolas" panose="020B0609020204030204" pitchFamily="49" charset="0"/>
              </a:rPr>
              <a:t>edge.edVtKey</a:t>
            </a:r>
            <a:r>
              <a:rPr lang="en-US" sz="1000" dirty="0">
                <a:latin typeface="Consolas" panose="020B0609020204030204" pitchFamily="49" charset="0"/>
              </a:rPr>
              <a:t>[0],</a:t>
            </a:r>
            <a:r>
              <a:rPr lang="en-US" sz="1000" dirty="0" err="1">
                <a:latin typeface="Consolas" panose="020B0609020204030204" pitchFamily="49" charset="0"/>
              </a:rPr>
              <a:t>edge.edVtKey</a:t>
            </a:r>
            <a:r>
              <a:rPr lang="en-US" sz="1000" dirty="0">
                <a:latin typeface="Consolas" panose="020B0609020204030204" pitchFamily="49" charset="0"/>
              </a:rPr>
              <a:t>[1]);</a:t>
            </a:r>
          </a:p>
          <a:p>
            <a:pPr marL="0" indent="0">
              <a:buNone/>
            </a:pPr>
            <a:endParaRPr lang="en-US" sz="1000" dirty="0">
              <a:latin typeface="Consolas" panose="020B0609020204030204" pitchFamily="49" charset="0"/>
            </a:endParaRPr>
          </a:p>
          <a:p>
            <a:pPr marL="0" indent="0">
              <a:buNone/>
            </a:pPr>
            <a:r>
              <a:rPr lang="en-US" sz="1000" dirty="0">
                <a:latin typeface="Consolas" panose="020B0609020204030204" pitchFamily="49" charset="0"/>
              </a:rPr>
              <a:t>    std::</a:t>
            </a:r>
            <a:r>
              <a:rPr lang="en-US" sz="1000" dirty="0" err="1">
                <a:latin typeface="Consolas" panose="020B0609020204030204" pitchFamily="49" charset="0"/>
              </a:rPr>
              <a:t>cout</a:t>
            </a:r>
            <a:r>
              <a:rPr lang="en-US" sz="1000" dirty="0">
                <a:latin typeface="Consolas" panose="020B0609020204030204" pitchFamily="49" charset="0"/>
              </a:rPr>
              <a:t> &lt;&lt; </a:t>
            </a:r>
            <a:r>
              <a:rPr lang="en-US" sz="1000" dirty="0" err="1">
                <a:latin typeface="Consolas" panose="020B0609020204030204" pitchFamily="49" charset="0"/>
              </a:rPr>
              <a:t>testMap</a:t>
            </a:r>
            <a:r>
              <a:rPr lang="en-US" sz="1000" dirty="0">
                <a:latin typeface="Consolas" panose="020B0609020204030204" pitchFamily="49" charset="0"/>
              </a:rPr>
              <a:t>[edge] &lt;&lt; std::</a:t>
            </a:r>
            <a:r>
              <a:rPr lang="en-US" sz="1000" dirty="0" err="1">
                <a:latin typeface="Consolas" panose="020B0609020204030204" pitchFamily="49" charset="0"/>
              </a:rPr>
              <a:t>endl</a:t>
            </a:r>
            <a:r>
              <a:rPr lang="en-US" sz="1000" dirty="0">
                <a:latin typeface="Consolas" panose="020B0609020204030204" pitchFamily="49" charset="0"/>
              </a:rPr>
              <a:t>;</a:t>
            </a:r>
          </a:p>
          <a:p>
            <a:pPr marL="0" indent="0">
              <a:buNone/>
            </a:pPr>
            <a:endParaRPr lang="en-US" sz="1000" dirty="0">
              <a:latin typeface="Consolas" panose="020B0609020204030204" pitchFamily="49" charset="0"/>
            </a:endParaRPr>
          </a:p>
          <a:p>
            <a:pPr marL="0" indent="0">
              <a:buNone/>
            </a:pPr>
            <a:endParaRPr lang="en-US" sz="1000" dirty="0">
              <a:latin typeface="Consolas" panose="020B0609020204030204" pitchFamily="49" charset="0"/>
            </a:endParaRPr>
          </a:p>
          <a:p>
            <a:pPr marL="0" indent="0">
              <a:buNone/>
            </a:pPr>
            <a:r>
              <a:rPr lang="en-US" sz="1000" dirty="0">
                <a:latin typeface="Consolas" panose="020B0609020204030204" pitchFamily="49" charset="0"/>
              </a:rPr>
              <a:t>    return 0;</a:t>
            </a:r>
          </a:p>
          <a:p>
            <a:pPr marL="0" indent="0">
              <a:buNone/>
            </a:pPr>
            <a:r>
              <a:rPr lang="en-US" sz="1000" dirty="0">
                <a:latin typeface="Consolas" panose="020B0609020204030204" pitchFamily="49" charset="0"/>
              </a:rPr>
              <a:t>}</a:t>
            </a:r>
          </a:p>
          <a:p>
            <a:pPr marL="0" indent="0">
              <a:buNone/>
            </a:pPr>
            <a:endParaRPr lang="en-US" sz="1000" dirty="0">
              <a:latin typeface="Consolas" panose="020B0609020204030204" pitchFamily="49" charset="0"/>
            </a:endParaRPr>
          </a:p>
        </p:txBody>
      </p:sp>
    </p:spTree>
    <p:extLst>
      <p:ext uri="{BB962C8B-B14F-4D97-AF65-F5344CB8AC3E}">
        <p14:creationId xmlns:p14="http://schemas.microsoft.com/office/powerpoint/2010/main" val="13260332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Drawing a connectivity graph (Dual)</a:t>
            </a:r>
          </a:p>
        </p:txBody>
      </p:sp>
      <p:sp>
        <p:nvSpPr>
          <p:cNvPr id="3" name="Content Placeholder 2"/>
          <p:cNvSpPr>
            <a:spLocks noGrp="1"/>
          </p:cNvSpPr>
          <p:nvPr>
            <p:ph idx="1"/>
          </p:nvPr>
        </p:nvSpPr>
        <p:spPr/>
        <p:txBody>
          <a:bodyPr/>
          <a:lstStyle/>
          <a:p>
            <a:r>
              <a:rPr lang="en-US" dirty="0"/>
              <a:t>Connectivity graph of dual: A graph constructed by connecting the centers of the neighboring elements.</a:t>
            </a:r>
          </a:p>
          <a:p>
            <a:r>
              <a:rPr lang="en-US" dirty="0"/>
              <a:t>If the triangulation is a Delaunay triangulation, this is called a </a:t>
            </a:r>
            <a:r>
              <a:rPr lang="en-US" dirty="0" err="1"/>
              <a:t>Voronoi</a:t>
            </a:r>
            <a:r>
              <a:rPr lang="en-US" dirty="0"/>
              <a:t> diagram.</a:t>
            </a:r>
          </a:p>
        </p:txBody>
      </p:sp>
      <p:cxnSp>
        <p:nvCxnSpPr>
          <p:cNvPr id="4" name="Straight Connector 3"/>
          <p:cNvCxnSpPr/>
          <p:nvPr/>
        </p:nvCxnSpPr>
        <p:spPr>
          <a:xfrm flipH="1">
            <a:off x="5534247" y="4223784"/>
            <a:ext cx="685800" cy="1143000"/>
          </a:xfrm>
          <a:prstGeom prst="line">
            <a:avLst/>
          </a:prstGeom>
          <a:ln>
            <a:solidFill>
              <a:schemeClr val="accent3">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5534247" y="5366784"/>
            <a:ext cx="1676400" cy="457200"/>
          </a:xfrm>
          <a:prstGeom prst="line">
            <a:avLst/>
          </a:prstGeom>
          <a:ln>
            <a:solidFill>
              <a:schemeClr val="accent3">
                <a:lumMod val="6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6220047" y="4223784"/>
            <a:ext cx="1219200" cy="457200"/>
          </a:xfrm>
          <a:prstGeom prst="line">
            <a:avLst/>
          </a:prstGeom>
          <a:ln>
            <a:solidFill>
              <a:schemeClr val="accent3">
                <a:lumMod val="6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7210647" y="4680984"/>
            <a:ext cx="228600" cy="1143000"/>
          </a:xfrm>
          <a:prstGeom prst="line">
            <a:avLst/>
          </a:prstGeom>
          <a:ln>
            <a:solidFill>
              <a:schemeClr val="accent3">
                <a:lumMod val="6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296247" y="4071384"/>
            <a:ext cx="1219200" cy="457200"/>
          </a:xfrm>
          <a:prstGeom prst="line">
            <a:avLst/>
          </a:prstGeom>
          <a:ln>
            <a:solidFill>
              <a:schemeClr val="accent3">
                <a:lumMod val="6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6296247" y="3309384"/>
            <a:ext cx="1219200" cy="762000"/>
          </a:xfrm>
          <a:prstGeom prst="line">
            <a:avLst/>
          </a:prstGeom>
          <a:ln>
            <a:solidFill>
              <a:schemeClr val="accent3">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515447" y="3309384"/>
            <a:ext cx="0" cy="1219200"/>
          </a:xfrm>
          <a:prstGeom prst="line">
            <a:avLst/>
          </a:prstGeom>
          <a:ln>
            <a:solidFill>
              <a:schemeClr val="accent3">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5305647" y="4119231"/>
            <a:ext cx="685800" cy="1143000"/>
          </a:xfrm>
          <a:prstGeom prst="line">
            <a:avLst/>
          </a:prstGeom>
          <a:ln>
            <a:solidFill>
              <a:schemeClr val="accent3">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flipV="1">
            <a:off x="4543647" y="3995184"/>
            <a:ext cx="1447800" cy="124047"/>
          </a:xfrm>
          <a:prstGeom prst="line">
            <a:avLst/>
          </a:prstGeom>
          <a:ln>
            <a:solidFill>
              <a:schemeClr val="accent3">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543647" y="3995184"/>
            <a:ext cx="762000" cy="1267047"/>
          </a:xfrm>
          <a:prstGeom prst="line">
            <a:avLst/>
          </a:prstGeom>
          <a:ln>
            <a:solidFill>
              <a:schemeClr val="accent3">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7587217" y="4690731"/>
            <a:ext cx="1223630" cy="752253"/>
          </a:xfrm>
          <a:prstGeom prst="line">
            <a:avLst/>
          </a:prstGeom>
          <a:ln>
            <a:solidFill>
              <a:schemeClr val="accent3">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7358617" y="5442984"/>
            <a:ext cx="1452230" cy="390747"/>
          </a:xfrm>
          <a:prstGeom prst="line">
            <a:avLst/>
          </a:prstGeom>
          <a:ln>
            <a:solidFill>
              <a:schemeClr val="accent3">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7358617" y="4690731"/>
            <a:ext cx="228600" cy="1143000"/>
          </a:xfrm>
          <a:prstGeom prst="line">
            <a:avLst/>
          </a:prstGeom>
          <a:ln>
            <a:solidFill>
              <a:schemeClr val="accent3">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505894" y="5519184"/>
            <a:ext cx="637953" cy="1219200"/>
          </a:xfrm>
          <a:prstGeom prst="line">
            <a:avLst/>
          </a:prstGeom>
          <a:ln>
            <a:solidFill>
              <a:schemeClr val="accent3">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505894" y="5519184"/>
            <a:ext cx="1676400" cy="457200"/>
          </a:xfrm>
          <a:prstGeom prst="line">
            <a:avLst/>
          </a:prstGeom>
          <a:ln>
            <a:solidFill>
              <a:schemeClr val="accent3">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143847" y="5976384"/>
            <a:ext cx="1038447" cy="762000"/>
          </a:xfrm>
          <a:prstGeom prst="line">
            <a:avLst/>
          </a:prstGeom>
          <a:ln>
            <a:solidFill>
              <a:schemeClr val="accent3">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991447" y="2928384"/>
            <a:ext cx="228600" cy="990600"/>
          </a:xfrm>
          <a:prstGeom prst="line">
            <a:avLst/>
          </a:prstGeom>
          <a:ln>
            <a:solidFill>
              <a:schemeClr val="accent3">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6220047" y="3156984"/>
            <a:ext cx="1219200" cy="762000"/>
          </a:xfrm>
          <a:prstGeom prst="line">
            <a:avLst/>
          </a:prstGeom>
          <a:ln>
            <a:solidFill>
              <a:schemeClr val="accent3">
                <a:lumMod val="6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991447" y="2928384"/>
            <a:ext cx="1447800" cy="228600"/>
          </a:xfrm>
          <a:prstGeom prst="line">
            <a:avLst/>
          </a:prstGeom>
          <a:ln>
            <a:solidFill>
              <a:schemeClr val="accent3">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467447" y="2928384"/>
            <a:ext cx="76200" cy="914400"/>
          </a:xfrm>
          <a:prstGeom prst="line">
            <a:avLst/>
          </a:prstGeom>
          <a:ln>
            <a:solidFill>
              <a:schemeClr val="accent3">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467447" y="2928384"/>
            <a:ext cx="1357423" cy="0"/>
          </a:xfrm>
          <a:prstGeom prst="line">
            <a:avLst/>
          </a:prstGeom>
          <a:ln>
            <a:solidFill>
              <a:schemeClr val="accent3">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4541875" y="3846328"/>
            <a:ext cx="1447800" cy="124047"/>
          </a:xfrm>
          <a:prstGeom prst="line">
            <a:avLst/>
          </a:prstGeom>
          <a:ln>
            <a:solidFill>
              <a:schemeClr val="accent3">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824870" y="2928384"/>
            <a:ext cx="164805" cy="1041991"/>
          </a:xfrm>
          <a:prstGeom prst="line">
            <a:avLst/>
          </a:prstGeom>
          <a:ln>
            <a:solidFill>
              <a:schemeClr val="accent3">
                <a:lumMod val="6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5191347" y="3319131"/>
            <a:ext cx="1333500" cy="969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539023" y="3319131"/>
            <a:ext cx="529289" cy="6493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189575" y="3423684"/>
            <a:ext cx="76200" cy="1104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265775" y="4528584"/>
            <a:ext cx="1344133" cy="5103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6616997" y="3964704"/>
            <a:ext cx="445681" cy="10700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616997" y="5034756"/>
            <a:ext cx="1293627" cy="227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6296247" y="5038938"/>
            <a:ext cx="313661" cy="11102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267024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Starting from the picking example.</a:t>
            </a:r>
          </a:p>
          <a:p>
            <a:r>
              <a:rPr lang="en-US" dirty="0"/>
              <a:t>D-key : Show dual</a:t>
            </a:r>
          </a:p>
          <a:p>
            <a:r>
              <a:rPr lang="en-US" dirty="0"/>
              <a:t>N-key : Back to the normal view</a:t>
            </a:r>
          </a:p>
        </p:txBody>
      </p:sp>
    </p:spTree>
    <p:extLst>
      <p:ext uri="{BB962C8B-B14F-4D97-AF65-F5344CB8AC3E}">
        <p14:creationId xmlns:p14="http://schemas.microsoft.com/office/powerpoint/2010/main" val="402093870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Depth-first and breadth-first search in binary tree</a:t>
            </a:r>
          </a:p>
        </p:txBody>
      </p:sp>
      <p:sp>
        <p:nvSpPr>
          <p:cNvPr id="3" name="Content Placeholder 2"/>
          <p:cNvSpPr>
            <a:spLocks noGrp="1"/>
          </p:cNvSpPr>
          <p:nvPr>
            <p:ph idx="1"/>
          </p:nvPr>
        </p:nvSpPr>
        <p:spPr/>
        <p:txBody>
          <a:bodyPr/>
          <a:lstStyle/>
          <a:p>
            <a:r>
              <a:rPr lang="en-US" dirty="0"/>
              <a:t>Depth-first search</a:t>
            </a:r>
          </a:p>
          <a:p>
            <a:pPr lvl="1"/>
            <a:r>
              <a:rPr lang="en-US" dirty="0"/>
              <a:t>Normal traversal of a binary tree.</a:t>
            </a:r>
          </a:p>
          <a:p>
            <a:endParaRPr lang="en-US" dirty="0"/>
          </a:p>
          <a:p>
            <a:endParaRPr lang="en-US" dirty="0"/>
          </a:p>
          <a:p>
            <a:endParaRPr lang="en-US" dirty="0"/>
          </a:p>
          <a:p>
            <a:endParaRPr lang="en-US" dirty="0"/>
          </a:p>
          <a:p>
            <a:r>
              <a:rPr lang="en-US" dirty="0"/>
              <a:t>Breadth-first search</a:t>
            </a:r>
          </a:p>
          <a:p>
            <a:pPr lvl="1"/>
            <a:r>
              <a:rPr lang="en-US" dirty="0"/>
              <a:t>Visit higher-nodes first.</a:t>
            </a:r>
          </a:p>
          <a:p>
            <a:pPr lvl="1"/>
            <a:endParaRPr lang="en-US" dirty="0"/>
          </a:p>
        </p:txBody>
      </p:sp>
      <p:sp>
        <p:nvSpPr>
          <p:cNvPr id="4" name="Oval 3"/>
          <p:cNvSpPr/>
          <p:nvPr/>
        </p:nvSpPr>
        <p:spPr>
          <a:xfrm>
            <a:off x="7162800" y="1066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stCxn id="4" idx="3"/>
          </p:cNvCxnSpPr>
          <p:nvPr/>
        </p:nvCxnSpPr>
        <p:spPr>
          <a:xfrm flipH="1">
            <a:off x="6934200" y="1392004"/>
            <a:ext cx="284396" cy="360596"/>
          </a:xfrm>
          <a:prstGeom prst="line">
            <a:avLst/>
          </a:prstGeom>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6695398" y="17145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a:stCxn id="4" idx="5"/>
            <a:endCxn id="10" idx="1"/>
          </p:cNvCxnSpPr>
          <p:nvPr/>
        </p:nvCxnSpPr>
        <p:spPr>
          <a:xfrm>
            <a:off x="7488004" y="1392004"/>
            <a:ext cx="269534" cy="418092"/>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7701742" y="17543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385922" y="2609691"/>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6949944" y="2609691"/>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7537212" y="2601912"/>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8167428" y="2609691"/>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a:stCxn id="7" idx="3"/>
            <a:endCxn id="12" idx="0"/>
          </p:cNvCxnSpPr>
          <p:nvPr/>
        </p:nvCxnSpPr>
        <p:spPr>
          <a:xfrm flipH="1">
            <a:off x="6576422" y="2039704"/>
            <a:ext cx="174772" cy="5699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7" idx="5"/>
            <a:endCxn id="13" idx="0"/>
          </p:cNvCxnSpPr>
          <p:nvPr/>
        </p:nvCxnSpPr>
        <p:spPr>
          <a:xfrm>
            <a:off x="7020602" y="2039704"/>
            <a:ext cx="119842" cy="5699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0" idx="3"/>
            <a:endCxn id="14" idx="0"/>
          </p:cNvCxnSpPr>
          <p:nvPr/>
        </p:nvCxnSpPr>
        <p:spPr>
          <a:xfrm flipH="1">
            <a:off x="7727712" y="2079504"/>
            <a:ext cx="29826" cy="5224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0" idx="5"/>
            <a:endCxn id="15" idx="0"/>
          </p:cNvCxnSpPr>
          <p:nvPr/>
        </p:nvCxnSpPr>
        <p:spPr>
          <a:xfrm>
            <a:off x="8026946" y="2079504"/>
            <a:ext cx="330982" cy="530187"/>
          </a:xfrm>
          <a:prstGeom prst="line">
            <a:avLst/>
          </a:prstGeom>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7162800" y="4162094"/>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a:stCxn id="31" idx="3"/>
          </p:cNvCxnSpPr>
          <p:nvPr/>
        </p:nvCxnSpPr>
        <p:spPr>
          <a:xfrm flipH="1">
            <a:off x="6934200" y="4487298"/>
            <a:ext cx="284396" cy="360596"/>
          </a:xfrm>
          <a:prstGeom prst="line">
            <a:avLst/>
          </a:prstGeom>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6695398" y="4809794"/>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p:cNvCxnSpPr>
            <a:stCxn id="31" idx="5"/>
            <a:endCxn id="35" idx="1"/>
          </p:cNvCxnSpPr>
          <p:nvPr/>
        </p:nvCxnSpPr>
        <p:spPr>
          <a:xfrm>
            <a:off x="7488004" y="4487298"/>
            <a:ext cx="269534" cy="418092"/>
          </a:xfrm>
          <a:prstGeom prst="line">
            <a:avLst/>
          </a:prstGeom>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7701742" y="4849594"/>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6385922" y="570498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6949944" y="570498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7537212" y="569720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8167428" y="570498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a:stCxn id="33" idx="3"/>
            <a:endCxn id="36" idx="0"/>
          </p:cNvCxnSpPr>
          <p:nvPr/>
        </p:nvCxnSpPr>
        <p:spPr>
          <a:xfrm flipH="1">
            <a:off x="6576422" y="5134998"/>
            <a:ext cx="174772" cy="569987"/>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3" idx="5"/>
            <a:endCxn id="37" idx="0"/>
          </p:cNvCxnSpPr>
          <p:nvPr/>
        </p:nvCxnSpPr>
        <p:spPr>
          <a:xfrm>
            <a:off x="7020602" y="5134998"/>
            <a:ext cx="119842" cy="569987"/>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5" idx="3"/>
            <a:endCxn id="38" idx="0"/>
          </p:cNvCxnSpPr>
          <p:nvPr/>
        </p:nvCxnSpPr>
        <p:spPr>
          <a:xfrm flipH="1">
            <a:off x="7727712" y="5174798"/>
            <a:ext cx="29826" cy="52240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5" idx="5"/>
            <a:endCxn id="39" idx="0"/>
          </p:cNvCxnSpPr>
          <p:nvPr/>
        </p:nvCxnSpPr>
        <p:spPr>
          <a:xfrm>
            <a:off x="8026946" y="5174798"/>
            <a:ext cx="330982" cy="530187"/>
          </a:xfrm>
          <a:prstGeom prst="line">
            <a:avLst/>
          </a:prstGeom>
        </p:spPr>
        <p:style>
          <a:lnRef idx="1">
            <a:schemeClr val="accent1"/>
          </a:lnRef>
          <a:fillRef idx="0">
            <a:schemeClr val="accent1"/>
          </a:fillRef>
          <a:effectRef idx="0">
            <a:schemeClr val="accent1"/>
          </a:effectRef>
          <a:fontRef idx="minor">
            <a:schemeClr val="tx1"/>
          </a:fontRef>
        </p:style>
      </p:cxnSp>
      <p:sp>
        <p:nvSpPr>
          <p:cNvPr id="44" name="Freeform 43"/>
          <p:cNvSpPr/>
          <p:nvPr/>
        </p:nvSpPr>
        <p:spPr>
          <a:xfrm>
            <a:off x="6496260" y="1336812"/>
            <a:ext cx="1874656" cy="1581443"/>
          </a:xfrm>
          <a:custGeom>
            <a:avLst/>
            <a:gdLst>
              <a:gd name="connsiteX0" fmla="*/ 0 w 2103120"/>
              <a:gd name="connsiteY0" fmla="*/ 1398075 h 1581443"/>
              <a:gd name="connsiteX1" fmla="*/ 182880 w 2103120"/>
              <a:gd name="connsiteY1" fmla="*/ 907624 h 1581443"/>
              <a:gd name="connsiteX2" fmla="*/ 556953 w 2103120"/>
              <a:gd name="connsiteY2" fmla="*/ 608366 h 1581443"/>
              <a:gd name="connsiteX3" fmla="*/ 773084 w 2103120"/>
              <a:gd name="connsiteY3" fmla="*/ 1306635 h 1581443"/>
              <a:gd name="connsiteX4" fmla="*/ 955964 w 2103120"/>
              <a:gd name="connsiteY4" fmla="*/ 1447952 h 1581443"/>
              <a:gd name="connsiteX5" fmla="*/ 1088968 w 2103120"/>
              <a:gd name="connsiteY5" fmla="*/ 1198570 h 1581443"/>
              <a:gd name="connsiteX6" fmla="*/ 906088 w 2103120"/>
              <a:gd name="connsiteY6" fmla="*/ 400548 h 1581443"/>
              <a:gd name="connsiteX7" fmla="*/ 1047404 w 2103120"/>
              <a:gd name="connsiteY7" fmla="*/ 1537 h 1581443"/>
              <a:gd name="connsiteX8" fmla="*/ 1288473 w 2103120"/>
              <a:gd name="connsiteY8" fmla="*/ 533552 h 1581443"/>
              <a:gd name="connsiteX9" fmla="*/ 1338349 w 2103120"/>
              <a:gd name="connsiteY9" fmla="*/ 1414701 h 1581443"/>
              <a:gd name="connsiteX10" fmla="*/ 1512917 w 2103120"/>
              <a:gd name="connsiteY10" fmla="*/ 1514453 h 1581443"/>
              <a:gd name="connsiteX11" fmla="*/ 1604357 w 2103120"/>
              <a:gd name="connsiteY11" fmla="*/ 658243 h 1581443"/>
              <a:gd name="connsiteX12" fmla="*/ 1920240 w 2103120"/>
              <a:gd name="connsiteY12" fmla="*/ 600053 h 1581443"/>
              <a:gd name="connsiteX13" fmla="*/ 2103120 w 2103120"/>
              <a:gd name="connsiteY13" fmla="*/ 1406388 h 1581443"/>
              <a:gd name="connsiteX0" fmla="*/ 106895 w 1927382"/>
              <a:gd name="connsiteY0" fmla="*/ 1489515 h 1581443"/>
              <a:gd name="connsiteX1" fmla="*/ 7142 w 1927382"/>
              <a:gd name="connsiteY1" fmla="*/ 907624 h 1581443"/>
              <a:gd name="connsiteX2" fmla="*/ 381215 w 1927382"/>
              <a:gd name="connsiteY2" fmla="*/ 608366 h 1581443"/>
              <a:gd name="connsiteX3" fmla="*/ 597346 w 1927382"/>
              <a:gd name="connsiteY3" fmla="*/ 1306635 h 1581443"/>
              <a:gd name="connsiteX4" fmla="*/ 780226 w 1927382"/>
              <a:gd name="connsiteY4" fmla="*/ 1447952 h 1581443"/>
              <a:gd name="connsiteX5" fmla="*/ 913230 w 1927382"/>
              <a:gd name="connsiteY5" fmla="*/ 1198570 h 1581443"/>
              <a:gd name="connsiteX6" fmla="*/ 730350 w 1927382"/>
              <a:gd name="connsiteY6" fmla="*/ 400548 h 1581443"/>
              <a:gd name="connsiteX7" fmla="*/ 871666 w 1927382"/>
              <a:gd name="connsiteY7" fmla="*/ 1537 h 1581443"/>
              <a:gd name="connsiteX8" fmla="*/ 1112735 w 1927382"/>
              <a:gd name="connsiteY8" fmla="*/ 533552 h 1581443"/>
              <a:gd name="connsiteX9" fmla="*/ 1162611 w 1927382"/>
              <a:gd name="connsiteY9" fmla="*/ 1414701 h 1581443"/>
              <a:gd name="connsiteX10" fmla="*/ 1337179 w 1927382"/>
              <a:gd name="connsiteY10" fmla="*/ 1514453 h 1581443"/>
              <a:gd name="connsiteX11" fmla="*/ 1428619 w 1927382"/>
              <a:gd name="connsiteY11" fmla="*/ 658243 h 1581443"/>
              <a:gd name="connsiteX12" fmla="*/ 1744502 w 1927382"/>
              <a:gd name="connsiteY12" fmla="*/ 600053 h 1581443"/>
              <a:gd name="connsiteX13" fmla="*/ 1927382 w 1927382"/>
              <a:gd name="connsiteY13" fmla="*/ 1406388 h 1581443"/>
              <a:gd name="connsiteX0" fmla="*/ 112987 w 1933474"/>
              <a:gd name="connsiteY0" fmla="*/ 1489515 h 1581443"/>
              <a:gd name="connsiteX1" fmla="*/ 13234 w 1933474"/>
              <a:gd name="connsiteY1" fmla="*/ 907624 h 1581443"/>
              <a:gd name="connsiteX2" fmla="*/ 387307 w 1933474"/>
              <a:gd name="connsiteY2" fmla="*/ 608366 h 1581443"/>
              <a:gd name="connsiteX3" fmla="*/ 603438 w 1933474"/>
              <a:gd name="connsiteY3" fmla="*/ 1306635 h 1581443"/>
              <a:gd name="connsiteX4" fmla="*/ 786318 w 1933474"/>
              <a:gd name="connsiteY4" fmla="*/ 1447952 h 1581443"/>
              <a:gd name="connsiteX5" fmla="*/ 919322 w 1933474"/>
              <a:gd name="connsiteY5" fmla="*/ 1198570 h 1581443"/>
              <a:gd name="connsiteX6" fmla="*/ 736442 w 1933474"/>
              <a:gd name="connsiteY6" fmla="*/ 400548 h 1581443"/>
              <a:gd name="connsiteX7" fmla="*/ 877758 w 1933474"/>
              <a:gd name="connsiteY7" fmla="*/ 1537 h 1581443"/>
              <a:gd name="connsiteX8" fmla="*/ 1118827 w 1933474"/>
              <a:gd name="connsiteY8" fmla="*/ 533552 h 1581443"/>
              <a:gd name="connsiteX9" fmla="*/ 1168703 w 1933474"/>
              <a:gd name="connsiteY9" fmla="*/ 1414701 h 1581443"/>
              <a:gd name="connsiteX10" fmla="*/ 1343271 w 1933474"/>
              <a:gd name="connsiteY10" fmla="*/ 1514453 h 1581443"/>
              <a:gd name="connsiteX11" fmla="*/ 1434711 w 1933474"/>
              <a:gd name="connsiteY11" fmla="*/ 658243 h 1581443"/>
              <a:gd name="connsiteX12" fmla="*/ 1750594 w 1933474"/>
              <a:gd name="connsiteY12" fmla="*/ 600053 h 1581443"/>
              <a:gd name="connsiteX13" fmla="*/ 1933474 w 1933474"/>
              <a:gd name="connsiteY13" fmla="*/ 1406388 h 1581443"/>
              <a:gd name="connsiteX0" fmla="*/ 54169 w 1874656"/>
              <a:gd name="connsiteY0" fmla="*/ 1489515 h 1581443"/>
              <a:gd name="connsiteX1" fmla="*/ 29231 w 1874656"/>
              <a:gd name="connsiteY1" fmla="*/ 907624 h 1581443"/>
              <a:gd name="connsiteX2" fmla="*/ 328489 w 1874656"/>
              <a:gd name="connsiteY2" fmla="*/ 608366 h 1581443"/>
              <a:gd name="connsiteX3" fmla="*/ 544620 w 1874656"/>
              <a:gd name="connsiteY3" fmla="*/ 1306635 h 1581443"/>
              <a:gd name="connsiteX4" fmla="*/ 727500 w 1874656"/>
              <a:gd name="connsiteY4" fmla="*/ 1447952 h 1581443"/>
              <a:gd name="connsiteX5" fmla="*/ 860504 w 1874656"/>
              <a:gd name="connsiteY5" fmla="*/ 1198570 h 1581443"/>
              <a:gd name="connsiteX6" fmla="*/ 677624 w 1874656"/>
              <a:gd name="connsiteY6" fmla="*/ 400548 h 1581443"/>
              <a:gd name="connsiteX7" fmla="*/ 818940 w 1874656"/>
              <a:gd name="connsiteY7" fmla="*/ 1537 h 1581443"/>
              <a:gd name="connsiteX8" fmla="*/ 1060009 w 1874656"/>
              <a:gd name="connsiteY8" fmla="*/ 533552 h 1581443"/>
              <a:gd name="connsiteX9" fmla="*/ 1109885 w 1874656"/>
              <a:gd name="connsiteY9" fmla="*/ 1414701 h 1581443"/>
              <a:gd name="connsiteX10" fmla="*/ 1284453 w 1874656"/>
              <a:gd name="connsiteY10" fmla="*/ 1514453 h 1581443"/>
              <a:gd name="connsiteX11" fmla="*/ 1375893 w 1874656"/>
              <a:gd name="connsiteY11" fmla="*/ 658243 h 1581443"/>
              <a:gd name="connsiteX12" fmla="*/ 1691776 w 1874656"/>
              <a:gd name="connsiteY12" fmla="*/ 600053 h 1581443"/>
              <a:gd name="connsiteX13" fmla="*/ 1874656 w 1874656"/>
              <a:gd name="connsiteY13" fmla="*/ 1406388 h 1581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74656" h="1581443">
                <a:moveTo>
                  <a:pt x="54169" y="1489515"/>
                </a:moveTo>
                <a:cubicBezTo>
                  <a:pt x="-8870" y="1260222"/>
                  <a:pt x="-16489" y="1054482"/>
                  <a:pt x="29231" y="907624"/>
                </a:cubicBezTo>
                <a:cubicBezTo>
                  <a:pt x="74951" y="760766"/>
                  <a:pt x="242591" y="541864"/>
                  <a:pt x="328489" y="608366"/>
                </a:cubicBezTo>
                <a:cubicBezTo>
                  <a:pt x="414387" y="674868"/>
                  <a:pt x="478118" y="1166704"/>
                  <a:pt x="544620" y="1306635"/>
                </a:cubicBezTo>
                <a:cubicBezTo>
                  <a:pt x="611122" y="1446566"/>
                  <a:pt x="674853" y="1465963"/>
                  <a:pt x="727500" y="1447952"/>
                </a:cubicBezTo>
                <a:cubicBezTo>
                  <a:pt x="780147" y="1429941"/>
                  <a:pt x="868817" y="1373137"/>
                  <a:pt x="860504" y="1198570"/>
                </a:cubicBezTo>
                <a:cubicBezTo>
                  <a:pt x="852191" y="1024003"/>
                  <a:pt x="684551" y="600053"/>
                  <a:pt x="677624" y="400548"/>
                </a:cubicBezTo>
                <a:cubicBezTo>
                  <a:pt x="670697" y="201043"/>
                  <a:pt x="755209" y="-20630"/>
                  <a:pt x="818940" y="1537"/>
                </a:cubicBezTo>
                <a:cubicBezTo>
                  <a:pt x="882671" y="23704"/>
                  <a:pt x="1011518" y="298025"/>
                  <a:pt x="1060009" y="533552"/>
                </a:cubicBezTo>
                <a:cubicBezTo>
                  <a:pt x="1108500" y="769079"/>
                  <a:pt x="1072478" y="1251218"/>
                  <a:pt x="1109885" y="1414701"/>
                </a:cubicBezTo>
                <a:cubicBezTo>
                  <a:pt x="1147292" y="1578184"/>
                  <a:pt x="1240118" y="1640529"/>
                  <a:pt x="1284453" y="1514453"/>
                </a:cubicBezTo>
                <a:cubicBezTo>
                  <a:pt x="1328788" y="1388377"/>
                  <a:pt x="1308006" y="810643"/>
                  <a:pt x="1375893" y="658243"/>
                </a:cubicBezTo>
                <a:cubicBezTo>
                  <a:pt x="1443780" y="505843"/>
                  <a:pt x="1608649" y="475362"/>
                  <a:pt x="1691776" y="600053"/>
                </a:cubicBezTo>
                <a:cubicBezTo>
                  <a:pt x="1774903" y="724744"/>
                  <a:pt x="1824779" y="1065566"/>
                  <a:pt x="1874656" y="1406388"/>
                </a:cubicBezTo>
              </a:path>
            </a:pathLst>
          </a:custGeom>
          <a:no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44"/>
          <p:cNvSpPr/>
          <p:nvPr/>
        </p:nvSpPr>
        <p:spPr>
          <a:xfrm>
            <a:off x="6047309" y="4302828"/>
            <a:ext cx="2415994" cy="1602721"/>
          </a:xfrm>
          <a:custGeom>
            <a:avLst/>
            <a:gdLst>
              <a:gd name="connsiteX0" fmla="*/ 952007 w 2415994"/>
              <a:gd name="connsiteY0" fmla="*/ 11998 h 1594929"/>
              <a:gd name="connsiteX1" fmla="*/ 1708466 w 2415994"/>
              <a:gd name="connsiteY1" fmla="*/ 11998 h 1594929"/>
              <a:gd name="connsiteX2" fmla="*/ 1758342 w 2415994"/>
              <a:gd name="connsiteY2" fmla="*/ 136689 h 1594929"/>
              <a:gd name="connsiteX3" fmla="*/ 519746 w 2415994"/>
              <a:gd name="connsiteY3" fmla="*/ 419322 h 1594929"/>
              <a:gd name="connsiteX4" fmla="*/ 586247 w 2415994"/>
              <a:gd name="connsiteY4" fmla="*/ 685329 h 1594929"/>
              <a:gd name="connsiteX5" fmla="*/ 2223855 w 2415994"/>
              <a:gd name="connsiteY5" fmla="*/ 751831 h 1594929"/>
              <a:gd name="connsiteX6" fmla="*/ 2173978 w 2415994"/>
              <a:gd name="connsiteY6" fmla="*/ 992900 h 1594929"/>
              <a:gd name="connsiteX7" fmla="*/ 345178 w 2415994"/>
              <a:gd name="connsiteY7" fmla="*/ 1117591 h 1594929"/>
              <a:gd name="connsiteX8" fmla="*/ 187236 w 2415994"/>
              <a:gd name="connsiteY8" fmla="*/ 1541540 h 1594929"/>
              <a:gd name="connsiteX9" fmla="*/ 2390109 w 2415994"/>
              <a:gd name="connsiteY9" fmla="*/ 1574791 h 1594929"/>
              <a:gd name="connsiteX0" fmla="*/ 952007 w 2415994"/>
              <a:gd name="connsiteY0" fmla="*/ 19790 h 1602721"/>
              <a:gd name="connsiteX1" fmla="*/ 1708466 w 2415994"/>
              <a:gd name="connsiteY1" fmla="*/ 19790 h 1602721"/>
              <a:gd name="connsiteX2" fmla="*/ 1774968 w 2415994"/>
              <a:gd name="connsiteY2" fmla="*/ 252547 h 1602721"/>
              <a:gd name="connsiteX3" fmla="*/ 519746 w 2415994"/>
              <a:gd name="connsiteY3" fmla="*/ 427114 h 1602721"/>
              <a:gd name="connsiteX4" fmla="*/ 586247 w 2415994"/>
              <a:gd name="connsiteY4" fmla="*/ 693121 h 1602721"/>
              <a:gd name="connsiteX5" fmla="*/ 2223855 w 2415994"/>
              <a:gd name="connsiteY5" fmla="*/ 759623 h 1602721"/>
              <a:gd name="connsiteX6" fmla="*/ 2173978 w 2415994"/>
              <a:gd name="connsiteY6" fmla="*/ 1000692 h 1602721"/>
              <a:gd name="connsiteX7" fmla="*/ 345178 w 2415994"/>
              <a:gd name="connsiteY7" fmla="*/ 1125383 h 1602721"/>
              <a:gd name="connsiteX8" fmla="*/ 187236 w 2415994"/>
              <a:gd name="connsiteY8" fmla="*/ 1549332 h 1602721"/>
              <a:gd name="connsiteX9" fmla="*/ 2390109 w 2415994"/>
              <a:gd name="connsiteY9" fmla="*/ 1582583 h 1602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15994" h="1602721">
                <a:moveTo>
                  <a:pt x="952007" y="19790"/>
                </a:moveTo>
                <a:cubicBezTo>
                  <a:pt x="1263042" y="9399"/>
                  <a:pt x="1571306" y="-19003"/>
                  <a:pt x="1708466" y="19790"/>
                </a:cubicBezTo>
                <a:cubicBezTo>
                  <a:pt x="1845626" y="58583"/>
                  <a:pt x="1973088" y="184660"/>
                  <a:pt x="1774968" y="252547"/>
                </a:cubicBezTo>
                <a:cubicBezTo>
                  <a:pt x="1576848" y="320434"/>
                  <a:pt x="717866" y="353685"/>
                  <a:pt x="519746" y="427114"/>
                </a:cubicBezTo>
                <a:cubicBezTo>
                  <a:pt x="321626" y="500543"/>
                  <a:pt x="302229" y="637703"/>
                  <a:pt x="586247" y="693121"/>
                </a:cubicBezTo>
                <a:cubicBezTo>
                  <a:pt x="870265" y="748539"/>
                  <a:pt x="1959233" y="708361"/>
                  <a:pt x="2223855" y="759623"/>
                </a:cubicBezTo>
                <a:cubicBezTo>
                  <a:pt x="2488477" y="810885"/>
                  <a:pt x="2487091" y="939732"/>
                  <a:pt x="2173978" y="1000692"/>
                </a:cubicBezTo>
                <a:cubicBezTo>
                  <a:pt x="1860865" y="1061652"/>
                  <a:pt x="676302" y="1033943"/>
                  <a:pt x="345178" y="1125383"/>
                </a:cubicBezTo>
                <a:cubicBezTo>
                  <a:pt x="14054" y="1216823"/>
                  <a:pt x="-153586" y="1473132"/>
                  <a:pt x="187236" y="1549332"/>
                </a:cubicBezTo>
                <a:cubicBezTo>
                  <a:pt x="528058" y="1625532"/>
                  <a:pt x="1459083" y="1604057"/>
                  <a:pt x="2390109" y="1582583"/>
                </a:cubicBezTo>
              </a:path>
            </a:pathLst>
          </a:custGeom>
          <a:no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2303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sp>
        <p:nvSpPr>
          <p:cNvPr id="3" name="Content Placeholder 2"/>
          <p:cNvSpPr>
            <a:spLocks noGrp="1"/>
          </p:cNvSpPr>
          <p:nvPr>
            <p:ph idx="1"/>
          </p:nvPr>
        </p:nvSpPr>
        <p:spPr/>
        <p:txBody>
          <a:bodyPr/>
          <a:lstStyle/>
          <a:p>
            <a:r>
              <a:rPr lang="en-US" dirty="0"/>
              <a:t>When a modification is made to the data structure, topology (connection) tables must also be updated.</a:t>
            </a:r>
          </a:p>
          <a:p>
            <a:r>
              <a:rPr lang="en-US" dirty="0"/>
              <a:t>If the outside code can directly modify the raw data structure, the table may become out of sync.</a:t>
            </a:r>
          </a:p>
          <a:p>
            <a:r>
              <a:rPr lang="en-US" dirty="0"/>
              <a:t>Raw data structure must be hidden from the outside, or only allow access as constant.</a:t>
            </a:r>
          </a:p>
        </p:txBody>
      </p:sp>
    </p:spTree>
    <p:extLst>
      <p:ext uri="{BB962C8B-B14F-4D97-AF65-F5344CB8AC3E}">
        <p14:creationId xmlns:p14="http://schemas.microsoft.com/office/powerpoint/2010/main" val="156753488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sp>
        <p:nvSpPr>
          <p:cNvPr id="3" name="Content Placeholder 2"/>
          <p:cNvSpPr>
            <a:spLocks noGrp="1"/>
          </p:cNvSpPr>
          <p:nvPr>
            <p:ph idx="1"/>
          </p:nvPr>
        </p:nvSpPr>
        <p:spPr/>
        <p:txBody>
          <a:bodyPr/>
          <a:lstStyle/>
          <a:p>
            <a:r>
              <a:rPr lang="en-US" dirty="0"/>
              <a:t>Depth-First search: LIFO (Last-In First-Out) buffer</a:t>
            </a:r>
          </a:p>
          <a:p>
            <a:pPr lvl="1"/>
            <a:r>
              <a:rPr lang="en-US" dirty="0"/>
              <a:t>Stack is a LIFO buffer.</a:t>
            </a:r>
          </a:p>
          <a:p>
            <a:pPr lvl="1"/>
            <a:r>
              <a:rPr lang="en-US" dirty="0"/>
              <a:t>That’s why depth-first search can easily be implemented with a recursion.</a:t>
            </a:r>
          </a:p>
          <a:p>
            <a:r>
              <a:rPr lang="en-US" dirty="0"/>
              <a:t>Breadth-First search: FIFO (First-In First-Out) buffer</a:t>
            </a:r>
          </a:p>
          <a:p>
            <a:pPr lvl="1"/>
            <a:r>
              <a:rPr lang="en-US" dirty="0"/>
              <a:t>Queue.  Can be implemented with a linked-list.</a:t>
            </a:r>
          </a:p>
          <a:p>
            <a:pPr lvl="1"/>
            <a:r>
              <a:rPr lang="en-US" dirty="0"/>
              <a:t>Can also be done by a doubling-array.</a:t>
            </a:r>
          </a:p>
          <a:p>
            <a:pPr lvl="1"/>
            <a:endParaRPr lang="en-US" dirty="0"/>
          </a:p>
          <a:p>
            <a:endParaRPr lang="en-US" dirty="0"/>
          </a:p>
        </p:txBody>
      </p:sp>
    </p:spTree>
    <p:extLst>
      <p:ext uri="{BB962C8B-B14F-4D97-AF65-F5344CB8AC3E}">
        <p14:creationId xmlns:p14="http://schemas.microsoft.com/office/powerpoint/2010/main" val="20373377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Breadth-First Search in a Graph</a:t>
            </a:r>
          </a:p>
        </p:txBody>
      </p:sp>
      <p:sp>
        <p:nvSpPr>
          <p:cNvPr id="3" name="Content Placeholder 2"/>
          <p:cNvSpPr>
            <a:spLocks noGrp="1"/>
          </p:cNvSpPr>
          <p:nvPr>
            <p:ph idx="1"/>
          </p:nvPr>
        </p:nvSpPr>
        <p:spPr/>
        <p:txBody>
          <a:bodyPr/>
          <a:lstStyle/>
          <a:p>
            <a:r>
              <a:rPr lang="en-US" dirty="0"/>
              <a:t>Finding N-neighbors</a:t>
            </a:r>
          </a:p>
          <a:p>
            <a:endParaRPr lang="en-US" dirty="0"/>
          </a:p>
        </p:txBody>
      </p:sp>
      <p:cxnSp>
        <p:nvCxnSpPr>
          <p:cNvPr id="5" name="Straight Connector 4"/>
          <p:cNvCxnSpPr/>
          <p:nvPr/>
        </p:nvCxnSpPr>
        <p:spPr>
          <a:xfrm flipH="1">
            <a:off x="5410200" y="4495800"/>
            <a:ext cx="609600"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019800" y="4495800"/>
            <a:ext cx="38100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410200" y="5410200"/>
            <a:ext cx="9906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flipV="1">
            <a:off x="4953000" y="4572000"/>
            <a:ext cx="457200" cy="838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4953000" y="4495800"/>
            <a:ext cx="10668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4953000" y="3657600"/>
            <a:ext cx="533400"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486400" y="3657600"/>
            <a:ext cx="533400" cy="838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486400" y="3657600"/>
            <a:ext cx="990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6019800" y="3657600"/>
            <a:ext cx="457200" cy="838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477000" y="3657600"/>
            <a:ext cx="457200"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6019800" y="4495800"/>
            <a:ext cx="9144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6400800" y="4572000"/>
            <a:ext cx="533400"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477000" y="3581400"/>
            <a:ext cx="9906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6934200" y="3581400"/>
            <a:ext cx="53340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467600" y="3581400"/>
            <a:ext cx="533400" cy="1066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6934200" y="4572000"/>
            <a:ext cx="10668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7467600" y="4648200"/>
            <a:ext cx="5334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6934200" y="4572000"/>
            <a:ext cx="533400" cy="838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6400800" y="5410200"/>
            <a:ext cx="10668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6934200" y="5410200"/>
            <a:ext cx="533400"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6400800" y="5486400"/>
            <a:ext cx="533400" cy="838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5410200" y="5410200"/>
            <a:ext cx="38100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5791200" y="5486400"/>
            <a:ext cx="609600"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5791200" y="6324600"/>
            <a:ext cx="11430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4876800" y="5410200"/>
            <a:ext cx="533400" cy="68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4876800" y="6096000"/>
            <a:ext cx="9144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6934200" y="6324600"/>
            <a:ext cx="10668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467600" y="5410200"/>
            <a:ext cx="53340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6324600" y="4800600"/>
            <a:ext cx="609600" cy="369332"/>
          </a:xfrm>
          <a:prstGeom prst="rect">
            <a:avLst/>
          </a:prstGeom>
          <a:noFill/>
        </p:spPr>
        <p:txBody>
          <a:bodyPr wrap="square" rtlCol="0">
            <a:spAutoFit/>
          </a:bodyPr>
          <a:lstStyle/>
          <a:p>
            <a:r>
              <a:rPr lang="en-US" dirty="0"/>
              <a:t>0</a:t>
            </a:r>
          </a:p>
        </p:txBody>
      </p:sp>
      <p:sp>
        <p:nvSpPr>
          <p:cNvPr id="65" name="TextBox 64"/>
          <p:cNvSpPr txBox="1"/>
          <p:nvPr/>
        </p:nvSpPr>
        <p:spPr>
          <a:xfrm>
            <a:off x="6328954" y="3976171"/>
            <a:ext cx="609600" cy="369332"/>
          </a:xfrm>
          <a:prstGeom prst="rect">
            <a:avLst/>
          </a:prstGeom>
          <a:noFill/>
        </p:spPr>
        <p:txBody>
          <a:bodyPr wrap="square" rtlCol="0">
            <a:spAutoFit/>
          </a:bodyPr>
          <a:lstStyle/>
          <a:p>
            <a:r>
              <a:rPr lang="en-US" dirty="0"/>
              <a:t>1</a:t>
            </a:r>
          </a:p>
        </p:txBody>
      </p:sp>
      <p:sp>
        <p:nvSpPr>
          <p:cNvPr id="66" name="TextBox 65"/>
          <p:cNvSpPr txBox="1"/>
          <p:nvPr/>
        </p:nvSpPr>
        <p:spPr>
          <a:xfrm>
            <a:off x="5791200" y="4964667"/>
            <a:ext cx="609600" cy="369332"/>
          </a:xfrm>
          <a:prstGeom prst="rect">
            <a:avLst/>
          </a:prstGeom>
          <a:noFill/>
        </p:spPr>
        <p:txBody>
          <a:bodyPr wrap="square" rtlCol="0">
            <a:spAutoFit/>
          </a:bodyPr>
          <a:lstStyle/>
          <a:p>
            <a:r>
              <a:rPr lang="en-US" dirty="0"/>
              <a:t>1</a:t>
            </a:r>
          </a:p>
        </p:txBody>
      </p:sp>
      <p:sp>
        <p:nvSpPr>
          <p:cNvPr id="67" name="TextBox 66"/>
          <p:cNvSpPr txBox="1"/>
          <p:nvPr/>
        </p:nvSpPr>
        <p:spPr>
          <a:xfrm>
            <a:off x="6819900" y="4993521"/>
            <a:ext cx="609600" cy="369332"/>
          </a:xfrm>
          <a:prstGeom prst="rect">
            <a:avLst/>
          </a:prstGeom>
          <a:noFill/>
        </p:spPr>
        <p:txBody>
          <a:bodyPr wrap="square" rtlCol="0">
            <a:spAutoFit/>
          </a:bodyPr>
          <a:lstStyle/>
          <a:p>
            <a:r>
              <a:rPr lang="en-US" dirty="0"/>
              <a:t>1</a:t>
            </a:r>
          </a:p>
        </p:txBody>
      </p:sp>
      <p:sp>
        <p:nvSpPr>
          <p:cNvPr id="68" name="TextBox 67"/>
          <p:cNvSpPr txBox="1"/>
          <p:nvPr/>
        </p:nvSpPr>
        <p:spPr>
          <a:xfrm>
            <a:off x="5822769" y="3758847"/>
            <a:ext cx="609600" cy="369332"/>
          </a:xfrm>
          <a:prstGeom prst="rect">
            <a:avLst/>
          </a:prstGeom>
          <a:noFill/>
        </p:spPr>
        <p:txBody>
          <a:bodyPr wrap="square" rtlCol="0">
            <a:spAutoFit/>
          </a:bodyPr>
          <a:lstStyle/>
          <a:p>
            <a:r>
              <a:rPr lang="en-US" dirty="0"/>
              <a:t>2</a:t>
            </a:r>
          </a:p>
        </p:txBody>
      </p:sp>
      <p:sp>
        <p:nvSpPr>
          <p:cNvPr id="69" name="TextBox 68"/>
          <p:cNvSpPr txBox="1"/>
          <p:nvPr/>
        </p:nvSpPr>
        <p:spPr>
          <a:xfrm>
            <a:off x="5341076" y="4659868"/>
            <a:ext cx="609600" cy="369332"/>
          </a:xfrm>
          <a:prstGeom prst="rect">
            <a:avLst/>
          </a:prstGeom>
          <a:noFill/>
        </p:spPr>
        <p:txBody>
          <a:bodyPr wrap="square" rtlCol="0">
            <a:spAutoFit/>
          </a:bodyPr>
          <a:lstStyle/>
          <a:p>
            <a:r>
              <a:rPr lang="en-US" dirty="0"/>
              <a:t>2</a:t>
            </a:r>
          </a:p>
        </p:txBody>
      </p:sp>
      <p:sp>
        <p:nvSpPr>
          <p:cNvPr id="70" name="TextBox 69"/>
          <p:cNvSpPr txBox="1"/>
          <p:nvPr/>
        </p:nvSpPr>
        <p:spPr>
          <a:xfrm>
            <a:off x="6862354" y="3748277"/>
            <a:ext cx="609600" cy="369332"/>
          </a:xfrm>
          <a:prstGeom prst="rect">
            <a:avLst/>
          </a:prstGeom>
          <a:noFill/>
        </p:spPr>
        <p:txBody>
          <a:bodyPr wrap="square" rtlCol="0">
            <a:spAutoFit/>
          </a:bodyPr>
          <a:lstStyle/>
          <a:p>
            <a:r>
              <a:rPr lang="en-US" dirty="0"/>
              <a:t>2</a:t>
            </a:r>
          </a:p>
        </p:txBody>
      </p:sp>
      <p:sp>
        <p:nvSpPr>
          <p:cNvPr id="71" name="TextBox 70"/>
          <p:cNvSpPr txBox="1"/>
          <p:nvPr/>
        </p:nvSpPr>
        <p:spPr>
          <a:xfrm>
            <a:off x="7353300" y="4745315"/>
            <a:ext cx="609600" cy="369332"/>
          </a:xfrm>
          <a:prstGeom prst="rect">
            <a:avLst/>
          </a:prstGeom>
          <a:noFill/>
        </p:spPr>
        <p:txBody>
          <a:bodyPr wrap="square" rtlCol="0">
            <a:spAutoFit/>
          </a:bodyPr>
          <a:lstStyle/>
          <a:p>
            <a:r>
              <a:rPr lang="en-US" dirty="0"/>
              <a:t>2</a:t>
            </a:r>
          </a:p>
        </p:txBody>
      </p:sp>
      <p:sp>
        <p:nvSpPr>
          <p:cNvPr id="72" name="TextBox 71"/>
          <p:cNvSpPr txBox="1"/>
          <p:nvPr/>
        </p:nvSpPr>
        <p:spPr>
          <a:xfrm>
            <a:off x="6781800" y="5549940"/>
            <a:ext cx="609600" cy="369332"/>
          </a:xfrm>
          <a:prstGeom prst="rect">
            <a:avLst/>
          </a:prstGeom>
          <a:noFill/>
        </p:spPr>
        <p:txBody>
          <a:bodyPr wrap="square" rtlCol="0">
            <a:spAutoFit/>
          </a:bodyPr>
          <a:lstStyle/>
          <a:p>
            <a:r>
              <a:rPr lang="en-US" dirty="0"/>
              <a:t>2</a:t>
            </a:r>
          </a:p>
        </p:txBody>
      </p:sp>
      <p:sp>
        <p:nvSpPr>
          <p:cNvPr id="73" name="TextBox 72"/>
          <p:cNvSpPr txBox="1"/>
          <p:nvPr/>
        </p:nvSpPr>
        <p:spPr>
          <a:xfrm>
            <a:off x="5715000" y="5593155"/>
            <a:ext cx="609600" cy="369332"/>
          </a:xfrm>
          <a:prstGeom prst="rect">
            <a:avLst/>
          </a:prstGeom>
          <a:noFill/>
        </p:spPr>
        <p:txBody>
          <a:bodyPr wrap="square" rtlCol="0">
            <a:spAutoFit/>
          </a:bodyPr>
          <a:lstStyle/>
          <a:p>
            <a:r>
              <a:rPr lang="en-US" dirty="0"/>
              <a:t>2</a:t>
            </a:r>
          </a:p>
        </p:txBody>
      </p:sp>
      <p:cxnSp>
        <p:nvCxnSpPr>
          <p:cNvPr id="75" name="Straight Connector 74"/>
          <p:cNvCxnSpPr/>
          <p:nvPr/>
        </p:nvCxnSpPr>
        <p:spPr>
          <a:xfrm flipH="1">
            <a:off x="4495800" y="4572000"/>
            <a:ext cx="464276" cy="7736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4495800" y="5342751"/>
            <a:ext cx="910046" cy="616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5486400" y="2877602"/>
            <a:ext cx="609600" cy="7744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6091646" y="2877602"/>
            <a:ext cx="381000" cy="7744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6472646" y="2851255"/>
            <a:ext cx="506185" cy="8008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6972300" y="2838082"/>
            <a:ext cx="490946" cy="7389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8009709" y="4648200"/>
            <a:ext cx="520337" cy="901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H="1" flipV="1">
            <a:off x="7471954" y="5404366"/>
            <a:ext cx="1058092" cy="1455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5943600" y="3200400"/>
            <a:ext cx="609600" cy="369332"/>
          </a:xfrm>
          <a:prstGeom prst="rect">
            <a:avLst/>
          </a:prstGeom>
          <a:noFill/>
        </p:spPr>
        <p:txBody>
          <a:bodyPr wrap="square" rtlCol="0">
            <a:spAutoFit/>
          </a:bodyPr>
          <a:lstStyle/>
          <a:p>
            <a:r>
              <a:rPr lang="en-US" dirty="0"/>
              <a:t>3</a:t>
            </a:r>
          </a:p>
        </p:txBody>
      </p:sp>
      <p:sp>
        <p:nvSpPr>
          <p:cNvPr id="97" name="TextBox 96"/>
          <p:cNvSpPr txBox="1"/>
          <p:nvPr/>
        </p:nvSpPr>
        <p:spPr>
          <a:xfrm>
            <a:off x="6866709" y="3143409"/>
            <a:ext cx="609600" cy="369332"/>
          </a:xfrm>
          <a:prstGeom prst="rect">
            <a:avLst/>
          </a:prstGeom>
          <a:noFill/>
        </p:spPr>
        <p:txBody>
          <a:bodyPr wrap="square" rtlCol="0">
            <a:spAutoFit/>
          </a:bodyPr>
          <a:lstStyle/>
          <a:p>
            <a:r>
              <a:rPr lang="en-US" dirty="0"/>
              <a:t>3</a:t>
            </a:r>
          </a:p>
        </p:txBody>
      </p:sp>
      <p:sp>
        <p:nvSpPr>
          <p:cNvPr id="98" name="TextBox 97"/>
          <p:cNvSpPr txBox="1"/>
          <p:nvPr/>
        </p:nvSpPr>
        <p:spPr>
          <a:xfrm>
            <a:off x="5359582" y="4050268"/>
            <a:ext cx="609600" cy="369332"/>
          </a:xfrm>
          <a:prstGeom prst="rect">
            <a:avLst/>
          </a:prstGeom>
          <a:noFill/>
        </p:spPr>
        <p:txBody>
          <a:bodyPr wrap="square" rtlCol="0">
            <a:spAutoFit/>
          </a:bodyPr>
          <a:lstStyle/>
          <a:p>
            <a:r>
              <a:rPr lang="en-US" dirty="0"/>
              <a:t>3</a:t>
            </a:r>
          </a:p>
        </p:txBody>
      </p:sp>
      <p:sp>
        <p:nvSpPr>
          <p:cNvPr id="99" name="TextBox 98"/>
          <p:cNvSpPr txBox="1"/>
          <p:nvPr/>
        </p:nvSpPr>
        <p:spPr>
          <a:xfrm>
            <a:off x="7346769" y="4009251"/>
            <a:ext cx="609600" cy="369332"/>
          </a:xfrm>
          <a:prstGeom prst="rect">
            <a:avLst/>
          </a:prstGeom>
          <a:noFill/>
        </p:spPr>
        <p:txBody>
          <a:bodyPr wrap="square" rtlCol="0">
            <a:spAutoFit/>
          </a:bodyPr>
          <a:lstStyle/>
          <a:p>
            <a:r>
              <a:rPr lang="en-US" dirty="0"/>
              <a:t>3</a:t>
            </a:r>
          </a:p>
        </p:txBody>
      </p:sp>
      <p:sp>
        <p:nvSpPr>
          <p:cNvPr id="100" name="TextBox 99"/>
          <p:cNvSpPr txBox="1"/>
          <p:nvPr/>
        </p:nvSpPr>
        <p:spPr>
          <a:xfrm>
            <a:off x="4800600" y="4928989"/>
            <a:ext cx="609600" cy="369332"/>
          </a:xfrm>
          <a:prstGeom prst="rect">
            <a:avLst/>
          </a:prstGeom>
          <a:noFill/>
        </p:spPr>
        <p:txBody>
          <a:bodyPr wrap="square" rtlCol="0">
            <a:spAutoFit/>
          </a:bodyPr>
          <a:lstStyle/>
          <a:p>
            <a:r>
              <a:rPr lang="en-US" dirty="0"/>
              <a:t>3</a:t>
            </a:r>
          </a:p>
        </p:txBody>
      </p:sp>
      <p:sp>
        <p:nvSpPr>
          <p:cNvPr id="101" name="TextBox 100"/>
          <p:cNvSpPr txBox="1"/>
          <p:nvPr/>
        </p:nvSpPr>
        <p:spPr>
          <a:xfrm>
            <a:off x="5181600" y="5726666"/>
            <a:ext cx="609600" cy="369332"/>
          </a:xfrm>
          <a:prstGeom prst="rect">
            <a:avLst/>
          </a:prstGeom>
          <a:noFill/>
        </p:spPr>
        <p:txBody>
          <a:bodyPr wrap="square" rtlCol="0">
            <a:spAutoFit/>
          </a:bodyPr>
          <a:lstStyle/>
          <a:p>
            <a:r>
              <a:rPr lang="en-US" dirty="0"/>
              <a:t>3</a:t>
            </a:r>
          </a:p>
        </p:txBody>
      </p:sp>
      <p:sp>
        <p:nvSpPr>
          <p:cNvPr id="102" name="TextBox 101"/>
          <p:cNvSpPr txBox="1"/>
          <p:nvPr/>
        </p:nvSpPr>
        <p:spPr>
          <a:xfrm>
            <a:off x="6257109" y="5853292"/>
            <a:ext cx="609600" cy="369332"/>
          </a:xfrm>
          <a:prstGeom prst="rect">
            <a:avLst/>
          </a:prstGeom>
          <a:noFill/>
        </p:spPr>
        <p:txBody>
          <a:bodyPr wrap="square" rtlCol="0">
            <a:spAutoFit/>
          </a:bodyPr>
          <a:lstStyle/>
          <a:p>
            <a:r>
              <a:rPr lang="en-US" dirty="0"/>
              <a:t>3</a:t>
            </a:r>
          </a:p>
        </p:txBody>
      </p:sp>
      <p:sp>
        <p:nvSpPr>
          <p:cNvPr id="103" name="TextBox 102"/>
          <p:cNvSpPr txBox="1"/>
          <p:nvPr/>
        </p:nvSpPr>
        <p:spPr>
          <a:xfrm>
            <a:off x="7342415" y="5811910"/>
            <a:ext cx="609600" cy="369332"/>
          </a:xfrm>
          <a:prstGeom prst="rect">
            <a:avLst/>
          </a:prstGeom>
          <a:noFill/>
        </p:spPr>
        <p:txBody>
          <a:bodyPr wrap="square" rtlCol="0">
            <a:spAutoFit/>
          </a:bodyPr>
          <a:lstStyle/>
          <a:p>
            <a:r>
              <a:rPr lang="en-US" dirty="0"/>
              <a:t>3</a:t>
            </a:r>
          </a:p>
        </p:txBody>
      </p:sp>
      <p:sp>
        <p:nvSpPr>
          <p:cNvPr id="104" name="TextBox 103"/>
          <p:cNvSpPr txBox="1"/>
          <p:nvPr/>
        </p:nvSpPr>
        <p:spPr>
          <a:xfrm>
            <a:off x="7933510" y="4973419"/>
            <a:ext cx="609600" cy="369332"/>
          </a:xfrm>
          <a:prstGeom prst="rect">
            <a:avLst/>
          </a:prstGeom>
          <a:noFill/>
        </p:spPr>
        <p:txBody>
          <a:bodyPr wrap="square" rtlCol="0">
            <a:spAutoFit/>
          </a:bodyPr>
          <a:lstStyle/>
          <a:p>
            <a:r>
              <a:rPr lang="en-US" dirty="0"/>
              <a:t>3</a:t>
            </a:r>
          </a:p>
        </p:txBody>
      </p:sp>
      <p:cxnSp>
        <p:nvCxnSpPr>
          <p:cNvPr id="106" name="Straight Connector 105"/>
          <p:cNvCxnSpPr/>
          <p:nvPr/>
        </p:nvCxnSpPr>
        <p:spPr>
          <a:xfrm flipV="1">
            <a:off x="6096000" y="2855079"/>
            <a:ext cx="871946" cy="225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4495800" y="5347951"/>
            <a:ext cx="381000" cy="7405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flipV="1">
            <a:off x="7996645" y="5549940"/>
            <a:ext cx="533401" cy="8453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108659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Breadth-First Search in a Graph</a:t>
            </a:r>
          </a:p>
        </p:txBody>
      </p:sp>
      <p:sp>
        <p:nvSpPr>
          <p:cNvPr id="3" name="Content Placeholder 2"/>
          <p:cNvSpPr>
            <a:spLocks noGrp="1"/>
          </p:cNvSpPr>
          <p:nvPr>
            <p:ph idx="1"/>
          </p:nvPr>
        </p:nvSpPr>
        <p:spPr/>
        <p:txBody>
          <a:bodyPr/>
          <a:lstStyle/>
          <a:p>
            <a:r>
              <a:rPr lang="en-US" dirty="0"/>
              <a:t>Need to prevent back fire.</a:t>
            </a:r>
          </a:p>
          <a:p>
            <a:r>
              <a:rPr lang="en-US" dirty="0"/>
              <a:t>Unlike a tree, there is a path to come back to a node that has already visited.</a:t>
            </a:r>
          </a:p>
          <a:p>
            <a:r>
              <a:rPr lang="en-US" dirty="0"/>
              <a:t>Without keeping track of the already-visited nodes, it falls into an infinite loop in the worst case.</a:t>
            </a:r>
          </a:p>
          <a:p>
            <a:endParaRPr lang="en-US" dirty="0"/>
          </a:p>
        </p:txBody>
      </p:sp>
      <p:cxnSp>
        <p:nvCxnSpPr>
          <p:cNvPr id="4" name="Straight Connector 3"/>
          <p:cNvCxnSpPr/>
          <p:nvPr/>
        </p:nvCxnSpPr>
        <p:spPr>
          <a:xfrm flipH="1">
            <a:off x="5410200" y="4495800"/>
            <a:ext cx="609600"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6019800" y="4495800"/>
            <a:ext cx="38100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5410200" y="5410200"/>
            <a:ext cx="9906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flipV="1">
            <a:off x="4953000" y="4572000"/>
            <a:ext cx="457200" cy="838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4953000" y="4495800"/>
            <a:ext cx="10668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4953000" y="3657600"/>
            <a:ext cx="533400"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486400" y="3657600"/>
            <a:ext cx="533400" cy="838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486400" y="3657600"/>
            <a:ext cx="990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6019800" y="3657600"/>
            <a:ext cx="457200" cy="838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477000" y="3657600"/>
            <a:ext cx="457200"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6019800" y="4495800"/>
            <a:ext cx="9144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6400800" y="4572000"/>
            <a:ext cx="533400"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6477000" y="3581400"/>
            <a:ext cx="9906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6934200" y="3581400"/>
            <a:ext cx="53340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467600" y="3581400"/>
            <a:ext cx="533400" cy="1066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flipV="1">
            <a:off x="6934200" y="4572000"/>
            <a:ext cx="10668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7467600" y="4648200"/>
            <a:ext cx="5334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934200" y="4572000"/>
            <a:ext cx="533400" cy="838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6400800" y="5410200"/>
            <a:ext cx="10668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6934200" y="5410200"/>
            <a:ext cx="533400"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6400800" y="5486400"/>
            <a:ext cx="533400" cy="838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410200" y="5410200"/>
            <a:ext cx="38100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5791200" y="5486400"/>
            <a:ext cx="609600"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5791200" y="6324600"/>
            <a:ext cx="11430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4876800" y="5410200"/>
            <a:ext cx="533400" cy="68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876800" y="6096000"/>
            <a:ext cx="9144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934200" y="6324600"/>
            <a:ext cx="10668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7467600" y="5410200"/>
            <a:ext cx="53340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324600" y="4800600"/>
            <a:ext cx="609600" cy="369332"/>
          </a:xfrm>
          <a:prstGeom prst="rect">
            <a:avLst/>
          </a:prstGeom>
          <a:noFill/>
        </p:spPr>
        <p:txBody>
          <a:bodyPr wrap="square" rtlCol="0">
            <a:spAutoFit/>
          </a:bodyPr>
          <a:lstStyle/>
          <a:p>
            <a:r>
              <a:rPr lang="en-US" dirty="0"/>
              <a:t>0</a:t>
            </a:r>
          </a:p>
        </p:txBody>
      </p:sp>
      <p:sp>
        <p:nvSpPr>
          <p:cNvPr id="33" name="TextBox 32"/>
          <p:cNvSpPr txBox="1"/>
          <p:nvPr/>
        </p:nvSpPr>
        <p:spPr>
          <a:xfrm>
            <a:off x="6328954" y="3976171"/>
            <a:ext cx="609600" cy="369332"/>
          </a:xfrm>
          <a:prstGeom prst="rect">
            <a:avLst/>
          </a:prstGeom>
          <a:noFill/>
        </p:spPr>
        <p:txBody>
          <a:bodyPr wrap="square" rtlCol="0">
            <a:spAutoFit/>
          </a:bodyPr>
          <a:lstStyle/>
          <a:p>
            <a:r>
              <a:rPr lang="en-US" dirty="0"/>
              <a:t>1</a:t>
            </a:r>
          </a:p>
        </p:txBody>
      </p:sp>
      <p:sp>
        <p:nvSpPr>
          <p:cNvPr id="34" name="TextBox 33"/>
          <p:cNvSpPr txBox="1"/>
          <p:nvPr/>
        </p:nvSpPr>
        <p:spPr>
          <a:xfrm>
            <a:off x="5791200" y="4964667"/>
            <a:ext cx="609600" cy="369332"/>
          </a:xfrm>
          <a:prstGeom prst="rect">
            <a:avLst/>
          </a:prstGeom>
          <a:noFill/>
        </p:spPr>
        <p:txBody>
          <a:bodyPr wrap="square" rtlCol="0">
            <a:spAutoFit/>
          </a:bodyPr>
          <a:lstStyle/>
          <a:p>
            <a:r>
              <a:rPr lang="en-US" dirty="0"/>
              <a:t>1</a:t>
            </a:r>
          </a:p>
        </p:txBody>
      </p:sp>
      <p:sp>
        <p:nvSpPr>
          <p:cNvPr id="35" name="TextBox 34"/>
          <p:cNvSpPr txBox="1"/>
          <p:nvPr/>
        </p:nvSpPr>
        <p:spPr>
          <a:xfrm>
            <a:off x="6819900" y="4993521"/>
            <a:ext cx="609600" cy="369332"/>
          </a:xfrm>
          <a:prstGeom prst="rect">
            <a:avLst/>
          </a:prstGeom>
          <a:noFill/>
        </p:spPr>
        <p:txBody>
          <a:bodyPr wrap="square" rtlCol="0">
            <a:spAutoFit/>
          </a:bodyPr>
          <a:lstStyle/>
          <a:p>
            <a:r>
              <a:rPr lang="en-US" dirty="0"/>
              <a:t>1</a:t>
            </a:r>
          </a:p>
        </p:txBody>
      </p:sp>
      <p:sp>
        <p:nvSpPr>
          <p:cNvPr id="36" name="TextBox 35"/>
          <p:cNvSpPr txBox="1"/>
          <p:nvPr/>
        </p:nvSpPr>
        <p:spPr>
          <a:xfrm>
            <a:off x="5822769" y="3758847"/>
            <a:ext cx="609600" cy="369332"/>
          </a:xfrm>
          <a:prstGeom prst="rect">
            <a:avLst/>
          </a:prstGeom>
          <a:noFill/>
        </p:spPr>
        <p:txBody>
          <a:bodyPr wrap="square" rtlCol="0">
            <a:spAutoFit/>
          </a:bodyPr>
          <a:lstStyle/>
          <a:p>
            <a:r>
              <a:rPr lang="en-US" dirty="0"/>
              <a:t>2</a:t>
            </a:r>
          </a:p>
        </p:txBody>
      </p:sp>
      <p:sp>
        <p:nvSpPr>
          <p:cNvPr id="37" name="TextBox 36"/>
          <p:cNvSpPr txBox="1"/>
          <p:nvPr/>
        </p:nvSpPr>
        <p:spPr>
          <a:xfrm>
            <a:off x="5341076" y="4659868"/>
            <a:ext cx="609600" cy="369332"/>
          </a:xfrm>
          <a:prstGeom prst="rect">
            <a:avLst/>
          </a:prstGeom>
          <a:noFill/>
        </p:spPr>
        <p:txBody>
          <a:bodyPr wrap="square" rtlCol="0">
            <a:spAutoFit/>
          </a:bodyPr>
          <a:lstStyle/>
          <a:p>
            <a:r>
              <a:rPr lang="en-US" dirty="0"/>
              <a:t>2</a:t>
            </a:r>
          </a:p>
        </p:txBody>
      </p:sp>
      <p:sp>
        <p:nvSpPr>
          <p:cNvPr id="38" name="TextBox 37"/>
          <p:cNvSpPr txBox="1"/>
          <p:nvPr/>
        </p:nvSpPr>
        <p:spPr>
          <a:xfrm>
            <a:off x="6862354" y="3748277"/>
            <a:ext cx="609600" cy="369332"/>
          </a:xfrm>
          <a:prstGeom prst="rect">
            <a:avLst/>
          </a:prstGeom>
          <a:noFill/>
        </p:spPr>
        <p:txBody>
          <a:bodyPr wrap="square" rtlCol="0">
            <a:spAutoFit/>
          </a:bodyPr>
          <a:lstStyle/>
          <a:p>
            <a:r>
              <a:rPr lang="en-US" dirty="0"/>
              <a:t>2</a:t>
            </a:r>
          </a:p>
        </p:txBody>
      </p:sp>
      <p:sp>
        <p:nvSpPr>
          <p:cNvPr id="39" name="TextBox 38"/>
          <p:cNvSpPr txBox="1"/>
          <p:nvPr/>
        </p:nvSpPr>
        <p:spPr>
          <a:xfrm>
            <a:off x="7353300" y="4745315"/>
            <a:ext cx="609600" cy="369332"/>
          </a:xfrm>
          <a:prstGeom prst="rect">
            <a:avLst/>
          </a:prstGeom>
          <a:noFill/>
        </p:spPr>
        <p:txBody>
          <a:bodyPr wrap="square" rtlCol="0">
            <a:spAutoFit/>
          </a:bodyPr>
          <a:lstStyle/>
          <a:p>
            <a:r>
              <a:rPr lang="en-US" dirty="0"/>
              <a:t>2</a:t>
            </a:r>
          </a:p>
        </p:txBody>
      </p:sp>
      <p:sp>
        <p:nvSpPr>
          <p:cNvPr id="40" name="TextBox 39"/>
          <p:cNvSpPr txBox="1"/>
          <p:nvPr/>
        </p:nvSpPr>
        <p:spPr>
          <a:xfrm>
            <a:off x="6781800" y="5549940"/>
            <a:ext cx="609600" cy="369332"/>
          </a:xfrm>
          <a:prstGeom prst="rect">
            <a:avLst/>
          </a:prstGeom>
          <a:noFill/>
        </p:spPr>
        <p:txBody>
          <a:bodyPr wrap="square" rtlCol="0">
            <a:spAutoFit/>
          </a:bodyPr>
          <a:lstStyle/>
          <a:p>
            <a:r>
              <a:rPr lang="en-US" dirty="0"/>
              <a:t>2</a:t>
            </a:r>
          </a:p>
        </p:txBody>
      </p:sp>
      <p:sp>
        <p:nvSpPr>
          <p:cNvPr id="41" name="TextBox 40"/>
          <p:cNvSpPr txBox="1"/>
          <p:nvPr/>
        </p:nvSpPr>
        <p:spPr>
          <a:xfrm>
            <a:off x="5715000" y="5593155"/>
            <a:ext cx="609600" cy="369332"/>
          </a:xfrm>
          <a:prstGeom prst="rect">
            <a:avLst/>
          </a:prstGeom>
          <a:noFill/>
        </p:spPr>
        <p:txBody>
          <a:bodyPr wrap="square" rtlCol="0">
            <a:spAutoFit/>
          </a:bodyPr>
          <a:lstStyle/>
          <a:p>
            <a:r>
              <a:rPr lang="en-US" dirty="0"/>
              <a:t>2</a:t>
            </a:r>
          </a:p>
        </p:txBody>
      </p:sp>
      <p:cxnSp>
        <p:nvCxnSpPr>
          <p:cNvPr id="42" name="Straight Connector 41"/>
          <p:cNvCxnSpPr/>
          <p:nvPr/>
        </p:nvCxnSpPr>
        <p:spPr>
          <a:xfrm flipH="1">
            <a:off x="4495800" y="4572000"/>
            <a:ext cx="464276" cy="7736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4495800" y="5342751"/>
            <a:ext cx="910046" cy="616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5486400" y="2877602"/>
            <a:ext cx="609600" cy="7744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6091646" y="2877602"/>
            <a:ext cx="381000" cy="7744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6472646" y="2851255"/>
            <a:ext cx="506185" cy="8008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6972300" y="2838082"/>
            <a:ext cx="490946" cy="7389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8009709" y="4648200"/>
            <a:ext cx="520337" cy="901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flipV="1">
            <a:off x="7471954" y="5404366"/>
            <a:ext cx="1058092" cy="1455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5943600" y="3200400"/>
            <a:ext cx="609600" cy="369332"/>
          </a:xfrm>
          <a:prstGeom prst="rect">
            <a:avLst/>
          </a:prstGeom>
          <a:noFill/>
        </p:spPr>
        <p:txBody>
          <a:bodyPr wrap="square" rtlCol="0">
            <a:spAutoFit/>
          </a:bodyPr>
          <a:lstStyle/>
          <a:p>
            <a:r>
              <a:rPr lang="en-US" dirty="0"/>
              <a:t>3</a:t>
            </a:r>
          </a:p>
        </p:txBody>
      </p:sp>
      <p:sp>
        <p:nvSpPr>
          <p:cNvPr id="51" name="TextBox 50"/>
          <p:cNvSpPr txBox="1"/>
          <p:nvPr/>
        </p:nvSpPr>
        <p:spPr>
          <a:xfrm>
            <a:off x="6866709" y="3143409"/>
            <a:ext cx="609600" cy="369332"/>
          </a:xfrm>
          <a:prstGeom prst="rect">
            <a:avLst/>
          </a:prstGeom>
          <a:noFill/>
        </p:spPr>
        <p:txBody>
          <a:bodyPr wrap="square" rtlCol="0">
            <a:spAutoFit/>
          </a:bodyPr>
          <a:lstStyle/>
          <a:p>
            <a:r>
              <a:rPr lang="en-US" dirty="0"/>
              <a:t>3</a:t>
            </a:r>
          </a:p>
        </p:txBody>
      </p:sp>
      <p:sp>
        <p:nvSpPr>
          <p:cNvPr id="52" name="TextBox 51"/>
          <p:cNvSpPr txBox="1"/>
          <p:nvPr/>
        </p:nvSpPr>
        <p:spPr>
          <a:xfrm>
            <a:off x="5359582" y="4050268"/>
            <a:ext cx="609600" cy="369332"/>
          </a:xfrm>
          <a:prstGeom prst="rect">
            <a:avLst/>
          </a:prstGeom>
          <a:noFill/>
        </p:spPr>
        <p:txBody>
          <a:bodyPr wrap="square" rtlCol="0">
            <a:spAutoFit/>
          </a:bodyPr>
          <a:lstStyle/>
          <a:p>
            <a:r>
              <a:rPr lang="en-US" dirty="0"/>
              <a:t>3</a:t>
            </a:r>
          </a:p>
        </p:txBody>
      </p:sp>
      <p:sp>
        <p:nvSpPr>
          <p:cNvPr id="53" name="TextBox 52"/>
          <p:cNvSpPr txBox="1"/>
          <p:nvPr/>
        </p:nvSpPr>
        <p:spPr>
          <a:xfrm>
            <a:off x="7346769" y="4009251"/>
            <a:ext cx="609600" cy="369332"/>
          </a:xfrm>
          <a:prstGeom prst="rect">
            <a:avLst/>
          </a:prstGeom>
          <a:noFill/>
        </p:spPr>
        <p:txBody>
          <a:bodyPr wrap="square" rtlCol="0">
            <a:spAutoFit/>
          </a:bodyPr>
          <a:lstStyle/>
          <a:p>
            <a:r>
              <a:rPr lang="en-US" dirty="0"/>
              <a:t>3</a:t>
            </a:r>
          </a:p>
        </p:txBody>
      </p:sp>
      <p:sp>
        <p:nvSpPr>
          <p:cNvPr id="54" name="TextBox 53"/>
          <p:cNvSpPr txBox="1"/>
          <p:nvPr/>
        </p:nvSpPr>
        <p:spPr>
          <a:xfrm>
            <a:off x="4800600" y="4928989"/>
            <a:ext cx="609600" cy="369332"/>
          </a:xfrm>
          <a:prstGeom prst="rect">
            <a:avLst/>
          </a:prstGeom>
          <a:noFill/>
        </p:spPr>
        <p:txBody>
          <a:bodyPr wrap="square" rtlCol="0">
            <a:spAutoFit/>
          </a:bodyPr>
          <a:lstStyle/>
          <a:p>
            <a:r>
              <a:rPr lang="en-US" dirty="0"/>
              <a:t>3</a:t>
            </a:r>
          </a:p>
        </p:txBody>
      </p:sp>
      <p:sp>
        <p:nvSpPr>
          <p:cNvPr id="55" name="TextBox 54"/>
          <p:cNvSpPr txBox="1"/>
          <p:nvPr/>
        </p:nvSpPr>
        <p:spPr>
          <a:xfrm>
            <a:off x="5181600" y="5726666"/>
            <a:ext cx="609600" cy="369332"/>
          </a:xfrm>
          <a:prstGeom prst="rect">
            <a:avLst/>
          </a:prstGeom>
          <a:noFill/>
        </p:spPr>
        <p:txBody>
          <a:bodyPr wrap="square" rtlCol="0">
            <a:spAutoFit/>
          </a:bodyPr>
          <a:lstStyle/>
          <a:p>
            <a:r>
              <a:rPr lang="en-US" dirty="0"/>
              <a:t>3</a:t>
            </a:r>
          </a:p>
        </p:txBody>
      </p:sp>
      <p:sp>
        <p:nvSpPr>
          <p:cNvPr id="56" name="TextBox 55"/>
          <p:cNvSpPr txBox="1"/>
          <p:nvPr/>
        </p:nvSpPr>
        <p:spPr>
          <a:xfrm>
            <a:off x="6257109" y="5853292"/>
            <a:ext cx="609600" cy="369332"/>
          </a:xfrm>
          <a:prstGeom prst="rect">
            <a:avLst/>
          </a:prstGeom>
          <a:noFill/>
        </p:spPr>
        <p:txBody>
          <a:bodyPr wrap="square" rtlCol="0">
            <a:spAutoFit/>
          </a:bodyPr>
          <a:lstStyle/>
          <a:p>
            <a:r>
              <a:rPr lang="en-US" dirty="0"/>
              <a:t>3</a:t>
            </a:r>
          </a:p>
        </p:txBody>
      </p:sp>
      <p:sp>
        <p:nvSpPr>
          <p:cNvPr id="57" name="TextBox 56"/>
          <p:cNvSpPr txBox="1"/>
          <p:nvPr/>
        </p:nvSpPr>
        <p:spPr>
          <a:xfrm>
            <a:off x="7342415" y="5811910"/>
            <a:ext cx="609600" cy="369332"/>
          </a:xfrm>
          <a:prstGeom prst="rect">
            <a:avLst/>
          </a:prstGeom>
          <a:noFill/>
        </p:spPr>
        <p:txBody>
          <a:bodyPr wrap="square" rtlCol="0">
            <a:spAutoFit/>
          </a:bodyPr>
          <a:lstStyle/>
          <a:p>
            <a:r>
              <a:rPr lang="en-US" dirty="0"/>
              <a:t>3</a:t>
            </a:r>
          </a:p>
        </p:txBody>
      </p:sp>
      <p:sp>
        <p:nvSpPr>
          <p:cNvPr id="58" name="TextBox 57"/>
          <p:cNvSpPr txBox="1"/>
          <p:nvPr/>
        </p:nvSpPr>
        <p:spPr>
          <a:xfrm>
            <a:off x="7933510" y="4973419"/>
            <a:ext cx="609600" cy="369332"/>
          </a:xfrm>
          <a:prstGeom prst="rect">
            <a:avLst/>
          </a:prstGeom>
          <a:noFill/>
        </p:spPr>
        <p:txBody>
          <a:bodyPr wrap="square" rtlCol="0">
            <a:spAutoFit/>
          </a:bodyPr>
          <a:lstStyle/>
          <a:p>
            <a:r>
              <a:rPr lang="en-US" dirty="0"/>
              <a:t>3</a:t>
            </a:r>
          </a:p>
        </p:txBody>
      </p:sp>
      <p:cxnSp>
        <p:nvCxnSpPr>
          <p:cNvPr id="59" name="Straight Connector 58"/>
          <p:cNvCxnSpPr/>
          <p:nvPr/>
        </p:nvCxnSpPr>
        <p:spPr>
          <a:xfrm flipV="1">
            <a:off x="6096000" y="2855079"/>
            <a:ext cx="871946" cy="225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4495800" y="5347951"/>
            <a:ext cx="381000" cy="7405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7996645" y="5549940"/>
            <a:ext cx="533401" cy="8453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Freeform 61"/>
          <p:cNvSpPr/>
          <p:nvPr/>
        </p:nvSpPr>
        <p:spPr>
          <a:xfrm>
            <a:off x="5529468" y="4118664"/>
            <a:ext cx="939698" cy="875043"/>
          </a:xfrm>
          <a:custGeom>
            <a:avLst/>
            <a:gdLst>
              <a:gd name="connsiteX0" fmla="*/ 939698 w 939698"/>
              <a:gd name="connsiteY0" fmla="*/ 598615 h 875043"/>
              <a:gd name="connsiteX1" fmla="*/ 862786 w 939698"/>
              <a:gd name="connsiteY1" fmla="*/ 179871 h 875043"/>
              <a:gd name="connsiteX2" fmla="*/ 520954 w 939698"/>
              <a:gd name="connsiteY2" fmla="*/ 409 h 875043"/>
              <a:gd name="connsiteX3" fmla="*/ 42390 w 939698"/>
              <a:gd name="connsiteY3" fmla="*/ 222600 h 875043"/>
              <a:gd name="connsiteX4" fmla="*/ 59482 w 939698"/>
              <a:gd name="connsiteY4" fmla="*/ 666981 h 875043"/>
              <a:gd name="connsiteX5" fmla="*/ 358584 w 939698"/>
              <a:gd name="connsiteY5" fmla="*/ 872080 h 875043"/>
              <a:gd name="connsiteX6" fmla="*/ 768782 w 939698"/>
              <a:gd name="connsiteY6" fmla="*/ 769530 h 87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9698" h="875043">
                <a:moveTo>
                  <a:pt x="939698" y="598615"/>
                </a:moveTo>
                <a:cubicBezTo>
                  <a:pt x="936137" y="439093"/>
                  <a:pt x="932577" y="279572"/>
                  <a:pt x="862786" y="179871"/>
                </a:cubicBezTo>
                <a:cubicBezTo>
                  <a:pt x="792995" y="80170"/>
                  <a:pt x="657687" y="-6713"/>
                  <a:pt x="520954" y="409"/>
                </a:cubicBezTo>
                <a:cubicBezTo>
                  <a:pt x="384221" y="7531"/>
                  <a:pt x="119302" y="111505"/>
                  <a:pt x="42390" y="222600"/>
                </a:cubicBezTo>
                <a:cubicBezTo>
                  <a:pt x="-34522" y="333695"/>
                  <a:pt x="6783" y="558734"/>
                  <a:pt x="59482" y="666981"/>
                </a:cubicBezTo>
                <a:cubicBezTo>
                  <a:pt x="112181" y="775228"/>
                  <a:pt x="240367" y="854989"/>
                  <a:pt x="358584" y="872080"/>
                </a:cubicBezTo>
                <a:cubicBezTo>
                  <a:pt x="476801" y="889171"/>
                  <a:pt x="622791" y="829350"/>
                  <a:pt x="768782" y="769530"/>
                </a:cubicBezTo>
              </a:path>
            </a:pathLst>
          </a:custGeom>
          <a:noFill/>
          <a:ln>
            <a:solidFill>
              <a:srgbClr val="FF33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p:cNvCxnSpPr>
            <a:stCxn id="37" idx="3"/>
          </p:cNvCxnSpPr>
          <p:nvPr/>
        </p:nvCxnSpPr>
        <p:spPr>
          <a:xfrm>
            <a:off x="5950676" y="4844534"/>
            <a:ext cx="140970" cy="270113"/>
          </a:xfrm>
          <a:prstGeom prst="line">
            <a:avLst/>
          </a:prstGeom>
          <a:ln w="19050">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5943600" y="4876800"/>
            <a:ext cx="148046" cy="237847"/>
          </a:xfrm>
          <a:prstGeom prst="line">
            <a:avLst/>
          </a:prstGeom>
          <a:ln w="19050">
            <a:solidFill>
              <a:srgbClr val="FF33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64407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Breadth-First Search in a Graph</a:t>
            </a:r>
          </a:p>
        </p:txBody>
      </p:sp>
      <p:sp>
        <p:nvSpPr>
          <p:cNvPr id="3" name="Content Placeholder 2"/>
          <p:cNvSpPr>
            <a:spLocks noGrp="1"/>
          </p:cNvSpPr>
          <p:nvPr>
            <p:ph idx="1"/>
          </p:nvPr>
        </p:nvSpPr>
        <p:spPr/>
        <p:txBody>
          <a:bodyPr/>
          <a:lstStyle/>
          <a:p>
            <a:r>
              <a:rPr lang="en-US" dirty="0"/>
              <a:t>Use a hash table for preventing infinite recursion.</a:t>
            </a:r>
          </a:p>
          <a:p>
            <a:r>
              <a:rPr lang="en-US" dirty="0"/>
              <a:t>Make a hash table that connects a node (in this case, a polygon) and the depth.</a:t>
            </a:r>
          </a:p>
          <a:p>
            <a:r>
              <a:rPr lang="en-US" dirty="0"/>
              <a:t>When exploring a new node, check if the node is already in the hash table.</a:t>
            </a:r>
          </a:p>
          <a:p>
            <a:pPr lvl="1"/>
            <a:r>
              <a:rPr lang="en-US" dirty="0"/>
              <a:t>If it is included, the node has already been visited and does not have to re-visit.</a:t>
            </a:r>
          </a:p>
          <a:p>
            <a:pPr lvl="1"/>
            <a:r>
              <a:rPr lang="en-US" dirty="0"/>
              <a:t>If it is not, the node should be visited next.</a:t>
            </a:r>
          </a:p>
        </p:txBody>
      </p:sp>
    </p:spTree>
    <p:extLst>
      <p:ext uri="{BB962C8B-B14F-4D97-AF65-F5344CB8AC3E}">
        <p14:creationId xmlns:p14="http://schemas.microsoft.com/office/powerpoint/2010/main" val="128428054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edge-connected vertices within certain radius from a picked vertex.</a:t>
            </a:r>
          </a:p>
        </p:txBody>
      </p:sp>
      <p:sp>
        <p:nvSpPr>
          <p:cNvPr id="3" name="Content Placeholder 2"/>
          <p:cNvSpPr>
            <a:spLocks noGrp="1"/>
          </p:cNvSpPr>
          <p:nvPr>
            <p:ph idx="1"/>
          </p:nvPr>
        </p:nvSpPr>
        <p:spPr/>
        <p:txBody>
          <a:bodyPr/>
          <a:lstStyle/>
          <a:p>
            <a:r>
              <a:rPr lang="en-US" dirty="0"/>
              <a:t>Can be depth-first or breadth-first search.</a:t>
            </a:r>
          </a:p>
          <a:p>
            <a:r>
              <a:rPr lang="en-US" dirty="0"/>
              <a:t>Needs same mechanism to stop back fire.</a:t>
            </a:r>
          </a:p>
          <a:p>
            <a:endParaRPr lang="en-US" dirty="0"/>
          </a:p>
          <a:p>
            <a:r>
              <a:rPr lang="en-US" dirty="0"/>
              <a:t>Example: Highlighting vertices within 2.0 radius of the clicked vertex.</a:t>
            </a:r>
          </a:p>
        </p:txBody>
      </p:sp>
    </p:spTree>
    <p:extLst>
      <p:ext uri="{BB962C8B-B14F-4D97-AF65-F5344CB8AC3E}">
        <p14:creationId xmlns:p14="http://schemas.microsoft.com/office/powerpoint/2010/main" val="110714762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Highlighting High Dihedral-Angle Edges</a:t>
            </a:r>
          </a:p>
        </p:txBody>
      </p:sp>
      <p:sp>
        <p:nvSpPr>
          <p:cNvPr id="3" name="Content Placeholder 2"/>
          <p:cNvSpPr>
            <a:spLocks noGrp="1"/>
          </p:cNvSpPr>
          <p:nvPr>
            <p:ph idx="1"/>
          </p:nvPr>
        </p:nvSpPr>
        <p:spPr/>
        <p:txBody>
          <a:bodyPr/>
          <a:lstStyle/>
          <a:p>
            <a:pPr marL="0" indent="0">
              <a:buNone/>
            </a:pPr>
            <a:r>
              <a:rPr lang="en-US" dirty="0"/>
              <a:t>Dihedral angle</a:t>
            </a:r>
          </a:p>
          <a:p>
            <a:r>
              <a:rPr lang="en-US" dirty="0"/>
              <a:t>An angle between two neighboring polygons.</a:t>
            </a:r>
          </a:p>
          <a:p>
            <a:r>
              <a:rPr lang="en-US" dirty="0"/>
              <a:t>Give a clue of feature edges.</a:t>
            </a:r>
          </a:p>
          <a:p>
            <a:r>
              <a:rPr lang="en-US" dirty="0"/>
              <a:t>Identifying high dihedral-angle edges is important for feature identification.</a:t>
            </a:r>
          </a:p>
        </p:txBody>
      </p:sp>
    </p:spTree>
    <p:extLst>
      <p:ext uri="{BB962C8B-B14F-4D97-AF65-F5344CB8AC3E}">
        <p14:creationId xmlns:p14="http://schemas.microsoft.com/office/powerpoint/2010/main" val="404961100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Greedy Path Finding</a:t>
            </a:r>
          </a:p>
        </p:txBody>
      </p:sp>
      <p:sp>
        <p:nvSpPr>
          <p:cNvPr id="3" name="Content Placeholder 2"/>
          <p:cNvSpPr>
            <a:spLocks noGrp="1"/>
          </p:cNvSpPr>
          <p:nvPr>
            <p:ph idx="1"/>
          </p:nvPr>
        </p:nvSpPr>
        <p:spPr/>
        <p:txBody>
          <a:bodyPr/>
          <a:lstStyle/>
          <a:p>
            <a:r>
              <a:rPr lang="en-US" dirty="0"/>
              <a:t>Let's find a path between two picked vertices with the greedy-search.</a:t>
            </a:r>
          </a:p>
          <a:p>
            <a:r>
              <a:rPr lang="en-US" dirty="0"/>
              <a:t>You can use </a:t>
            </a:r>
            <a:r>
              <a:rPr lang="en-US" dirty="0" err="1"/>
              <a:t>YsShellExt</a:t>
            </a:r>
            <a:r>
              <a:rPr lang="en-US" dirty="0"/>
              <a:t>::</a:t>
            </a:r>
            <a:r>
              <a:rPr lang="en-US" dirty="0" err="1"/>
              <a:t>GetConnectedVertex</a:t>
            </a:r>
            <a:r>
              <a:rPr lang="en-US" dirty="0"/>
              <a:t> and step to the one that is closest to the goal.</a:t>
            </a:r>
          </a:p>
        </p:txBody>
      </p:sp>
    </p:spTree>
    <p:extLst>
      <p:ext uri="{BB962C8B-B14F-4D97-AF65-F5344CB8AC3E}">
        <p14:creationId xmlns:p14="http://schemas.microsoft.com/office/powerpoint/2010/main" val="343349727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a:t>
            </a:r>
            <a:r>
              <a:rPr lang="en-US" dirty="0" err="1"/>
              <a:t>YsShellExt</a:t>
            </a:r>
            <a:r>
              <a:rPr lang="en-US" dirty="0"/>
              <a:t> class</a:t>
            </a:r>
          </a:p>
        </p:txBody>
      </p:sp>
      <p:sp>
        <p:nvSpPr>
          <p:cNvPr id="3" name="Content Placeholder 2"/>
          <p:cNvSpPr>
            <a:spLocks noGrp="1"/>
          </p:cNvSpPr>
          <p:nvPr>
            <p:ph idx="1"/>
          </p:nvPr>
        </p:nvSpPr>
        <p:spPr/>
        <p:txBody>
          <a:bodyPr/>
          <a:lstStyle/>
          <a:p>
            <a:r>
              <a:rPr lang="en-US" dirty="0"/>
              <a:t>I hope you know how you can write a polygonal mesh data structure by now.</a:t>
            </a:r>
          </a:p>
          <a:p>
            <a:r>
              <a:rPr lang="en-US" dirty="0"/>
              <a:t>Let's use </a:t>
            </a:r>
            <a:r>
              <a:rPr lang="en-US" dirty="0" err="1"/>
              <a:t>YsShellExt</a:t>
            </a:r>
            <a:r>
              <a:rPr lang="en-US" dirty="0"/>
              <a:t> class from now on.</a:t>
            </a:r>
          </a:p>
          <a:p>
            <a:r>
              <a:rPr lang="en-US" dirty="0" err="1"/>
              <a:t>YsShellExt</a:t>
            </a:r>
            <a:r>
              <a:rPr lang="en-US" dirty="0"/>
              <a:t> class has all functions (except </a:t>
            </a:r>
            <a:r>
              <a:rPr lang="en-US" dirty="0" err="1"/>
              <a:t>MergeVertex</a:t>
            </a:r>
            <a:r>
              <a:rPr lang="en-US" dirty="0"/>
              <a:t>) that </a:t>
            </a:r>
            <a:r>
              <a:rPr lang="en-US" dirty="0" err="1"/>
              <a:t>PolygonalMesh</a:t>
            </a:r>
            <a:r>
              <a:rPr lang="en-US" dirty="0"/>
              <a:t> class has.</a:t>
            </a:r>
          </a:p>
          <a:p>
            <a:r>
              <a:rPr lang="en-US" dirty="0"/>
              <a:t>Plus constraint-edges, face-groups, and utility libraries.</a:t>
            </a:r>
          </a:p>
          <a:p>
            <a:r>
              <a:rPr lang="en-US" dirty="0"/>
              <a:t>Same function name, same parameter.  You can pretty much replace </a:t>
            </a:r>
            <a:r>
              <a:rPr lang="en-US" dirty="0" err="1"/>
              <a:t>PolygonalMesh</a:t>
            </a:r>
            <a:r>
              <a:rPr lang="en-US" dirty="0"/>
              <a:t> class with </a:t>
            </a:r>
            <a:r>
              <a:rPr lang="en-US" dirty="0" err="1"/>
              <a:t>YsShellExt</a:t>
            </a:r>
            <a:r>
              <a:rPr lang="en-US" dirty="0"/>
              <a:t>.</a:t>
            </a:r>
          </a:p>
          <a:p>
            <a:endParaRPr lang="en-US" dirty="0"/>
          </a:p>
        </p:txBody>
      </p:sp>
    </p:spTree>
    <p:extLst>
      <p:ext uri="{BB962C8B-B14F-4D97-AF65-F5344CB8AC3E}">
        <p14:creationId xmlns:p14="http://schemas.microsoft.com/office/powerpoint/2010/main" val="102643792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dirty="0" err="1"/>
              <a:t>YsShellExt</a:t>
            </a:r>
            <a:r>
              <a:rPr lang="en-US" dirty="0"/>
              <a:t> class</a:t>
            </a:r>
          </a:p>
        </p:txBody>
      </p:sp>
      <p:sp>
        <p:nvSpPr>
          <p:cNvPr id="3" name="Content Placeholder 2"/>
          <p:cNvSpPr>
            <a:spLocks noGrp="1"/>
          </p:cNvSpPr>
          <p:nvPr>
            <p:ph idx="1"/>
          </p:nvPr>
        </p:nvSpPr>
        <p:spPr/>
        <p:txBody>
          <a:bodyPr/>
          <a:lstStyle/>
          <a:p>
            <a:r>
              <a:rPr lang="en-US" dirty="0"/>
              <a:t>Add </a:t>
            </a:r>
            <a:r>
              <a:rPr lang="en-US" dirty="0" err="1"/>
              <a:t>geblkernel</a:t>
            </a:r>
            <a:r>
              <a:rPr lang="en-US" dirty="0"/>
              <a:t> in </a:t>
            </a:r>
            <a:r>
              <a:rPr lang="en-US" dirty="0" err="1"/>
              <a:t>target_link_libraries</a:t>
            </a:r>
            <a:r>
              <a:rPr lang="en-US" dirty="0"/>
              <a:t> instead of </a:t>
            </a:r>
            <a:r>
              <a:rPr lang="en-US" dirty="0" err="1"/>
              <a:t>polygonalmesh</a:t>
            </a:r>
            <a:r>
              <a:rPr lang="en-US" dirty="0"/>
              <a:t>.</a:t>
            </a:r>
          </a:p>
          <a:p>
            <a:r>
              <a:rPr lang="en-US" dirty="0"/>
              <a:t>Add</a:t>
            </a:r>
            <a:br>
              <a:rPr lang="en-US" dirty="0"/>
            </a:br>
            <a:r>
              <a:rPr lang="en-US" dirty="0"/>
              <a:t>    </a:t>
            </a:r>
            <a:r>
              <a:rPr lang="en-US" dirty="0">
                <a:latin typeface="Consolas" panose="020B0609020204030204" pitchFamily="49" charset="0"/>
              </a:rPr>
              <a:t>#include &lt;</a:t>
            </a:r>
            <a:r>
              <a:rPr lang="en-US" dirty="0" err="1">
                <a:latin typeface="Consolas" panose="020B0609020204030204" pitchFamily="49" charset="0"/>
              </a:rPr>
              <a:t>ysshellext.h</a:t>
            </a:r>
            <a:r>
              <a:rPr lang="en-US" dirty="0">
                <a:latin typeface="Consolas" panose="020B0609020204030204" pitchFamily="49" charset="0"/>
              </a:rPr>
              <a:t>&gt;</a:t>
            </a:r>
            <a:br>
              <a:rPr lang="en-US" dirty="0"/>
            </a:br>
            <a:r>
              <a:rPr lang="en-US" dirty="0"/>
              <a:t>instead of </a:t>
            </a:r>
            <a:r>
              <a:rPr lang="en-US" dirty="0" err="1"/>
              <a:t>polygonalmesh.h</a:t>
            </a:r>
            <a:endParaRPr lang="en-US" dirty="0"/>
          </a:p>
          <a:p>
            <a:r>
              <a:rPr lang="en-US" dirty="0"/>
              <a:t>Replace </a:t>
            </a:r>
            <a:r>
              <a:rPr lang="en-US" dirty="0" err="1"/>
              <a:t>PolygonalMesh</a:t>
            </a:r>
            <a:r>
              <a:rPr lang="en-US" dirty="0"/>
              <a:t> with </a:t>
            </a:r>
            <a:r>
              <a:rPr lang="en-US" dirty="0" err="1"/>
              <a:t>YsShellExt</a:t>
            </a:r>
            <a:r>
              <a:rPr lang="en-US" dirty="0"/>
              <a:t>.</a:t>
            </a:r>
          </a:p>
        </p:txBody>
      </p:sp>
    </p:spTree>
    <p:extLst>
      <p:ext uri="{BB962C8B-B14F-4D97-AF65-F5344CB8AC3E}">
        <p14:creationId xmlns:p14="http://schemas.microsoft.com/office/powerpoint/2010/main" val="130823804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Identifying a mesh type</a:t>
            </a:r>
          </a:p>
        </p:txBody>
      </p:sp>
      <p:sp>
        <p:nvSpPr>
          <p:cNvPr id="3" name="Content Placeholder 2"/>
          <p:cNvSpPr>
            <a:spLocks noGrp="1"/>
          </p:cNvSpPr>
          <p:nvPr>
            <p:ph idx="1"/>
          </p:nvPr>
        </p:nvSpPr>
        <p:spPr/>
        <p:txBody>
          <a:bodyPr/>
          <a:lstStyle/>
          <a:p>
            <a:r>
              <a:rPr lang="en-US" dirty="0" err="1"/>
              <a:t>YsShellExt</a:t>
            </a:r>
            <a:r>
              <a:rPr lang="en-US" dirty="0"/>
              <a:t> class is independent of OpenGL (only depends on C++11 standard)</a:t>
            </a:r>
          </a:p>
          <a:p>
            <a:r>
              <a:rPr lang="en-US" dirty="0"/>
              <a:t>Can be used for building a command-line program.</a:t>
            </a:r>
          </a:p>
          <a:p>
            <a:r>
              <a:rPr lang="en-US" dirty="0"/>
              <a:t>Example</a:t>
            </a:r>
            <a:r>
              <a:rPr lang="en-US"/>
              <a:t>: Identifying a mesh type.</a:t>
            </a:r>
            <a:endParaRPr lang="en-US" dirty="0"/>
          </a:p>
        </p:txBody>
      </p:sp>
    </p:spTree>
    <p:extLst>
      <p:ext uri="{BB962C8B-B14F-4D97-AF65-F5344CB8AC3E}">
        <p14:creationId xmlns:p14="http://schemas.microsoft.com/office/powerpoint/2010/main" val="3053322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a Polygonal-Mesh data structure</a:t>
            </a:r>
          </a:p>
        </p:txBody>
      </p:sp>
      <p:sp>
        <p:nvSpPr>
          <p:cNvPr id="3" name="Content Placeholder 2"/>
          <p:cNvSpPr>
            <a:spLocks noGrp="1"/>
          </p:cNvSpPr>
          <p:nvPr>
            <p:ph idx="1"/>
          </p:nvPr>
        </p:nvSpPr>
        <p:spPr/>
        <p:txBody>
          <a:bodyPr/>
          <a:lstStyle/>
          <a:p>
            <a:r>
              <a:rPr lang="en-US" dirty="0"/>
              <a:t>Decision: What background data structure to use?</a:t>
            </a:r>
          </a:p>
          <a:p>
            <a:pPr lvl="1"/>
            <a:r>
              <a:rPr lang="en-US"/>
              <a:t>Doubly-Linked </a:t>
            </a:r>
            <a:r>
              <a:rPr lang="en-US" dirty="0"/>
              <a:t>list? (</a:t>
            </a:r>
            <a:r>
              <a:rPr lang="en-US" dirty="0" err="1"/>
              <a:t>std</a:t>
            </a:r>
            <a:r>
              <a:rPr lang="en-US" dirty="0"/>
              <a:t>::list)</a:t>
            </a:r>
          </a:p>
          <a:p>
            <a:pPr lvl="1"/>
            <a:r>
              <a:rPr lang="en-US" dirty="0"/>
              <a:t>Variable-Length array? (</a:t>
            </a:r>
            <a:r>
              <a:rPr lang="en-US" dirty="0" err="1"/>
              <a:t>std</a:t>
            </a:r>
            <a:r>
              <a:rPr lang="en-US" dirty="0"/>
              <a:t>::vector)</a:t>
            </a:r>
          </a:p>
          <a:p>
            <a:r>
              <a:rPr lang="en-US" dirty="0"/>
              <a:t>Let's try a linked list.</a:t>
            </a:r>
          </a:p>
        </p:txBody>
      </p:sp>
    </p:spTree>
    <p:extLst>
      <p:ext uri="{BB962C8B-B14F-4D97-AF65-F5344CB8AC3E}">
        <p14:creationId xmlns:p14="http://schemas.microsoft.com/office/powerpoint/2010/main" val="354300369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Re-writing the Picking (and other features) Program with </a:t>
            </a:r>
            <a:r>
              <a:rPr lang="en-US" dirty="0" err="1"/>
              <a:t>YsShellExt</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95609657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Color-map problem</a:t>
            </a:r>
          </a:p>
        </p:txBody>
      </p:sp>
      <p:sp>
        <p:nvSpPr>
          <p:cNvPr id="3" name="Content Placeholder 2"/>
          <p:cNvSpPr>
            <a:spLocks noGrp="1"/>
          </p:cNvSpPr>
          <p:nvPr>
            <p:ph idx="1"/>
          </p:nvPr>
        </p:nvSpPr>
        <p:spPr/>
        <p:txBody>
          <a:bodyPr/>
          <a:lstStyle/>
          <a:p>
            <a:r>
              <a:rPr lang="en-US" dirty="0"/>
              <a:t>4-color theorem: You only need four colors to paint all polygons so that no neighboring polygons have the same color.</a:t>
            </a:r>
          </a:p>
          <a:p>
            <a:r>
              <a:rPr lang="en-US" dirty="0"/>
              <a:t>It is true for any genus-0 </a:t>
            </a:r>
            <a:r>
              <a:rPr lang="en-US"/>
              <a:t>geometry.</a:t>
            </a:r>
            <a:endParaRPr lang="en-US" dirty="0"/>
          </a:p>
          <a:p>
            <a:r>
              <a:rPr lang="en-US" dirty="0"/>
              <a:t>Obvious for a triangular mesh.</a:t>
            </a:r>
          </a:p>
          <a:p>
            <a:r>
              <a:rPr lang="en-US" dirty="0"/>
              <a:t>If you don’t care about the minimum number of triangles, it is not a big deal.</a:t>
            </a:r>
          </a:p>
          <a:p>
            <a:r>
              <a:rPr lang="en-US" dirty="0"/>
              <a:t>You can easily implement it if you know neighboring polygons.</a:t>
            </a:r>
          </a:p>
        </p:txBody>
      </p:sp>
    </p:spTree>
    <p:extLst>
      <p:ext uri="{BB962C8B-B14F-4D97-AF65-F5344CB8AC3E}">
        <p14:creationId xmlns:p14="http://schemas.microsoft.com/office/powerpoint/2010/main" val="39919990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17967"/>
            <a:ext cx="4493538" cy="6247864"/>
          </a:xfrm>
          <a:prstGeom prst="rect">
            <a:avLst/>
          </a:prstGeom>
          <a:noFill/>
        </p:spPr>
        <p:txBody>
          <a:bodyPr wrap="none" rtlCol="0">
            <a:spAutoFit/>
          </a:bodyPr>
          <a:lstStyle/>
          <a:p>
            <a:endParaRPr lang="en-US" sz="1000" dirty="0">
              <a:latin typeface="Lucida Console" panose="020B0609040504020204" pitchFamily="49" charset="0"/>
            </a:endParaRPr>
          </a:p>
          <a:p>
            <a:r>
              <a:rPr lang="en-US" sz="1000" dirty="0">
                <a:latin typeface="Lucida Console" panose="020B0609040504020204" pitchFamily="49" charset="0"/>
              </a:rPr>
              <a:t>    </a:t>
            </a:r>
            <a:r>
              <a:rPr lang="en-US" sz="1000" dirty="0" err="1">
                <a:latin typeface="Lucida Console" panose="020B0609040504020204" pitchFamily="49" charset="0"/>
              </a:rPr>
              <a:t>std</a:t>
            </a:r>
            <a:r>
              <a:rPr lang="en-US" sz="1000" dirty="0">
                <a:latin typeface="Lucida Console" panose="020B0609040504020204" pitchFamily="49" charset="0"/>
              </a:rPr>
              <a:t>::vector &lt;</a:t>
            </a:r>
            <a:r>
              <a:rPr lang="en-US" sz="1000" dirty="0" err="1">
                <a:latin typeface="Lucida Console" panose="020B0609040504020204" pitchFamily="49" charset="0"/>
              </a:rPr>
              <a:t>YsColor</a:t>
            </a:r>
            <a:r>
              <a:rPr lang="en-US" sz="1000" dirty="0">
                <a:latin typeface="Lucida Console" panose="020B0609040504020204" pitchFamily="49" charset="0"/>
              </a:rPr>
              <a:t>&gt; palette;</a:t>
            </a:r>
          </a:p>
          <a:p>
            <a:r>
              <a:rPr lang="en-US" sz="1000" dirty="0">
                <a:latin typeface="Lucida Console" panose="020B0609040504020204" pitchFamily="49" charset="0"/>
              </a:rPr>
              <a:t>    </a:t>
            </a:r>
            <a:r>
              <a:rPr lang="en-US" sz="1000" dirty="0" err="1">
                <a:latin typeface="Lucida Console" panose="020B0609040504020204" pitchFamily="49" charset="0"/>
              </a:rPr>
              <a:t>palette.push_back</a:t>
            </a:r>
            <a:r>
              <a:rPr lang="en-US" sz="1000" dirty="0">
                <a:latin typeface="Lucida Console" panose="020B0609040504020204" pitchFamily="49" charset="0"/>
              </a:rPr>
              <a:t>(</a:t>
            </a:r>
            <a:r>
              <a:rPr lang="en-US" sz="1000" dirty="0" err="1">
                <a:latin typeface="Lucida Console" panose="020B0609040504020204" pitchFamily="49" charset="0"/>
              </a:rPr>
              <a:t>YsBlue</a:t>
            </a:r>
            <a:r>
              <a:rPr lang="en-US" sz="1000" dirty="0">
                <a:latin typeface="Lucida Console" panose="020B0609040504020204" pitchFamily="49" charset="0"/>
              </a:rPr>
              <a:t>());</a:t>
            </a:r>
          </a:p>
          <a:p>
            <a:r>
              <a:rPr lang="en-US" sz="1000" dirty="0">
                <a:latin typeface="Lucida Console" panose="020B0609040504020204" pitchFamily="49" charset="0"/>
              </a:rPr>
              <a:t>    </a:t>
            </a:r>
            <a:r>
              <a:rPr lang="en-US" sz="1000" dirty="0" err="1">
                <a:latin typeface="Lucida Console" panose="020B0609040504020204" pitchFamily="49" charset="0"/>
              </a:rPr>
              <a:t>palette.push_back</a:t>
            </a:r>
            <a:r>
              <a:rPr lang="en-US" sz="1000" dirty="0">
                <a:latin typeface="Lucida Console" panose="020B0609040504020204" pitchFamily="49" charset="0"/>
              </a:rPr>
              <a:t>(</a:t>
            </a:r>
            <a:r>
              <a:rPr lang="en-US" sz="1000" dirty="0" err="1">
                <a:latin typeface="Lucida Console" panose="020B0609040504020204" pitchFamily="49" charset="0"/>
              </a:rPr>
              <a:t>YsRed</a:t>
            </a:r>
            <a:r>
              <a:rPr lang="en-US" sz="1000" dirty="0">
                <a:latin typeface="Lucida Console" panose="020B0609040504020204" pitchFamily="49" charset="0"/>
              </a:rPr>
              <a:t>());</a:t>
            </a:r>
          </a:p>
          <a:p>
            <a:r>
              <a:rPr lang="en-US" sz="1000" dirty="0">
                <a:latin typeface="Lucida Console" panose="020B0609040504020204" pitchFamily="49" charset="0"/>
              </a:rPr>
              <a:t>    </a:t>
            </a:r>
            <a:r>
              <a:rPr lang="en-US" sz="1000" dirty="0" err="1">
                <a:latin typeface="Lucida Console" panose="020B0609040504020204" pitchFamily="49" charset="0"/>
              </a:rPr>
              <a:t>palette.push_back</a:t>
            </a:r>
            <a:r>
              <a:rPr lang="en-US" sz="1000" dirty="0">
                <a:latin typeface="Lucida Console" panose="020B0609040504020204" pitchFamily="49" charset="0"/>
              </a:rPr>
              <a:t>(</a:t>
            </a:r>
            <a:r>
              <a:rPr lang="en-US" sz="1000" dirty="0" err="1">
                <a:latin typeface="Lucida Console" panose="020B0609040504020204" pitchFamily="49" charset="0"/>
              </a:rPr>
              <a:t>YsGreen</a:t>
            </a:r>
            <a:r>
              <a:rPr lang="en-US" sz="1000" dirty="0">
                <a:latin typeface="Lucida Console" panose="020B0609040504020204" pitchFamily="49" charset="0"/>
              </a:rPr>
              <a:t>());</a:t>
            </a:r>
          </a:p>
          <a:p>
            <a:r>
              <a:rPr lang="en-US" sz="1000" dirty="0">
                <a:latin typeface="Lucida Console" panose="020B0609040504020204" pitchFamily="49" charset="0"/>
              </a:rPr>
              <a:t>    </a:t>
            </a:r>
            <a:r>
              <a:rPr lang="en-US" sz="1000" dirty="0" err="1">
                <a:latin typeface="Lucida Console" panose="020B0609040504020204" pitchFamily="49" charset="0"/>
              </a:rPr>
              <a:t>palette.push_back</a:t>
            </a:r>
            <a:r>
              <a:rPr lang="en-US" sz="1000" dirty="0">
                <a:latin typeface="Lucida Console" panose="020B0609040504020204" pitchFamily="49" charset="0"/>
              </a:rPr>
              <a:t>(</a:t>
            </a:r>
            <a:r>
              <a:rPr lang="en-US" sz="1000" dirty="0" err="1">
                <a:latin typeface="Lucida Console" panose="020B0609040504020204" pitchFamily="49" charset="0"/>
              </a:rPr>
              <a:t>YsYellow</a:t>
            </a:r>
            <a:r>
              <a:rPr lang="en-US" sz="1000" dirty="0">
                <a:latin typeface="Lucida Console" panose="020B0609040504020204" pitchFamily="49" charset="0"/>
              </a:rPr>
              <a:t>());</a:t>
            </a:r>
          </a:p>
          <a:p>
            <a:r>
              <a:rPr lang="en-US" sz="1000" dirty="0">
                <a:latin typeface="Lucida Console" panose="020B0609040504020204" pitchFamily="49" charset="0"/>
              </a:rPr>
              <a:t>    </a:t>
            </a:r>
            <a:r>
              <a:rPr lang="en-US" sz="1000" dirty="0" err="1">
                <a:latin typeface="Lucida Console" panose="020B0609040504020204" pitchFamily="49" charset="0"/>
              </a:rPr>
              <a:t>palette.push_back</a:t>
            </a:r>
            <a:r>
              <a:rPr lang="en-US" sz="1000" dirty="0">
                <a:latin typeface="Lucida Console" panose="020B0609040504020204" pitchFamily="49" charset="0"/>
              </a:rPr>
              <a:t>(</a:t>
            </a:r>
            <a:r>
              <a:rPr lang="en-US" sz="1000" dirty="0" err="1">
                <a:latin typeface="Lucida Console" panose="020B0609040504020204" pitchFamily="49" charset="0"/>
              </a:rPr>
              <a:t>YsMagenta</a:t>
            </a:r>
            <a:r>
              <a:rPr lang="en-US" sz="1000" dirty="0">
                <a:latin typeface="Lucida Console" panose="020B0609040504020204" pitchFamily="49" charset="0"/>
              </a:rPr>
              <a:t>());</a:t>
            </a:r>
          </a:p>
          <a:p>
            <a:r>
              <a:rPr lang="en-US" sz="1000" dirty="0">
                <a:latin typeface="Lucida Console" panose="020B0609040504020204" pitchFamily="49" charset="0"/>
              </a:rPr>
              <a:t>    </a:t>
            </a:r>
            <a:r>
              <a:rPr lang="en-US" sz="1000" dirty="0" err="1">
                <a:latin typeface="Lucida Console" panose="020B0609040504020204" pitchFamily="49" charset="0"/>
              </a:rPr>
              <a:t>palette.push_back</a:t>
            </a:r>
            <a:r>
              <a:rPr lang="en-US" sz="1000" dirty="0">
                <a:latin typeface="Lucida Console" panose="020B0609040504020204" pitchFamily="49" charset="0"/>
              </a:rPr>
              <a:t>(</a:t>
            </a:r>
            <a:r>
              <a:rPr lang="en-US" sz="1000" dirty="0" err="1">
                <a:latin typeface="Lucida Console" panose="020B0609040504020204" pitchFamily="49" charset="0"/>
              </a:rPr>
              <a:t>YsCyan</a:t>
            </a:r>
            <a:r>
              <a:rPr lang="en-US" sz="1000" dirty="0">
                <a:latin typeface="Lucida Console" panose="020B0609040504020204" pitchFamily="49" charset="0"/>
              </a:rPr>
              <a:t>());</a:t>
            </a:r>
          </a:p>
          <a:p>
            <a:r>
              <a:rPr lang="en-US" sz="1000" dirty="0">
                <a:latin typeface="Lucida Console" panose="020B0609040504020204" pitchFamily="49" charset="0"/>
              </a:rPr>
              <a:t>    </a:t>
            </a:r>
            <a:r>
              <a:rPr lang="en-US" sz="1000" dirty="0" err="1">
                <a:latin typeface="Lucida Console" panose="020B0609040504020204" pitchFamily="49" charset="0"/>
              </a:rPr>
              <a:t>palette.push_back</a:t>
            </a:r>
            <a:r>
              <a:rPr lang="en-US" sz="1000" dirty="0">
                <a:latin typeface="Lucida Console" panose="020B0609040504020204" pitchFamily="49" charset="0"/>
              </a:rPr>
              <a:t>(</a:t>
            </a:r>
            <a:r>
              <a:rPr lang="en-US" sz="1000" dirty="0" err="1">
                <a:latin typeface="Lucida Console" panose="020B0609040504020204" pitchFamily="49" charset="0"/>
              </a:rPr>
              <a:t>YsDarkBlue</a:t>
            </a:r>
            <a:r>
              <a:rPr lang="en-US" sz="1000" dirty="0">
                <a:latin typeface="Lucida Console" panose="020B0609040504020204" pitchFamily="49" charset="0"/>
              </a:rPr>
              <a:t>());</a:t>
            </a:r>
          </a:p>
          <a:p>
            <a:r>
              <a:rPr lang="en-US" sz="1000" dirty="0">
                <a:latin typeface="Lucida Console" panose="020B0609040504020204" pitchFamily="49" charset="0"/>
              </a:rPr>
              <a:t>    </a:t>
            </a:r>
            <a:r>
              <a:rPr lang="en-US" sz="1000" dirty="0" err="1">
                <a:latin typeface="Lucida Console" panose="020B0609040504020204" pitchFamily="49" charset="0"/>
              </a:rPr>
              <a:t>palette.push_back</a:t>
            </a:r>
            <a:r>
              <a:rPr lang="en-US" sz="1000" dirty="0">
                <a:latin typeface="Lucida Console" panose="020B0609040504020204" pitchFamily="49" charset="0"/>
              </a:rPr>
              <a:t>(</a:t>
            </a:r>
            <a:r>
              <a:rPr lang="en-US" sz="1000" dirty="0" err="1">
                <a:latin typeface="Lucida Console" panose="020B0609040504020204" pitchFamily="49" charset="0"/>
              </a:rPr>
              <a:t>YsDarkRed</a:t>
            </a:r>
            <a:r>
              <a:rPr lang="en-US" sz="1000" dirty="0">
                <a:latin typeface="Lucida Console" panose="020B0609040504020204" pitchFamily="49" charset="0"/>
              </a:rPr>
              <a:t>());</a:t>
            </a:r>
          </a:p>
          <a:p>
            <a:r>
              <a:rPr lang="en-US" sz="1000" dirty="0">
                <a:latin typeface="Lucida Console" panose="020B0609040504020204" pitchFamily="49" charset="0"/>
              </a:rPr>
              <a:t>    </a:t>
            </a:r>
            <a:r>
              <a:rPr lang="en-US" sz="1000" dirty="0" err="1">
                <a:latin typeface="Lucida Console" panose="020B0609040504020204" pitchFamily="49" charset="0"/>
              </a:rPr>
              <a:t>palette.push_back</a:t>
            </a:r>
            <a:r>
              <a:rPr lang="en-US" sz="1000" dirty="0">
                <a:latin typeface="Lucida Console" panose="020B0609040504020204" pitchFamily="49" charset="0"/>
              </a:rPr>
              <a:t>(</a:t>
            </a:r>
            <a:r>
              <a:rPr lang="en-US" sz="1000" dirty="0" err="1">
                <a:latin typeface="Lucida Console" panose="020B0609040504020204" pitchFamily="49" charset="0"/>
              </a:rPr>
              <a:t>YsDarkGreen</a:t>
            </a:r>
            <a:r>
              <a:rPr lang="en-US" sz="1000" dirty="0">
                <a:latin typeface="Lucida Console" panose="020B0609040504020204" pitchFamily="49" charset="0"/>
              </a:rPr>
              <a:t>());</a:t>
            </a:r>
          </a:p>
          <a:p>
            <a:r>
              <a:rPr lang="en-US" sz="1000" dirty="0">
                <a:latin typeface="Lucida Console" panose="020B0609040504020204" pitchFamily="49" charset="0"/>
              </a:rPr>
              <a:t>    </a:t>
            </a:r>
            <a:r>
              <a:rPr lang="en-US" sz="1000" dirty="0" err="1">
                <a:latin typeface="Lucida Console" panose="020B0609040504020204" pitchFamily="49" charset="0"/>
              </a:rPr>
              <a:t>palette.push_back</a:t>
            </a:r>
            <a:r>
              <a:rPr lang="en-US" sz="1000" dirty="0">
                <a:latin typeface="Lucida Console" panose="020B0609040504020204" pitchFamily="49" charset="0"/>
              </a:rPr>
              <a:t>(</a:t>
            </a:r>
            <a:r>
              <a:rPr lang="en-US" sz="1000" dirty="0" err="1">
                <a:latin typeface="Lucida Console" panose="020B0609040504020204" pitchFamily="49" charset="0"/>
              </a:rPr>
              <a:t>YsDarkYellow</a:t>
            </a:r>
            <a:r>
              <a:rPr lang="en-US" sz="1000" dirty="0">
                <a:latin typeface="Lucida Console" panose="020B0609040504020204" pitchFamily="49" charset="0"/>
              </a:rPr>
              <a:t>());</a:t>
            </a:r>
          </a:p>
          <a:p>
            <a:r>
              <a:rPr lang="en-US" sz="1000" dirty="0">
                <a:latin typeface="Lucida Console" panose="020B0609040504020204" pitchFamily="49" charset="0"/>
              </a:rPr>
              <a:t>    </a:t>
            </a:r>
            <a:r>
              <a:rPr lang="en-US" sz="1000" dirty="0" err="1">
                <a:latin typeface="Lucida Console" panose="020B0609040504020204" pitchFamily="49" charset="0"/>
              </a:rPr>
              <a:t>palette.push_back</a:t>
            </a:r>
            <a:r>
              <a:rPr lang="en-US" sz="1000" dirty="0">
                <a:latin typeface="Lucida Console" panose="020B0609040504020204" pitchFamily="49" charset="0"/>
              </a:rPr>
              <a:t>(</a:t>
            </a:r>
            <a:r>
              <a:rPr lang="en-US" sz="1000" dirty="0" err="1">
                <a:latin typeface="Lucida Console" panose="020B0609040504020204" pitchFamily="49" charset="0"/>
              </a:rPr>
              <a:t>YsDarkMagenta</a:t>
            </a:r>
            <a:r>
              <a:rPr lang="en-US" sz="1000" dirty="0">
                <a:latin typeface="Lucida Console" panose="020B0609040504020204" pitchFamily="49" charset="0"/>
              </a:rPr>
              <a:t>());</a:t>
            </a:r>
          </a:p>
          <a:p>
            <a:r>
              <a:rPr lang="en-US" sz="1000" dirty="0">
                <a:latin typeface="Lucida Console" panose="020B0609040504020204" pitchFamily="49" charset="0"/>
              </a:rPr>
              <a:t>    </a:t>
            </a:r>
            <a:r>
              <a:rPr lang="en-US" sz="1000" dirty="0" err="1">
                <a:latin typeface="Lucida Console" panose="020B0609040504020204" pitchFamily="49" charset="0"/>
              </a:rPr>
              <a:t>palette.push_back</a:t>
            </a:r>
            <a:r>
              <a:rPr lang="en-US" sz="1000" dirty="0">
                <a:latin typeface="Lucida Console" panose="020B0609040504020204" pitchFamily="49" charset="0"/>
              </a:rPr>
              <a:t>(</a:t>
            </a:r>
            <a:r>
              <a:rPr lang="en-US" sz="1000" dirty="0" err="1">
                <a:latin typeface="Lucida Console" panose="020B0609040504020204" pitchFamily="49" charset="0"/>
              </a:rPr>
              <a:t>YsDarkCyan</a:t>
            </a:r>
            <a:r>
              <a:rPr lang="en-US" sz="1000" dirty="0">
                <a:latin typeface="Lucida Console" panose="020B0609040504020204" pitchFamily="49" charset="0"/>
              </a:rPr>
              <a:t>());</a:t>
            </a:r>
          </a:p>
          <a:p>
            <a:endParaRPr lang="en-US" sz="1000" dirty="0">
              <a:latin typeface="Lucida Console" panose="020B0609040504020204" pitchFamily="49" charset="0"/>
            </a:endParaRPr>
          </a:p>
          <a:p>
            <a:endParaRPr lang="en-US" sz="1000" dirty="0">
              <a:latin typeface="Lucida Console" panose="020B0609040504020204" pitchFamily="49" charset="0"/>
            </a:endParaRPr>
          </a:p>
          <a:p>
            <a:r>
              <a:rPr lang="en-US" sz="1000" dirty="0">
                <a:latin typeface="Lucida Console" panose="020B0609040504020204" pitchFamily="49" charset="0"/>
              </a:rPr>
              <a:t>    for(auto </a:t>
            </a:r>
            <a:r>
              <a:rPr lang="en-US" sz="1000" dirty="0" err="1">
                <a:latin typeface="Lucida Console" panose="020B0609040504020204" pitchFamily="49" charset="0"/>
              </a:rPr>
              <a:t>plHd</a:t>
            </a:r>
            <a:r>
              <a:rPr lang="en-US" sz="1000" dirty="0">
                <a:latin typeface="Lucida Console" panose="020B0609040504020204" pitchFamily="49" charset="0"/>
              </a:rPr>
              <a:t> : </a:t>
            </a:r>
            <a:r>
              <a:rPr lang="en-US" sz="1000" dirty="0" err="1">
                <a:latin typeface="Lucida Console" panose="020B0609040504020204" pitchFamily="49" charset="0"/>
              </a:rPr>
              <a:t>shl.AllPolygon</a:t>
            </a:r>
            <a:r>
              <a:rPr lang="en-US" sz="1000" dirty="0">
                <a:latin typeface="Lucida Console" panose="020B0609040504020204" pitchFamily="49" charset="0"/>
              </a:rPr>
              <a:t>())</a:t>
            </a:r>
          </a:p>
          <a:p>
            <a:r>
              <a:rPr lang="en-US" sz="1000" dirty="0">
                <a:latin typeface="Lucida Console" panose="020B0609040504020204" pitchFamily="49" charset="0"/>
              </a:rPr>
              <a:t>    {</a:t>
            </a:r>
          </a:p>
          <a:p>
            <a:r>
              <a:rPr lang="en-US" sz="1000" dirty="0">
                <a:latin typeface="Lucida Console" panose="020B0609040504020204" pitchFamily="49" charset="0"/>
              </a:rPr>
              <a:t>        </a:t>
            </a:r>
            <a:r>
              <a:rPr lang="en-US" sz="1000" dirty="0" err="1">
                <a:latin typeface="Lucida Console" panose="020B0609040504020204" pitchFamily="49" charset="0"/>
              </a:rPr>
              <a:t>std</a:t>
            </a:r>
            <a:r>
              <a:rPr lang="en-US" sz="1000" dirty="0">
                <a:latin typeface="Lucida Console" panose="020B0609040504020204" pitchFamily="49" charset="0"/>
              </a:rPr>
              <a:t>::vector &lt;bool&gt; used;</a:t>
            </a:r>
          </a:p>
          <a:p>
            <a:r>
              <a:rPr lang="en-US" sz="1000" dirty="0">
                <a:latin typeface="Lucida Console" panose="020B0609040504020204" pitchFamily="49" charset="0"/>
              </a:rPr>
              <a:t>        </a:t>
            </a:r>
            <a:r>
              <a:rPr lang="en-US" sz="1000" dirty="0" err="1">
                <a:latin typeface="Lucida Console" panose="020B0609040504020204" pitchFamily="49" charset="0"/>
              </a:rPr>
              <a:t>used.resize</a:t>
            </a:r>
            <a:r>
              <a:rPr lang="en-US" sz="1000" dirty="0">
                <a:latin typeface="Lucida Console" panose="020B0609040504020204" pitchFamily="49" charset="0"/>
              </a:rPr>
              <a:t>(</a:t>
            </a:r>
            <a:r>
              <a:rPr lang="en-US" sz="1000" dirty="0" err="1">
                <a:latin typeface="Lucida Console" panose="020B0609040504020204" pitchFamily="49" charset="0"/>
              </a:rPr>
              <a:t>palette.size</a:t>
            </a:r>
            <a:r>
              <a:rPr lang="en-US" sz="1000" dirty="0">
                <a:latin typeface="Lucida Console" panose="020B0609040504020204" pitchFamily="49" charset="0"/>
              </a:rPr>
              <a:t>());</a:t>
            </a:r>
          </a:p>
          <a:p>
            <a:endParaRPr lang="en-US" sz="1000" dirty="0">
              <a:latin typeface="Lucida Console" panose="020B0609040504020204" pitchFamily="49" charset="0"/>
            </a:endParaRPr>
          </a:p>
          <a:p>
            <a:r>
              <a:rPr lang="en-US" sz="1000" dirty="0">
                <a:latin typeface="Lucida Console" panose="020B0609040504020204" pitchFamily="49" charset="0"/>
              </a:rPr>
              <a:t>        auto </a:t>
            </a:r>
            <a:r>
              <a:rPr lang="en-US" sz="1000" dirty="0" err="1">
                <a:latin typeface="Lucida Console" panose="020B0609040504020204" pitchFamily="49" charset="0"/>
              </a:rPr>
              <a:t>nEdge</a:t>
            </a:r>
            <a:r>
              <a:rPr lang="en-US" sz="1000" dirty="0">
                <a:latin typeface="Lucida Console" panose="020B0609040504020204" pitchFamily="49" charset="0"/>
              </a:rPr>
              <a:t>=</a:t>
            </a:r>
            <a:r>
              <a:rPr lang="en-US" sz="1000" dirty="0" err="1">
                <a:latin typeface="Lucida Console" panose="020B0609040504020204" pitchFamily="49" charset="0"/>
              </a:rPr>
              <a:t>shl.GetPolygonNumVertex</a:t>
            </a:r>
            <a:r>
              <a:rPr lang="en-US" sz="1000" dirty="0">
                <a:latin typeface="Lucida Console" panose="020B0609040504020204" pitchFamily="49" charset="0"/>
              </a:rPr>
              <a:t>(</a:t>
            </a:r>
            <a:r>
              <a:rPr lang="en-US" sz="1000" dirty="0" err="1">
                <a:latin typeface="Lucida Console" panose="020B0609040504020204" pitchFamily="49" charset="0"/>
              </a:rPr>
              <a:t>plHd</a:t>
            </a:r>
            <a:r>
              <a:rPr lang="en-US" sz="1000" dirty="0">
                <a:latin typeface="Lucida Console" panose="020B0609040504020204" pitchFamily="49" charset="0"/>
              </a:rPr>
              <a:t>);</a:t>
            </a:r>
          </a:p>
          <a:p>
            <a:r>
              <a:rPr lang="en-US" sz="1000" dirty="0">
                <a:latin typeface="Lucida Console" panose="020B0609040504020204" pitchFamily="49" charset="0"/>
              </a:rPr>
              <a:t>        for(</a:t>
            </a:r>
            <a:r>
              <a:rPr lang="en-US" sz="1000" dirty="0" err="1">
                <a:latin typeface="Lucida Console" panose="020B0609040504020204" pitchFamily="49" charset="0"/>
              </a:rPr>
              <a:t>decltype</a:t>
            </a:r>
            <a:r>
              <a:rPr lang="en-US" sz="1000" dirty="0">
                <a:latin typeface="Lucida Console" panose="020B0609040504020204" pitchFamily="49" charset="0"/>
              </a:rPr>
              <a:t>(</a:t>
            </a:r>
            <a:r>
              <a:rPr lang="en-US" sz="1000" dirty="0" err="1">
                <a:latin typeface="Lucida Console" panose="020B0609040504020204" pitchFamily="49" charset="0"/>
              </a:rPr>
              <a:t>nEdge</a:t>
            </a:r>
            <a:r>
              <a:rPr lang="en-US" sz="1000" dirty="0">
                <a:latin typeface="Lucida Console" panose="020B0609040504020204" pitchFamily="49" charset="0"/>
              </a:rPr>
              <a:t>) </a:t>
            </a:r>
            <a:r>
              <a:rPr lang="en-US" sz="1000" dirty="0" err="1">
                <a:latin typeface="Lucida Console" panose="020B0609040504020204" pitchFamily="49" charset="0"/>
              </a:rPr>
              <a:t>i</a:t>
            </a:r>
            <a:r>
              <a:rPr lang="en-US" sz="1000" dirty="0">
                <a:latin typeface="Lucida Console" panose="020B0609040504020204" pitchFamily="49" charset="0"/>
              </a:rPr>
              <a:t>=0; </a:t>
            </a:r>
            <a:r>
              <a:rPr lang="en-US" sz="1000" dirty="0" err="1">
                <a:latin typeface="Lucida Console" panose="020B0609040504020204" pitchFamily="49" charset="0"/>
              </a:rPr>
              <a:t>i</a:t>
            </a:r>
            <a:r>
              <a:rPr lang="en-US" sz="1000" dirty="0">
                <a:latin typeface="Lucida Console" panose="020B0609040504020204" pitchFamily="49" charset="0"/>
              </a:rPr>
              <a:t>&lt;</a:t>
            </a:r>
            <a:r>
              <a:rPr lang="en-US" sz="1000" dirty="0" err="1">
                <a:latin typeface="Lucida Console" panose="020B0609040504020204" pitchFamily="49" charset="0"/>
              </a:rPr>
              <a:t>nEdge</a:t>
            </a:r>
            <a:r>
              <a:rPr lang="en-US" sz="1000" dirty="0">
                <a:latin typeface="Lucida Console" panose="020B0609040504020204" pitchFamily="49" charset="0"/>
              </a:rPr>
              <a:t>; ++</a:t>
            </a:r>
            <a:r>
              <a:rPr lang="en-US" sz="1000" dirty="0" err="1">
                <a:latin typeface="Lucida Console" panose="020B0609040504020204" pitchFamily="49" charset="0"/>
              </a:rPr>
              <a:t>i</a:t>
            </a:r>
            <a:r>
              <a:rPr lang="en-US" sz="1000" dirty="0">
                <a:latin typeface="Lucida Console" panose="020B0609040504020204" pitchFamily="49" charset="0"/>
              </a:rPr>
              <a:t>)</a:t>
            </a:r>
          </a:p>
          <a:p>
            <a:r>
              <a:rPr lang="en-US" sz="1000" dirty="0">
                <a:latin typeface="Lucida Console" panose="020B0609040504020204" pitchFamily="49" charset="0"/>
              </a:rPr>
              <a:t>        {</a:t>
            </a:r>
          </a:p>
          <a:p>
            <a:r>
              <a:rPr lang="en-US" sz="1000" dirty="0">
                <a:latin typeface="Lucida Console" panose="020B0609040504020204" pitchFamily="49" charset="0"/>
              </a:rPr>
              <a:t>            auto </a:t>
            </a:r>
            <a:r>
              <a:rPr lang="en-US" sz="1000" dirty="0" err="1">
                <a:latin typeface="Lucida Console" panose="020B0609040504020204" pitchFamily="49" charset="0"/>
              </a:rPr>
              <a:t>neiPlHd</a:t>
            </a:r>
            <a:r>
              <a:rPr lang="en-US" sz="1000" dirty="0">
                <a:latin typeface="Lucida Console" panose="020B0609040504020204" pitchFamily="49" charset="0"/>
              </a:rPr>
              <a:t>=</a:t>
            </a:r>
            <a:r>
              <a:rPr lang="en-US" sz="1000" dirty="0" err="1">
                <a:latin typeface="Lucida Console" panose="020B0609040504020204" pitchFamily="49" charset="0"/>
              </a:rPr>
              <a:t>shl.GetNeighborPolygon</a:t>
            </a:r>
            <a:r>
              <a:rPr lang="en-US" sz="1000" dirty="0">
                <a:latin typeface="Lucida Console" panose="020B0609040504020204" pitchFamily="49" charset="0"/>
              </a:rPr>
              <a:t>(</a:t>
            </a:r>
            <a:r>
              <a:rPr lang="en-US" sz="1000" dirty="0" err="1">
                <a:latin typeface="Lucida Console" panose="020B0609040504020204" pitchFamily="49" charset="0"/>
              </a:rPr>
              <a:t>plHd,i</a:t>
            </a:r>
            <a:r>
              <a:rPr lang="en-US" sz="1000" dirty="0">
                <a:latin typeface="Lucida Console" panose="020B0609040504020204" pitchFamily="49" charset="0"/>
              </a:rPr>
              <a:t>);</a:t>
            </a:r>
          </a:p>
          <a:p>
            <a:r>
              <a:rPr lang="en-US" sz="1000" dirty="0">
                <a:latin typeface="Lucida Console" panose="020B0609040504020204" pitchFamily="49" charset="0"/>
              </a:rPr>
              <a:t>            if(</a:t>
            </a:r>
            <a:r>
              <a:rPr lang="en-US" sz="1000" dirty="0" err="1">
                <a:latin typeface="Lucida Console" panose="020B0609040504020204" pitchFamily="49" charset="0"/>
              </a:rPr>
              <a:t>nullptr</a:t>
            </a:r>
            <a:r>
              <a:rPr lang="en-US" sz="1000" dirty="0">
                <a:latin typeface="Lucida Console" panose="020B0609040504020204" pitchFamily="49" charset="0"/>
              </a:rPr>
              <a:t>!=</a:t>
            </a:r>
            <a:r>
              <a:rPr lang="en-US" sz="1000" dirty="0" err="1">
                <a:latin typeface="Lucida Console" panose="020B0609040504020204" pitchFamily="49" charset="0"/>
              </a:rPr>
              <a:t>neiPlHd</a:t>
            </a:r>
            <a:r>
              <a:rPr lang="en-US" sz="1000" dirty="0">
                <a:latin typeface="Lucida Console" panose="020B0609040504020204" pitchFamily="49" charset="0"/>
              </a:rPr>
              <a:t>)</a:t>
            </a:r>
          </a:p>
          <a:p>
            <a:r>
              <a:rPr lang="en-US" sz="1000" dirty="0">
                <a:latin typeface="Lucida Console" panose="020B0609040504020204" pitchFamily="49" charset="0"/>
              </a:rPr>
              <a:t>            {</a:t>
            </a:r>
          </a:p>
          <a:p>
            <a:r>
              <a:rPr lang="en-US" sz="1000" dirty="0">
                <a:latin typeface="Lucida Console" panose="020B0609040504020204" pitchFamily="49" charset="0"/>
              </a:rPr>
              <a:t>                auto </a:t>
            </a:r>
            <a:r>
              <a:rPr lang="en-US" sz="1000" dirty="0" err="1">
                <a:latin typeface="Lucida Console" panose="020B0609040504020204" pitchFamily="49" charset="0"/>
              </a:rPr>
              <a:t>neiCol</a:t>
            </a:r>
            <a:r>
              <a:rPr lang="en-US" sz="1000" dirty="0">
                <a:latin typeface="Lucida Console" panose="020B0609040504020204" pitchFamily="49" charset="0"/>
              </a:rPr>
              <a:t>=</a:t>
            </a:r>
            <a:r>
              <a:rPr lang="en-US" sz="1000" dirty="0" err="1">
                <a:latin typeface="Lucida Console" panose="020B0609040504020204" pitchFamily="49" charset="0"/>
              </a:rPr>
              <a:t>shl.GetColor</a:t>
            </a:r>
            <a:r>
              <a:rPr lang="en-US" sz="1000" dirty="0">
                <a:latin typeface="Lucida Console" panose="020B0609040504020204" pitchFamily="49" charset="0"/>
              </a:rPr>
              <a:t>(</a:t>
            </a:r>
            <a:r>
              <a:rPr lang="en-US" sz="1000" dirty="0" err="1">
                <a:latin typeface="Lucida Console" panose="020B0609040504020204" pitchFamily="49" charset="0"/>
              </a:rPr>
              <a:t>neiPlHd</a:t>
            </a:r>
            <a:r>
              <a:rPr lang="en-US" sz="1000" dirty="0">
                <a:latin typeface="Lucida Console" panose="020B0609040504020204" pitchFamily="49" charset="0"/>
              </a:rPr>
              <a:t>);</a:t>
            </a:r>
          </a:p>
          <a:p>
            <a:r>
              <a:rPr lang="en-US" sz="1000" dirty="0">
                <a:latin typeface="Lucida Console" panose="020B0609040504020204" pitchFamily="49" charset="0"/>
              </a:rPr>
              <a:t>                for(</a:t>
            </a:r>
            <a:r>
              <a:rPr lang="en-US" sz="1000" dirty="0" err="1">
                <a:latin typeface="Lucida Console" panose="020B0609040504020204" pitchFamily="49" charset="0"/>
              </a:rPr>
              <a:t>int</a:t>
            </a:r>
            <a:r>
              <a:rPr lang="en-US" sz="1000" dirty="0">
                <a:latin typeface="Lucida Console" panose="020B0609040504020204" pitchFamily="49" charset="0"/>
              </a:rPr>
              <a:t> j=0; j&lt;</a:t>
            </a:r>
            <a:r>
              <a:rPr lang="en-US" sz="1000" dirty="0" err="1">
                <a:latin typeface="Lucida Console" panose="020B0609040504020204" pitchFamily="49" charset="0"/>
              </a:rPr>
              <a:t>palette.size</a:t>
            </a:r>
            <a:r>
              <a:rPr lang="en-US" sz="1000" dirty="0">
                <a:latin typeface="Lucida Console" panose="020B0609040504020204" pitchFamily="49" charset="0"/>
              </a:rPr>
              <a:t>(); ++j)</a:t>
            </a:r>
          </a:p>
          <a:p>
            <a:r>
              <a:rPr lang="en-US" sz="1000" dirty="0">
                <a:latin typeface="Lucida Console" panose="020B0609040504020204" pitchFamily="49" charset="0"/>
              </a:rPr>
              <a:t>                {</a:t>
            </a:r>
          </a:p>
          <a:p>
            <a:r>
              <a:rPr lang="en-US" sz="1000" dirty="0">
                <a:latin typeface="Lucida Console" panose="020B0609040504020204" pitchFamily="49" charset="0"/>
              </a:rPr>
              <a:t>                    if(</a:t>
            </a:r>
            <a:r>
              <a:rPr lang="en-US" sz="1000" dirty="0" err="1">
                <a:latin typeface="Lucida Console" panose="020B0609040504020204" pitchFamily="49" charset="0"/>
              </a:rPr>
              <a:t>neiCol</a:t>
            </a:r>
            <a:r>
              <a:rPr lang="en-US" sz="1000" dirty="0">
                <a:latin typeface="Lucida Console" panose="020B0609040504020204" pitchFamily="49" charset="0"/>
              </a:rPr>
              <a:t>==palette[j])</a:t>
            </a:r>
          </a:p>
          <a:p>
            <a:r>
              <a:rPr lang="en-US" sz="1000" dirty="0">
                <a:latin typeface="Lucida Console" panose="020B0609040504020204" pitchFamily="49" charset="0"/>
              </a:rPr>
              <a:t>                    {</a:t>
            </a:r>
          </a:p>
          <a:p>
            <a:r>
              <a:rPr lang="en-US" sz="1000" dirty="0">
                <a:latin typeface="Lucida Console" panose="020B0609040504020204" pitchFamily="49" charset="0"/>
              </a:rPr>
              <a:t>                        used[j]=true;</a:t>
            </a:r>
          </a:p>
          <a:p>
            <a:r>
              <a:rPr lang="en-US" sz="1000" dirty="0">
                <a:latin typeface="Lucida Console" panose="020B0609040504020204" pitchFamily="49" charset="0"/>
              </a:rPr>
              <a:t>                        break;</a:t>
            </a:r>
          </a:p>
          <a:p>
            <a:r>
              <a:rPr lang="en-US" sz="1000" dirty="0">
                <a:latin typeface="Lucida Console" panose="020B0609040504020204" pitchFamily="49" charset="0"/>
              </a:rPr>
              <a:t>                    }</a:t>
            </a:r>
          </a:p>
          <a:p>
            <a:r>
              <a:rPr lang="en-US" sz="1000" dirty="0">
                <a:latin typeface="Lucida Console" panose="020B0609040504020204" pitchFamily="49" charset="0"/>
              </a:rPr>
              <a:t>                }</a:t>
            </a:r>
          </a:p>
          <a:p>
            <a:r>
              <a:rPr lang="en-US" sz="1000" dirty="0">
                <a:latin typeface="Lucida Console" panose="020B0609040504020204" pitchFamily="49" charset="0"/>
              </a:rPr>
              <a:t>            }</a:t>
            </a:r>
          </a:p>
          <a:p>
            <a:r>
              <a:rPr lang="en-US" sz="1000" dirty="0">
                <a:latin typeface="Lucida Console" panose="020B0609040504020204" pitchFamily="49" charset="0"/>
              </a:rPr>
              <a:t>        }</a:t>
            </a:r>
          </a:p>
          <a:p>
            <a:endParaRPr lang="en-US" sz="1000" dirty="0">
              <a:latin typeface="Lucida Console" panose="020B0609040504020204" pitchFamily="49" charset="0"/>
            </a:endParaRPr>
          </a:p>
        </p:txBody>
      </p:sp>
      <p:sp>
        <p:nvSpPr>
          <p:cNvPr id="5" name="TextBox 4"/>
          <p:cNvSpPr txBox="1"/>
          <p:nvPr/>
        </p:nvSpPr>
        <p:spPr>
          <a:xfrm>
            <a:off x="4423174" y="152400"/>
            <a:ext cx="4724370" cy="3631763"/>
          </a:xfrm>
          <a:prstGeom prst="rect">
            <a:avLst/>
          </a:prstGeom>
          <a:noFill/>
        </p:spPr>
        <p:txBody>
          <a:bodyPr wrap="none" rtlCol="0">
            <a:spAutoFit/>
          </a:bodyPr>
          <a:lstStyle/>
          <a:p>
            <a:endParaRPr lang="en-US" sz="1000" dirty="0">
              <a:latin typeface="Lucida Console" panose="020B0609040504020204" pitchFamily="49" charset="0"/>
            </a:endParaRPr>
          </a:p>
          <a:p>
            <a:endParaRPr lang="en-US" sz="1000" dirty="0">
              <a:latin typeface="Lucida Console" panose="020B0609040504020204" pitchFamily="49" charset="0"/>
            </a:endParaRPr>
          </a:p>
          <a:p>
            <a:r>
              <a:rPr lang="en-US" sz="1000" dirty="0">
                <a:latin typeface="Lucida Console" panose="020B0609040504020204" pitchFamily="49" charset="0"/>
              </a:rPr>
              <a:t>        </a:t>
            </a:r>
            <a:r>
              <a:rPr lang="en-US" sz="1000" dirty="0" err="1">
                <a:latin typeface="Lucida Console" panose="020B0609040504020204" pitchFamily="49" charset="0"/>
              </a:rPr>
              <a:t>int</a:t>
            </a:r>
            <a:r>
              <a:rPr lang="en-US" sz="1000" dirty="0">
                <a:latin typeface="Lucida Console" panose="020B0609040504020204" pitchFamily="49" charset="0"/>
              </a:rPr>
              <a:t> </a:t>
            </a:r>
            <a:r>
              <a:rPr lang="en-US" sz="1000" dirty="0" err="1">
                <a:latin typeface="Lucida Console" panose="020B0609040504020204" pitchFamily="49" charset="0"/>
              </a:rPr>
              <a:t>unusedIndex</a:t>
            </a:r>
            <a:r>
              <a:rPr lang="en-US" sz="1000" dirty="0">
                <a:latin typeface="Lucida Console" panose="020B0609040504020204" pitchFamily="49" charset="0"/>
              </a:rPr>
              <a:t>=-1;</a:t>
            </a:r>
          </a:p>
          <a:p>
            <a:r>
              <a:rPr lang="en-US" sz="1000" dirty="0">
                <a:latin typeface="Lucida Console" panose="020B0609040504020204" pitchFamily="49" charset="0"/>
              </a:rPr>
              <a:t>        for(</a:t>
            </a:r>
            <a:r>
              <a:rPr lang="en-US" sz="1000" dirty="0" err="1">
                <a:latin typeface="Lucida Console" panose="020B0609040504020204" pitchFamily="49" charset="0"/>
              </a:rPr>
              <a:t>int</a:t>
            </a:r>
            <a:r>
              <a:rPr lang="en-US" sz="1000" dirty="0">
                <a:latin typeface="Lucida Console" panose="020B0609040504020204" pitchFamily="49" charset="0"/>
              </a:rPr>
              <a:t> k=0; k&lt;</a:t>
            </a:r>
            <a:r>
              <a:rPr lang="en-US" sz="1000" dirty="0" err="1">
                <a:latin typeface="Lucida Console" panose="020B0609040504020204" pitchFamily="49" charset="0"/>
              </a:rPr>
              <a:t>palette.size</a:t>
            </a:r>
            <a:r>
              <a:rPr lang="en-US" sz="1000" dirty="0">
                <a:latin typeface="Lucida Console" panose="020B0609040504020204" pitchFamily="49" charset="0"/>
              </a:rPr>
              <a:t>(); ++k)</a:t>
            </a:r>
          </a:p>
          <a:p>
            <a:r>
              <a:rPr lang="en-US" sz="1000" dirty="0">
                <a:latin typeface="Lucida Console" panose="020B0609040504020204" pitchFamily="49" charset="0"/>
              </a:rPr>
              <a:t>        {</a:t>
            </a:r>
          </a:p>
          <a:p>
            <a:r>
              <a:rPr lang="en-US" sz="1000" dirty="0">
                <a:latin typeface="Lucida Console" panose="020B0609040504020204" pitchFamily="49" charset="0"/>
              </a:rPr>
              <a:t>            if(true!=used[k])</a:t>
            </a:r>
          </a:p>
          <a:p>
            <a:r>
              <a:rPr lang="en-US" sz="1000" dirty="0">
                <a:latin typeface="Lucida Console" panose="020B0609040504020204" pitchFamily="49" charset="0"/>
              </a:rPr>
              <a:t>            {</a:t>
            </a:r>
          </a:p>
          <a:p>
            <a:r>
              <a:rPr lang="en-US" sz="1000" dirty="0">
                <a:latin typeface="Lucida Console" panose="020B0609040504020204" pitchFamily="49" charset="0"/>
              </a:rPr>
              <a:t>                </a:t>
            </a:r>
            <a:r>
              <a:rPr lang="en-US" sz="1000" dirty="0" err="1">
                <a:latin typeface="Lucida Console" panose="020B0609040504020204" pitchFamily="49" charset="0"/>
              </a:rPr>
              <a:t>unusedIndex</a:t>
            </a:r>
            <a:r>
              <a:rPr lang="en-US" sz="1000" dirty="0">
                <a:latin typeface="Lucida Console" panose="020B0609040504020204" pitchFamily="49" charset="0"/>
              </a:rPr>
              <a:t>=k;</a:t>
            </a:r>
          </a:p>
          <a:p>
            <a:r>
              <a:rPr lang="en-US" sz="1000" dirty="0">
                <a:latin typeface="Lucida Console" panose="020B0609040504020204" pitchFamily="49" charset="0"/>
              </a:rPr>
              <a:t>                break;</a:t>
            </a:r>
          </a:p>
          <a:p>
            <a:r>
              <a:rPr lang="en-US" sz="1000" dirty="0">
                <a:latin typeface="Lucida Console" panose="020B0609040504020204" pitchFamily="49" charset="0"/>
              </a:rPr>
              <a:t>            }</a:t>
            </a:r>
          </a:p>
          <a:p>
            <a:r>
              <a:rPr lang="en-US" sz="1000" dirty="0">
                <a:latin typeface="Lucida Console" panose="020B0609040504020204" pitchFamily="49" charset="0"/>
              </a:rPr>
              <a:t>        }</a:t>
            </a:r>
          </a:p>
          <a:p>
            <a:r>
              <a:rPr lang="en-US" sz="1000" dirty="0">
                <a:latin typeface="Lucida Console" panose="020B0609040504020204" pitchFamily="49" charset="0"/>
              </a:rPr>
              <a:t>        if(0&lt;=</a:t>
            </a:r>
            <a:r>
              <a:rPr lang="en-US" sz="1000" dirty="0" err="1">
                <a:latin typeface="Lucida Console" panose="020B0609040504020204" pitchFamily="49" charset="0"/>
              </a:rPr>
              <a:t>unusedIndex</a:t>
            </a:r>
            <a:r>
              <a:rPr lang="en-US" sz="1000" dirty="0">
                <a:latin typeface="Lucida Console" panose="020B0609040504020204" pitchFamily="49" charset="0"/>
              </a:rPr>
              <a:t>)</a:t>
            </a:r>
          </a:p>
          <a:p>
            <a:r>
              <a:rPr lang="en-US" sz="1000" dirty="0">
                <a:latin typeface="Lucida Console" panose="020B0609040504020204" pitchFamily="49" charset="0"/>
              </a:rPr>
              <a:t>        {</a:t>
            </a:r>
          </a:p>
          <a:p>
            <a:r>
              <a:rPr lang="en-US" sz="1000" dirty="0">
                <a:latin typeface="Lucida Console" panose="020B0609040504020204" pitchFamily="49" charset="0"/>
              </a:rPr>
              <a:t>            </a:t>
            </a:r>
            <a:r>
              <a:rPr lang="en-US" sz="1000" dirty="0" err="1">
                <a:latin typeface="Lucida Console" panose="020B0609040504020204" pitchFamily="49" charset="0"/>
              </a:rPr>
              <a:t>shl.SetPolygonColor</a:t>
            </a:r>
            <a:r>
              <a:rPr lang="en-US" sz="1000" dirty="0">
                <a:latin typeface="Lucida Console" panose="020B0609040504020204" pitchFamily="49" charset="0"/>
              </a:rPr>
              <a:t>(</a:t>
            </a:r>
            <a:r>
              <a:rPr lang="en-US" sz="1000" dirty="0" err="1">
                <a:latin typeface="Lucida Console" panose="020B0609040504020204" pitchFamily="49" charset="0"/>
              </a:rPr>
              <a:t>plHd,palette</a:t>
            </a:r>
            <a:r>
              <a:rPr lang="en-US" sz="1000" dirty="0">
                <a:latin typeface="Lucida Console" panose="020B0609040504020204" pitchFamily="49" charset="0"/>
              </a:rPr>
              <a:t>[</a:t>
            </a:r>
            <a:r>
              <a:rPr lang="en-US" sz="1000" dirty="0" err="1">
                <a:latin typeface="Lucida Console" panose="020B0609040504020204" pitchFamily="49" charset="0"/>
              </a:rPr>
              <a:t>unusedIndex</a:t>
            </a:r>
            <a:r>
              <a:rPr lang="en-US" sz="1000" dirty="0">
                <a:latin typeface="Lucida Console" panose="020B0609040504020204" pitchFamily="49" charset="0"/>
              </a:rPr>
              <a:t>]);</a:t>
            </a:r>
          </a:p>
          <a:p>
            <a:r>
              <a:rPr lang="en-US" sz="1000" dirty="0">
                <a:latin typeface="Lucida Console" panose="020B0609040504020204" pitchFamily="49" charset="0"/>
              </a:rPr>
              <a:t>        }</a:t>
            </a:r>
          </a:p>
          <a:p>
            <a:r>
              <a:rPr lang="en-US" sz="1000" dirty="0">
                <a:latin typeface="Lucida Console" panose="020B0609040504020204" pitchFamily="49" charset="0"/>
              </a:rPr>
              <a:t>        else</a:t>
            </a:r>
          </a:p>
          <a:p>
            <a:r>
              <a:rPr lang="en-US" sz="1000" dirty="0">
                <a:latin typeface="Lucida Console" panose="020B0609040504020204" pitchFamily="49" charset="0"/>
              </a:rPr>
              <a:t>        {</a:t>
            </a:r>
          </a:p>
          <a:p>
            <a:r>
              <a:rPr lang="en-US" sz="1000" dirty="0">
                <a:latin typeface="Lucida Console" panose="020B0609040504020204" pitchFamily="49" charset="0"/>
              </a:rPr>
              <a:t>            // You come up with a new color, </a:t>
            </a:r>
          </a:p>
          <a:p>
            <a:r>
              <a:rPr lang="en-US" sz="1000" dirty="0">
                <a:latin typeface="Lucida Console" panose="020B0609040504020204" pitchFamily="49" charset="0"/>
              </a:rPr>
              <a:t>            // use it, and add to palette.</a:t>
            </a:r>
          </a:p>
          <a:p>
            <a:r>
              <a:rPr lang="en-US" sz="1000" dirty="0">
                <a:latin typeface="Lucida Console" panose="020B0609040504020204" pitchFamily="49" charset="0"/>
              </a:rPr>
              <a:t>        }</a:t>
            </a:r>
          </a:p>
          <a:p>
            <a:r>
              <a:rPr lang="en-US" sz="1000" dirty="0">
                <a:latin typeface="Lucida Console" panose="020B0609040504020204" pitchFamily="49" charset="0"/>
              </a:rPr>
              <a:t>    }</a:t>
            </a:r>
          </a:p>
          <a:p>
            <a:endParaRPr lang="en-US" sz="1000" dirty="0">
              <a:latin typeface="Lucida Console" panose="020B0609040504020204" pitchFamily="49" charset="0"/>
            </a:endParaRPr>
          </a:p>
          <a:p>
            <a:endParaRPr lang="en-US" sz="1000" dirty="0">
              <a:latin typeface="Lucida Console" panose="020B0609040504020204" pitchFamily="49" charset="0"/>
            </a:endParaRPr>
          </a:p>
        </p:txBody>
      </p:sp>
    </p:spTree>
    <p:extLst>
      <p:ext uri="{BB962C8B-B14F-4D97-AF65-F5344CB8AC3E}">
        <p14:creationId xmlns:p14="http://schemas.microsoft.com/office/powerpoint/2010/main" val="150497144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Greedy-Search Path Finding</a:t>
            </a:r>
          </a:p>
        </p:txBody>
      </p:sp>
      <p:sp>
        <p:nvSpPr>
          <p:cNvPr id="3" name="Content Placeholder 2"/>
          <p:cNvSpPr>
            <a:spLocks noGrp="1"/>
          </p:cNvSpPr>
          <p:nvPr>
            <p:ph idx="1"/>
          </p:nvPr>
        </p:nvSpPr>
        <p:spPr/>
        <p:txBody>
          <a:bodyPr/>
          <a:lstStyle/>
          <a:p>
            <a:r>
              <a:rPr lang="en-US" dirty="0"/>
              <a:t>Starting from a vertex, find a neighboring vertex that shortens the distance to the goal the most.</a:t>
            </a:r>
          </a:p>
          <a:p>
            <a:r>
              <a:rPr lang="en-US" dirty="0"/>
              <a:t>Repeat it until reaching the goal or no more next vertex is found.</a:t>
            </a:r>
          </a:p>
          <a:p>
            <a:endParaRPr lang="en-US" dirty="0"/>
          </a:p>
        </p:txBody>
      </p:sp>
    </p:spTree>
    <p:extLst>
      <p:ext uri="{BB962C8B-B14F-4D97-AF65-F5344CB8AC3E}">
        <p14:creationId xmlns:p14="http://schemas.microsoft.com/office/powerpoint/2010/main" val="90863207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458956"/>
            <a:ext cx="5801588" cy="6093976"/>
          </a:xfrm>
          <a:prstGeom prst="rect">
            <a:avLst/>
          </a:prstGeom>
          <a:noFill/>
        </p:spPr>
        <p:txBody>
          <a:bodyPr wrap="none" rtlCol="0">
            <a:spAutoFit/>
          </a:bodyPr>
          <a:lstStyle/>
          <a:p>
            <a:r>
              <a:rPr lang="en-US" sz="1000" dirty="0" err="1">
                <a:latin typeface="Lucida Console" panose="020B0609040504020204" pitchFamily="49" charset="0"/>
              </a:rPr>
              <a:t>std</a:t>
            </a:r>
            <a:r>
              <a:rPr lang="en-US" sz="1000" dirty="0">
                <a:latin typeface="Lucida Console" panose="020B0609040504020204" pitchFamily="49" charset="0"/>
              </a:rPr>
              <a:t>::vector &lt;</a:t>
            </a:r>
            <a:r>
              <a:rPr lang="en-US" sz="1000" dirty="0" err="1">
                <a:latin typeface="Lucida Console" panose="020B0609040504020204" pitchFamily="49" charset="0"/>
              </a:rPr>
              <a:t>YsShell</a:t>
            </a:r>
            <a:r>
              <a:rPr lang="en-US" sz="1000" dirty="0">
                <a:latin typeface="Lucida Console" panose="020B0609040504020204" pitchFamily="49" charset="0"/>
              </a:rPr>
              <a:t>::</a:t>
            </a:r>
            <a:r>
              <a:rPr lang="en-US" sz="1000" dirty="0" err="1">
                <a:latin typeface="Lucida Console" panose="020B0609040504020204" pitchFamily="49" charset="0"/>
              </a:rPr>
              <a:t>VertexHandle</a:t>
            </a:r>
            <a:r>
              <a:rPr lang="en-US" sz="1000" dirty="0">
                <a:latin typeface="Lucida Console" panose="020B0609040504020204" pitchFamily="49" charset="0"/>
              </a:rPr>
              <a:t>&gt; </a:t>
            </a:r>
            <a:r>
              <a:rPr lang="en-US" sz="1000" dirty="0" err="1">
                <a:latin typeface="Lucida Console" panose="020B0609040504020204" pitchFamily="49" charset="0"/>
              </a:rPr>
              <a:t>FindPath</a:t>
            </a:r>
            <a:r>
              <a:rPr lang="en-US" sz="1000" dirty="0">
                <a:latin typeface="Lucida Console" panose="020B0609040504020204" pitchFamily="49" charset="0"/>
              </a:rPr>
              <a:t>(</a:t>
            </a:r>
          </a:p>
          <a:p>
            <a:r>
              <a:rPr lang="en-US" sz="1000" dirty="0">
                <a:latin typeface="Lucida Console" panose="020B0609040504020204" pitchFamily="49" charset="0"/>
              </a:rPr>
              <a:t>    </a:t>
            </a:r>
            <a:r>
              <a:rPr lang="en-US" sz="1000" dirty="0" err="1">
                <a:latin typeface="Lucida Console" panose="020B0609040504020204" pitchFamily="49" charset="0"/>
              </a:rPr>
              <a:t>const</a:t>
            </a:r>
            <a:r>
              <a:rPr lang="en-US" sz="1000" dirty="0">
                <a:latin typeface="Lucida Console" panose="020B0609040504020204" pitchFamily="49" charset="0"/>
              </a:rPr>
              <a:t> </a:t>
            </a:r>
            <a:r>
              <a:rPr lang="en-US" sz="1000" dirty="0" err="1">
                <a:latin typeface="Lucida Console" panose="020B0609040504020204" pitchFamily="49" charset="0"/>
              </a:rPr>
              <a:t>YsShellExt</a:t>
            </a:r>
            <a:r>
              <a:rPr lang="en-US" sz="1000" dirty="0">
                <a:latin typeface="Lucida Console" panose="020B0609040504020204" pitchFamily="49" charset="0"/>
              </a:rPr>
              <a:t> &amp;</a:t>
            </a:r>
            <a:r>
              <a:rPr lang="en-US" sz="1000" dirty="0" err="1">
                <a:latin typeface="Lucida Console" panose="020B0609040504020204" pitchFamily="49" charset="0"/>
              </a:rPr>
              <a:t>shl</a:t>
            </a:r>
            <a:r>
              <a:rPr lang="en-US" sz="1000" dirty="0">
                <a:latin typeface="Lucida Console" panose="020B0609040504020204" pitchFamily="49" charset="0"/>
              </a:rPr>
              <a:t>,</a:t>
            </a:r>
          </a:p>
          <a:p>
            <a:r>
              <a:rPr lang="en-US" sz="1000" dirty="0">
                <a:latin typeface="Lucida Console" panose="020B0609040504020204" pitchFamily="49" charset="0"/>
              </a:rPr>
              <a:t>    </a:t>
            </a:r>
            <a:r>
              <a:rPr lang="en-US" sz="1000" dirty="0" err="1">
                <a:latin typeface="Lucida Console" panose="020B0609040504020204" pitchFamily="49" charset="0"/>
              </a:rPr>
              <a:t>YsShell</a:t>
            </a:r>
            <a:r>
              <a:rPr lang="en-US" sz="1000" dirty="0">
                <a:latin typeface="Lucida Console" panose="020B0609040504020204" pitchFamily="49" charset="0"/>
              </a:rPr>
              <a:t>::</a:t>
            </a:r>
            <a:r>
              <a:rPr lang="en-US" sz="1000" dirty="0" err="1">
                <a:latin typeface="Lucida Console" panose="020B0609040504020204" pitchFamily="49" charset="0"/>
              </a:rPr>
              <a:t>VertexHandle</a:t>
            </a:r>
            <a:r>
              <a:rPr lang="en-US" sz="1000" dirty="0">
                <a:latin typeface="Lucida Console" panose="020B0609040504020204" pitchFamily="49" charset="0"/>
              </a:rPr>
              <a:t> </a:t>
            </a:r>
            <a:r>
              <a:rPr lang="en-US" sz="1000" dirty="0" err="1">
                <a:latin typeface="Lucida Console" panose="020B0609040504020204" pitchFamily="49" charset="0"/>
              </a:rPr>
              <a:t>fromVtHd,YsShell</a:t>
            </a:r>
            <a:r>
              <a:rPr lang="en-US" sz="1000" dirty="0">
                <a:latin typeface="Lucida Console" panose="020B0609040504020204" pitchFamily="49" charset="0"/>
              </a:rPr>
              <a:t>::</a:t>
            </a:r>
            <a:r>
              <a:rPr lang="en-US" sz="1000" dirty="0" err="1">
                <a:latin typeface="Lucida Console" panose="020B0609040504020204" pitchFamily="49" charset="0"/>
              </a:rPr>
              <a:t>VertexHandle</a:t>
            </a:r>
            <a:r>
              <a:rPr lang="en-US" sz="1000" dirty="0">
                <a:latin typeface="Lucida Console" panose="020B0609040504020204" pitchFamily="49" charset="0"/>
              </a:rPr>
              <a:t> </a:t>
            </a:r>
            <a:r>
              <a:rPr lang="en-US" sz="1000" dirty="0" err="1">
                <a:latin typeface="Lucida Console" panose="020B0609040504020204" pitchFamily="49" charset="0"/>
              </a:rPr>
              <a:t>toVtHd</a:t>
            </a:r>
            <a:r>
              <a:rPr lang="en-US" sz="1000" dirty="0">
                <a:latin typeface="Lucida Console" panose="020B0609040504020204" pitchFamily="49" charset="0"/>
              </a:rPr>
              <a:t>) </a:t>
            </a:r>
            <a:r>
              <a:rPr lang="en-US" sz="1000" dirty="0" err="1">
                <a:latin typeface="Lucida Console" panose="020B0609040504020204" pitchFamily="49" charset="0"/>
              </a:rPr>
              <a:t>const</a:t>
            </a:r>
            <a:endParaRPr lang="en-US" sz="1000" dirty="0">
              <a:latin typeface="Lucida Console" panose="020B0609040504020204" pitchFamily="49" charset="0"/>
            </a:endParaRPr>
          </a:p>
          <a:p>
            <a:r>
              <a:rPr lang="en-US" sz="1000" dirty="0">
                <a:latin typeface="Lucida Console" panose="020B0609040504020204" pitchFamily="49" charset="0"/>
              </a:rPr>
              <a:t>{</a:t>
            </a:r>
          </a:p>
          <a:p>
            <a:r>
              <a:rPr lang="en-US" sz="1000" dirty="0">
                <a:latin typeface="Lucida Console" panose="020B0609040504020204" pitchFamily="49" charset="0"/>
              </a:rPr>
              <a:t>    double </a:t>
            </a:r>
            <a:r>
              <a:rPr lang="en-US" sz="1000" dirty="0" err="1">
                <a:latin typeface="Lucida Console" panose="020B0609040504020204" pitchFamily="49" charset="0"/>
              </a:rPr>
              <a:t>dist</a:t>
            </a:r>
            <a:r>
              <a:rPr lang="en-US" sz="1000" dirty="0">
                <a:latin typeface="Lucida Console" panose="020B0609040504020204" pitchFamily="49" charset="0"/>
              </a:rPr>
              <a:t>=</a:t>
            </a:r>
            <a:r>
              <a:rPr lang="en-US" sz="1000" dirty="0" err="1">
                <a:latin typeface="Lucida Console" panose="020B0609040504020204" pitchFamily="49" charset="0"/>
              </a:rPr>
              <a:t>shl.GetEdgeLength</a:t>
            </a:r>
            <a:r>
              <a:rPr lang="en-US" sz="1000" dirty="0">
                <a:latin typeface="Lucida Console" panose="020B0609040504020204" pitchFamily="49" charset="0"/>
              </a:rPr>
              <a:t>(</a:t>
            </a:r>
            <a:r>
              <a:rPr lang="en-US" sz="1000" dirty="0" err="1">
                <a:latin typeface="Lucida Console" panose="020B0609040504020204" pitchFamily="49" charset="0"/>
              </a:rPr>
              <a:t>fromVtHd,toVtHd</a:t>
            </a:r>
            <a:r>
              <a:rPr lang="en-US" sz="1000" dirty="0">
                <a:latin typeface="Lucida Console" panose="020B0609040504020204" pitchFamily="49" charset="0"/>
              </a:rPr>
              <a:t>);</a:t>
            </a:r>
          </a:p>
          <a:p>
            <a:endParaRPr lang="en-US" sz="1000" dirty="0">
              <a:latin typeface="Lucida Console" panose="020B0609040504020204" pitchFamily="49" charset="0"/>
            </a:endParaRPr>
          </a:p>
          <a:p>
            <a:r>
              <a:rPr lang="en-US" sz="1000" dirty="0">
                <a:latin typeface="Lucida Console" panose="020B0609040504020204" pitchFamily="49" charset="0"/>
              </a:rPr>
              <a:t>    </a:t>
            </a:r>
            <a:r>
              <a:rPr lang="en-US" sz="1000" dirty="0" err="1">
                <a:latin typeface="Lucida Console" panose="020B0609040504020204" pitchFamily="49" charset="0"/>
              </a:rPr>
              <a:t>std</a:t>
            </a:r>
            <a:r>
              <a:rPr lang="en-US" sz="1000" dirty="0">
                <a:latin typeface="Lucida Console" panose="020B0609040504020204" pitchFamily="49" charset="0"/>
              </a:rPr>
              <a:t>::vector &lt;</a:t>
            </a:r>
            <a:r>
              <a:rPr lang="en-US" sz="1000" dirty="0" err="1">
                <a:latin typeface="Lucida Console" panose="020B0609040504020204" pitchFamily="49" charset="0"/>
              </a:rPr>
              <a:t>YsShell</a:t>
            </a:r>
            <a:r>
              <a:rPr lang="en-US" sz="1000" dirty="0">
                <a:latin typeface="Lucida Console" panose="020B0609040504020204" pitchFamily="49" charset="0"/>
              </a:rPr>
              <a:t>::</a:t>
            </a:r>
            <a:r>
              <a:rPr lang="en-US" sz="1000" dirty="0" err="1">
                <a:latin typeface="Lucida Console" panose="020B0609040504020204" pitchFamily="49" charset="0"/>
              </a:rPr>
              <a:t>VertexHandle</a:t>
            </a:r>
            <a:r>
              <a:rPr lang="en-US" sz="1000" dirty="0">
                <a:latin typeface="Lucida Console" panose="020B0609040504020204" pitchFamily="49" charset="0"/>
              </a:rPr>
              <a:t>&gt; path;</a:t>
            </a:r>
          </a:p>
          <a:p>
            <a:r>
              <a:rPr lang="en-US" sz="1000" dirty="0">
                <a:latin typeface="Lucida Console" panose="020B0609040504020204" pitchFamily="49" charset="0"/>
              </a:rPr>
              <a:t>    </a:t>
            </a:r>
            <a:r>
              <a:rPr lang="en-US" sz="1000" dirty="0" err="1">
                <a:latin typeface="Lucida Console" panose="020B0609040504020204" pitchFamily="49" charset="0"/>
              </a:rPr>
              <a:t>path.push_back</a:t>
            </a:r>
            <a:r>
              <a:rPr lang="en-US" sz="1000" dirty="0">
                <a:latin typeface="Lucida Console" panose="020B0609040504020204" pitchFamily="49" charset="0"/>
              </a:rPr>
              <a:t>(</a:t>
            </a:r>
            <a:r>
              <a:rPr lang="en-US" sz="1000" dirty="0" err="1">
                <a:latin typeface="Lucida Console" panose="020B0609040504020204" pitchFamily="49" charset="0"/>
              </a:rPr>
              <a:t>fromVtHd</a:t>
            </a:r>
            <a:r>
              <a:rPr lang="en-US" sz="1000" dirty="0">
                <a:latin typeface="Lucida Console" panose="020B0609040504020204" pitchFamily="49" charset="0"/>
              </a:rPr>
              <a:t>);</a:t>
            </a:r>
          </a:p>
          <a:p>
            <a:endParaRPr lang="en-US" sz="1000" dirty="0">
              <a:latin typeface="Lucida Console" panose="020B0609040504020204" pitchFamily="49" charset="0"/>
            </a:endParaRPr>
          </a:p>
          <a:p>
            <a:r>
              <a:rPr lang="en-US" sz="1000" dirty="0">
                <a:latin typeface="Lucida Console" panose="020B0609040504020204" pitchFamily="49" charset="0"/>
              </a:rPr>
              <a:t>    auto </a:t>
            </a:r>
            <a:r>
              <a:rPr lang="en-US" sz="1000" dirty="0" err="1">
                <a:latin typeface="Lucida Console" panose="020B0609040504020204" pitchFamily="49" charset="0"/>
              </a:rPr>
              <a:t>vtHd</a:t>
            </a:r>
            <a:r>
              <a:rPr lang="en-US" sz="1000" dirty="0">
                <a:latin typeface="Lucida Console" panose="020B0609040504020204" pitchFamily="49" charset="0"/>
              </a:rPr>
              <a:t>=</a:t>
            </a:r>
            <a:r>
              <a:rPr lang="en-US" sz="1000" dirty="0" err="1">
                <a:latin typeface="Lucida Console" panose="020B0609040504020204" pitchFamily="49" charset="0"/>
              </a:rPr>
              <a:t>fromVtHd</a:t>
            </a:r>
            <a:r>
              <a:rPr lang="en-US" sz="1000" dirty="0">
                <a:latin typeface="Lucida Console" panose="020B0609040504020204" pitchFamily="49" charset="0"/>
              </a:rPr>
              <a:t>;</a:t>
            </a:r>
          </a:p>
          <a:p>
            <a:r>
              <a:rPr lang="en-US" sz="1000" dirty="0">
                <a:latin typeface="Lucida Console" panose="020B0609040504020204" pitchFamily="49" charset="0"/>
              </a:rPr>
              <a:t>    while(</a:t>
            </a:r>
            <a:r>
              <a:rPr lang="en-US" sz="1000" dirty="0" err="1">
                <a:latin typeface="Lucida Console" panose="020B0609040504020204" pitchFamily="49" charset="0"/>
              </a:rPr>
              <a:t>vtHd</a:t>
            </a:r>
            <a:r>
              <a:rPr lang="en-US" sz="1000" dirty="0">
                <a:latin typeface="Lucida Console" panose="020B0609040504020204" pitchFamily="49" charset="0"/>
              </a:rPr>
              <a:t>!=</a:t>
            </a:r>
            <a:r>
              <a:rPr lang="en-US" sz="1000" dirty="0" err="1">
                <a:latin typeface="Lucida Console" panose="020B0609040504020204" pitchFamily="49" charset="0"/>
              </a:rPr>
              <a:t>toVtHd</a:t>
            </a:r>
            <a:r>
              <a:rPr lang="en-US" sz="1000" dirty="0">
                <a:latin typeface="Lucida Console" panose="020B0609040504020204" pitchFamily="49" charset="0"/>
              </a:rPr>
              <a:t>)</a:t>
            </a:r>
          </a:p>
          <a:p>
            <a:r>
              <a:rPr lang="en-US" sz="1000" dirty="0">
                <a:latin typeface="Lucida Console" panose="020B0609040504020204" pitchFamily="49" charset="0"/>
              </a:rPr>
              <a:t>    {</a:t>
            </a:r>
          </a:p>
          <a:p>
            <a:r>
              <a:rPr lang="en-US" sz="1000" dirty="0">
                <a:latin typeface="Lucida Console" panose="020B0609040504020204" pitchFamily="49" charset="0"/>
              </a:rPr>
              <a:t>        double </a:t>
            </a:r>
            <a:r>
              <a:rPr lang="en-US" sz="1000" dirty="0" err="1">
                <a:latin typeface="Lucida Console" panose="020B0609040504020204" pitchFamily="49" charset="0"/>
              </a:rPr>
              <a:t>bestDist</a:t>
            </a:r>
            <a:r>
              <a:rPr lang="en-US" sz="1000" dirty="0">
                <a:latin typeface="Lucida Console" panose="020B0609040504020204" pitchFamily="49" charset="0"/>
              </a:rPr>
              <a:t>=</a:t>
            </a:r>
            <a:r>
              <a:rPr lang="en-US" sz="1000" dirty="0" err="1">
                <a:latin typeface="Lucida Console" panose="020B0609040504020204" pitchFamily="49" charset="0"/>
              </a:rPr>
              <a:t>dist</a:t>
            </a:r>
            <a:r>
              <a:rPr lang="en-US" sz="1000" dirty="0">
                <a:latin typeface="Lucida Console" panose="020B0609040504020204" pitchFamily="49" charset="0"/>
              </a:rPr>
              <a:t>;</a:t>
            </a:r>
          </a:p>
          <a:p>
            <a:r>
              <a:rPr lang="en-US" sz="1000" dirty="0">
                <a:latin typeface="Lucida Console" panose="020B0609040504020204" pitchFamily="49" charset="0"/>
              </a:rPr>
              <a:t>        </a:t>
            </a:r>
            <a:r>
              <a:rPr lang="en-US" sz="1000" dirty="0" err="1">
                <a:latin typeface="Lucida Console" panose="020B0609040504020204" pitchFamily="49" charset="0"/>
              </a:rPr>
              <a:t>YsShell</a:t>
            </a:r>
            <a:r>
              <a:rPr lang="en-US" sz="1000" dirty="0">
                <a:latin typeface="Lucida Console" panose="020B0609040504020204" pitchFamily="49" charset="0"/>
              </a:rPr>
              <a:t>::</a:t>
            </a:r>
            <a:r>
              <a:rPr lang="en-US" sz="1000" dirty="0" err="1">
                <a:latin typeface="Lucida Console" panose="020B0609040504020204" pitchFamily="49" charset="0"/>
              </a:rPr>
              <a:t>VertexHandle</a:t>
            </a:r>
            <a:r>
              <a:rPr lang="en-US" sz="1000" dirty="0">
                <a:latin typeface="Lucida Console" panose="020B0609040504020204" pitchFamily="49" charset="0"/>
              </a:rPr>
              <a:t> </a:t>
            </a:r>
            <a:r>
              <a:rPr lang="en-US" sz="1000" dirty="0" err="1">
                <a:latin typeface="Lucida Console" panose="020B0609040504020204" pitchFamily="49" charset="0"/>
              </a:rPr>
              <a:t>nextVtHd</a:t>
            </a:r>
            <a:r>
              <a:rPr lang="en-US" sz="1000" dirty="0">
                <a:latin typeface="Lucida Console" panose="020B0609040504020204" pitchFamily="49" charset="0"/>
              </a:rPr>
              <a:t>=</a:t>
            </a:r>
            <a:r>
              <a:rPr lang="en-US" sz="1000" dirty="0" err="1">
                <a:latin typeface="Lucida Console" panose="020B0609040504020204" pitchFamily="49" charset="0"/>
              </a:rPr>
              <a:t>nullptr</a:t>
            </a:r>
            <a:r>
              <a:rPr lang="en-US" sz="1000" dirty="0">
                <a:latin typeface="Lucida Console" panose="020B0609040504020204" pitchFamily="49" charset="0"/>
              </a:rPr>
              <a:t>;</a:t>
            </a:r>
          </a:p>
          <a:p>
            <a:endParaRPr lang="en-US" sz="1000" dirty="0">
              <a:latin typeface="Lucida Console" panose="020B0609040504020204" pitchFamily="49" charset="0"/>
            </a:endParaRPr>
          </a:p>
          <a:p>
            <a:r>
              <a:rPr lang="en-US" sz="1000" dirty="0">
                <a:latin typeface="Lucida Console" panose="020B0609040504020204" pitchFamily="49" charset="0"/>
              </a:rPr>
              <a:t>        for(auto </a:t>
            </a:r>
            <a:r>
              <a:rPr lang="en-US" sz="1000" dirty="0" err="1">
                <a:latin typeface="Lucida Console" panose="020B0609040504020204" pitchFamily="49" charset="0"/>
              </a:rPr>
              <a:t>vtHdCandidate</a:t>
            </a:r>
            <a:r>
              <a:rPr lang="en-US" sz="1000" dirty="0">
                <a:latin typeface="Lucida Console" panose="020B0609040504020204" pitchFamily="49" charset="0"/>
              </a:rPr>
              <a:t> : </a:t>
            </a:r>
            <a:r>
              <a:rPr lang="en-US" sz="1000" dirty="0" err="1">
                <a:latin typeface="Lucida Console" panose="020B0609040504020204" pitchFamily="49" charset="0"/>
              </a:rPr>
              <a:t>shl.GetConnectedVertex</a:t>
            </a:r>
            <a:r>
              <a:rPr lang="en-US" sz="1000" dirty="0">
                <a:latin typeface="Lucida Console" panose="020B0609040504020204" pitchFamily="49" charset="0"/>
              </a:rPr>
              <a:t>(</a:t>
            </a:r>
            <a:r>
              <a:rPr lang="en-US" sz="1000" dirty="0" err="1">
                <a:latin typeface="Lucida Console" panose="020B0609040504020204" pitchFamily="49" charset="0"/>
              </a:rPr>
              <a:t>vtHd</a:t>
            </a:r>
            <a:r>
              <a:rPr lang="en-US" sz="1000" dirty="0">
                <a:latin typeface="Lucida Console" panose="020B0609040504020204" pitchFamily="49" charset="0"/>
              </a:rPr>
              <a:t>))</a:t>
            </a:r>
          </a:p>
          <a:p>
            <a:r>
              <a:rPr lang="en-US" sz="1000" dirty="0">
                <a:latin typeface="Lucida Console" panose="020B0609040504020204" pitchFamily="49" charset="0"/>
              </a:rPr>
              <a:t>        {</a:t>
            </a:r>
          </a:p>
          <a:p>
            <a:r>
              <a:rPr lang="en-US" sz="1000" dirty="0">
                <a:latin typeface="Lucida Console" panose="020B0609040504020204" pitchFamily="49" charset="0"/>
              </a:rPr>
              <a:t>            double </a:t>
            </a:r>
            <a:r>
              <a:rPr lang="en-US" sz="1000" dirty="0" err="1">
                <a:latin typeface="Lucida Console" panose="020B0609040504020204" pitchFamily="49" charset="0"/>
              </a:rPr>
              <a:t>candidateDist</a:t>
            </a:r>
            <a:r>
              <a:rPr lang="en-US" sz="1000" dirty="0">
                <a:latin typeface="Lucida Console" panose="020B0609040504020204" pitchFamily="49" charset="0"/>
              </a:rPr>
              <a:t>=</a:t>
            </a:r>
            <a:r>
              <a:rPr lang="en-US" sz="1000" dirty="0" err="1">
                <a:latin typeface="Lucida Console" panose="020B0609040504020204" pitchFamily="49" charset="0"/>
              </a:rPr>
              <a:t>shl.GetEdgeLength</a:t>
            </a:r>
            <a:r>
              <a:rPr lang="en-US" sz="1000" dirty="0">
                <a:latin typeface="Lucida Console" panose="020B0609040504020204" pitchFamily="49" charset="0"/>
              </a:rPr>
              <a:t>(</a:t>
            </a:r>
            <a:r>
              <a:rPr lang="en-US" sz="1000" dirty="0" err="1">
                <a:latin typeface="Lucida Console" panose="020B0609040504020204" pitchFamily="49" charset="0"/>
              </a:rPr>
              <a:t>vtHdCandidate,toVtHd</a:t>
            </a:r>
            <a:r>
              <a:rPr lang="en-US" sz="1000" dirty="0">
                <a:latin typeface="Lucida Console" panose="020B0609040504020204" pitchFamily="49" charset="0"/>
              </a:rPr>
              <a:t>);</a:t>
            </a:r>
          </a:p>
          <a:p>
            <a:r>
              <a:rPr lang="en-US" sz="1000" dirty="0">
                <a:latin typeface="Lucida Console" panose="020B0609040504020204" pitchFamily="49" charset="0"/>
              </a:rPr>
              <a:t>            if(</a:t>
            </a:r>
            <a:r>
              <a:rPr lang="en-US" sz="1000" dirty="0" err="1">
                <a:latin typeface="Lucida Console" panose="020B0609040504020204" pitchFamily="49" charset="0"/>
              </a:rPr>
              <a:t>candidateDist</a:t>
            </a:r>
            <a:r>
              <a:rPr lang="en-US" sz="1000" dirty="0">
                <a:latin typeface="Lucida Console" panose="020B0609040504020204" pitchFamily="49" charset="0"/>
              </a:rPr>
              <a:t>&lt;</a:t>
            </a:r>
            <a:r>
              <a:rPr lang="en-US" sz="1000" dirty="0" err="1">
                <a:latin typeface="Lucida Console" panose="020B0609040504020204" pitchFamily="49" charset="0"/>
              </a:rPr>
              <a:t>bestDist</a:t>
            </a:r>
            <a:r>
              <a:rPr lang="en-US" sz="1000" dirty="0">
                <a:latin typeface="Lucida Console" panose="020B0609040504020204" pitchFamily="49" charset="0"/>
              </a:rPr>
              <a:t>)</a:t>
            </a:r>
          </a:p>
          <a:p>
            <a:r>
              <a:rPr lang="en-US" sz="1000" dirty="0">
                <a:latin typeface="Lucida Console" panose="020B0609040504020204" pitchFamily="49" charset="0"/>
              </a:rPr>
              <a:t>            {</a:t>
            </a:r>
          </a:p>
          <a:p>
            <a:r>
              <a:rPr lang="en-US" sz="1000" dirty="0">
                <a:latin typeface="Lucida Console" panose="020B0609040504020204" pitchFamily="49" charset="0"/>
              </a:rPr>
              <a:t>                </a:t>
            </a:r>
            <a:r>
              <a:rPr lang="en-US" sz="1000" dirty="0" err="1">
                <a:latin typeface="Lucida Console" panose="020B0609040504020204" pitchFamily="49" charset="0"/>
              </a:rPr>
              <a:t>nextVtHd</a:t>
            </a:r>
            <a:r>
              <a:rPr lang="en-US" sz="1000" dirty="0">
                <a:latin typeface="Lucida Console" panose="020B0609040504020204" pitchFamily="49" charset="0"/>
              </a:rPr>
              <a:t>=</a:t>
            </a:r>
            <a:r>
              <a:rPr lang="en-US" sz="1000" dirty="0" err="1">
                <a:latin typeface="Lucida Console" panose="020B0609040504020204" pitchFamily="49" charset="0"/>
              </a:rPr>
              <a:t>vtHdCandidate</a:t>
            </a:r>
            <a:r>
              <a:rPr lang="en-US" sz="1000" dirty="0">
                <a:latin typeface="Lucida Console" panose="020B0609040504020204" pitchFamily="49" charset="0"/>
              </a:rPr>
              <a:t>;</a:t>
            </a:r>
          </a:p>
          <a:p>
            <a:r>
              <a:rPr lang="en-US" sz="1000" dirty="0">
                <a:latin typeface="Lucida Console" panose="020B0609040504020204" pitchFamily="49" charset="0"/>
              </a:rPr>
              <a:t>                </a:t>
            </a:r>
            <a:r>
              <a:rPr lang="en-US" sz="1000" dirty="0" err="1">
                <a:latin typeface="Lucida Console" panose="020B0609040504020204" pitchFamily="49" charset="0"/>
              </a:rPr>
              <a:t>bestDist</a:t>
            </a:r>
            <a:r>
              <a:rPr lang="en-US" sz="1000" dirty="0">
                <a:latin typeface="Lucida Console" panose="020B0609040504020204" pitchFamily="49" charset="0"/>
              </a:rPr>
              <a:t>=</a:t>
            </a:r>
            <a:r>
              <a:rPr lang="en-US" sz="1000" dirty="0" err="1">
                <a:latin typeface="Lucida Console" panose="020B0609040504020204" pitchFamily="49" charset="0"/>
              </a:rPr>
              <a:t>candidateDist</a:t>
            </a:r>
            <a:r>
              <a:rPr lang="en-US" sz="1000" dirty="0">
                <a:latin typeface="Lucida Console" panose="020B0609040504020204" pitchFamily="49" charset="0"/>
              </a:rPr>
              <a:t>;</a:t>
            </a:r>
          </a:p>
          <a:p>
            <a:r>
              <a:rPr lang="en-US" sz="1000" dirty="0">
                <a:latin typeface="Lucida Console" panose="020B0609040504020204" pitchFamily="49" charset="0"/>
              </a:rPr>
              <a:t>            }</a:t>
            </a:r>
          </a:p>
          <a:p>
            <a:r>
              <a:rPr lang="en-US" sz="1000" dirty="0">
                <a:latin typeface="Lucida Console" panose="020B0609040504020204" pitchFamily="49" charset="0"/>
              </a:rPr>
              <a:t>        }</a:t>
            </a:r>
          </a:p>
          <a:p>
            <a:endParaRPr lang="en-US" sz="1000" dirty="0">
              <a:latin typeface="Lucida Console" panose="020B0609040504020204" pitchFamily="49" charset="0"/>
            </a:endParaRPr>
          </a:p>
          <a:p>
            <a:r>
              <a:rPr lang="en-US" sz="1000" dirty="0">
                <a:latin typeface="Lucida Console" panose="020B0609040504020204" pitchFamily="49" charset="0"/>
              </a:rPr>
              <a:t>        if(</a:t>
            </a:r>
            <a:r>
              <a:rPr lang="en-US" sz="1000" dirty="0" err="1">
                <a:latin typeface="Lucida Console" panose="020B0609040504020204" pitchFamily="49" charset="0"/>
              </a:rPr>
              <a:t>nullptr</a:t>
            </a:r>
            <a:r>
              <a:rPr lang="en-US" sz="1000" dirty="0">
                <a:latin typeface="Lucida Console" panose="020B0609040504020204" pitchFamily="49" charset="0"/>
              </a:rPr>
              <a:t>==</a:t>
            </a:r>
            <a:r>
              <a:rPr lang="en-US" sz="1000" dirty="0" err="1">
                <a:latin typeface="Lucida Console" panose="020B0609040504020204" pitchFamily="49" charset="0"/>
              </a:rPr>
              <a:t>nextVtHd</a:t>
            </a:r>
            <a:r>
              <a:rPr lang="en-US" sz="1000" dirty="0">
                <a:latin typeface="Lucida Console" panose="020B0609040504020204" pitchFamily="49" charset="0"/>
              </a:rPr>
              <a:t>)  // Failed.</a:t>
            </a:r>
          </a:p>
          <a:p>
            <a:r>
              <a:rPr lang="en-US" sz="1000" dirty="0">
                <a:latin typeface="Lucida Console" panose="020B0609040504020204" pitchFamily="49" charset="0"/>
              </a:rPr>
              <a:t>        {</a:t>
            </a:r>
          </a:p>
          <a:p>
            <a:r>
              <a:rPr lang="en-US" sz="1000" dirty="0">
                <a:latin typeface="Lucida Console" panose="020B0609040504020204" pitchFamily="49" charset="0"/>
              </a:rPr>
              <a:t>            </a:t>
            </a:r>
            <a:r>
              <a:rPr lang="en-US" sz="1000" dirty="0" err="1">
                <a:latin typeface="Lucida Console" panose="020B0609040504020204" pitchFamily="49" charset="0"/>
              </a:rPr>
              <a:t>path.clear</a:t>
            </a:r>
            <a:r>
              <a:rPr lang="en-US" sz="1000" dirty="0">
                <a:latin typeface="Lucida Console" panose="020B0609040504020204" pitchFamily="49" charset="0"/>
              </a:rPr>
              <a:t>();</a:t>
            </a:r>
          </a:p>
          <a:p>
            <a:r>
              <a:rPr lang="en-US" sz="1000" dirty="0">
                <a:latin typeface="Lucida Console" panose="020B0609040504020204" pitchFamily="49" charset="0"/>
              </a:rPr>
              <a:t>            return path;</a:t>
            </a:r>
          </a:p>
          <a:p>
            <a:r>
              <a:rPr lang="en-US" sz="1000" dirty="0">
                <a:latin typeface="Lucida Console" panose="020B0609040504020204" pitchFamily="49" charset="0"/>
              </a:rPr>
              <a:t>        }</a:t>
            </a:r>
          </a:p>
          <a:p>
            <a:endParaRPr lang="en-US" sz="1000" dirty="0">
              <a:latin typeface="Lucida Console" panose="020B0609040504020204" pitchFamily="49" charset="0"/>
            </a:endParaRPr>
          </a:p>
          <a:p>
            <a:r>
              <a:rPr lang="en-US" sz="1000" dirty="0">
                <a:latin typeface="Lucida Console" panose="020B0609040504020204" pitchFamily="49" charset="0"/>
              </a:rPr>
              <a:t>        </a:t>
            </a:r>
            <a:r>
              <a:rPr lang="en-US" sz="1000" dirty="0" err="1">
                <a:latin typeface="Lucida Console" panose="020B0609040504020204" pitchFamily="49" charset="0"/>
              </a:rPr>
              <a:t>path.push_back</a:t>
            </a:r>
            <a:r>
              <a:rPr lang="en-US" sz="1000" dirty="0">
                <a:latin typeface="Lucida Console" panose="020B0609040504020204" pitchFamily="49" charset="0"/>
              </a:rPr>
              <a:t>(</a:t>
            </a:r>
            <a:r>
              <a:rPr lang="en-US" sz="1000" dirty="0" err="1">
                <a:latin typeface="Lucida Console" panose="020B0609040504020204" pitchFamily="49" charset="0"/>
              </a:rPr>
              <a:t>nextVtHd</a:t>
            </a:r>
            <a:r>
              <a:rPr lang="en-US" sz="1000" dirty="0">
                <a:latin typeface="Lucida Console" panose="020B0609040504020204" pitchFamily="49" charset="0"/>
              </a:rPr>
              <a:t>);</a:t>
            </a:r>
          </a:p>
          <a:p>
            <a:r>
              <a:rPr lang="en-US" sz="1000" dirty="0">
                <a:latin typeface="Lucida Console" panose="020B0609040504020204" pitchFamily="49" charset="0"/>
              </a:rPr>
              <a:t>        </a:t>
            </a:r>
            <a:r>
              <a:rPr lang="en-US" sz="1000" dirty="0" err="1">
                <a:latin typeface="Lucida Console" panose="020B0609040504020204" pitchFamily="49" charset="0"/>
              </a:rPr>
              <a:t>vtHd</a:t>
            </a:r>
            <a:r>
              <a:rPr lang="en-US" sz="1000" dirty="0">
                <a:latin typeface="Lucida Console" panose="020B0609040504020204" pitchFamily="49" charset="0"/>
              </a:rPr>
              <a:t>=</a:t>
            </a:r>
            <a:r>
              <a:rPr lang="en-US" sz="1000" dirty="0" err="1">
                <a:latin typeface="Lucida Console" panose="020B0609040504020204" pitchFamily="49" charset="0"/>
              </a:rPr>
              <a:t>nextVtHd</a:t>
            </a:r>
            <a:r>
              <a:rPr lang="en-US" sz="1000" dirty="0">
                <a:latin typeface="Lucida Console" panose="020B0609040504020204" pitchFamily="49" charset="0"/>
              </a:rPr>
              <a:t>;</a:t>
            </a:r>
          </a:p>
          <a:p>
            <a:r>
              <a:rPr lang="en-US" sz="1000" dirty="0">
                <a:latin typeface="Lucida Console" panose="020B0609040504020204" pitchFamily="49" charset="0"/>
              </a:rPr>
              <a:t>        </a:t>
            </a:r>
            <a:r>
              <a:rPr lang="en-US" sz="1000" dirty="0" err="1">
                <a:latin typeface="Lucida Console" panose="020B0609040504020204" pitchFamily="49" charset="0"/>
              </a:rPr>
              <a:t>dist</a:t>
            </a:r>
            <a:r>
              <a:rPr lang="en-US" sz="1000" dirty="0">
                <a:latin typeface="Lucida Console" panose="020B0609040504020204" pitchFamily="49" charset="0"/>
              </a:rPr>
              <a:t>=</a:t>
            </a:r>
            <a:r>
              <a:rPr lang="en-US" sz="1000" dirty="0" err="1">
                <a:latin typeface="Lucida Console" panose="020B0609040504020204" pitchFamily="49" charset="0"/>
              </a:rPr>
              <a:t>bestDist</a:t>
            </a:r>
            <a:r>
              <a:rPr lang="en-US" sz="1000" dirty="0">
                <a:latin typeface="Lucida Console" panose="020B0609040504020204" pitchFamily="49" charset="0"/>
              </a:rPr>
              <a:t>;</a:t>
            </a:r>
          </a:p>
          <a:p>
            <a:r>
              <a:rPr lang="en-US" sz="1000" dirty="0">
                <a:latin typeface="Lucida Console" panose="020B0609040504020204" pitchFamily="49" charset="0"/>
              </a:rPr>
              <a:t>    }</a:t>
            </a:r>
          </a:p>
          <a:p>
            <a:endParaRPr lang="en-US" sz="1000" dirty="0">
              <a:latin typeface="Lucida Console" panose="020B0609040504020204" pitchFamily="49" charset="0"/>
            </a:endParaRPr>
          </a:p>
          <a:p>
            <a:r>
              <a:rPr lang="en-US" sz="1000" dirty="0">
                <a:latin typeface="Lucida Console" panose="020B0609040504020204" pitchFamily="49" charset="0"/>
              </a:rPr>
              <a:t>    return path;</a:t>
            </a:r>
          </a:p>
          <a:p>
            <a:r>
              <a:rPr lang="en-US" sz="1000" dirty="0">
                <a:latin typeface="Lucida Console" panose="020B0609040504020204" pitchFamily="49" charset="0"/>
              </a:rPr>
              <a:t>}</a:t>
            </a:r>
          </a:p>
          <a:p>
            <a:endParaRPr lang="en-US" sz="1000" dirty="0">
              <a:latin typeface="Lucida Console" panose="020B0609040504020204" pitchFamily="49" charset="0"/>
            </a:endParaRPr>
          </a:p>
        </p:txBody>
      </p:sp>
    </p:spTree>
    <p:extLst>
      <p:ext uri="{BB962C8B-B14F-4D97-AF65-F5344CB8AC3E}">
        <p14:creationId xmlns:p14="http://schemas.microsoft.com/office/powerpoint/2010/main" val="13566044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ltLang="en-US" dirty="0"/>
              <a:t>Flood Fill in a Mesh</a:t>
            </a:r>
          </a:p>
        </p:txBody>
      </p:sp>
      <p:sp>
        <p:nvSpPr>
          <p:cNvPr id="37891" name="Content Placeholder 2"/>
          <p:cNvSpPr>
            <a:spLocks noGrp="1"/>
          </p:cNvSpPr>
          <p:nvPr>
            <p:ph idx="1"/>
          </p:nvPr>
        </p:nvSpPr>
        <p:spPr/>
        <p:txBody>
          <a:bodyPr/>
          <a:lstStyle/>
          <a:p>
            <a:r>
              <a:rPr lang="en-US" altLang="en-US" dirty="0"/>
              <a:t>Recall 2D version.</a:t>
            </a:r>
          </a:p>
        </p:txBody>
      </p:sp>
      <p:sp>
        <p:nvSpPr>
          <p:cNvPr id="37892" name="Rectangle 3"/>
          <p:cNvSpPr>
            <a:spLocks noChangeArrowheads="1"/>
          </p:cNvSpPr>
          <p:nvPr/>
        </p:nvSpPr>
        <p:spPr bwMode="auto">
          <a:xfrm>
            <a:off x="26670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893" name="Rectangle 4"/>
          <p:cNvSpPr>
            <a:spLocks noChangeArrowheads="1"/>
          </p:cNvSpPr>
          <p:nvPr/>
        </p:nvSpPr>
        <p:spPr bwMode="auto">
          <a:xfrm>
            <a:off x="28956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894" name="Rectangle 5"/>
          <p:cNvSpPr>
            <a:spLocks noChangeArrowheads="1"/>
          </p:cNvSpPr>
          <p:nvPr/>
        </p:nvSpPr>
        <p:spPr bwMode="auto">
          <a:xfrm>
            <a:off x="31242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895" name="Rectangle 6"/>
          <p:cNvSpPr>
            <a:spLocks noChangeArrowheads="1"/>
          </p:cNvSpPr>
          <p:nvPr/>
        </p:nvSpPr>
        <p:spPr bwMode="auto">
          <a:xfrm>
            <a:off x="33528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896" name="Rectangle 7"/>
          <p:cNvSpPr>
            <a:spLocks noChangeArrowheads="1"/>
          </p:cNvSpPr>
          <p:nvPr/>
        </p:nvSpPr>
        <p:spPr bwMode="auto">
          <a:xfrm>
            <a:off x="35814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897" name="Rectangle 8"/>
          <p:cNvSpPr>
            <a:spLocks noChangeArrowheads="1"/>
          </p:cNvSpPr>
          <p:nvPr/>
        </p:nvSpPr>
        <p:spPr bwMode="auto">
          <a:xfrm>
            <a:off x="38100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898" name="Rectangle 9"/>
          <p:cNvSpPr>
            <a:spLocks noChangeArrowheads="1"/>
          </p:cNvSpPr>
          <p:nvPr/>
        </p:nvSpPr>
        <p:spPr bwMode="auto">
          <a:xfrm>
            <a:off x="40386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899" name="Rectangle 10"/>
          <p:cNvSpPr>
            <a:spLocks noChangeArrowheads="1"/>
          </p:cNvSpPr>
          <p:nvPr/>
        </p:nvSpPr>
        <p:spPr bwMode="auto">
          <a:xfrm>
            <a:off x="42672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00" name="Rectangle 11"/>
          <p:cNvSpPr>
            <a:spLocks noChangeArrowheads="1"/>
          </p:cNvSpPr>
          <p:nvPr/>
        </p:nvSpPr>
        <p:spPr bwMode="auto">
          <a:xfrm>
            <a:off x="44958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01" name="Rectangle 12"/>
          <p:cNvSpPr>
            <a:spLocks noChangeArrowheads="1"/>
          </p:cNvSpPr>
          <p:nvPr/>
        </p:nvSpPr>
        <p:spPr bwMode="auto">
          <a:xfrm>
            <a:off x="47244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02" name="Rectangle 13"/>
          <p:cNvSpPr>
            <a:spLocks noChangeArrowheads="1"/>
          </p:cNvSpPr>
          <p:nvPr/>
        </p:nvSpPr>
        <p:spPr bwMode="auto">
          <a:xfrm>
            <a:off x="49530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03" name="Rectangle 14"/>
          <p:cNvSpPr>
            <a:spLocks noChangeArrowheads="1"/>
          </p:cNvSpPr>
          <p:nvPr/>
        </p:nvSpPr>
        <p:spPr bwMode="auto">
          <a:xfrm>
            <a:off x="51816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04" name="Rectangle 15"/>
          <p:cNvSpPr>
            <a:spLocks noChangeArrowheads="1"/>
          </p:cNvSpPr>
          <p:nvPr/>
        </p:nvSpPr>
        <p:spPr bwMode="auto">
          <a:xfrm>
            <a:off x="54102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05" name="Rectangle 16"/>
          <p:cNvSpPr>
            <a:spLocks noChangeArrowheads="1"/>
          </p:cNvSpPr>
          <p:nvPr/>
        </p:nvSpPr>
        <p:spPr bwMode="auto">
          <a:xfrm>
            <a:off x="56388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06" name="Rectangle 17"/>
          <p:cNvSpPr>
            <a:spLocks noChangeArrowheads="1"/>
          </p:cNvSpPr>
          <p:nvPr/>
        </p:nvSpPr>
        <p:spPr bwMode="auto">
          <a:xfrm>
            <a:off x="58674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07" name="Rectangle 18"/>
          <p:cNvSpPr>
            <a:spLocks noChangeArrowheads="1"/>
          </p:cNvSpPr>
          <p:nvPr/>
        </p:nvSpPr>
        <p:spPr bwMode="auto">
          <a:xfrm>
            <a:off x="60960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08" name="Rectangle 19"/>
          <p:cNvSpPr>
            <a:spLocks noChangeArrowheads="1"/>
          </p:cNvSpPr>
          <p:nvPr/>
        </p:nvSpPr>
        <p:spPr bwMode="auto">
          <a:xfrm>
            <a:off x="26670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09" name="Rectangle 20"/>
          <p:cNvSpPr>
            <a:spLocks noChangeArrowheads="1"/>
          </p:cNvSpPr>
          <p:nvPr/>
        </p:nvSpPr>
        <p:spPr bwMode="auto">
          <a:xfrm>
            <a:off x="28956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10" name="Rectangle 21"/>
          <p:cNvSpPr>
            <a:spLocks noChangeArrowheads="1"/>
          </p:cNvSpPr>
          <p:nvPr/>
        </p:nvSpPr>
        <p:spPr bwMode="auto">
          <a:xfrm>
            <a:off x="31242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11" name="Rectangle 22"/>
          <p:cNvSpPr>
            <a:spLocks noChangeArrowheads="1"/>
          </p:cNvSpPr>
          <p:nvPr/>
        </p:nvSpPr>
        <p:spPr bwMode="auto">
          <a:xfrm>
            <a:off x="33528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12" name="Rectangle 23"/>
          <p:cNvSpPr>
            <a:spLocks noChangeArrowheads="1"/>
          </p:cNvSpPr>
          <p:nvPr/>
        </p:nvSpPr>
        <p:spPr bwMode="auto">
          <a:xfrm>
            <a:off x="35814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13" name="Rectangle 24"/>
          <p:cNvSpPr>
            <a:spLocks noChangeArrowheads="1"/>
          </p:cNvSpPr>
          <p:nvPr/>
        </p:nvSpPr>
        <p:spPr bwMode="auto">
          <a:xfrm>
            <a:off x="38100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14" name="Rectangle 25"/>
          <p:cNvSpPr>
            <a:spLocks noChangeArrowheads="1"/>
          </p:cNvSpPr>
          <p:nvPr/>
        </p:nvSpPr>
        <p:spPr bwMode="auto">
          <a:xfrm>
            <a:off x="40386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15" name="Rectangle 26"/>
          <p:cNvSpPr>
            <a:spLocks noChangeArrowheads="1"/>
          </p:cNvSpPr>
          <p:nvPr/>
        </p:nvSpPr>
        <p:spPr bwMode="auto">
          <a:xfrm>
            <a:off x="42672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16" name="Rectangle 27"/>
          <p:cNvSpPr>
            <a:spLocks noChangeArrowheads="1"/>
          </p:cNvSpPr>
          <p:nvPr/>
        </p:nvSpPr>
        <p:spPr bwMode="auto">
          <a:xfrm>
            <a:off x="44958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17" name="Rectangle 28"/>
          <p:cNvSpPr>
            <a:spLocks noChangeArrowheads="1"/>
          </p:cNvSpPr>
          <p:nvPr/>
        </p:nvSpPr>
        <p:spPr bwMode="auto">
          <a:xfrm>
            <a:off x="47244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18" name="Rectangle 29"/>
          <p:cNvSpPr>
            <a:spLocks noChangeArrowheads="1"/>
          </p:cNvSpPr>
          <p:nvPr/>
        </p:nvSpPr>
        <p:spPr bwMode="auto">
          <a:xfrm>
            <a:off x="49530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19" name="Rectangle 30"/>
          <p:cNvSpPr>
            <a:spLocks noChangeArrowheads="1"/>
          </p:cNvSpPr>
          <p:nvPr/>
        </p:nvSpPr>
        <p:spPr bwMode="auto">
          <a:xfrm>
            <a:off x="51816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20" name="Rectangle 31"/>
          <p:cNvSpPr>
            <a:spLocks noChangeArrowheads="1"/>
          </p:cNvSpPr>
          <p:nvPr/>
        </p:nvSpPr>
        <p:spPr bwMode="auto">
          <a:xfrm>
            <a:off x="54102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21" name="Rectangle 32"/>
          <p:cNvSpPr>
            <a:spLocks noChangeArrowheads="1"/>
          </p:cNvSpPr>
          <p:nvPr/>
        </p:nvSpPr>
        <p:spPr bwMode="auto">
          <a:xfrm>
            <a:off x="56388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22" name="Rectangle 33"/>
          <p:cNvSpPr>
            <a:spLocks noChangeArrowheads="1"/>
          </p:cNvSpPr>
          <p:nvPr/>
        </p:nvSpPr>
        <p:spPr bwMode="auto">
          <a:xfrm>
            <a:off x="58674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23" name="Rectangle 34"/>
          <p:cNvSpPr>
            <a:spLocks noChangeArrowheads="1"/>
          </p:cNvSpPr>
          <p:nvPr/>
        </p:nvSpPr>
        <p:spPr bwMode="auto">
          <a:xfrm>
            <a:off x="60960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24" name="Rectangle 35"/>
          <p:cNvSpPr>
            <a:spLocks noChangeArrowheads="1"/>
          </p:cNvSpPr>
          <p:nvPr/>
        </p:nvSpPr>
        <p:spPr bwMode="auto">
          <a:xfrm>
            <a:off x="26670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25" name="Rectangle 36"/>
          <p:cNvSpPr>
            <a:spLocks noChangeArrowheads="1"/>
          </p:cNvSpPr>
          <p:nvPr/>
        </p:nvSpPr>
        <p:spPr bwMode="auto">
          <a:xfrm>
            <a:off x="28956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26" name="Rectangle 37"/>
          <p:cNvSpPr>
            <a:spLocks noChangeArrowheads="1"/>
          </p:cNvSpPr>
          <p:nvPr/>
        </p:nvSpPr>
        <p:spPr bwMode="auto">
          <a:xfrm>
            <a:off x="31242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27" name="Rectangle 38"/>
          <p:cNvSpPr>
            <a:spLocks noChangeArrowheads="1"/>
          </p:cNvSpPr>
          <p:nvPr/>
        </p:nvSpPr>
        <p:spPr bwMode="auto">
          <a:xfrm>
            <a:off x="33528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28" name="Rectangle 39"/>
          <p:cNvSpPr>
            <a:spLocks noChangeArrowheads="1"/>
          </p:cNvSpPr>
          <p:nvPr/>
        </p:nvSpPr>
        <p:spPr bwMode="auto">
          <a:xfrm>
            <a:off x="35814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29" name="Rectangle 40"/>
          <p:cNvSpPr>
            <a:spLocks noChangeArrowheads="1"/>
          </p:cNvSpPr>
          <p:nvPr/>
        </p:nvSpPr>
        <p:spPr bwMode="auto">
          <a:xfrm>
            <a:off x="38100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30" name="Rectangle 41"/>
          <p:cNvSpPr>
            <a:spLocks noChangeArrowheads="1"/>
          </p:cNvSpPr>
          <p:nvPr/>
        </p:nvSpPr>
        <p:spPr bwMode="auto">
          <a:xfrm>
            <a:off x="40386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31" name="Rectangle 42"/>
          <p:cNvSpPr>
            <a:spLocks noChangeArrowheads="1"/>
          </p:cNvSpPr>
          <p:nvPr/>
        </p:nvSpPr>
        <p:spPr bwMode="auto">
          <a:xfrm>
            <a:off x="42672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32" name="Rectangle 43"/>
          <p:cNvSpPr>
            <a:spLocks noChangeArrowheads="1"/>
          </p:cNvSpPr>
          <p:nvPr/>
        </p:nvSpPr>
        <p:spPr bwMode="auto">
          <a:xfrm>
            <a:off x="44958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33" name="Rectangle 44"/>
          <p:cNvSpPr>
            <a:spLocks noChangeArrowheads="1"/>
          </p:cNvSpPr>
          <p:nvPr/>
        </p:nvSpPr>
        <p:spPr bwMode="auto">
          <a:xfrm>
            <a:off x="47244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34" name="Rectangle 45"/>
          <p:cNvSpPr>
            <a:spLocks noChangeArrowheads="1"/>
          </p:cNvSpPr>
          <p:nvPr/>
        </p:nvSpPr>
        <p:spPr bwMode="auto">
          <a:xfrm>
            <a:off x="49530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35" name="Rectangle 46"/>
          <p:cNvSpPr>
            <a:spLocks noChangeArrowheads="1"/>
          </p:cNvSpPr>
          <p:nvPr/>
        </p:nvSpPr>
        <p:spPr bwMode="auto">
          <a:xfrm>
            <a:off x="51816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36" name="Rectangle 47"/>
          <p:cNvSpPr>
            <a:spLocks noChangeArrowheads="1"/>
          </p:cNvSpPr>
          <p:nvPr/>
        </p:nvSpPr>
        <p:spPr bwMode="auto">
          <a:xfrm>
            <a:off x="54102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37" name="Rectangle 48"/>
          <p:cNvSpPr>
            <a:spLocks noChangeArrowheads="1"/>
          </p:cNvSpPr>
          <p:nvPr/>
        </p:nvSpPr>
        <p:spPr bwMode="auto">
          <a:xfrm>
            <a:off x="56388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38" name="Rectangle 49"/>
          <p:cNvSpPr>
            <a:spLocks noChangeArrowheads="1"/>
          </p:cNvSpPr>
          <p:nvPr/>
        </p:nvSpPr>
        <p:spPr bwMode="auto">
          <a:xfrm>
            <a:off x="58674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39" name="Rectangle 50"/>
          <p:cNvSpPr>
            <a:spLocks noChangeArrowheads="1"/>
          </p:cNvSpPr>
          <p:nvPr/>
        </p:nvSpPr>
        <p:spPr bwMode="auto">
          <a:xfrm>
            <a:off x="60960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40" name="Rectangle 51"/>
          <p:cNvSpPr>
            <a:spLocks noChangeArrowheads="1"/>
          </p:cNvSpPr>
          <p:nvPr/>
        </p:nvSpPr>
        <p:spPr bwMode="auto">
          <a:xfrm>
            <a:off x="26670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41" name="Rectangle 52"/>
          <p:cNvSpPr>
            <a:spLocks noChangeArrowheads="1"/>
          </p:cNvSpPr>
          <p:nvPr/>
        </p:nvSpPr>
        <p:spPr bwMode="auto">
          <a:xfrm>
            <a:off x="28956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42" name="Rectangle 53"/>
          <p:cNvSpPr>
            <a:spLocks noChangeArrowheads="1"/>
          </p:cNvSpPr>
          <p:nvPr/>
        </p:nvSpPr>
        <p:spPr bwMode="auto">
          <a:xfrm>
            <a:off x="31242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43" name="Rectangle 54"/>
          <p:cNvSpPr>
            <a:spLocks noChangeArrowheads="1"/>
          </p:cNvSpPr>
          <p:nvPr/>
        </p:nvSpPr>
        <p:spPr bwMode="auto">
          <a:xfrm>
            <a:off x="33528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44" name="Rectangle 55"/>
          <p:cNvSpPr>
            <a:spLocks noChangeArrowheads="1"/>
          </p:cNvSpPr>
          <p:nvPr/>
        </p:nvSpPr>
        <p:spPr bwMode="auto">
          <a:xfrm>
            <a:off x="35814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45" name="Rectangle 56"/>
          <p:cNvSpPr>
            <a:spLocks noChangeArrowheads="1"/>
          </p:cNvSpPr>
          <p:nvPr/>
        </p:nvSpPr>
        <p:spPr bwMode="auto">
          <a:xfrm>
            <a:off x="38100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46" name="Rectangle 57"/>
          <p:cNvSpPr>
            <a:spLocks noChangeArrowheads="1"/>
          </p:cNvSpPr>
          <p:nvPr/>
        </p:nvSpPr>
        <p:spPr bwMode="auto">
          <a:xfrm>
            <a:off x="40386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47" name="Rectangle 58"/>
          <p:cNvSpPr>
            <a:spLocks noChangeArrowheads="1"/>
          </p:cNvSpPr>
          <p:nvPr/>
        </p:nvSpPr>
        <p:spPr bwMode="auto">
          <a:xfrm>
            <a:off x="42672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48" name="Rectangle 59"/>
          <p:cNvSpPr>
            <a:spLocks noChangeArrowheads="1"/>
          </p:cNvSpPr>
          <p:nvPr/>
        </p:nvSpPr>
        <p:spPr bwMode="auto">
          <a:xfrm>
            <a:off x="44958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49" name="Rectangle 60"/>
          <p:cNvSpPr>
            <a:spLocks noChangeArrowheads="1"/>
          </p:cNvSpPr>
          <p:nvPr/>
        </p:nvSpPr>
        <p:spPr bwMode="auto">
          <a:xfrm>
            <a:off x="47244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50" name="Rectangle 61"/>
          <p:cNvSpPr>
            <a:spLocks noChangeArrowheads="1"/>
          </p:cNvSpPr>
          <p:nvPr/>
        </p:nvSpPr>
        <p:spPr bwMode="auto">
          <a:xfrm>
            <a:off x="49530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51" name="Rectangle 62"/>
          <p:cNvSpPr>
            <a:spLocks noChangeArrowheads="1"/>
          </p:cNvSpPr>
          <p:nvPr/>
        </p:nvSpPr>
        <p:spPr bwMode="auto">
          <a:xfrm>
            <a:off x="51816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52" name="Rectangle 63"/>
          <p:cNvSpPr>
            <a:spLocks noChangeArrowheads="1"/>
          </p:cNvSpPr>
          <p:nvPr/>
        </p:nvSpPr>
        <p:spPr bwMode="auto">
          <a:xfrm>
            <a:off x="54102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53" name="Rectangle 64"/>
          <p:cNvSpPr>
            <a:spLocks noChangeArrowheads="1"/>
          </p:cNvSpPr>
          <p:nvPr/>
        </p:nvSpPr>
        <p:spPr bwMode="auto">
          <a:xfrm>
            <a:off x="56388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54" name="Rectangle 65"/>
          <p:cNvSpPr>
            <a:spLocks noChangeArrowheads="1"/>
          </p:cNvSpPr>
          <p:nvPr/>
        </p:nvSpPr>
        <p:spPr bwMode="auto">
          <a:xfrm>
            <a:off x="58674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55" name="Rectangle 66"/>
          <p:cNvSpPr>
            <a:spLocks noChangeArrowheads="1"/>
          </p:cNvSpPr>
          <p:nvPr/>
        </p:nvSpPr>
        <p:spPr bwMode="auto">
          <a:xfrm>
            <a:off x="60960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56" name="Rectangle 67"/>
          <p:cNvSpPr>
            <a:spLocks noChangeArrowheads="1"/>
          </p:cNvSpPr>
          <p:nvPr/>
        </p:nvSpPr>
        <p:spPr bwMode="auto">
          <a:xfrm>
            <a:off x="26670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57" name="Rectangle 68"/>
          <p:cNvSpPr>
            <a:spLocks noChangeArrowheads="1"/>
          </p:cNvSpPr>
          <p:nvPr/>
        </p:nvSpPr>
        <p:spPr bwMode="auto">
          <a:xfrm>
            <a:off x="28956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58" name="Rectangle 69"/>
          <p:cNvSpPr>
            <a:spLocks noChangeArrowheads="1"/>
          </p:cNvSpPr>
          <p:nvPr/>
        </p:nvSpPr>
        <p:spPr bwMode="auto">
          <a:xfrm>
            <a:off x="31242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59" name="Rectangle 70"/>
          <p:cNvSpPr>
            <a:spLocks noChangeArrowheads="1"/>
          </p:cNvSpPr>
          <p:nvPr/>
        </p:nvSpPr>
        <p:spPr bwMode="auto">
          <a:xfrm>
            <a:off x="33528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60" name="Rectangle 71"/>
          <p:cNvSpPr>
            <a:spLocks noChangeArrowheads="1"/>
          </p:cNvSpPr>
          <p:nvPr/>
        </p:nvSpPr>
        <p:spPr bwMode="auto">
          <a:xfrm>
            <a:off x="35814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61" name="Rectangle 72"/>
          <p:cNvSpPr>
            <a:spLocks noChangeArrowheads="1"/>
          </p:cNvSpPr>
          <p:nvPr/>
        </p:nvSpPr>
        <p:spPr bwMode="auto">
          <a:xfrm>
            <a:off x="38100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62" name="Rectangle 73"/>
          <p:cNvSpPr>
            <a:spLocks noChangeArrowheads="1"/>
          </p:cNvSpPr>
          <p:nvPr/>
        </p:nvSpPr>
        <p:spPr bwMode="auto">
          <a:xfrm>
            <a:off x="40386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63" name="Rectangle 74"/>
          <p:cNvSpPr>
            <a:spLocks noChangeArrowheads="1"/>
          </p:cNvSpPr>
          <p:nvPr/>
        </p:nvSpPr>
        <p:spPr bwMode="auto">
          <a:xfrm>
            <a:off x="42672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64" name="Rectangle 75"/>
          <p:cNvSpPr>
            <a:spLocks noChangeArrowheads="1"/>
          </p:cNvSpPr>
          <p:nvPr/>
        </p:nvSpPr>
        <p:spPr bwMode="auto">
          <a:xfrm>
            <a:off x="4495800" y="32004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65" name="Rectangle 76"/>
          <p:cNvSpPr>
            <a:spLocks noChangeArrowheads="1"/>
          </p:cNvSpPr>
          <p:nvPr/>
        </p:nvSpPr>
        <p:spPr bwMode="auto">
          <a:xfrm>
            <a:off x="4724400" y="32004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66" name="Rectangle 77"/>
          <p:cNvSpPr>
            <a:spLocks noChangeArrowheads="1"/>
          </p:cNvSpPr>
          <p:nvPr/>
        </p:nvSpPr>
        <p:spPr bwMode="auto">
          <a:xfrm>
            <a:off x="49530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67" name="Rectangle 78"/>
          <p:cNvSpPr>
            <a:spLocks noChangeArrowheads="1"/>
          </p:cNvSpPr>
          <p:nvPr/>
        </p:nvSpPr>
        <p:spPr bwMode="auto">
          <a:xfrm>
            <a:off x="51816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68" name="Rectangle 79"/>
          <p:cNvSpPr>
            <a:spLocks noChangeArrowheads="1"/>
          </p:cNvSpPr>
          <p:nvPr/>
        </p:nvSpPr>
        <p:spPr bwMode="auto">
          <a:xfrm>
            <a:off x="54102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69" name="Rectangle 80"/>
          <p:cNvSpPr>
            <a:spLocks noChangeArrowheads="1"/>
          </p:cNvSpPr>
          <p:nvPr/>
        </p:nvSpPr>
        <p:spPr bwMode="auto">
          <a:xfrm>
            <a:off x="56388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70" name="Rectangle 81"/>
          <p:cNvSpPr>
            <a:spLocks noChangeArrowheads="1"/>
          </p:cNvSpPr>
          <p:nvPr/>
        </p:nvSpPr>
        <p:spPr bwMode="auto">
          <a:xfrm>
            <a:off x="58674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71" name="Rectangle 82"/>
          <p:cNvSpPr>
            <a:spLocks noChangeArrowheads="1"/>
          </p:cNvSpPr>
          <p:nvPr/>
        </p:nvSpPr>
        <p:spPr bwMode="auto">
          <a:xfrm>
            <a:off x="60960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72" name="Rectangle 83"/>
          <p:cNvSpPr>
            <a:spLocks noChangeArrowheads="1"/>
          </p:cNvSpPr>
          <p:nvPr/>
        </p:nvSpPr>
        <p:spPr bwMode="auto">
          <a:xfrm>
            <a:off x="26670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73" name="Rectangle 84"/>
          <p:cNvSpPr>
            <a:spLocks noChangeArrowheads="1"/>
          </p:cNvSpPr>
          <p:nvPr/>
        </p:nvSpPr>
        <p:spPr bwMode="auto">
          <a:xfrm>
            <a:off x="28956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74" name="Rectangle 85"/>
          <p:cNvSpPr>
            <a:spLocks noChangeArrowheads="1"/>
          </p:cNvSpPr>
          <p:nvPr/>
        </p:nvSpPr>
        <p:spPr bwMode="auto">
          <a:xfrm>
            <a:off x="31242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75" name="Rectangle 86"/>
          <p:cNvSpPr>
            <a:spLocks noChangeArrowheads="1"/>
          </p:cNvSpPr>
          <p:nvPr/>
        </p:nvSpPr>
        <p:spPr bwMode="auto">
          <a:xfrm>
            <a:off x="33528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76" name="Rectangle 87"/>
          <p:cNvSpPr>
            <a:spLocks noChangeArrowheads="1"/>
          </p:cNvSpPr>
          <p:nvPr/>
        </p:nvSpPr>
        <p:spPr bwMode="auto">
          <a:xfrm>
            <a:off x="35814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77" name="Rectangle 88"/>
          <p:cNvSpPr>
            <a:spLocks noChangeArrowheads="1"/>
          </p:cNvSpPr>
          <p:nvPr/>
        </p:nvSpPr>
        <p:spPr bwMode="auto">
          <a:xfrm>
            <a:off x="38100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78" name="Rectangle 89"/>
          <p:cNvSpPr>
            <a:spLocks noChangeArrowheads="1"/>
          </p:cNvSpPr>
          <p:nvPr/>
        </p:nvSpPr>
        <p:spPr bwMode="auto">
          <a:xfrm>
            <a:off x="4038600" y="34290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79" name="Rectangle 90"/>
          <p:cNvSpPr>
            <a:spLocks noChangeArrowheads="1"/>
          </p:cNvSpPr>
          <p:nvPr/>
        </p:nvSpPr>
        <p:spPr bwMode="auto">
          <a:xfrm>
            <a:off x="4267200" y="34290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80" name="Rectangle 91"/>
          <p:cNvSpPr>
            <a:spLocks noChangeArrowheads="1"/>
          </p:cNvSpPr>
          <p:nvPr/>
        </p:nvSpPr>
        <p:spPr bwMode="auto">
          <a:xfrm>
            <a:off x="44958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81" name="Rectangle 92"/>
          <p:cNvSpPr>
            <a:spLocks noChangeArrowheads="1"/>
          </p:cNvSpPr>
          <p:nvPr/>
        </p:nvSpPr>
        <p:spPr bwMode="auto">
          <a:xfrm>
            <a:off x="47244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82" name="Rectangle 93"/>
          <p:cNvSpPr>
            <a:spLocks noChangeArrowheads="1"/>
          </p:cNvSpPr>
          <p:nvPr/>
        </p:nvSpPr>
        <p:spPr bwMode="auto">
          <a:xfrm>
            <a:off x="4953000" y="34290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83" name="Rectangle 94"/>
          <p:cNvSpPr>
            <a:spLocks noChangeArrowheads="1"/>
          </p:cNvSpPr>
          <p:nvPr/>
        </p:nvSpPr>
        <p:spPr bwMode="auto">
          <a:xfrm>
            <a:off x="51816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84" name="Rectangle 95"/>
          <p:cNvSpPr>
            <a:spLocks noChangeArrowheads="1"/>
          </p:cNvSpPr>
          <p:nvPr/>
        </p:nvSpPr>
        <p:spPr bwMode="auto">
          <a:xfrm>
            <a:off x="54102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85" name="Rectangle 96"/>
          <p:cNvSpPr>
            <a:spLocks noChangeArrowheads="1"/>
          </p:cNvSpPr>
          <p:nvPr/>
        </p:nvSpPr>
        <p:spPr bwMode="auto">
          <a:xfrm>
            <a:off x="56388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86" name="Rectangle 97"/>
          <p:cNvSpPr>
            <a:spLocks noChangeArrowheads="1"/>
          </p:cNvSpPr>
          <p:nvPr/>
        </p:nvSpPr>
        <p:spPr bwMode="auto">
          <a:xfrm>
            <a:off x="58674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87" name="Rectangle 98"/>
          <p:cNvSpPr>
            <a:spLocks noChangeArrowheads="1"/>
          </p:cNvSpPr>
          <p:nvPr/>
        </p:nvSpPr>
        <p:spPr bwMode="auto">
          <a:xfrm>
            <a:off x="60960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88" name="Rectangle 99"/>
          <p:cNvSpPr>
            <a:spLocks noChangeArrowheads="1"/>
          </p:cNvSpPr>
          <p:nvPr/>
        </p:nvSpPr>
        <p:spPr bwMode="auto">
          <a:xfrm>
            <a:off x="26670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89" name="Rectangle 100"/>
          <p:cNvSpPr>
            <a:spLocks noChangeArrowheads="1"/>
          </p:cNvSpPr>
          <p:nvPr/>
        </p:nvSpPr>
        <p:spPr bwMode="auto">
          <a:xfrm>
            <a:off x="28956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90" name="Rectangle 101"/>
          <p:cNvSpPr>
            <a:spLocks noChangeArrowheads="1"/>
          </p:cNvSpPr>
          <p:nvPr/>
        </p:nvSpPr>
        <p:spPr bwMode="auto">
          <a:xfrm>
            <a:off x="31242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91" name="Rectangle 102"/>
          <p:cNvSpPr>
            <a:spLocks noChangeArrowheads="1"/>
          </p:cNvSpPr>
          <p:nvPr/>
        </p:nvSpPr>
        <p:spPr bwMode="auto">
          <a:xfrm>
            <a:off x="33528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92" name="Rectangle 103"/>
          <p:cNvSpPr>
            <a:spLocks noChangeArrowheads="1"/>
          </p:cNvSpPr>
          <p:nvPr/>
        </p:nvSpPr>
        <p:spPr bwMode="auto">
          <a:xfrm>
            <a:off x="35814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93" name="Rectangle 104"/>
          <p:cNvSpPr>
            <a:spLocks noChangeArrowheads="1"/>
          </p:cNvSpPr>
          <p:nvPr/>
        </p:nvSpPr>
        <p:spPr bwMode="auto">
          <a:xfrm>
            <a:off x="3810000" y="36576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94" name="Rectangle 105"/>
          <p:cNvSpPr>
            <a:spLocks noChangeArrowheads="1"/>
          </p:cNvSpPr>
          <p:nvPr/>
        </p:nvSpPr>
        <p:spPr bwMode="auto">
          <a:xfrm>
            <a:off x="40386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95" name="Rectangle 106"/>
          <p:cNvSpPr>
            <a:spLocks noChangeArrowheads="1"/>
          </p:cNvSpPr>
          <p:nvPr/>
        </p:nvSpPr>
        <p:spPr bwMode="auto">
          <a:xfrm>
            <a:off x="42672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96" name="Rectangle 107"/>
          <p:cNvSpPr>
            <a:spLocks noChangeArrowheads="1"/>
          </p:cNvSpPr>
          <p:nvPr/>
        </p:nvSpPr>
        <p:spPr bwMode="auto">
          <a:xfrm>
            <a:off x="44958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97" name="Rectangle 108"/>
          <p:cNvSpPr>
            <a:spLocks noChangeArrowheads="1"/>
          </p:cNvSpPr>
          <p:nvPr/>
        </p:nvSpPr>
        <p:spPr bwMode="auto">
          <a:xfrm>
            <a:off x="47244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98" name="Rectangle 109"/>
          <p:cNvSpPr>
            <a:spLocks noChangeArrowheads="1"/>
          </p:cNvSpPr>
          <p:nvPr/>
        </p:nvSpPr>
        <p:spPr bwMode="auto">
          <a:xfrm>
            <a:off x="49530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99" name="Rectangle 110"/>
          <p:cNvSpPr>
            <a:spLocks noChangeArrowheads="1"/>
          </p:cNvSpPr>
          <p:nvPr/>
        </p:nvSpPr>
        <p:spPr bwMode="auto">
          <a:xfrm>
            <a:off x="5181600" y="36576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00" name="Rectangle 111"/>
          <p:cNvSpPr>
            <a:spLocks noChangeArrowheads="1"/>
          </p:cNvSpPr>
          <p:nvPr/>
        </p:nvSpPr>
        <p:spPr bwMode="auto">
          <a:xfrm>
            <a:off x="54102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01" name="Rectangle 112"/>
          <p:cNvSpPr>
            <a:spLocks noChangeArrowheads="1"/>
          </p:cNvSpPr>
          <p:nvPr/>
        </p:nvSpPr>
        <p:spPr bwMode="auto">
          <a:xfrm>
            <a:off x="56388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02" name="Rectangle 113"/>
          <p:cNvSpPr>
            <a:spLocks noChangeArrowheads="1"/>
          </p:cNvSpPr>
          <p:nvPr/>
        </p:nvSpPr>
        <p:spPr bwMode="auto">
          <a:xfrm>
            <a:off x="58674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03" name="Rectangle 114"/>
          <p:cNvSpPr>
            <a:spLocks noChangeArrowheads="1"/>
          </p:cNvSpPr>
          <p:nvPr/>
        </p:nvSpPr>
        <p:spPr bwMode="auto">
          <a:xfrm>
            <a:off x="60960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04" name="Rectangle 115"/>
          <p:cNvSpPr>
            <a:spLocks noChangeArrowheads="1"/>
          </p:cNvSpPr>
          <p:nvPr/>
        </p:nvSpPr>
        <p:spPr bwMode="auto">
          <a:xfrm>
            <a:off x="26670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05" name="Rectangle 116"/>
          <p:cNvSpPr>
            <a:spLocks noChangeArrowheads="1"/>
          </p:cNvSpPr>
          <p:nvPr/>
        </p:nvSpPr>
        <p:spPr bwMode="auto">
          <a:xfrm>
            <a:off x="28956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06" name="Rectangle 117"/>
          <p:cNvSpPr>
            <a:spLocks noChangeArrowheads="1"/>
          </p:cNvSpPr>
          <p:nvPr/>
        </p:nvSpPr>
        <p:spPr bwMode="auto">
          <a:xfrm>
            <a:off x="31242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07" name="Rectangle 118"/>
          <p:cNvSpPr>
            <a:spLocks noChangeArrowheads="1"/>
          </p:cNvSpPr>
          <p:nvPr/>
        </p:nvSpPr>
        <p:spPr bwMode="auto">
          <a:xfrm>
            <a:off x="33528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08" name="Rectangle 119"/>
          <p:cNvSpPr>
            <a:spLocks noChangeArrowheads="1"/>
          </p:cNvSpPr>
          <p:nvPr/>
        </p:nvSpPr>
        <p:spPr bwMode="auto">
          <a:xfrm>
            <a:off x="35814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09" name="Rectangle 120"/>
          <p:cNvSpPr>
            <a:spLocks noChangeArrowheads="1"/>
          </p:cNvSpPr>
          <p:nvPr/>
        </p:nvSpPr>
        <p:spPr bwMode="auto">
          <a:xfrm>
            <a:off x="3810000" y="38862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10" name="Rectangle 121"/>
          <p:cNvSpPr>
            <a:spLocks noChangeArrowheads="1"/>
          </p:cNvSpPr>
          <p:nvPr/>
        </p:nvSpPr>
        <p:spPr bwMode="auto">
          <a:xfrm>
            <a:off x="40386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11" name="Rectangle 122"/>
          <p:cNvSpPr>
            <a:spLocks noChangeArrowheads="1"/>
          </p:cNvSpPr>
          <p:nvPr/>
        </p:nvSpPr>
        <p:spPr bwMode="auto">
          <a:xfrm>
            <a:off x="42672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12" name="Rectangle 123"/>
          <p:cNvSpPr>
            <a:spLocks noChangeArrowheads="1"/>
          </p:cNvSpPr>
          <p:nvPr/>
        </p:nvSpPr>
        <p:spPr bwMode="auto">
          <a:xfrm>
            <a:off x="44958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13" name="Rectangle 124"/>
          <p:cNvSpPr>
            <a:spLocks noChangeArrowheads="1"/>
          </p:cNvSpPr>
          <p:nvPr/>
        </p:nvSpPr>
        <p:spPr bwMode="auto">
          <a:xfrm>
            <a:off x="47244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14" name="Rectangle 125"/>
          <p:cNvSpPr>
            <a:spLocks noChangeArrowheads="1"/>
          </p:cNvSpPr>
          <p:nvPr/>
        </p:nvSpPr>
        <p:spPr bwMode="auto">
          <a:xfrm>
            <a:off x="49530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15" name="Rectangle 126"/>
          <p:cNvSpPr>
            <a:spLocks noChangeArrowheads="1"/>
          </p:cNvSpPr>
          <p:nvPr/>
        </p:nvSpPr>
        <p:spPr bwMode="auto">
          <a:xfrm>
            <a:off x="5181600" y="38862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16" name="Rectangle 127"/>
          <p:cNvSpPr>
            <a:spLocks noChangeArrowheads="1"/>
          </p:cNvSpPr>
          <p:nvPr/>
        </p:nvSpPr>
        <p:spPr bwMode="auto">
          <a:xfrm>
            <a:off x="54102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17" name="Rectangle 128"/>
          <p:cNvSpPr>
            <a:spLocks noChangeArrowheads="1"/>
          </p:cNvSpPr>
          <p:nvPr/>
        </p:nvSpPr>
        <p:spPr bwMode="auto">
          <a:xfrm>
            <a:off x="56388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18" name="Rectangle 129"/>
          <p:cNvSpPr>
            <a:spLocks noChangeArrowheads="1"/>
          </p:cNvSpPr>
          <p:nvPr/>
        </p:nvSpPr>
        <p:spPr bwMode="auto">
          <a:xfrm>
            <a:off x="58674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19" name="Rectangle 130"/>
          <p:cNvSpPr>
            <a:spLocks noChangeArrowheads="1"/>
          </p:cNvSpPr>
          <p:nvPr/>
        </p:nvSpPr>
        <p:spPr bwMode="auto">
          <a:xfrm>
            <a:off x="60960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20" name="Rectangle 131"/>
          <p:cNvSpPr>
            <a:spLocks noChangeArrowheads="1"/>
          </p:cNvSpPr>
          <p:nvPr/>
        </p:nvSpPr>
        <p:spPr bwMode="auto">
          <a:xfrm>
            <a:off x="26670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21" name="Rectangle 132"/>
          <p:cNvSpPr>
            <a:spLocks noChangeArrowheads="1"/>
          </p:cNvSpPr>
          <p:nvPr/>
        </p:nvSpPr>
        <p:spPr bwMode="auto">
          <a:xfrm>
            <a:off x="28956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22" name="Rectangle 133"/>
          <p:cNvSpPr>
            <a:spLocks noChangeArrowheads="1"/>
          </p:cNvSpPr>
          <p:nvPr/>
        </p:nvSpPr>
        <p:spPr bwMode="auto">
          <a:xfrm>
            <a:off x="31242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23" name="Rectangle 134"/>
          <p:cNvSpPr>
            <a:spLocks noChangeArrowheads="1"/>
          </p:cNvSpPr>
          <p:nvPr/>
        </p:nvSpPr>
        <p:spPr bwMode="auto">
          <a:xfrm>
            <a:off x="33528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24" name="Rectangle 135"/>
          <p:cNvSpPr>
            <a:spLocks noChangeArrowheads="1"/>
          </p:cNvSpPr>
          <p:nvPr/>
        </p:nvSpPr>
        <p:spPr bwMode="auto">
          <a:xfrm>
            <a:off x="35814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25" name="Rectangle 136"/>
          <p:cNvSpPr>
            <a:spLocks noChangeArrowheads="1"/>
          </p:cNvSpPr>
          <p:nvPr/>
        </p:nvSpPr>
        <p:spPr bwMode="auto">
          <a:xfrm>
            <a:off x="3810000" y="41148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26" name="Rectangle 137"/>
          <p:cNvSpPr>
            <a:spLocks noChangeArrowheads="1"/>
          </p:cNvSpPr>
          <p:nvPr/>
        </p:nvSpPr>
        <p:spPr bwMode="auto">
          <a:xfrm>
            <a:off x="40386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27" name="Rectangle 138"/>
          <p:cNvSpPr>
            <a:spLocks noChangeArrowheads="1"/>
          </p:cNvSpPr>
          <p:nvPr/>
        </p:nvSpPr>
        <p:spPr bwMode="auto">
          <a:xfrm>
            <a:off x="42672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28" name="Rectangle 139"/>
          <p:cNvSpPr>
            <a:spLocks noChangeArrowheads="1"/>
          </p:cNvSpPr>
          <p:nvPr/>
        </p:nvSpPr>
        <p:spPr bwMode="auto">
          <a:xfrm>
            <a:off x="44958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29" name="Rectangle 140"/>
          <p:cNvSpPr>
            <a:spLocks noChangeArrowheads="1"/>
          </p:cNvSpPr>
          <p:nvPr/>
        </p:nvSpPr>
        <p:spPr bwMode="auto">
          <a:xfrm>
            <a:off x="47244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30" name="Rectangle 141"/>
          <p:cNvSpPr>
            <a:spLocks noChangeArrowheads="1"/>
          </p:cNvSpPr>
          <p:nvPr/>
        </p:nvSpPr>
        <p:spPr bwMode="auto">
          <a:xfrm>
            <a:off x="49530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31" name="Rectangle 142"/>
          <p:cNvSpPr>
            <a:spLocks noChangeArrowheads="1"/>
          </p:cNvSpPr>
          <p:nvPr/>
        </p:nvSpPr>
        <p:spPr bwMode="auto">
          <a:xfrm>
            <a:off x="5181600" y="41148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32" name="Rectangle 143"/>
          <p:cNvSpPr>
            <a:spLocks noChangeArrowheads="1"/>
          </p:cNvSpPr>
          <p:nvPr/>
        </p:nvSpPr>
        <p:spPr bwMode="auto">
          <a:xfrm>
            <a:off x="54102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33" name="Rectangle 144"/>
          <p:cNvSpPr>
            <a:spLocks noChangeArrowheads="1"/>
          </p:cNvSpPr>
          <p:nvPr/>
        </p:nvSpPr>
        <p:spPr bwMode="auto">
          <a:xfrm>
            <a:off x="56388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34" name="Rectangle 145"/>
          <p:cNvSpPr>
            <a:spLocks noChangeArrowheads="1"/>
          </p:cNvSpPr>
          <p:nvPr/>
        </p:nvSpPr>
        <p:spPr bwMode="auto">
          <a:xfrm>
            <a:off x="58674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35" name="Rectangle 146"/>
          <p:cNvSpPr>
            <a:spLocks noChangeArrowheads="1"/>
          </p:cNvSpPr>
          <p:nvPr/>
        </p:nvSpPr>
        <p:spPr bwMode="auto">
          <a:xfrm>
            <a:off x="60960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36" name="Rectangle 147"/>
          <p:cNvSpPr>
            <a:spLocks noChangeArrowheads="1"/>
          </p:cNvSpPr>
          <p:nvPr/>
        </p:nvSpPr>
        <p:spPr bwMode="auto">
          <a:xfrm>
            <a:off x="26670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37" name="Rectangle 148"/>
          <p:cNvSpPr>
            <a:spLocks noChangeArrowheads="1"/>
          </p:cNvSpPr>
          <p:nvPr/>
        </p:nvSpPr>
        <p:spPr bwMode="auto">
          <a:xfrm>
            <a:off x="28956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38" name="Rectangle 149"/>
          <p:cNvSpPr>
            <a:spLocks noChangeArrowheads="1"/>
          </p:cNvSpPr>
          <p:nvPr/>
        </p:nvSpPr>
        <p:spPr bwMode="auto">
          <a:xfrm>
            <a:off x="31242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39" name="Rectangle 150"/>
          <p:cNvSpPr>
            <a:spLocks noChangeArrowheads="1"/>
          </p:cNvSpPr>
          <p:nvPr/>
        </p:nvSpPr>
        <p:spPr bwMode="auto">
          <a:xfrm>
            <a:off x="33528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40" name="Rectangle 151"/>
          <p:cNvSpPr>
            <a:spLocks noChangeArrowheads="1"/>
          </p:cNvSpPr>
          <p:nvPr/>
        </p:nvSpPr>
        <p:spPr bwMode="auto">
          <a:xfrm>
            <a:off x="3581400" y="43434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41" name="Rectangle 152"/>
          <p:cNvSpPr>
            <a:spLocks noChangeArrowheads="1"/>
          </p:cNvSpPr>
          <p:nvPr/>
        </p:nvSpPr>
        <p:spPr bwMode="auto">
          <a:xfrm>
            <a:off x="38100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42" name="Rectangle 153"/>
          <p:cNvSpPr>
            <a:spLocks noChangeArrowheads="1"/>
          </p:cNvSpPr>
          <p:nvPr/>
        </p:nvSpPr>
        <p:spPr bwMode="auto">
          <a:xfrm>
            <a:off x="40386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43" name="Rectangle 154"/>
          <p:cNvSpPr>
            <a:spLocks noChangeArrowheads="1"/>
          </p:cNvSpPr>
          <p:nvPr/>
        </p:nvSpPr>
        <p:spPr bwMode="auto">
          <a:xfrm>
            <a:off x="42672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44" name="Rectangle 155"/>
          <p:cNvSpPr>
            <a:spLocks noChangeArrowheads="1"/>
          </p:cNvSpPr>
          <p:nvPr/>
        </p:nvSpPr>
        <p:spPr bwMode="auto">
          <a:xfrm>
            <a:off x="44958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45" name="Rectangle 156"/>
          <p:cNvSpPr>
            <a:spLocks noChangeArrowheads="1"/>
          </p:cNvSpPr>
          <p:nvPr/>
        </p:nvSpPr>
        <p:spPr bwMode="auto">
          <a:xfrm>
            <a:off x="47244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46" name="Rectangle 157"/>
          <p:cNvSpPr>
            <a:spLocks noChangeArrowheads="1"/>
          </p:cNvSpPr>
          <p:nvPr/>
        </p:nvSpPr>
        <p:spPr bwMode="auto">
          <a:xfrm>
            <a:off x="4953000" y="43434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47" name="Rectangle 158"/>
          <p:cNvSpPr>
            <a:spLocks noChangeArrowheads="1"/>
          </p:cNvSpPr>
          <p:nvPr/>
        </p:nvSpPr>
        <p:spPr bwMode="auto">
          <a:xfrm>
            <a:off x="51816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48" name="Rectangle 159"/>
          <p:cNvSpPr>
            <a:spLocks noChangeArrowheads="1"/>
          </p:cNvSpPr>
          <p:nvPr/>
        </p:nvSpPr>
        <p:spPr bwMode="auto">
          <a:xfrm>
            <a:off x="54102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49" name="Rectangle 160"/>
          <p:cNvSpPr>
            <a:spLocks noChangeArrowheads="1"/>
          </p:cNvSpPr>
          <p:nvPr/>
        </p:nvSpPr>
        <p:spPr bwMode="auto">
          <a:xfrm>
            <a:off x="56388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50" name="Rectangle 161"/>
          <p:cNvSpPr>
            <a:spLocks noChangeArrowheads="1"/>
          </p:cNvSpPr>
          <p:nvPr/>
        </p:nvSpPr>
        <p:spPr bwMode="auto">
          <a:xfrm>
            <a:off x="58674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51" name="Rectangle 162"/>
          <p:cNvSpPr>
            <a:spLocks noChangeArrowheads="1"/>
          </p:cNvSpPr>
          <p:nvPr/>
        </p:nvSpPr>
        <p:spPr bwMode="auto">
          <a:xfrm>
            <a:off x="60960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52" name="Rectangle 163"/>
          <p:cNvSpPr>
            <a:spLocks noChangeArrowheads="1"/>
          </p:cNvSpPr>
          <p:nvPr/>
        </p:nvSpPr>
        <p:spPr bwMode="auto">
          <a:xfrm>
            <a:off x="26670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53" name="Rectangle 164"/>
          <p:cNvSpPr>
            <a:spLocks noChangeArrowheads="1"/>
          </p:cNvSpPr>
          <p:nvPr/>
        </p:nvSpPr>
        <p:spPr bwMode="auto">
          <a:xfrm>
            <a:off x="28956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54" name="Rectangle 165"/>
          <p:cNvSpPr>
            <a:spLocks noChangeArrowheads="1"/>
          </p:cNvSpPr>
          <p:nvPr/>
        </p:nvSpPr>
        <p:spPr bwMode="auto">
          <a:xfrm>
            <a:off x="31242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55" name="Rectangle 166"/>
          <p:cNvSpPr>
            <a:spLocks noChangeArrowheads="1"/>
          </p:cNvSpPr>
          <p:nvPr/>
        </p:nvSpPr>
        <p:spPr bwMode="auto">
          <a:xfrm>
            <a:off x="33528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56" name="Rectangle 167"/>
          <p:cNvSpPr>
            <a:spLocks noChangeArrowheads="1"/>
          </p:cNvSpPr>
          <p:nvPr/>
        </p:nvSpPr>
        <p:spPr bwMode="auto">
          <a:xfrm>
            <a:off x="3581400" y="45720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57" name="Rectangle 168"/>
          <p:cNvSpPr>
            <a:spLocks noChangeArrowheads="1"/>
          </p:cNvSpPr>
          <p:nvPr/>
        </p:nvSpPr>
        <p:spPr bwMode="auto">
          <a:xfrm>
            <a:off x="38100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58" name="Rectangle 169"/>
          <p:cNvSpPr>
            <a:spLocks noChangeArrowheads="1"/>
          </p:cNvSpPr>
          <p:nvPr/>
        </p:nvSpPr>
        <p:spPr bwMode="auto">
          <a:xfrm>
            <a:off x="40386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59" name="Rectangle 170"/>
          <p:cNvSpPr>
            <a:spLocks noChangeArrowheads="1"/>
          </p:cNvSpPr>
          <p:nvPr/>
        </p:nvSpPr>
        <p:spPr bwMode="auto">
          <a:xfrm>
            <a:off x="42672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60" name="Rectangle 171"/>
          <p:cNvSpPr>
            <a:spLocks noChangeArrowheads="1"/>
          </p:cNvSpPr>
          <p:nvPr/>
        </p:nvSpPr>
        <p:spPr bwMode="auto">
          <a:xfrm>
            <a:off x="44958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61" name="Rectangle 172"/>
          <p:cNvSpPr>
            <a:spLocks noChangeArrowheads="1"/>
          </p:cNvSpPr>
          <p:nvPr/>
        </p:nvSpPr>
        <p:spPr bwMode="auto">
          <a:xfrm>
            <a:off x="47244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62" name="Rectangle 173"/>
          <p:cNvSpPr>
            <a:spLocks noChangeArrowheads="1"/>
          </p:cNvSpPr>
          <p:nvPr/>
        </p:nvSpPr>
        <p:spPr bwMode="auto">
          <a:xfrm>
            <a:off x="4953000" y="45720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63" name="Rectangle 174"/>
          <p:cNvSpPr>
            <a:spLocks noChangeArrowheads="1"/>
          </p:cNvSpPr>
          <p:nvPr/>
        </p:nvSpPr>
        <p:spPr bwMode="auto">
          <a:xfrm>
            <a:off x="51816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64" name="Rectangle 175"/>
          <p:cNvSpPr>
            <a:spLocks noChangeArrowheads="1"/>
          </p:cNvSpPr>
          <p:nvPr/>
        </p:nvSpPr>
        <p:spPr bwMode="auto">
          <a:xfrm>
            <a:off x="54102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65" name="Rectangle 176"/>
          <p:cNvSpPr>
            <a:spLocks noChangeArrowheads="1"/>
          </p:cNvSpPr>
          <p:nvPr/>
        </p:nvSpPr>
        <p:spPr bwMode="auto">
          <a:xfrm>
            <a:off x="56388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66" name="Rectangle 177"/>
          <p:cNvSpPr>
            <a:spLocks noChangeArrowheads="1"/>
          </p:cNvSpPr>
          <p:nvPr/>
        </p:nvSpPr>
        <p:spPr bwMode="auto">
          <a:xfrm>
            <a:off x="58674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67" name="Rectangle 178"/>
          <p:cNvSpPr>
            <a:spLocks noChangeArrowheads="1"/>
          </p:cNvSpPr>
          <p:nvPr/>
        </p:nvSpPr>
        <p:spPr bwMode="auto">
          <a:xfrm>
            <a:off x="60960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68" name="Rectangle 179"/>
          <p:cNvSpPr>
            <a:spLocks noChangeArrowheads="1"/>
          </p:cNvSpPr>
          <p:nvPr/>
        </p:nvSpPr>
        <p:spPr bwMode="auto">
          <a:xfrm>
            <a:off x="26670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69" name="Rectangle 180"/>
          <p:cNvSpPr>
            <a:spLocks noChangeArrowheads="1"/>
          </p:cNvSpPr>
          <p:nvPr/>
        </p:nvSpPr>
        <p:spPr bwMode="auto">
          <a:xfrm>
            <a:off x="28956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70" name="Rectangle 181"/>
          <p:cNvSpPr>
            <a:spLocks noChangeArrowheads="1"/>
          </p:cNvSpPr>
          <p:nvPr/>
        </p:nvSpPr>
        <p:spPr bwMode="auto">
          <a:xfrm>
            <a:off x="31242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71" name="Rectangle 182"/>
          <p:cNvSpPr>
            <a:spLocks noChangeArrowheads="1"/>
          </p:cNvSpPr>
          <p:nvPr/>
        </p:nvSpPr>
        <p:spPr bwMode="auto">
          <a:xfrm>
            <a:off x="33528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72" name="Rectangle 183"/>
          <p:cNvSpPr>
            <a:spLocks noChangeArrowheads="1"/>
          </p:cNvSpPr>
          <p:nvPr/>
        </p:nvSpPr>
        <p:spPr bwMode="auto">
          <a:xfrm>
            <a:off x="3581400" y="48006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73" name="Rectangle 184"/>
          <p:cNvSpPr>
            <a:spLocks noChangeArrowheads="1"/>
          </p:cNvSpPr>
          <p:nvPr/>
        </p:nvSpPr>
        <p:spPr bwMode="auto">
          <a:xfrm>
            <a:off x="38100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74" name="Rectangle 185"/>
          <p:cNvSpPr>
            <a:spLocks noChangeArrowheads="1"/>
          </p:cNvSpPr>
          <p:nvPr/>
        </p:nvSpPr>
        <p:spPr bwMode="auto">
          <a:xfrm>
            <a:off x="40386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75" name="Rectangle 186"/>
          <p:cNvSpPr>
            <a:spLocks noChangeArrowheads="1"/>
          </p:cNvSpPr>
          <p:nvPr/>
        </p:nvSpPr>
        <p:spPr bwMode="auto">
          <a:xfrm>
            <a:off x="42672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76" name="Rectangle 187"/>
          <p:cNvSpPr>
            <a:spLocks noChangeArrowheads="1"/>
          </p:cNvSpPr>
          <p:nvPr/>
        </p:nvSpPr>
        <p:spPr bwMode="auto">
          <a:xfrm>
            <a:off x="4495800" y="48006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77" name="Rectangle 188"/>
          <p:cNvSpPr>
            <a:spLocks noChangeArrowheads="1"/>
          </p:cNvSpPr>
          <p:nvPr/>
        </p:nvSpPr>
        <p:spPr bwMode="auto">
          <a:xfrm>
            <a:off x="4724400" y="48006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78" name="Rectangle 189"/>
          <p:cNvSpPr>
            <a:spLocks noChangeArrowheads="1"/>
          </p:cNvSpPr>
          <p:nvPr/>
        </p:nvSpPr>
        <p:spPr bwMode="auto">
          <a:xfrm>
            <a:off x="49530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79" name="Rectangle 190"/>
          <p:cNvSpPr>
            <a:spLocks noChangeArrowheads="1"/>
          </p:cNvSpPr>
          <p:nvPr/>
        </p:nvSpPr>
        <p:spPr bwMode="auto">
          <a:xfrm>
            <a:off x="51816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80" name="Rectangle 191"/>
          <p:cNvSpPr>
            <a:spLocks noChangeArrowheads="1"/>
          </p:cNvSpPr>
          <p:nvPr/>
        </p:nvSpPr>
        <p:spPr bwMode="auto">
          <a:xfrm>
            <a:off x="54102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81" name="Rectangle 192"/>
          <p:cNvSpPr>
            <a:spLocks noChangeArrowheads="1"/>
          </p:cNvSpPr>
          <p:nvPr/>
        </p:nvSpPr>
        <p:spPr bwMode="auto">
          <a:xfrm>
            <a:off x="56388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82" name="Rectangle 193"/>
          <p:cNvSpPr>
            <a:spLocks noChangeArrowheads="1"/>
          </p:cNvSpPr>
          <p:nvPr/>
        </p:nvSpPr>
        <p:spPr bwMode="auto">
          <a:xfrm>
            <a:off x="58674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83" name="Rectangle 194"/>
          <p:cNvSpPr>
            <a:spLocks noChangeArrowheads="1"/>
          </p:cNvSpPr>
          <p:nvPr/>
        </p:nvSpPr>
        <p:spPr bwMode="auto">
          <a:xfrm>
            <a:off x="60960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84" name="Rectangle 195"/>
          <p:cNvSpPr>
            <a:spLocks noChangeArrowheads="1"/>
          </p:cNvSpPr>
          <p:nvPr/>
        </p:nvSpPr>
        <p:spPr bwMode="auto">
          <a:xfrm>
            <a:off x="26670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85" name="Rectangle 196"/>
          <p:cNvSpPr>
            <a:spLocks noChangeArrowheads="1"/>
          </p:cNvSpPr>
          <p:nvPr/>
        </p:nvSpPr>
        <p:spPr bwMode="auto">
          <a:xfrm>
            <a:off x="28956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86" name="Rectangle 197"/>
          <p:cNvSpPr>
            <a:spLocks noChangeArrowheads="1"/>
          </p:cNvSpPr>
          <p:nvPr/>
        </p:nvSpPr>
        <p:spPr bwMode="auto">
          <a:xfrm>
            <a:off x="31242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87" name="Rectangle 198"/>
          <p:cNvSpPr>
            <a:spLocks noChangeArrowheads="1"/>
          </p:cNvSpPr>
          <p:nvPr/>
        </p:nvSpPr>
        <p:spPr bwMode="auto">
          <a:xfrm>
            <a:off x="33528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88" name="Rectangle 199"/>
          <p:cNvSpPr>
            <a:spLocks noChangeArrowheads="1"/>
          </p:cNvSpPr>
          <p:nvPr/>
        </p:nvSpPr>
        <p:spPr bwMode="auto">
          <a:xfrm>
            <a:off x="35814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89" name="Rectangle 200"/>
          <p:cNvSpPr>
            <a:spLocks noChangeArrowheads="1"/>
          </p:cNvSpPr>
          <p:nvPr/>
        </p:nvSpPr>
        <p:spPr bwMode="auto">
          <a:xfrm>
            <a:off x="3810000" y="50292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90" name="Rectangle 201"/>
          <p:cNvSpPr>
            <a:spLocks noChangeArrowheads="1"/>
          </p:cNvSpPr>
          <p:nvPr/>
        </p:nvSpPr>
        <p:spPr bwMode="auto">
          <a:xfrm>
            <a:off x="4038600" y="50292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91" name="Rectangle 202"/>
          <p:cNvSpPr>
            <a:spLocks noChangeArrowheads="1"/>
          </p:cNvSpPr>
          <p:nvPr/>
        </p:nvSpPr>
        <p:spPr bwMode="auto">
          <a:xfrm>
            <a:off x="4267200" y="50292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92" name="Rectangle 203"/>
          <p:cNvSpPr>
            <a:spLocks noChangeArrowheads="1"/>
          </p:cNvSpPr>
          <p:nvPr/>
        </p:nvSpPr>
        <p:spPr bwMode="auto">
          <a:xfrm>
            <a:off x="44958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93" name="Rectangle 204"/>
          <p:cNvSpPr>
            <a:spLocks noChangeArrowheads="1"/>
          </p:cNvSpPr>
          <p:nvPr/>
        </p:nvSpPr>
        <p:spPr bwMode="auto">
          <a:xfrm>
            <a:off x="47244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94" name="Rectangle 205"/>
          <p:cNvSpPr>
            <a:spLocks noChangeArrowheads="1"/>
          </p:cNvSpPr>
          <p:nvPr/>
        </p:nvSpPr>
        <p:spPr bwMode="auto">
          <a:xfrm>
            <a:off x="49530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95" name="Rectangle 206"/>
          <p:cNvSpPr>
            <a:spLocks noChangeArrowheads="1"/>
          </p:cNvSpPr>
          <p:nvPr/>
        </p:nvSpPr>
        <p:spPr bwMode="auto">
          <a:xfrm>
            <a:off x="51816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96" name="Rectangle 207"/>
          <p:cNvSpPr>
            <a:spLocks noChangeArrowheads="1"/>
          </p:cNvSpPr>
          <p:nvPr/>
        </p:nvSpPr>
        <p:spPr bwMode="auto">
          <a:xfrm>
            <a:off x="54102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97" name="Rectangle 208"/>
          <p:cNvSpPr>
            <a:spLocks noChangeArrowheads="1"/>
          </p:cNvSpPr>
          <p:nvPr/>
        </p:nvSpPr>
        <p:spPr bwMode="auto">
          <a:xfrm>
            <a:off x="56388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98" name="Rectangle 209"/>
          <p:cNvSpPr>
            <a:spLocks noChangeArrowheads="1"/>
          </p:cNvSpPr>
          <p:nvPr/>
        </p:nvSpPr>
        <p:spPr bwMode="auto">
          <a:xfrm>
            <a:off x="58674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99" name="Rectangle 210"/>
          <p:cNvSpPr>
            <a:spLocks noChangeArrowheads="1"/>
          </p:cNvSpPr>
          <p:nvPr/>
        </p:nvSpPr>
        <p:spPr bwMode="auto">
          <a:xfrm>
            <a:off x="60960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100" name="Rectangle 211"/>
          <p:cNvSpPr>
            <a:spLocks noChangeArrowheads="1"/>
          </p:cNvSpPr>
          <p:nvPr/>
        </p:nvSpPr>
        <p:spPr bwMode="auto">
          <a:xfrm>
            <a:off x="26670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101" name="Rectangle 212"/>
          <p:cNvSpPr>
            <a:spLocks noChangeArrowheads="1"/>
          </p:cNvSpPr>
          <p:nvPr/>
        </p:nvSpPr>
        <p:spPr bwMode="auto">
          <a:xfrm>
            <a:off x="28956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102" name="Rectangle 213"/>
          <p:cNvSpPr>
            <a:spLocks noChangeArrowheads="1"/>
          </p:cNvSpPr>
          <p:nvPr/>
        </p:nvSpPr>
        <p:spPr bwMode="auto">
          <a:xfrm>
            <a:off x="31242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103" name="Rectangle 214"/>
          <p:cNvSpPr>
            <a:spLocks noChangeArrowheads="1"/>
          </p:cNvSpPr>
          <p:nvPr/>
        </p:nvSpPr>
        <p:spPr bwMode="auto">
          <a:xfrm>
            <a:off x="33528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104" name="Rectangle 215"/>
          <p:cNvSpPr>
            <a:spLocks noChangeArrowheads="1"/>
          </p:cNvSpPr>
          <p:nvPr/>
        </p:nvSpPr>
        <p:spPr bwMode="auto">
          <a:xfrm>
            <a:off x="35814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105" name="Rectangle 216"/>
          <p:cNvSpPr>
            <a:spLocks noChangeArrowheads="1"/>
          </p:cNvSpPr>
          <p:nvPr/>
        </p:nvSpPr>
        <p:spPr bwMode="auto">
          <a:xfrm>
            <a:off x="38100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106" name="Rectangle 217"/>
          <p:cNvSpPr>
            <a:spLocks noChangeArrowheads="1"/>
          </p:cNvSpPr>
          <p:nvPr/>
        </p:nvSpPr>
        <p:spPr bwMode="auto">
          <a:xfrm>
            <a:off x="40386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107" name="Rectangle 218"/>
          <p:cNvSpPr>
            <a:spLocks noChangeArrowheads="1"/>
          </p:cNvSpPr>
          <p:nvPr/>
        </p:nvSpPr>
        <p:spPr bwMode="auto">
          <a:xfrm>
            <a:off x="42672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108" name="Rectangle 219"/>
          <p:cNvSpPr>
            <a:spLocks noChangeArrowheads="1"/>
          </p:cNvSpPr>
          <p:nvPr/>
        </p:nvSpPr>
        <p:spPr bwMode="auto">
          <a:xfrm>
            <a:off x="44958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109" name="Rectangle 220"/>
          <p:cNvSpPr>
            <a:spLocks noChangeArrowheads="1"/>
          </p:cNvSpPr>
          <p:nvPr/>
        </p:nvSpPr>
        <p:spPr bwMode="auto">
          <a:xfrm>
            <a:off x="47244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110" name="Rectangle 221"/>
          <p:cNvSpPr>
            <a:spLocks noChangeArrowheads="1"/>
          </p:cNvSpPr>
          <p:nvPr/>
        </p:nvSpPr>
        <p:spPr bwMode="auto">
          <a:xfrm>
            <a:off x="49530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111" name="Rectangle 222"/>
          <p:cNvSpPr>
            <a:spLocks noChangeArrowheads="1"/>
          </p:cNvSpPr>
          <p:nvPr/>
        </p:nvSpPr>
        <p:spPr bwMode="auto">
          <a:xfrm>
            <a:off x="51816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112" name="Rectangle 223"/>
          <p:cNvSpPr>
            <a:spLocks noChangeArrowheads="1"/>
          </p:cNvSpPr>
          <p:nvPr/>
        </p:nvSpPr>
        <p:spPr bwMode="auto">
          <a:xfrm>
            <a:off x="54102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113" name="Rectangle 224"/>
          <p:cNvSpPr>
            <a:spLocks noChangeArrowheads="1"/>
          </p:cNvSpPr>
          <p:nvPr/>
        </p:nvSpPr>
        <p:spPr bwMode="auto">
          <a:xfrm>
            <a:off x="56388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114" name="Rectangle 225"/>
          <p:cNvSpPr>
            <a:spLocks noChangeArrowheads="1"/>
          </p:cNvSpPr>
          <p:nvPr/>
        </p:nvSpPr>
        <p:spPr bwMode="auto">
          <a:xfrm>
            <a:off x="58674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115" name="Rectangle 226"/>
          <p:cNvSpPr>
            <a:spLocks noChangeArrowheads="1"/>
          </p:cNvSpPr>
          <p:nvPr/>
        </p:nvSpPr>
        <p:spPr bwMode="auto">
          <a:xfrm>
            <a:off x="60960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116" name="Rectangle 227"/>
          <p:cNvSpPr>
            <a:spLocks noChangeArrowheads="1"/>
          </p:cNvSpPr>
          <p:nvPr/>
        </p:nvSpPr>
        <p:spPr bwMode="auto">
          <a:xfrm>
            <a:off x="26670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117" name="Rectangle 228"/>
          <p:cNvSpPr>
            <a:spLocks noChangeArrowheads="1"/>
          </p:cNvSpPr>
          <p:nvPr/>
        </p:nvSpPr>
        <p:spPr bwMode="auto">
          <a:xfrm>
            <a:off x="28956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118" name="Rectangle 229"/>
          <p:cNvSpPr>
            <a:spLocks noChangeArrowheads="1"/>
          </p:cNvSpPr>
          <p:nvPr/>
        </p:nvSpPr>
        <p:spPr bwMode="auto">
          <a:xfrm>
            <a:off x="31242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119" name="Rectangle 230"/>
          <p:cNvSpPr>
            <a:spLocks noChangeArrowheads="1"/>
          </p:cNvSpPr>
          <p:nvPr/>
        </p:nvSpPr>
        <p:spPr bwMode="auto">
          <a:xfrm>
            <a:off x="33528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120" name="Rectangle 231"/>
          <p:cNvSpPr>
            <a:spLocks noChangeArrowheads="1"/>
          </p:cNvSpPr>
          <p:nvPr/>
        </p:nvSpPr>
        <p:spPr bwMode="auto">
          <a:xfrm>
            <a:off x="35814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121" name="Rectangle 232"/>
          <p:cNvSpPr>
            <a:spLocks noChangeArrowheads="1"/>
          </p:cNvSpPr>
          <p:nvPr/>
        </p:nvSpPr>
        <p:spPr bwMode="auto">
          <a:xfrm>
            <a:off x="38100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122" name="Rectangle 233"/>
          <p:cNvSpPr>
            <a:spLocks noChangeArrowheads="1"/>
          </p:cNvSpPr>
          <p:nvPr/>
        </p:nvSpPr>
        <p:spPr bwMode="auto">
          <a:xfrm>
            <a:off x="40386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123" name="Rectangle 234"/>
          <p:cNvSpPr>
            <a:spLocks noChangeArrowheads="1"/>
          </p:cNvSpPr>
          <p:nvPr/>
        </p:nvSpPr>
        <p:spPr bwMode="auto">
          <a:xfrm>
            <a:off x="42672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124" name="Rectangle 235"/>
          <p:cNvSpPr>
            <a:spLocks noChangeArrowheads="1"/>
          </p:cNvSpPr>
          <p:nvPr/>
        </p:nvSpPr>
        <p:spPr bwMode="auto">
          <a:xfrm>
            <a:off x="44958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125" name="Rectangle 236"/>
          <p:cNvSpPr>
            <a:spLocks noChangeArrowheads="1"/>
          </p:cNvSpPr>
          <p:nvPr/>
        </p:nvSpPr>
        <p:spPr bwMode="auto">
          <a:xfrm>
            <a:off x="47244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126" name="Rectangle 237"/>
          <p:cNvSpPr>
            <a:spLocks noChangeArrowheads="1"/>
          </p:cNvSpPr>
          <p:nvPr/>
        </p:nvSpPr>
        <p:spPr bwMode="auto">
          <a:xfrm>
            <a:off x="49530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127" name="Rectangle 238"/>
          <p:cNvSpPr>
            <a:spLocks noChangeArrowheads="1"/>
          </p:cNvSpPr>
          <p:nvPr/>
        </p:nvSpPr>
        <p:spPr bwMode="auto">
          <a:xfrm>
            <a:off x="51816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128" name="Rectangle 239"/>
          <p:cNvSpPr>
            <a:spLocks noChangeArrowheads="1"/>
          </p:cNvSpPr>
          <p:nvPr/>
        </p:nvSpPr>
        <p:spPr bwMode="auto">
          <a:xfrm>
            <a:off x="54102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129" name="Rectangle 240"/>
          <p:cNvSpPr>
            <a:spLocks noChangeArrowheads="1"/>
          </p:cNvSpPr>
          <p:nvPr/>
        </p:nvSpPr>
        <p:spPr bwMode="auto">
          <a:xfrm>
            <a:off x="56388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130" name="Rectangle 241"/>
          <p:cNvSpPr>
            <a:spLocks noChangeArrowheads="1"/>
          </p:cNvSpPr>
          <p:nvPr/>
        </p:nvSpPr>
        <p:spPr bwMode="auto">
          <a:xfrm>
            <a:off x="58674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131" name="Rectangle 242"/>
          <p:cNvSpPr>
            <a:spLocks noChangeArrowheads="1"/>
          </p:cNvSpPr>
          <p:nvPr/>
        </p:nvSpPr>
        <p:spPr bwMode="auto">
          <a:xfrm>
            <a:off x="60960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132" name="Rectangle 243"/>
          <p:cNvSpPr>
            <a:spLocks noChangeArrowheads="1"/>
          </p:cNvSpPr>
          <p:nvPr/>
        </p:nvSpPr>
        <p:spPr bwMode="auto">
          <a:xfrm>
            <a:off x="26670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133" name="Rectangle 244"/>
          <p:cNvSpPr>
            <a:spLocks noChangeArrowheads="1"/>
          </p:cNvSpPr>
          <p:nvPr/>
        </p:nvSpPr>
        <p:spPr bwMode="auto">
          <a:xfrm>
            <a:off x="28956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134" name="Rectangle 245"/>
          <p:cNvSpPr>
            <a:spLocks noChangeArrowheads="1"/>
          </p:cNvSpPr>
          <p:nvPr/>
        </p:nvSpPr>
        <p:spPr bwMode="auto">
          <a:xfrm>
            <a:off x="31242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135" name="Rectangle 246"/>
          <p:cNvSpPr>
            <a:spLocks noChangeArrowheads="1"/>
          </p:cNvSpPr>
          <p:nvPr/>
        </p:nvSpPr>
        <p:spPr bwMode="auto">
          <a:xfrm>
            <a:off x="33528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136" name="Rectangle 247"/>
          <p:cNvSpPr>
            <a:spLocks noChangeArrowheads="1"/>
          </p:cNvSpPr>
          <p:nvPr/>
        </p:nvSpPr>
        <p:spPr bwMode="auto">
          <a:xfrm>
            <a:off x="35814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137" name="Rectangle 248"/>
          <p:cNvSpPr>
            <a:spLocks noChangeArrowheads="1"/>
          </p:cNvSpPr>
          <p:nvPr/>
        </p:nvSpPr>
        <p:spPr bwMode="auto">
          <a:xfrm>
            <a:off x="38100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138" name="Rectangle 249"/>
          <p:cNvSpPr>
            <a:spLocks noChangeArrowheads="1"/>
          </p:cNvSpPr>
          <p:nvPr/>
        </p:nvSpPr>
        <p:spPr bwMode="auto">
          <a:xfrm>
            <a:off x="40386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139" name="Rectangle 250"/>
          <p:cNvSpPr>
            <a:spLocks noChangeArrowheads="1"/>
          </p:cNvSpPr>
          <p:nvPr/>
        </p:nvSpPr>
        <p:spPr bwMode="auto">
          <a:xfrm>
            <a:off x="42672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140" name="Rectangle 251"/>
          <p:cNvSpPr>
            <a:spLocks noChangeArrowheads="1"/>
          </p:cNvSpPr>
          <p:nvPr/>
        </p:nvSpPr>
        <p:spPr bwMode="auto">
          <a:xfrm>
            <a:off x="44958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141" name="Rectangle 252"/>
          <p:cNvSpPr>
            <a:spLocks noChangeArrowheads="1"/>
          </p:cNvSpPr>
          <p:nvPr/>
        </p:nvSpPr>
        <p:spPr bwMode="auto">
          <a:xfrm>
            <a:off x="47244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142" name="Rectangle 253"/>
          <p:cNvSpPr>
            <a:spLocks noChangeArrowheads="1"/>
          </p:cNvSpPr>
          <p:nvPr/>
        </p:nvSpPr>
        <p:spPr bwMode="auto">
          <a:xfrm>
            <a:off x="49530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143" name="Rectangle 254"/>
          <p:cNvSpPr>
            <a:spLocks noChangeArrowheads="1"/>
          </p:cNvSpPr>
          <p:nvPr/>
        </p:nvSpPr>
        <p:spPr bwMode="auto">
          <a:xfrm>
            <a:off x="51816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144" name="Rectangle 255"/>
          <p:cNvSpPr>
            <a:spLocks noChangeArrowheads="1"/>
          </p:cNvSpPr>
          <p:nvPr/>
        </p:nvSpPr>
        <p:spPr bwMode="auto">
          <a:xfrm>
            <a:off x="54102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145" name="Rectangle 256"/>
          <p:cNvSpPr>
            <a:spLocks noChangeArrowheads="1"/>
          </p:cNvSpPr>
          <p:nvPr/>
        </p:nvSpPr>
        <p:spPr bwMode="auto">
          <a:xfrm>
            <a:off x="56388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146" name="Rectangle 257"/>
          <p:cNvSpPr>
            <a:spLocks noChangeArrowheads="1"/>
          </p:cNvSpPr>
          <p:nvPr/>
        </p:nvSpPr>
        <p:spPr bwMode="auto">
          <a:xfrm>
            <a:off x="58674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147" name="Rectangle 258"/>
          <p:cNvSpPr>
            <a:spLocks noChangeArrowheads="1"/>
          </p:cNvSpPr>
          <p:nvPr/>
        </p:nvSpPr>
        <p:spPr bwMode="auto">
          <a:xfrm>
            <a:off x="60960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cxnSp>
        <p:nvCxnSpPr>
          <p:cNvPr id="38148" name="Straight Connector 262"/>
          <p:cNvCxnSpPr>
            <a:cxnSpLocks noChangeShapeType="1"/>
          </p:cNvCxnSpPr>
          <p:nvPr/>
        </p:nvCxnSpPr>
        <p:spPr bwMode="auto">
          <a:xfrm flipH="1" flipV="1">
            <a:off x="4267200" y="4114800"/>
            <a:ext cx="228600" cy="2286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8149" name="Straight Connector 264"/>
          <p:cNvCxnSpPr>
            <a:cxnSpLocks noChangeShapeType="1"/>
          </p:cNvCxnSpPr>
          <p:nvPr/>
        </p:nvCxnSpPr>
        <p:spPr bwMode="auto">
          <a:xfrm flipH="1">
            <a:off x="4267200" y="4114800"/>
            <a:ext cx="228600" cy="2286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85513270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a:t>Flood Fill</a:t>
            </a:r>
          </a:p>
        </p:txBody>
      </p:sp>
      <p:sp>
        <p:nvSpPr>
          <p:cNvPr id="38915" name="Content Placeholder 2"/>
          <p:cNvSpPr>
            <a:spLocks noGrp="1"/>
          </p:cNvSpPr>
          <p:nvPr>
            <p:ph idx="1"/>
          </p:nvPr>
        </p:nvSpPr>
        <p:spPr/>
        <p:txBody>
          <a:bodyPr/>
          <a:lstStyle/>
          <a:p>
            <a:r>
              <a:rPr lang="en-US" altLang="en-US" dirty="0"/>
              <a:t>Start from one pixel and fill all the connected pixels that has same color.</a:t>
            </a:r>
          </a:p>
        </p:txBody>
      </p:sp>
      <p:sp>
        <p:nvSpPr>
          <p:cNvPr id="38916" name="Rectangle 3"/>
          <p:cNvSpPr>
            <a:spLocks noChangeArrowheads="1"/>
          </p:cNvSpPr>
          <p:nvPr/>
        </p:nvSpPr>
        <p:spPr bwMode="auto">
          <a:xfrm>
            <a:off x="26670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17" name="Rectangle 4"/>
          <p:cNvSpPr>
            <a:spLocks noChangeArrowheads="1"/>
          </p:cNvSpPr>
          <p:nvPr/>
        </p:nvSpPr>
        <p:spPr bwMode="auto">
          <a:xfrm>
            <a:off x="28956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18" name="Rectangle 5"/>
          <p:cNvSpPr>
            <a:spLocks noChangeArrowheads="1"/>
          </p:cNvSpPr>
          <p:nvPr/>
        </p:nvSpPr>
        <p:spPr bwMode="auto">
          <a:xfrm>
            <a:off x="31242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19" name="Rectangle 6"/>
          <p:cNvSpPr>
            <a:spLocks noChangeArrowheads="1"/>
          </p:cNvSpPr>
          <p:nvPr/>
        </p:nvSpPr>
        <p:spPr bwMode="auto">
          <a:xfrm>
            <a:off x="33528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20" name="Rectangle 7"/>
          <p:cNvSpPr>
            <a:spLocks noChangeArrowheads="1"/>
          </p:cNvSpPr>
          <p:nvPr/>
        </p:nvSpPr>
        <p:spPr bwMode="auto">
          <a:xfrm>
            <a:off x="35814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21" name="Rectangle 8"/>
          <p:cNvSpPr>
            <a:spLocks noChangeArrowheads="1"/>
          </p:cNvSpPr>
          <p:nvPr/>
        </p:nvSpPr>
        <p:spPr bwMode="auto">
          <a:xfrm>
            <a:off x="38100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22" name="Rectangle 9"/>
          <p:cNvSpPr>
            <a:spLocks noChangeArrowheads="1"/>
          </p:cNvSpPr>
          <p:nvPr/>
        </p:nvSpPr>
        <p:spPr bwMode="auto">
          <a:xfrm>
            <a:off x="40386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23" name="Rectangle 10"/>
          <p:cNvSpPr>
            <a:spLocks noChangeArrowheads="1"/>
          </p:cNvSpPr>
          <p:nvPr/>
        </p:nvSpPr>
        <p:spPr bwMode="auto">
          <a:xfrm>
            <a:off x="42672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24" name="Rectangle 11"/>
          <p:cNvSpPr>
            <a:spLocks noChangeArrowheads="1"/>
          </p:cNvSpPr>
          <p:nvPr/>
        </p:nvSpPr>
        <p:spPr bwMode="auto">
          <a:xfrm>
            <a:off x="44958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25" name="Rectangle 12"/>
          <p:cNvSpPr>
            <a:spLocks noChangeArrowheads="1"/>
          </p:cNvSpPr>
          <p:nvPr/>
        </p:nvSpPr>
        <p:spPr bwMode="auto">
          <a:xfrm>
            <a:off x="47244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26" name="Rectangle 13"/>
          <p:cNvSpPr>
            <a:spLocks noChangeArrowheads="1"/>
          </p:cNvSpPr>
          <p:nvPr/>
        </p:nvSpPr>
        <p:spPr bwMode="auto">
          <a:xfrm>
            <a:off x="49530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27" name="Rectangle 14"/>
          <p:cNvSpPr>
            <a:spLocks noChangeArrowheads="1"/>
          </p:cNvSpPr>
          <p:nvPr/>
        </p:nvSpPr>
        <p:spPr bwMode="auto">
          <a:xfrm>
            <a:off x="51816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28" name="Rectangle 15"/>
          <p:cNvSpPr>
            <a:spLocks noChangeArrowheads="1"/>
          </p:cNvSpPr>
          <p:nvPr/>
        </p:nvSpPr>
        <p:spPr bwMode="auto">
          <a:xfrm>
            <a:off x="54102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29" name="Rectangle 16"/>
          <p:cNvSpPr>
            <a:spLocks noChangeArrowheads="1"/>
          </p:cNvSpPr>
          <p:nvPr/>
        </p:nvSpPr>
        <p:spPr bwMode="auto">
          <a:xfrm>
            <a:off x="56388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30" name="Rectangle 17"/>
          <p:cNvSpPr>
            <a:spLocks noChangeArrowheads="1"/>
          </p:cNvSpPr>
          <p:nvPr/>
        </p:nvSpPr>
        <p:spPr bwMode="auto">
          <a:xfrm>
            <a:off x="58674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31" name="Rectangle 18"/>
          <p:cNvSpPr>
            <a:spLocks noChangeArrowheads="1"/>
          </p:cNvSpPr>
          <p:nvPr/>
        </p:nvSpPr>
        <p:spPr bwMode="auto">
          <a:xfrm>
            <a:off x="60960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32" name="Rectangle 19"/>
          <p:cNvSpPr>
            <a:spLocks noChangeArrowheads="1"/>
          </p:cNvSpPr>
          <p:nvPr/>
        </p:nvSpPr>
        <p:spPr bwMode="auto">
          <a:xfrm>
            <a:off x="26670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33" name="Rectangle 20"/>
          <p:cNvSpPr>
            <a:spLocks noChangeArrowheads="1"/>
          </p:cNvSpPr>
          <p:nvPr/>
        </p:nvSpPr>
        <p:spPr bwMode="auto">
          <a:xfrm>
            <a:off x="28956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34" name="Rectangle 21"/>
          <p:cNvSpPr>
            <a:spLocks noChangeArrowheads="1"/>
          </p:cNvSpPr>
          <p:nvPr/>
        </p:nvSpPr>
        <p:spPr bwMode="auto">
          <a:xfrm>
            <a:off x="31242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35" name="Rectangle 22"/>
          <p:cNvSpPr>
            <a:spLocks noChangeArrowheads="1"/>
          </p:cNvSpPr>
          <p:nvPr/>
        </p:nvSpPr>
        <p:spPr bwMode="auto">
          <a:xfrm>
            <a:off x="33528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36" name="Rectangle 23"/>
          <p:cNvSpPr>
            <a:spLocks noChangeArrowheads="1"/>
          </p:cNvSpPr>
          <p:nvPr/>
        </p:nvSpPr>
        <p:spPr bwMode="auto">
          <a:xfrm>
            <a:off x="35814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37" name="Rectangle 24"/>
          <p:cNvSpPr>
            <a:spLocks noChangeArrowheads="1"/>
          </p:cNvSpPr>
          <p:nvPr/>
        </p:nvSpPr>
        <p:spPr bwMode="auto">
          <a:xfrm>
            <a:off x="38100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38" name="Rectangle 25"/>
          <p:cNvSpPr>
            <a:spLocks noChangeArrowheads="1"/>
          </p:cNvSpPr>
          <p:nvPr/>
        </p:nvSpPr>
        <p:spPr bwMode="auto">
          <a:xfrm>
            <a:off x="40386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39" name="Rectangle 26"/>
          <p:cNvSpPr>
            <a:spLocks noChangeArrowheads="1"/>
          </p:cNvSpPr>
          <p:nvPr/>
        </p:nvSpPr>
        <p:spPr bwMode="auto">
          <a:xfrm>
            <a:off x="42672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40" name="Rectangle 27"/>
          <p:cNvSpPr>
            <a:spLocks noChangeArrowheads="1"/>
          </p:cNvSpPr>
          <p:nvPr/>
        </p:nvSpPr>
        <p:spPr bwMode="auto">
          <a:xfrm>
            <a:off x="44958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41" name="Rectangle 28"/>
          <p:cNvSpPr>
            <a:spLocks noChangeArrowheads="1"/>
          </p:cNvSpPr>
          <p:nvPr/>
        </p:nvSpPr>
        <p:spPr bwMode="auto">
          <a:xfrm>
            <a:off x="47244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42" name="Rectangle 29"/>
          <p:cNvSpPr>
            <a:spLocks noChangeArrowheads="1"/>
          </p:cNvSpPr>
          <p:nvPr/>
        </p:nvSpPr>
        <p:spPr bwMode="auto">
          <a:xfrm>
            <a:off x="49530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43" name="Rectangle 30"/>
          <p:cNvSpPr>
            <a:spLocks noChangeArrowheads="1"/>
          </p:cNvSpPr>
          <p:nvPr/>
        </p:nvSpPr>
        <p:spPr bwMode="auto">
          <a:xfrm>
            <a:off x="51816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44" name="Rectangle 31"/>
          <p:cNvSpPr>
            <a:spLocks noChangeArrowheads="1"/>
          </p:cNvSpPr>
          <p:nvPr/>
        </p:nvSpPr>
        <p:spPr bwMode="auto">
          <a:xfrm>
            <a:off x="54102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45" name="Rectangle 32"/>
          <p:cNvSpPr>
            <a:spLocks noChangeArrowheads="1"/>
          </p:cNvSpPr>
          <p:nvPr/>
        </p:nvSpPr>
        <p:spPr bwMode="auto">
          <a:xfrm>
            <a:off x="56388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46" name="Rectangle 33"/>
          <p:cNvSpPr>
            <a:spLocks noChangeArrowheads="1"/>
          </p:cNvSpPr>
          <p:nvPr/>
        </p:nvSpPr>
        <p:spPr bwMode="auto">
          <a:xfrm>
            <a:off x="58674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47" name="Rectangle 34"/>
          <p:cNvSpPr>
            <a:spLocks noChangeArrowheads="1"/>
          </p:cNvSpPr>
          <p:nvPr/>
        </p:nvSpPr>
        <p:spPr bwMode="auto">
          <a:xfrm>
            <a:off x="60960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48" name="Rectangle 35"/>
          <p:cNvSpPr>
            <a:spLocks noChangeArrowheads="1"/>
          </p:cNvSpPr>
          <p:nvPr/>
        </p:nvSpPr>
        <p:spPr bwMode="auto">
          <a:xfrm>
            <a:off x="26670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49" name="Rectangle 36"/>
          <p:cNvSpPr>
            <a:spLocks noChangeArrowheads="1"/>
          </p:cNvSpPr>
          <p:nvPr/>
        </p:nvSpPr>
        <p:spPr bwMode="auto">
          <a:xfrm>
            <a:off x="28956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50" name="Rectangle 37"/>
          <p:cNvSpPr>
            <a:spLocks noChangeArrowheads="1"/>
          </p:cNvSpPr>
          <p:nvPr/>
        </p:nvSpPr>
        <p:spPr bwMode="auto">
          <a:xfrm>
            <a:off x="31242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51" name="Rectangle 38"/>
          <p:cNvSpPr>
            <a:spLocks noChangeArrowheads="1"/>
          </p:cNvSpPr>
          <p:nvPr/>
        </p:nvSpPr>
        <p:spPr bwMode="auto">
          <a:xfrm>
            <a:off x="33528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52" name="Rectangle 39"/>
          <p:cNvSpPr>
            <a:spLocks noChangeArrowheads="1"/>
          </p:cNvSpPr>
          <p:nvPr/>
        </p:nvSpPr>
        <p:spPr bwMode="auto">
          <a:xfrm>
            <a:off x="35814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53" name="Rectangle 40"/>
          <p:cNvSpPr>
            <a:spLocks noChangeArrowheads="1"/>
          </p:cNvSpPr>
          <p:nvPr/>
        </p:nvSpPr>
        <p:spPr bwMode="auto">
          <a:xfrm>
            <a:off x="38100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54" name="Rectangle 41"/>
          <p:cNvSpPr>
            <a:spLocks noChangeArrowheads="1"/>
          </p:cNvSpPr>
          <p:nvPr/>
        </p:nvSpPr>
        <p:spPr bwMode="auto">
          <a:xfrm>
            <a:off x="40386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55" name="Rectangle 42"/>
          <p:cNvSpPr>
            <a:spLocks noChangeArrowheads="1"/>
          </p:cNvSpPr>
          <p:nvPr/>
        </p:nvSpPr>
        <p:spPr bwMode="auto">
          <a:xfrm>
            <a:off x="42672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56" name="Rectangle 43"/>
          <p:cNvSpPr>
            <a:spLocks noChangeArrowheads="1"/>
          </p:cNvSpPr>
          <p:nvPr/>
        </p:nvSpPr>
        <p:spPr bwMode="auto">
          <a:xfrm>
            <a:off x="44958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57" name="Rectangle 44"/>
          <p:cNvSpPr>
            <a:spLocks noChangeArrowheads="1"/>
          </p:cNvSpPr>
          <p:nvPr/>
        </p:nvSpPr>
        <p:spPr bwMode="auto">
          <a:xfrm>
            <a:off x="47244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58" name="Rectangle 45"/>
          <p:cNvSpPr>
            <a:spLocks noChangeArrowheads="1"/>
          </p:cNvSpPr>
          <p:nvPr/>
        </p:nvSpPr>
        <p:spPr bwMode="auto">
          <a:xfrm>
            <a:off x="49530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59" name="Rectangle 46"/>
          <p:cNvSpPr>
            <a:spLocks noChangeArrowheads="1"/>
          </p:cNvSpPr>
          <p:nvPr/>
        </p:nvSpPr>
        <p:spPr bwMode="auto">
          <a:xfrm>
            <a:off x="51816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60" name="Rectangle 47"/>
          <p:cNvSpPr>
            <a:spLocks noChangeArrowheads="1"/>
          </p:cNvSpPr>
          <p:nvPr/>
        </p:nvSpPr>
        <p:spPr bwMode="auto">
          <a:xfrm>
            <a:off x="54102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61" name="Rectangle 48"/>
          <p:cNvSpPr>
            <a:spLocks noChangeArrowheads="1"/>
          </p:cNvSpPr>
          <p:nvPr/>
        </p:nvSpPr>
        <p:spPr bwMode="auto">
          <a:xfrm>
            <a:off x="56388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62" name="Rectangle 49"/>
          <p:cNvSpPr>
            <a:spLocks noChangeArrowheads="1"/>
          </p:cNvSpPr>
          <p:nvPr/>
        </p:nvSpPr>
        <p:spPr bwMode="auto">
          <a:xfrm>
            <a:off x="58674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63" name="Rectangle 50"/>
          <p:cNvSpPr>
            <a:spLocks noChangeArrowheads="1"/>
          </p:cNvSpPr>
          <p:nvPr/>
        </p:nvSpPr>
        <p:spPr bwMode="auto">
          <a:xfrm>
            <a:off x="60960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64" name="Rectangle 51"/>
          <p:cNvSpPr>
            <a:spLocks noChangeArrowheads="1"/>
          </p:cNvSpPr>
          <p:nvPr/>
        </p:nvSpPr>
        <p:spPr bwMode="auto">
          <a:xfrm>
            <a:off x="26670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65" name="Rectangle 52"/>
          <p:cNvSpPr>
            <a:spLocks noChangeArrowheads="1"/>
          </p:cNvSpPr>
          <p:nvPr/>
        </p:nvSpPr>
        <p:spPr bwMode="auto">
          <a:xfrm>
            <a:off x="28956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66" name="Rectangle 53"/>
          <p:cNvSpPr>
            <a:spLocks noChangeArrowheads="1"/>
          </p:cNvSpPr>
          <p:nvPr/>
        </p:nvSpPr>
        <p:spPr bwMode="auto">
          <a:xfrm>
            <a:off x="31242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67" name="Rectangle 54"/>
          <p:cNvSpPr>
            <a:spLocks noChangeArrowheads="1"/>
          </p:cNvSpPr>
          <p:nvPr/>
        </p:nvSpPr>
        <p:spPr bwMode="auto">
          <a:xfrm>
            <a:off x="33528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68" name="Rectangle 55"/>
          <p:cNvSpPr>
            <a:spLocks noChangeArrowheads="1"/>
          </p:cNvSpPr>
          <p:nvPr/>
        </p:nvSpPr>
        <p:spPr bwMode="auto">
          <a:xfrm>
            <a:off x="35814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69" name="Rectangle 56"/>
          <p:cNvSpPr>
            <a:spLocks noChangeArrowheads="1"/>
          </p:cNvSpPr>
          <p:nvPr/>
        </p:nvSpPr>
        <p:spPr bwMode="auto">
          <a:xfrm>
            <a:off x="38100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70" name="Rectangle 57"/>
          <p:cNvSpPr>
            <a:spLocks noChangeArrowheads="1"/>
          </p:cNvSpPr>
          <p:nvPr/>
        </p:nvSpPr>
        <p:spPr bwMode="auto">
          <a:xfrm>
            <a:off x="40386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71" name="Rectangle 58"/>
          <p:cNvSpPr>
            <a:spLocks noChangeArrowheads="1"/>
          </p:cNvSpPr>
          <p:nvPr/>
        </p:nvSpPr>
        <p:spPr bwMode="auto">
          <a:xfrm>
            <a:off x="42672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72" name="Rectangle 59"/>
          <p:cNvSpPr>
            <a:spLocks noChangeArrowheads="1"/>
          </p:cNvSpPr>
          <p:nvPr/>
        </p:nvSpPr>
        <p:spPr bwMode="auto">
          <a:xfrm>
            <a:off x="44958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73" name="Rectangle 60"/>
          <p:cNvSpPr>
            <a:spLocks noChangeArrowheads="1"/>
          </p:cNvSpPr>
          <p:nvPr/>
        </p:nvSpPr>
        <p:spPr bwMode="auto">
          <a:xfrm>
            <a:off x="47244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74" name="Rectangle 61"/>
          <p:cNvSpPr>
            <a:spLocks noChangeArrowheads="1"/>
          </p:cNvSpPr>
          <p:nvPr/>
        </p:nvSpPr>
        <p:spPr bwMode="auto">
          <a:xfrm>
            <a:off x="49530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75" name="Rectangle 62"/>
          <p:cNvSpPr>
            <a:spLocks noChangeArrowheads="1"/>
          </p:cNvSpPr>
          <p:nvPr/>
        </p:nvSpPr>
        <p:spPr bwMode="auto">
          <a:xfrm>
            <a:off x="51816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76" name="Rectangle 63"/>
          <p:cNvSpPr>
            <a:spLocks noChangeArrowheads="1"/>
          </p:cNvSpPr>
          <p:nvPr/>
        </p:nvSpPr>
        <p:spPr bwMode="auto">
          <a:xfrm>
            <a:off x="54102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77" name="Rectangle 64"/>
          <p:cNvSpPr>
            <a:spLocks noChangeArrowheads="1"/>
          </p:cNvSpPr>
          <p:nvPr/>
        </p:nvSpPr>
        <p:spPr bwMode="auto">
          <a:xfrm>
            <a:off x="56388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78" name="Rectangle 65"/>
          <p:cNvSpPr>
            <a:spLocks noChangeArrowheads="1"/>
          </p:cNvSpPr>
          <p:nvPr/>
        </p:nvSpPr>
        <p:spPr bwMode="auto">
          <a:xfrm>
            <a:off x="58674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79" name="Rectangle 66"/>
          <p:cNvSpPr>
            <a:spLocks noChangeArrowheads="1"/>
          </p:cNvSpPr>
          <p:nvPr/>
        </p:nvSpPr>
        <p:spPr bwMode="auto">
          <a:xfrm>
            <a:off x="60960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80" name="Rectangle 67"/>
          <p:cNvSpPr>
            <a:spLocks noChangeArrowheads="1"/>
          </p:cNvSpPr>
          <p:nvPr/>
        </p:nvSpPr>
        <p:spPr bwMode="auto">
          <a:xfrm>
            <a:off x="26670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81" name="Rectangle 68"/>
          <p:cNvSpPr>
            <a:spLocks noChangeArrowheads="1"/>
          </p:cNvSpPr>
          <p:nvPr/>
        </p:nvSpPr>
        <p:spPr bwMode="auto">
          <a:xfrm>
            <a:off x="28956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82" name="Rectangle 69"/>
          <p:cNvSpPr>
            <a:spLocks noChangeArrowheads="1"/>
          </p:cNvSpPr>
          <p:nvPr/>
        </p:nvSpPr>
        <p:spPr bwMode="auto">
          <a:xfrm>
            <a:off x="31242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83" name="Rectangle 70"/>
          <p:cNvSpPr>
            <a:spLocks noChangeArrowheads="1"/>
          </p:cNvSpPr>
          <p:nvPr/>
        </p:nvSpPr>
        <p:spPr bwMode="auto">
          <a:xfrm>
            <a:off x="33528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84" name="Rectangle 71"/>
          <p:cNvSpPr>
            <a:spLocks noChangeArrowheads="1"/>
          </p:cNvSpPr>
          <p:nvPr/>
        </p:nvSpPr>
        <p:spPr bwMode="auto">
          <a:xfrm>
            <a:off x="35814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85" name="Rectangle 72"/>
          <p:cNvSpPr>
            <a:spLocks noChangeArrowheads="1"/>
          </p:cNvSpPr>
          <p:nvPr/>
        </p:nvSpPr>
        <p:spPr bwMode="auto">
          <a:xfrm>
            <a:off x="38100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86" name="Rectangle 73"/>
          <p:cNvSpPr>
            <a:spLocks noChangeArrowheads="1"/>
          </p:cNvSpPr>
          <p:nvPr/>
        </p:nvSpPr>
        <p:spPr bwMode="auto">
          <a:xfrm>
            <a:off x="40386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87" name="Rectangle 74"/>
          <p:cNvSpPr>
            <a:spLocks noChangeArrowheads="1"/>
          </p:cNvSpPr>
          <p:nvPr/>
        </p:nvSpPr>
        <p:spPr bwMode="auto">
          <a:xfrm>
            <a:off x="42672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88" name="Rectangle 75"/>
          <p:cNvSpPr>
            <a:spLocks noChangeArrowheads="1"/>
          </p:cNvSpPr>
          <p:nvPr/>
        </p:nvSpPr>
        <p:spPr bwMode="auto">
          <a:xfrm>
            <a:off x="4495800" y="32004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89" name="Rectangle 76"/>
          <p:cNvSpPr>
            <a:spLocks noChangeArrowheads="1"/>
          </p:cNvSpPr>
          <p:nvPr/>
        </p:nvSpPr>
        <p:spPr bwMode="auto">
          <a:xfrm>
            <a:off x="4724400" y="32004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90" name="Rectangle 77"/>
          <p:cNvSpPr>
            <a:spLocks noChangeArrowheads="1"/>
          </p:cNvSpPr>
          <p:nvPr/>
        </p:nvSpPr>
        <p:spPr bwMode="auto">
          <a:xfrm>
            <a:off x="49530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91" name="Rectangle 78"/>
          <p:cNvSpPr>
            <a:spLocks noChangeArrowheads="1"/>
          </p:cNvSpPr>
          <p:nvPr/>
        </p:nvSpPr>
        <p:spPr bwMode="auto">
          <a:xfrm>
            <a:off x="51816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92" name="Rectangle 79"/>
          <p:cNvSpPr>
            <a:spLocks noChangeArrowheads="1"/>
          </p:cNvSpPr>
          <p:nvPr/>
        </p:nvSpPr>
        <p:spPr bwMode="auto">
          <a:xfrm>
            <a:off x="54102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93" name="Rectangle 80"/>
          <p:cNvSpPr>
            <a:spLocks noChangeArrowheads="1"/>
          </p:cNvSpPr>
          <p:nvPr/>
        </p:nvSpPr>
        <p:spPr bwMode="auto">
          <a:xfrm>
            <a:off x="56388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94" name="Rectangle 81"/>
          <p:cNvSpPr>
            <a:spLocks noChangeArrowheads="1"/>
          </p:cNvSpPr>
          <p:nvPr/>
        </p:nvSpPr>
        <p:spPr bwMode="auto">
          <a:xfrm>
            <a:off x="58674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95" name="Rectangle 82"/>
          <p:cNvSpPr>
            <a:spLocks noChangeArrowheads="1"/>
          </p:cNvSpPr>
          <p:nvPr/>
        </p:nvSpPr>
        <p:spPr bwMode="auto">
          <a:xfrm>
            <a:off x="60960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96" name="Rectangle 83"/>
          <p:cNvSpPr>
            <a:spLocks noChangeArrowheads="1"/>
          </p:cNvSpPr>
          <p:nvPr/>
        </p:nvSpPr>
        <p:spPr bwMode="auto">
          <a:xfrm>
            <a:off x="26670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97" name="Rectangle 84"/>
          <p:cNvSpPr>
            <a:spLocks noChangeArrowheads="1"/>
          </p:cNvSpPr>
          <p:nvPr/>
        </p:nvSpPr>
        <p:spPr bwMode="auto">
          <a:xfrm>
            <a:off x="28956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98" name="Rectangle 85"/>
          <p:cNvSpPr>
            <a:spLocks noChangeArrowheads="1"/>
          </p:cNvSpPr>
          <p:nvPr/>
        </p:nvSpPr>
        <p:spPr bwMode="auto">
          <a:xfrm>
            <a:off x="31242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99" name="Rectangle 86"/>
          <p:cNvSpPr>
            <a:spLocks noChangeArrowheads="1"/>
          </p:cNvSpPr>
          <p:nvPr/>
        </p:nvSpPr>
        <p:spPr bwMode="auto">
          <a:xfrm>
            <a:off x="33528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00" name="Rectangle 87"/>
          <p:cNvSpPr>
            <a:spLocks noChangeArrowheads="1"/>
          </p:cNvSpPr>
          <p:nvPr/>
        </p:nvSpPr>
        <p:spPr bwMode="auto">
          <a:xfrm>
            <a:off x="35814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01" name="Rectangle 88"/>
          <p:cNvSpPr>
            <a:spLocks noChangeArrowheads="1"/>
          </p:cNvSpPr>
          <p:nvPr/>
        </p:nvSpPr>
        <p:spPr bwMode="auto">
          <a:xfrm>
            <a:off x="38100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02" name="Rectangle 89"/>
          <p:cNvSpPr>
            <a:spLocks noChangeArrowheads="1"/>
          </p:cNvSpPr>
          <p:nvPr/>
        </p:nvSpPr>
        <p:spPr bwMode="auto">
          <a:xfrm>
            <a:off x="4038600" y="34290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03" name="Rectangle 90"/>
          <p:cNvSpPr>
            <a:spLocks noChangeArrowheads="1"/>
          </p:cNvSpPr>
          <p:nvPr/>
        </p:nvSpPr>
        <p:spPr bwMode="auto">
          <a:xfrm>
            <a:off x="4267200" y="34290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04" name="Rectangle 91"/>
          <p:cNvSpPr>
            <a:spLocks noChangeArrowheads="1"/>
          </p:cNvSpPr>
          <p:nvPr/>
        </p:nvSpPr>
        <p:spPr bwMode="auto">
          <a:xfrm>
            <a:off x="4495800" y="3429000"/>
            <a:ext cx="228600" cy="228600"/>
          </a:xfrm>
          <a:prstGeom prst="rect">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05" name="Rectangle 92"/>
          <p:cNvSpPr>
            <a:spLocks noChangeArrowheads="1"/>
          </p:cNvSpPr>
          <p:nvPr/>
        </p:nvSpPr>
        <p:spPr bwMode="auto">
          <a:xfrm>
            <a:off x="4724400" y="3429000"/>
            <a:ext cx="228600" cy="228600"/>
          </a:xfrm>
          <a:prstGeom prst="rect">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06" name="Rectangle 93"/>
          <p:cNvSpPr>
            <a:spLocks noChangeArrowheads="1"/>
          </p:cNvSpPr>
          <p:nvPr/>
        </p:nvSpPr>
        <p:spPr bwMode="auto">
          <a:xfrm>
            <a:off x="4953000" y="34290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07" name="Rectangle 94"/>
          <p:cNvSpPr>
            <a:spLocks noChangeArrowheads="1"/>
          </p:cNvSpPr>
          <p:nvPr/>
        </p:nvSpPr>
        <p:spPr bwMode="auto">
          <a:xfrm>
            <a:off x="51816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08" name="Rectangle 95"/>
          <p:cNvSpPr>
            <a:spLocks noChangeArrowheads="1"/>
          </p:cNvSpPr>
          <p:nvPr/>
        </p:nvSpPr>
        <p:spPr bwMode="auto">
          <a:xfrm>
            <a:off x="54102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09" name="Rectangle 96"/>
          <p:cNvSpPr>
            <a:spLocks noChangeArrowheads="1"/>
          </p:cNvSpPr>
          <p:nvPr/>
        </p:nvSpPr>
        <p:spPr bwMode="auto">
          <a:xfrm>
            <a:off x="56388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10" name="Rectangle 97"/>
          <p:cNvSpPr>
            <a:spLocks noChangeArrowheads="1"/>
          </p:cNvSpPr>
          <p:nvPr/>
        </p:nvSpPr>
        <p:spPr bwMode="auto">
          <a:xfrm>
            <a:off x="58674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11" name="Rectangle 98"/>
          <p:cNvSpPr>
            <a:spLocks noChangeArrowheads="1"/>
          </p:cNvSpPr>
          <p:nvPr/>
        </p:nvSpPr>
        <p:spPr bwMode="auto">
          <a:xfrm>
            <a:off x="60960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12" name="Rectangle 99"/>
          <p:cNvSpPr>
            <a:spLocks noChangeArrowheads="1"/>
          </p:cNvSpPr>
          <p:nvPr/>
        </p:nvSpPr>
        <p:spPr bwMode="auto">
          <a:xfrm>
            <a:off x="26670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13" name="Rectangle 100"/>
          <p:cNvSpPr>
            <a:spLocks noChangeArrowheads="1"/>
          </p:cNvSpPr>
          <p:nvPr/>
        </p:nvSpPr>
        <p:spPr bwMode="auto">
          <a:xfrm>
            <a:off x="28956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14" name="Rectangle 101"/>
          <p:cNvSpPr>
            <a:spLocks noChangeArrowheads="1"/>
          </p:cNvSpPr>
          <p:nvPr/>
        </p:nvSpPr>
        <p:spPr bwMode="auto">
          <a:xfrm>
            <a:off x="31242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15" name="Rectangle 102"/>
          <p:cNvSpPr>
            <a:spLocks noChangeArrowheads="1"/>
          </p:cNvSpPr>
          <p:nvPr/>
        </p:nvSpPr>
        <p:spPr bwMode="auto">
          <a:xfrm>
            <a:off x="33528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16" name="Rectangle 103"/>
          <p:cNvSpPr>
            <a:spLocks noChangeArrowheads="1"/>
          </p:cNvSpPr>
          <p:nvPr/>
        </p:nvSpPr>
        <p:spPr bwMode="auto">
          <a:xfrm>
            <a:off x="35814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17" name="Rectangle 104"/>
          <p:cNvSpPr>
            <a:spLocks noChangeArrowheads="1"/>
          </p:cNvSpPr>
          <p:nvPr/>
        </p:nvSpPr>
        <p:spPr bwMode="auto">
          <a:xfrm>
            <a:off x="3810000" y="36576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18" name="Rectangle 105"/>
          <p:cNvSpPr>
            <a:spLocks noChangeArrowheads="1"/>
          </p:cNvSpPr>
          <p:nvPr/>
        </p:nvSpPr>
        <p:spPr bwMode="auto">
          <a:xfrm>
            <a:off x="4038600" y="3657600"/>
            <a:ext cx="228600" cy="228600"/>
          </a:xfrm>
          <a:prstGeom prst="rect">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19" name="Rectangle 106"/>
          <p:cNvSpPr>
            <a:spLocks noChangeArrowheads="1"/>
          </p:cNvSpPr>
          <p:nvPr/>
        </p:nvSpPr>
        <p:spPr bwMode="auto">
          <a:xfrm>
            <a:off x="4267200" y="3657600"/>
            <a:ext cx="228600" cy="228600"/>
          </a:xfrm>
          <a:prstGeom prst="rect">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20" name="Rectangle 107"/>
          <p:cNvSpPr>
            <a:spLocks noChangeArrowheads="1"/>
          </p:cNvSpPr>
          <p:nvPr/>
        </p:nvSpPr>
        <p:spPr bwMode="auto">
          <a:xfrm>
            <a:off x="4495800" y="3657600"/>
            <a:ext cx="228600" cy="228600"/>
          </a:xfrm>
          <a:prstGeom prst="rect">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21" name="Rectangle 108"/>
          <p:cNvSpPr>
            <a:spLocks noChangeArrowheads="1"/>
          </p:cNvSpPr>
          <p:nvPr/>
        </p:nvSpPr>
        <p:spPr bwMode="auto">
          <a:xfrm>
            <a:off x="4724400" y="3657600"/>
            <a:ext cx="228600" cy="228600"/>
          </a:xfrm>
          <a:prstGeom prst="rect">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22" name="Rectangle 109"/>
          <p:cNvSpPr>
            <a:spLocks noChangeArrowheads="1"/>
          </p:cNvSpPr>
          <p:nvPr/>
        </p:nvSpPr>
        <p:spPr bwMode="auto">
          <a:xfrm>
            <a:off x="4953000" y="3657600"/>
            <a:ext cx="228600" cy="228600"/>
          </a:xfrm>
          <a:prstGeom prst="rect">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23" name="Rectangle 110"/>
          <p:cNvSpPr>
            <a:spLocks noChangeArrowheads="1"/>
          </p:cNvSpPr>
          <p:nvPr/>
        </p:nvSpPr>
        <p:spPr bwMode="auto">
          <a:xfrm>
            <a:off x="5181600" y="36576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24" name="Rectangle 111"/>
          <p:cNvSpPr>
            <a:spLocks noChangeArrowheads="1"/>
          </p:cNvSpPr>
          <p:nvPr/>
        </p:nvSpPr>
        <p:spPr bwMode="auto">
          <a:xfrm>
            <a:off x="54102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25" name="Rectangle 112"/>
          <p:cNvSpPr>
            <a:spLocks noChangeArrowheads="1"/>
          </p:cNvSpPr>
          <p:nvPr/>
        </p:nvSpPr>
        <p:spPr bwMode="auto">
          <a:xfrm>
            <a:off x="56388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26" name="Rectangle 113"/>
          <p:cNvSpPr>
            <a:spLocks noChangeArrowheads="1"/>
          </p:cNvSpPr>
          <p:nvPr/>
        </p:nvSpPr>
        <p:spPr bwMode="auto">
          <a:xfrm>
            <a:off x="58674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27" name="Rectangle 114"/>
          <p:cNvSpPr>
            <a:spLocks noChangeArrowheads="1"/>
          </p:cNvSpPr>
          <p:nvPr/>
        </p:nvSpPr>
        <p:spPr bwMode="auto">
          <a:xfrm>
            <a:off x="60960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28" name="Rectangle 115"/>
          <p:cNvSpPr>
            <a:spLocks noChangeArrowheads="1"/>
          </p:cNvSpPr>
          <p:nvPr/>
        </p:nvSpPr>
        <p:spPr bwMode="auto">
          <a:xfrm>
            <a:off x="26670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29" name="Rectangle 116"/>
          <p:cNvSpPr>
            <a:spLocks noChangeArrowheads="1"/>
          </p:cNvSpPr>
          <p:nvPr/>
        </p:nvSpPr>
        <p:spPr bwMode="auto">
          <a:xfrm>
            <a:off x="28956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30" name="Rectangle 117"/>
          <p:cNvSpPr>
            <a:spLocks noChangeArrowheads="1"/>
          </p:cNvSpPr>
          <p:nvPr/>
        </p:nvSpPr>
        <p:spPr bwMode="auto">
          <a:xfrm>
            <a:off x="31242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31" name="Rectangle 118"/>
          <p:cNvSpPr>
            <a:spLocks noChangeArrowheads="1"/>
          </p:cNvSpPr>
          <p:nvPr/>
        </p:nvSpPr>
        <p:spPr bwMode="auto">
          <a:xfrm>
            <a:off x="33528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32" name="Rectangle 119"/>
          <p:cNvSpPr>
            <a:spLocks noChangeArrowheads="1"/>
          </p:cNvSpPr>
          <p:nvPr/>
        </p:nvSpPr>
        <p:spPr bwMode="auto">
          <a:xfrm>
            <a:off x="35814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33" name="Rectangle 120"/>
          <p:cNvSpPr>
            <a:spLocks noChangeArrowheads="1"/>
          </p:cNvSpPr>
          <p:nvPr/>
        </p:nvSpPr>
        <p:spPr bwMode="auto">
          <a:xfrm>
            <a:off x="3810000" y="38862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34" name="Rectangle 121"/>
          <p:cNvSpPr>
            <a:spLocks noChangeArrowheads="1"/>
          </p:cNvSpPr>
          <p:nvPr/>
        </p:nvSpPr>
        <p:spPr bwMode="auto">
          <a:xfrm>
            <a:off x="4038600" y="3886200"/>
            <a:ext cx="228600" cy="228600"/>
          </a:xfrm>
          <a:prstGeom prst="rect">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35" name="Rectangle 122"/>
          <p:cNvSpPr>
            <a:spLocks noChangeArrowheads="1"/>
          </p:cNvSpPr>
          <p:nvPr/>
        </p:nvSpPr>
        <p:spPr bwMode="auto">
          <a:xfrm>
            <a:off x="4267200" y="3886200"/>
            <a:ext cx="228600" cy="228600"/>
          </a:xfrm>
          <a:prstGeom prst="rect">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36" name="Rectangle 123"/>
          <p:cNvSpPr>
            <a:spLocks noChangeArrowheads="1"/>
          </p:cNvSpPr>
          <p:nvPr/>
        </p:nvSpPr>
        <p:spPr bwMode="auto">
          <a:xfrm>
            <a:off x="4495800" y="3886200"/>
            <a:ext cx="228600" cy="228600"/>
          </a:xfrm>
          <a:prstGeom prst="rect">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37" name="Rectangle 124"/>
          <p:cNvSpPr>
            <a:spLocks noChangeArrowheads="1"/>
          </p:cNvSpPr>
          <p:nvPr/>
        </p:nvSpPr>
        <p:spPr bwMode="auto">
          <a:xfrm>
            <a:off x="4724400" y="3886200"/>
            <a:ext cx="228600" cy="228600"/>
          </a:xfrm>
          <a:prstGeom prst="rect">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38" name="Rectangle 125"/>
          <p:cNvSpPr>
            <a:spLocks noChangeArrowheads="1"/>
          </p:cNvSpPr>
          <p:nvPr/>
        </p:nvSpPr>
        <p:spPr bwMode="auto">
          <a:xfrm>
            <a:off x="4953000" y="3886200"/>
            <a:ext cx="228600" cy="228600"/>
          </a:xfrm>
          <a:prstGeom prst="rect">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39" name="Rectangle 126"/>
          <p:cNvSpPr>
            <a:spLocks noChangeArrowheads="1"/>
          </p:cNvSpPr>
          <p:nvPr/>
        </p:nvSpPr>
        <p:spPr bwMode="auto">
          <a:xfrm>
            <a:off x="5181600" y="38862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40" name="Rectangle 127"/>
          <p:cNvSpPr>
            <a:spLocks noChangeArrowheads="1"/>
          </p:cNvSpPr>
          <p:nvPr/>
        </p:nvSpPr>
        <p:spPr bwMode="auto">
          <a:xfrm>
            <a:off x="54102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41" name="Rectangle 128"/>
          <p:cNvSpPr>
            <a:spLocks noChangeArrowheads="1"/>
          </p:cNvSpPr>
          <p:nvPr/>
        </p:nvSpPr>
        <p:spPr bwMode="auto">
          <a:xfrm>
            <a:off x="56388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42" name="Rectangle 129"/>
          <p:cNvSpPr>
            <a:spLocks noChangeArrowheads="1"/>
          </p:cNvSpPr>
          <p:nvPr/>
        </p:nvSpPr>
        <p:spPr bwMode="auto">
          <a:xfrm>
            <a:off x="58674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43" name="Rectangle 130"/>
          <p:cNvSpPr>
            <a:spLocks noChangeArrowheads="1"/>
          </p:cNvSpPr>
          <p:nvPr/>
        </p:nvSpPr>
        <p:spPr bwMode="auto">
          <a:xfrm>
            <a:off x="60960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44" name="Rectangle 131"/>
          <p:cNvSpPr>
            <a:spLocks noChangeArrowheads="1"/>
          </p:cNvSpPr>
          <p:nvPr/>
        </p:nvSpPr>
        <p:spPr bwMode="auto">
          <a:xfrm>
            <a:off x="26670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45" name="Rectangle 132"/>
          <p:cNvSpPr>
            <a:spLocks noChangeArrowheads="1"/>
          </p:cNvSpPr>
          <p:nvPr/>
        </p:nvSpPr>
        <p:spPr bwMode="auto">
          <a:xfrm>
            <a:off x="28956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46" name="Rectangle 133"/>
          <p:cNvSpPr>
            <a:spLocks noChangeArrowheads="1"/>
          </p:cNvSpPr>
          <p:nvPr/>
        </p:nvSpPr>
        <p:spPr bwMode="auto">
          <a:xfrm>
            <a:off x="31242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47" name="Rectangle 134"/>
          <p:cNvSpPr>
            <a:spLocks noChangeArrowheads="1"/>
          </p:cNvSpPr>
          <p:nvPr/>
        </p:nvSpPr>
        <p:spPr bwMode="auto">
          <a:xfrm>
            <a:off x="33528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48" name="Rectangle 135"/>
          <p:cNvSpPr>
            <a:spLocks noChangeArrowheads="1"/>
          </p:cNvSpPr>
          <p:nvPr/>
        </p:nvSpPr>
        <p:spPr bwMode="auto">
          <a:xfrm>
            <a:off x="35814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49" name="Rectangle 136"/>
          <p:cNvSpPr>
            <a:spLocks noChangeArrowheads="1"/>
          </p:cNvSpPr>
          <p:nvPr/>
        </p:nvSpPr>
        <p:spPr bwMode="auto">
          <a:xfrm>
            <a:off x="3810000" y="41148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50" name="Rectangle 137"/>
          <p:cNvSpPr>
            <a:spLocks noChangeArrowheads="1"/>
          </p:cNvSpPr>
          <p:nvPr/>
        </p:nvSpPr>
        <p:spPr bwMode="auto">
          <a:xfrm>
            <a:off x="4038600" y="4114800"/>
            <a:ext cx="228600" cy="228600"/>
          </a:xfrm>
          <a:prstGeom prst="rect">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51" name="Rectangle 138"/>
          <p:cNvSpPr>
            <a:spLocks noChangeArrowheads="1"/>
          </p:cNvSpPr>
          <p:nvPr/>
        </p:nvSpPr>
        <p:spPr bwMode="auto">
          <a:xfrm>
            <a:off x="4267200" y="4114800"/>
            <a:ext cx="228600" cy="228600"/>
          </a:xfrm>
          <a:prstGeom prst="rect">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52" name="Rectangle 139"/>
          <p:cNvSpPr>
            <a:spLocks noChangeArrowheads="1"/>
          </p:cNvSpPr>
          <p:nvPr/>
        </p:nvSpPr>
        <p:spPr bwMode="auto">
          <a:xfrm>
            <a:off x="4495800" y="4114800"/>
            <a:ext cx="228600" cy="228600"/>
          </a:xfrm>
          <a:prstGeom prst="rect">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53" name="Rectangle 140"/>
          <p:cNvSpPr>
            <a:spLocks noChangeArrowheads="1"/>
          </p:cNvSpPr>
          <p:nvPr/>
        </p:nvSpPr>
        <p:spPr bwMode="auto">
          <a:xfrm>
            <a:off x="4724400" y="4114800"/>
            <a:ext cx="228600" cy="228600"/>
          </a:xfrm>
          <a:prstGeom prst="rect">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54" name="Rectangle 141"/>
          <p:cNvSpPr>
            <a:spLocks noChangeArrowheads="1"/>
          </p:cNvSpPr>
          <p:nvPr/>
        </p:nvSpPr>
        <p:spPr bwMode="auto">
          <a:xfrm>
            <a:off x="4953000" y="4114800"/>
            <a:ext cx="228600" cy="228600"/>
          </a:xfrm>
          <a:prstGeom prst="rect">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55" name="Rectangle 142"/>
          <p:cNvSpPr>
            <a:spLocks noChangeArrowheads="1"/>
          </p:cNvSpPr>
          <p:nvPr/>
        </p:nvSpPr>
        <p:spPr bwMode="auto">
          <a:xfrm>
            <a:off x="5181600" y="41148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56" name="Rectangle 143"/>
          <p:cNvSpPr>
            <a:spLocks noChangeArrowheads="1"/>
          </p:cNvSpPr>
          <p:nvPr/>
        </p:nvSpPr>
        <p:spPr bwMode="auto">
          <a:xfrm>
            <a:off x="54102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57" name="Rectangle 144"/>
          <p:cNvSpPr>
            <a:spLocks noChangeArrowheads="1"/>
          </p:cNvSpPr>
          <p:nvPr/>
        </p:nvSpPr>
        <p:spPr bwMode="auto">
          <a:xfrm>
            <a:off x="56388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58" name="Rectangle 145"/>
          <p:cNvSpPr>
            <a:spLocks noChangeArrowheads="1"/>
          </p:cNvSpPr>
          <p:nvPr/>
        </p:nvSpPr>
        <p:spPr bwMode="auto">
          <a:xfrm>
            <a:off x="58674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59" name="Rectangle 146"/>
          <p:cNvSpPr>
            <a:spLocks noChangeArrowheads="1"/>
          </p:cNvSpPr>
          <p:nvPr/>
        </p:nvSpPr>
        <p:spPr bwMode="auto">
          <a:xfrm>
            <a:off x="60960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60" name="Rectangle 147"/>
          <p:cNvSpPr>
            <a:spLocks noChangeArrowheads="1"/>
          </p:cNvSpPr>
          <p:nvPr/>
        </p:nvSpPr>
        <p:spPr bwMode="auto">
          <a:xfrm>
            <a:off x="26670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61" name="Rectangle 148"/>
          <p:cNvSpPr>
            <a:spLocks noChangeArrowheads="1"/>
          </p:cNvSpPr>
          <p:nvPr/>
        </p:nvSpPr>
        <p:spPr bwMode="auto">
          <a:xfrm>
            <a:off x="28956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62" name="Rectangle 149"/>
          <p:cNvSpPr>
            <a:spLocks noChangeArrowheads="1"/>
          </p:cNvSpPr>
          <p:nvPr/>
        </p:nvSpPr>
        <p:spPr bwMode="auto">
          <a:xfrm>
            <a:off x="31242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63" name="Rectangle 150"/>
          <p:cNvSpPr>
            <a:spLocks noChangeArrowheads="1"/>
          </p:cNvSpPr>
          <p:nvPr/>
        </p:nvSpPr>
        <p:spPr bwMode="auto">
          <a:xfrm>
            <a:off x="33528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64" name="Rectangle 151"/>
          <p:cNvSpPr>
            <a:spLocks noChangeArrowheads="1"/>
          </p:cNvSpPr>
          <p:nvPr/>
        </p:nvSpPr>
        <p:spPr bwMode="auto">
          <a:xfrm>
            <a:off x="3581400" y="43434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65" name="Rectangle 152"/>
          <p:cNvSpPr>
            <a:spLocks noChangeArrowheads="1"/>
          </p:cNvSpPr>
          <p:nvPr/>
        </p:nvSpPr>
        <p:spPr bwMode="auto">
          <a:xfrm>
            <a:off x="3810000" y="4343400"/>
            <a:ext cx="228600" cy="228600"/>
          </a:xfrm>
          <a:prstGeom prst="rect">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66" name="Rectangle 153"/>
          <p:cNvSpPr>
            <a:spLocks noChangeArrowheads="1"/>
          </p:cNvSpPr>
          <p:nvPr/>
        </p:nvSpPr>
        <p:spPr bwMode="auto">
          <a:xfrm>
            <a:off x="4038600" y="4343400"/>
            <a:ext cx="228600" cy="228600"/>
          </a:xfrm>
          <a:prstGeom prst="rect">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67" name="Rectangle 154"/>
          <p:cNvSpPr>
            <a:spLocks noChangeArrowheads="1"/>
          </p:cNvSpPr>
          <p:nvPr/>
        </p:nvSpPr>
        <p:spPr bwMode="auto">
          <a:xfrm>
            <a:off x="4267200" y="4343400"/>
            <a:ext cx="228600" cy="228600"/>
          </a:xfrm>
          <a:prstGeom prst="rect">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68" name="Rectangle 155"/>
          <p:cNvSpPr>
            <a:spLocks noChangeArrowheads="1"/>
          </p:cNvSpPr>
          <p:nvPr/>
        </p:nvSpPr>
        <p:spPr bwMode="auto">
          <a:xfrm>
            <a:off x="4495800" y="4343400"/>
            <a:ext cx="228600" cy="228600"/>
          </a:xfrm>
          <a:prstGeom prst="rect">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69" name="Rectangle 156"/>
          <p:cNvSpPr>
            <a:spLocks noChangeArrowheads="1"/>
          </p:cNvSpPr>
          <p:nvPr/>
        </p:nvSpPr>
        <p:spPr bwMode="auto">
          <a:xfrm>
            <a:off x="4724400" y="4343400"/>
            <a:ext cx="228600" cy="228600"/>
          </a:xfrm>
          <a:prstGeom prst="rect">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70" name="Rectangle 157"/>
          <p:cNvSpPr>
            <a:spLocks noChangeArrowheads="1"/>
          </p:cNvSpPr>
          <p:nvPr/>
        </p:nvSpPr>
        <p:spPr bwMode="auto">
          <a:xfrm>
            <a:off x="4953000" y="43434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71" name="Rectangle 158"/>
          <p:cNvSpPr>
            <a:spLocks noChangeArrowheads="1"/>
          </p:cNvSpPr>
          <p:nvPr/>
        </p:nvSpPr>
        <p:spPr bwMode="auto">
          <a:xfrm>
            <a:off x="51816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72" name="Rectangle 159"/>
          <p:cNvSpPr>
            <a:spLocks noChangeArrowheads="1"/>
          </p:cNvSpPr>
          <p:nvPr/>
        </p:nvSpPr>
        <p:spPr bwMode="auto">
          <a:xfrm>
            <a:off x="54102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73" name="Rectangle 160"/>
          <p:cNvSpPr>
            <a:spLocks noChangeArrowheads="1"/>
          </p:cNvSpPr>
          <p:nvPr/>
        </p:nvSpPr>
        <p:spPr bwMode="auto">
          <a:xfrm>
            <a:off x="56388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74" name="Rectangle 161"/>
          <p:cNvSpPr>
            <a:spLocks noChangeArrowheads="1"/>
          </p:cNvSpPr>
          <p:nvPr/>
        </p:nvSpPr>
        <p:spPr bwMode="auto">
          <a:xfrm>
            <a:off x="58674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75" name="Rectangle 162"/>
          <p:cNvSpPr>
            <a:spLocks noChangeArrowheads="1"/>
          </p:cNvSpPr>
          <p:nvPr/>
        </p:nvSpPr>
        <p:spPr bwMode="auto">
          <a:xfrm>
            <a:off x="60960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76" name="Rectangle 163"/>
          <p:cNvSpPr>
            <a:spLocks noChangeArrowheads="1"/>
          </p:cNvSpPr>
          <p:nvPr/>
        </p:nvSpPr>
        <p:spPr bwMode="auto">
          <a:xfrm>
            <a:off x="26670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77" name="Rectangle 164"/>
          <p:cNvSpPr>
            <a:spLocks noChangeArrowheads="1"/>
          </p:cNvSpPr>
          <p:nvPr/>
        </p:nvSpPr>
        <p:spPr bwMode="auto">
          <a:xfrm>
            <a:off x="28956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78" name="Rectangle 165"/>
          <p:cNvSpPr>
            <a:spLocks noChangeArrowheads="1"/>
          </p:cNvSpPr>
          <p:nvPr/>
        </p:nvSpPr>
        <p:spPr bwMode="auto">
          <a:xfrm>
            <a:off x="31242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79" name="Rectangle 166"/>
          <p:cNvSpPr>
            <a:spLocks noChangeArrowheads="1"/>
          </p:cNvSpPr>
          <p:nvPr/>
        </p:nvSpPr>
        <p:spPr bwMode="auto">
          <a:xfrm>
            <a:off x="33528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80" name="Rectangle 167"/>
          <p:cNvSpPr>
            <a:spLocks noChangeArrowheads="1"/>
          </p:cNvSpPr>
          <p:nvPr/>
        </p:nvSpPr>
        <p:spPr bwMode="auto">
          <a:xfrm>
            <a:off x="3581400" y="45720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81" name="Rectangle 168"/>
          <p:cNvSpPr>
            <a:spLocks noChangeArrowheads="1"/>
          </p:cNvSpPr>
          <p:nvPr/>
        </p:nvSpPr>
        <p:spPr bwMode="auto">
          <a:xfrm>
            <a:off x="3810000" y="4572000"/>
            <a:ext cx="228600" cy="228600"/>
          </a:xfrm>
          <a:prstGeom prst="rect">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82" name="Rectangle 169"/>
          <p:cNvSpPr>
            <a:spLocks noChangeArrowheads="1"/>
          </p:cNvSpPr>
          <p:nvPr/>
        </p:nvSpPr>
        <p:spPr bwMode="auto">
          <a:xfrm>
            <a:off x="4038600" y="4572000"/>
            <a:ext cx="228600" cy="228600"/>
          </a:xfrm>
          <a:prstGeom prst="rect">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83" name="Rectangle 170"/>
          <p:cNvSpPr>
            <a:spLocks noChangeArrowheads="1"/>
          </p:cNvSpPr>
          <p:nvPr/>
        </p:nvSpPr>
        <p:spPr bwMode="auto">
          <a:xfrm>
            <a:off x="4267200" y="4572000"/>
            <a:ext cx="228600" cy="228600"/>
          </a:xfrm>
          <a:prstGeom prst="rect">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84" name="Rectangle 171"/>
          <p:cNvSpPr>
            <a:spLocks noChangeArrowheads="1"/>
          </p:cNvSpPr>
          <p:nvPr/>
        </p:nvSpPr>
        <p:spPr bwMode="auto">
          <a:xfrm>
            <a:off x="4495800" y="4572000"/>
            <a:ext cx="228600" cy="228600"/>
          </a:xfrm>
          <a:prstGeom prst="rect">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85" name="Rectangle 172"/>
          <p:cNvSpPr>
            <a:spLocks noChangeArrowheads="1"/>
          </p:cNvSpPr>
          <p:nvPr/>
        </p:nvSpPr>
        <p:spPr bwMode="auto">
          <a:xfrm>
            <a:off x="4724400" y="4572000"/>
            <a:ext cx="228600" cy="228600"/>
          </a:xfrm>
          <a:prstGeom prst="rect">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86" name="Rectangle 173"/>
          <p:cNvSpPr>
            <a:spLocks noChangeArrowheads="1"/>
          </p:cNvSpPr>
          <p:nvPr/>
        </p:nvSpPr>
        <p:spPr bwMode="auto">
          <a:xfrm>
            <a:off x="4953000" y="45720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87" name="Rectangle 174"/>
          <p:cNvSpPr>
            <a:spLocks noChangeArrowheads="1"/>
          </p:cNvSpPr>
          <p:nvPr/>
        </p:nvSpPr>
        <p:spPr bwMode="auto">
          <a:xfrm>
            <a:off x="51816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88" name="Rectangle 175"/>
          <p:cNvSpPr>
            <a:spLocks noChangeArrowheads="1"/>
          </p:cNvSpPr>
          <p:nvPr/>
        </p:nvSpPr>
        <p:spPr bwMode="auto">
          <a:xfrm>
            <a:off x="54102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89" name="Rectangle 176"/>
          <p:cNvSpPr>
            <a:spLocks noChangeArrowheads="1"/>
          </p:cNvSpPr>
          <p:nvPr/>
        </p:nvSpPr>
        <p:spPr bwMode="auto">
          <a:xfrm>
            <a:off x="56388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90" name="Rectangle 177"/>
          <p:cNvSpPr>
            <a:spLocks noChangeArrowheads="1"/>
          </p:cNvSpPr>
          <p:nvPr/>
        </p:nvSpPr>
        <p:spPr bwMode="auto">
          <a:xfrm>
            <a:off x="58674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91" name="Rectangle 178"/>
          <p:cNvSpPr>
            <a:spLocks noChangeArrowheads="1"/>
          </p:cNvSpPr>
          <p:nvPr/>
        </p:nvSpPr>
        <p:spPr bwMode="auto">
          <a:xfrm>
            <a:off x="60960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92" name="Rectangle 179"/>
          <p:cNvSpPr>
            <a:spLocks noChangeArrowheads="1"/>
          </p:cNvSpPr>
          <p:nvPr/>
        </p:nvSpPr>
        <p:spPr bwMode="auto">
          <a:xfrm>
            <a:off x="26670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93" name="Rectangle 180"/>
          <p:cNvSpPr>
            <a:spLocks noChangeArrowheads="1"/>
          </p:cNvSpPr>
          <p:nvPr/>
        </p:nvSpPr>
        <p:spPr bwMode="auto">
          <a:xfrm>
            <a:off x="28956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94" name="Rectangle 181"/>
          <p:cNvSpPr>
            <a:spLocks noChangeArrowheads="1"/>
          </p:cNvSpPr>
          <p:nvPr/>
        </p:nvSpPr>
        <p:spPr bwMode="auto">
          <a:xfrm>
            <a:off x="31242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95" name="Rectangle 182"/>
          <p:cNvSpPr>
            <a:spLocks noChangeArrowheads="1"/>
          </p:cNvSpPr>
          <p:nvPr/>
        </p:nvSpPr>
        <p:spPr bwMode="auto">
          <a:xfrm>
            <a:off x="33528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96" name="Rectangle 183"/>
          <p:cNvSpPr>
            <a:spLocks noChangeArrowheads="1"/>
          </p:cNvSpPr>
          <p:nvPr/>
        </p:nvSpPr>
        <p:spPr bwMode="auto">
          <a:xfrm>
            <a:off x="3581400" y="48006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97" name="Rectangle 184"/>
          <p:cNvSpPr>
            <a:spLocks noChangeArrowheads="1"/>
          </p:cNvSpPr>
          <p:nvPr/>
        </p:nvSpPr>
        <p:spPr bwMode="auto">
          <a:xfrm>
            <a:off x="3810000" y="4800600"/>
            <a:ext cx="228600" cy="228600"/>
          </a:xfrm>
          <a:prstGeom prst="rect">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98" name="Rectangle 185"/>
          <p:cNvSpPr>
            <a:spLocks noChangeArrowheads="1"/>
          </p:cNvSpPr>
          <p:nvPr/>
        </p:nvSpPr>
        <p:spPr bwMode="auto">
          <a:xfrm>
            <a:off x="4038600" y="4800600"/>
            <a:ext cx="228600" cy="228600"/>
          </a:xfrm>
          <a:prstGeom prst="rect">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99" name="Rectangle 186"/>
          <p:cNvSpPr>
            <a:spLocks noChangeArrowheads="1"/>
          </p:cNvSpPr>
          <p:nvPr/>
        </p:nvSpPr>
        <p:spPr bwMode="auto">
          <a:xfrm>
            <a:off x="4267200" y="4800600"/>
            <a:ext cx="228600" cy="228600"/>
          </a:xfrm>
          <a:prstGeom prst="rect">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00" name="Rectangle 187"/>
          <p:cNvSpPr>
            <a:spLocks noChangeArrowheads="1"/>
          </p:cNvSpPr>
          <p:nvPr/>
        </p:nvSpPr>
        <p:spPr bwMode="auto">
          <a:xfrm>
            <a:off x="4495800" y="48006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01" name="Rectangle 188"/>
          <p:cNvSpPr>
            <a:spLocks noChangeArrowheads="1"/>
          </p:cNvSpPr>
          <p:nvPr/>
        </p:nvSpPr>
        <p:spPr bwMode="auto">
          <a:xfrm>
            <a:off x="4724400" y="48006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02" name="Rectangle 189"/>
          <p:cNvSpPr>
            <a:spLocks noChangeArrowheads="1"/>
          </p:cNvSpPr>
          <p:nvPr/>
        </p:nvSpPr>
        <p:spPr bwMode="auto">
          <a:xfrm>
            <a:off x="49530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03" name="Rectangle 190"/>
          <p:cNvSpPr>
            <a:spLocks noChangeArrowheads="1"/>
          </p:cNvSpPr>
          <p:nvPr/>
        </p:nvSpPr>
        <p:spPr bwMode="auto">
          <a:xfrm>
            <a:off x="51816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04" name="Rectangle 191"/>
          <p:cNvSpPr>
            <a:spLocks noChangeArrowheads="1"/>
          </p:cNvSpPr>
          <p:nvPr/>
        </p:nvSpPr>
        <p:spPr bwMode="auto">
          <a:xfrm>
            <a:off x="54102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05" name="Rectangle 192"/>
          <p:cNvSpPr>
            <a:spLocks noChangeArrowheads="1"/>
          </p:cNvSpPr>
          <p:nvPr/>
        </p:nvSpPr>
        <p:spPr bwMode="auto">
          <a:xfrm>
            <a:off x="56388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06" name="Rectangle 193"/>
          <p:cNvSpPr>
            <a:spLocks noChangeArrowheads="1"/>
          </p:cNvSpPr>
          <p:nvPr/>
        </p:nvSpPr>
        <p:spPr bwMode="auto">
          <a:xfrm>
            <a:off x="58674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07" name="Rectangle 194"/>
          <p:cNvSpPr>
            <a:spLocks noChangeArrowheads="1"/>
          </p:cNvSpPr>
          <p:nvPr/>
        </p:nvSpPr>
        <p:spPr bwMode="auto">
          <a:xfrm>
            <a:off x="60960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08" name="Rectangle 195"/>
          <p:cNvSpPr>
            <a:spLocks noChangeArrowheads="1"/>
          </p:cNvSpPr>
          <p:nvPr/>
        </p:nvSpPr>
        <p:spPr bwMode="auto">
          <a:xfrm>
            <a:off x="26670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09" name="Rectangle 196"/>
          <p:cNvSpPr>
            <a:spLocks noChangeArrowheads="1"/>
          </p:cNvSpPr>
          <p:nvPr/>
        </p:nvSpPr>
        <p:spPr bwMode="auto">
          <a:xfrm>
            <a:off x="28956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10" name="Rectangle 197"/>
          <p:cNvSpPr>
            <a:spLocks noChangeArrowheads="1"/>
          </p:cNvSpPr>
          <p:nvPr/>
        </p:nvSpPr>
        <p:spPr bwMode="auto">
          <a:xfrm>
            <a:off x="31242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11" name="Rectangle 198"/>
          <p:cNvSpPr>
            <a:spLocks noChangeArrowheads="1"/>
          </p:cNvSpPr>
          <p:nvPr/>
        </p:nvSpPr>
        <p:spPr bwMode="auto">
          <a:xfrm>
            <a:off x="33528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12" name="Rectangle 199"/>
          <p:cNvSpPr>
            <a:spLocks noChangeArrowheads="1"/>
          </p:cNvSpPr>
          <p:nvPr/>
        </p:nvSpPr>
        <p:spPr bwMode="auto">
          <a:xfrm>
            <a:off x="35814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13" name="Rectangle 200"/>
          <p:cNvSpPr>
            <a:spLocks noChangeArrowheads="1"/>
          </p:cNvSpPr>
          <p:nvPr/>
        </p:nvSpPr>
        <p:spPr bwMode="auto">
          <a:xfrm>
            <a:off x="3810000" y="50292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14" name="Rectangle 201"/>
          <p:cNvSpPr>
            <a:spLocks noChangeArrowheads="1"/>
          </p:cNvSpPr>
          <p:nvPr/>
        </p:nvSpPr>
        <p:spPr bwMode="auto">
          <a:xfrm>
            <a:off x="4038600" y="50292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15" name="Rectangle 202"/>
          <p:cNvSpPr>
            <a:spLocks noChangeArrowheads="1"/>
          </p:cNvSpPr>
          <p:nvPr/>
        </p:nvSpPr>
        <p:spPr bwMode="auto">
          <a:xfrm>
            <a:off x="4267200" y="50292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16" name="Rectangle 203"/>
          <p:cNvSpPr>
            <a:spLocks noChangeArrowheads="1"/>
          </p:cNvSpPr>
          <p:nvPr/>
        </p:nvSpPr>
        <p:spPr bwMode="auto">
          <a:xfrm>
            <a:off x="44958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17" name="Rectangle 204"/>
          <p:cNvSpPr>
            <a:spLocks noChangeArrowheads="1"/>
          </p:cNvSpPr>
          <p:nvPr/>
        </p:nvSpPr>
        <p:spPr bwMode="auto">
          <a:xfrm>
            <a:off x="47244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18" name="Rectangle 205"/>
          <p:cNvSpPr>
            <a:spLocks noChangeArrowheads="1"/>
          </p:cNvSpPr>
          <p:nvPr/>
        </p:nvSpPr>
        <p:spPr bwMode="auto">
          <a:xfrm>
            <a:off x="49530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19" name="Rectangle 206"/>
          <p:cNvSpPr>
            <a:spLocks noChangeArrowheads="1"/>
          </p:cNvSpPr>
          <p:nvPr/>
        </p:nvSpPr>
        <p:spPr bwMode="auto">
          <a:xfrm>
            <a:off x="51816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20" name="Rectangle 207"/>
          <p:cNvSpPr>
            <a:spLocks noChangeArrowheads="1"/>
          </p:cNvSpPr>
          <p:nvPr/>
        </p:nvSpPr>
        <p:spPr bwMode="auto">
          <a:xfrm>
            <a:off x="54102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21" name="Rectangle 208"/>
          <p:cNvSpPr>
            <a:spLocks noChangeArrowheads="1"/>
          </p:cNvSpPr>
          <p:nvPr/>
        </p:nvSpPr>
        <p:spPr bwMode="auto">
          <a:xfrm>
            <a:off x="56388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22" name="Rectangle 209"/>
          <p:cNvSpPr>
            <a:spLocks noChangeArrowheads="1"/>
          </p:cNvSpPr>
          <p:nvPr/>
        </p:nvSpPr>
        <p:spPr bwMode="auto">
          <a:xfrm>
            <a:off x="58674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23" name="Rectangle 210"/>
          <p:cNvSpPr>
            <a:spLocks noChangeArrowheads="1"/>
          </p:cNvSpPr>
          <p:nvPr/>
        </p:nvSpPr>
        <p:spPr bwMode="auto">
          <a:xfrm>
            <a:off x="60960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24" name="Rectangle 211"/>
          <p:cNvSpPr>
            <a:spLocks noChangeArrowheads="1"/>
          </p:cNvSpPr>
          <p:nvPr/>
        </p:nvSpPr>
        <p:spPr bwMode="auto">
          <a:xfrm>
            <a:off x="26670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25" name="Rectangle 212"/>
          <p:cNvSpPr>
            <a:spLocks noChangeArrowheads="1"/>
          </p:cNvSpPr>
          <p:nvPr/>
        </p:nvSpPr>
        <p:spPr bwMode="auto">
          <a:xfrm>
            <a:off x="28956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26" name="Rectangle 213"/>
          <p:cNvSpPr>
            <a:spLocks noChangeArrowheads="1"/>
          </p:cNvSpPr>
          <p:nvPr/>
        </p:nvSpPr>
        <p:spPr bwMode="auto">
          <a:xfrm>
            <a:off x="31242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27" name="Rectangle 214"/>
          <p:cNvSpPr>
            <a:spLocks noChangeArrowheads="1"/>
          </p:cNvSpPr>
          <p:nvPr/>
        </p:nvSpPr>
        <p:spPr bwMode="auto">
          <a:xfrm>
            <a:off x="33528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28" name="Rectangle 215"/>
          <p:cNvSpPr>
            <a:spLocks noChangeArrowheads="1"/>
          </p:cNvSpPr>
          <p:nvPr/>
        </p:nvSpPr>
        <p:spPr bwMode="auto">
          <a:xfrm>
            <a:off x="35814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29" name="Rectangle 216"/>
          <p:cNvSpPr>
            <a:spLocks noChangeArrowheads="1"/>
          </p:cNvSpPr>
          <p:nvPr/>
        </p:nvSpPr>
        <p:spPr bwMode="auto">
          <a:xfrm>
            <a:off x="38100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30" name="Rectangle 217"/>
          <p:cNvSpPr>
            <a:spLocks noChangeArrowheads="1"/>
          </p:cNvSpPr>
          <p:nvPr/>
        </p:nvSpPr>
        <p:spPr bwMode="auto">
          <a:xfrm>
            <a:off x="40386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31" name="Rectangle 218"/>
          <p:cNvSpPr>
            <a:spLocks noChangeArrowheads="1"/>
          </p:cNvSpPr>
          <p:nvPr/>
        </p:nvSpPr>
        <p:spPr bwMode="auto">
          <a:xfrm>
            <a:off x="42672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32" name="Rectangle 219"/>
          <p:cNvSpPr>
            <a:spLocks noChangeArrowheads="1"/>
          </p:cNvSpPr>
          <p:nvPr/>
        </p:nvSpPr>
        <p:spPr bwMode="auto">
          <a:xfrm>
            <a:off x="44958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33" name="Rectangle 220"/>
          <p:cNvSpPr>
            <a:spLocks noChangeArrowheads="1"/>
          </p:cNvSpPr>
          <p:nvPr/>
        </p:nvSpPr>
        <p:spPr bwMode="auto">
          <a:xfrm>
            <a:off x="47244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34" name="Rectangle 221"/>
          <p:cNvSpPr>
            <a:spLocks noChangeArrowheads="1"/>
          </p:cNvSpPr>
          <p:nvPr/>
        </p:nvSpPr>
        <p:spPr bwMode="auto">
          <a:xfrm>
            <a:off x="49530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35" name="Rectangle 222"/>
          <p:cNvSpPr>
            <a:spLocks noChangeArrowheads="1"/>
          </p:cNvSpPr>
          <p:nvPr/>
        </p:nvSpPr>
        <p:spPr bwMode="auto">
          <a:xfrm>
            <a:off x="51816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36" name="Rectangle 223"/>
          <p:cNvSpPr>
            <a:spLocks noChangeArrowheads="1"/>
          </p:cNvSpPr>
          <p:nvPr/>
        </p:nvSpPr>
        <p:spPr bwMode="auto">
          <a:xfrm>
            <a:off x="54102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37" name="Rectangle 224"/>
          <p:cNvSpPr>
            <a:spLocks noChangeArrowheads="1"/>
          </p:cNvSpPr>
          <p:nvPr/>
        </p:nvSpPr>
        <p:spPr bwMode="auto">
          <a:xfrm>
            <a:off x="56388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38" name="Rectangle 225"/>
          <p:cNvSpPr>
            <a:spLocks noChangeArrowheads="1"/>
          </p:cNvSpPr>
          <p:nvPr/>
        </p:nvSpPr>
        <p:spPr bwMode="auto">
          <a:xfrm>
            <a:off x="58674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39" name="Rectangle 226"/>
          <p:cNvSpPr>
            <a:spLocks noChangeArrowheads="1"/>
          </p:cNvSpPr>
          <p:nvPr/>
        </p:nvSpPr>
        <p:spPr bwMode="auto">
          <a:xfrm>
            <a:off x="60960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40" name="Rectangle 227"/>
          <p:cNvSpPr>
            <a:spLocks noChangeArrowheads="1"/>
          </p:cNvSpPr>
          <p:nvPr/>
        </p:nvSpPr>
        <p:spPr bwMode="auto">
          <a:xfrm>
            <a:off x="26670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41" name="Rectangle 228"/>
          <p:cNvSpPr>
            <a:spLocks noChangeArrowheads="1"/>
          </p:cNvSpPr>
          <p:nvPr/>
        </p:nvSpPr>
        <p:spPr bwMode="auto">
          <a:xfrm>
            <a:off x="28956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42" name="Rectangle 229"/>
          <p:cNvSpPr>
            <a:spLocks noChangeArrowheads="1"/>
          </p:cNvSpPr>
          <p:nvPr/>
        </p:nvSpPr>
        <p:spPr bwMode="auto">
          <a:xfrm>
            <a:off x="31242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43" name="Rectangle 230"/>
          <p:cNvSpPr>
            <a:spLocks noChangeArrowheads="1"/>
          </p:cNvSpPr>
          <p:nvPr/>
        </p:nvSpPr>
        <p:spPr bwMode="auto">
          <a:xfrm>
            <a:off x="33528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44" name="Rectangle 231"/>
          <p:cNvSpPr>
            <a:spLocks noChangeArrowheads="1"/>
          </p:cNvSpPr>
          <p:nvPr/>
        </p:nvSpPr>
        <p:spPr bwMode="auto">
          <a:xfrm>
            <a:off x="35814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45" name="Rectangle 232"/>
          <p:cNvSpPr>
            <a:spLocks noChangeArrowheads="1"/>
          </p:cNvSpPr>
          <p:nvPr/>
        </p:nvSpPr>
        <p:spPr bwMode="auto">
          <a:xfrm>
            <a:off x="38100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46" name="Rectangle 233"/>
          <p:cNvSpPr>
            <a:spLocks noChangeArrowheads="1"/>
          </p:cNvSpPr>
          <p:nvPr/>
        </p:nvSpPr>
        <p:spPr bwMode="auto">
          <a:xfrm>
            <a:off x="40386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47" name="Rectangle 234"/>
          <p:cNvSpPr>
            <a:spLocks noChangeArrowheads="1"/>
          </p:cNvSpPr>
          <p:nvPr/>
        </p:nvSpPr>
        <p:spPr bwMode="auto">
          <a:xfrm>
            <a:off x="42672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48" name="Rectangle 235"/>
          <p:cNvSpPr>
            <a:spLocks noChangeArrowheads="1"/>
          </p:cNvSpPr>
          <p:nvPr/>
        </p:nvSpPr>
        <p:spPr bwMode="auto">
          <a:xfrm>
            <a:off x="44958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49" name="Rectangle 236"/>
          <p:cNvSpPr>
            <a:spLocks noChangeArrowheads="1"/>
          </p:cNvSpPr>
          <p:nvPr/>
        </p:nvSpPr>
        <p:spPr bwMode="auto">
          <a:xfrm>
            <a:off x="47244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50" name="Rectangle 237"/>
          <p:cNvSpPr>
            <a:spLocks noChangeArrowheads="1"/>
          </p:cNvSpPr>
          <p:nvPr/>
        </p:nvSpPr>
        <p:spPr bwMode="auto">
          <a:xfrm>
            <a:off x="49530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51" name="Rectangle 238"/>
          <p:cNvSpPr>
            <a:spLocks noChangeArrowheads="1"/>
          </p:cNvSpPr>
          <p:nvPr/>
        </p:nvSpPr>
        <p:spPr bwMode="auto">
          <a:xfrm>
            <a:off x="51816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52" name="Rectangle 239"/>
          <p:cNvSpPr>
            <a:spLocks noChangeArrowheads="1"/>
          </p:cNvSpPr>
          <p:nvPr/>
        </p:nvSpPr>
        <p:spPr bwMode="auto">
          <a:xfrm>
            <a:off x="54102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53" name="Rectangle 240"/>
          <p:cNvSpPr>
            <a:spLocks noChangeArrowheads="1"/>
          </p:cNvSpPr>
          <p:nvPr/>
        </p:nvSpPr>
        <p:spPr bwMode="auto">
          <a:xfrm>
            <a:off x="56388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54" name="Rectangle 241"/>
          <p:cNvSpPr>
            <a:spLocks noChangeArrowheads="1"/>
          </p:cNvSpPr>
          <p:nvPr/>
        </p:nvSpPr>
        <p:spPr bwMode="auto">
          <a:xfrm>
            <a:off x="58674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55" name="Rectangle 242"/>
          <p:cNvSpPr>
            <a:spLocks noChangeArrowheads="1"/>
          </p:cNvSpPr>
          <p:nvPr/>
        </p:nvSpPr>
        <p:spPr bwMode="auto">
          <a:xfrm>
            <a:off x="60960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56" name="Rectangle 243"/>
          <p:cNvSpPr>
            <a:spLocks noChangeArrowheads="1"/>
          </p:cNvSpPr>
          <p:nvPr/>
        </p:nvSpPr>
        <p:spPr bwMode="auto">
          <a:xfrm>
            <a:off x="26670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57" name="Rectangle 244"/>
          <p:cNvSpPr>
            <a:spLocks noChangeArrowheads="1"/>
          </p:cNvSpPr>
          <p:nvPr/>
        </p:nvSpPr>
        <p:spPr bwMode="auto">
          <a:xfrm>
            <a:off x="28956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58" name="Rectangle 245"/>
          <p:cNvSpPr>
            <a:spLocks noChangeArrowheads="1"/>
          </p:cNvSpPr>
          <p:nvPr/>
        </p:nvSpPr>
        <p:spPr bwMode="auto">
          <a:xfrm>
            <a:off x="31242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59" name="Rectangle 246"/>
          <p:cNvSpPr>
            <a:spLocks noChangeArrowheads="1"/>
          </p:cNvSpPr>
          <p:nvPr/>
        </p:nvSpPr>
        <p:spPr bwMode="auto">
          <a:xfrm>
            <a:off x="33528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60" name="Rectangle 247"/>
          <p:cNvSpPr>
            <a:spLocks noChangeArrowheads="1"/>
          </p:cNvSpPr>
          <p:nvPr/>
        </p:nvSpPr>
        <p:spPr bwMode="auto">
          <a:xfrm>
            <a:off x="35814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61" name="Rectangle 248"/>
          <p:cNvSpPr>
            <a:spLocks noChangeArrowheads="1"/>
          </p:cNvSpPr>
          <p:nvPr/>
        </p:nvSpPr>
        <p:spPr bwMode="auto">
          <a:xfrm>
            <a:off x="38100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62" name="Rectangle 249"/>
          <p:cNvSpPr>
            <a:spLocks noChangeArrowheads="1"/>
          </p:cNvSpPr>
          <p:nvPr/>
        </p:nvSpPr>
        <p:spPr bwMode="auto">
          <a:xfrm>
            <a:off x="40386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63" name="Rectangle 250"/>
          <p:cNvSpPr>
            <a:spLocks noChangeArrowheads="1"/>
          </p:cNvSpPr>
          <p:nvPr/>
        </p:nvSpPr>
        <p:spPr bwMode="auto">
          <a:xfrm>
            <a:off x="42672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64" name="Rectangle 251"/>
          <p:cNvSpPr>
            <a:spLocks noChangeArrowheads="1"/>
          </p:cNvSpPr>
          <p:nvPr/>
        </p:nvSpPr>
        <p:spPr bwMode="auto">
          <a:xfrm>
            <a:off x="44958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65" name="Rectangle 252"/>
          <p:cNvSpPr>
            <a:spLocks noChangeArrowheads="1"/>
          </p:cNvSpPr>
          <p:nvPr/>
        </p:nvSpPr>
        <p:spPr bwMode="auto">
          <a:xfrm>
            <a:off x="47244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66" name="Rectangle 253"/>
          <p:cNvSpPr>
            <a:spLocks noChangeArrowheads="1"/>
          </p:cNvSpPr>
          <p:nvPr/>
        </p:nvSpPr>
        <p:spPr bwMode="auto">
          <a:xfrm>
            <a:off x="49530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67" name="Rectangle 254"/>
          <p:cNvSpPr>
            <a:spLocks noChangeArrowheads="1"/>
          </p:cNvSpPr>
          <p:nvPr/>
        </p:nvSpPr>
        <p:spPr bwMode="auto">
          <a:xfrm>
            <a:off x="51816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68" name="Rectangle 255"/>
          <p:cNvSpPr>
            <a:spLocks noChangeArrowheads="1"/>
          </p:cNvSpPr>
          <p:nvPr/>
        </p:nvSpPr>
        <p:spPr bwMode="auto">
          <a:xfrm>
            <a:off x="54102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69" name="Rectangle 256"/>
          <p:cNvSpPr>
            <a:spLocks noChangeArrowheads="1"/>
          </p:cNvSpPr>
          <p:nvPr/>
        </p:nvSpPr>
        <p:spPr bwMode="auto">
          <a:xfrm>
            <a:off x="56388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70" name="Rectangle 257"/>
          <p:cNvSpPr>
            <a:spLocks noChangeArrowheads="1"/>
          </p:cNvSpPr>
          <p:nvPr/>
        </p:nvSpPr>
        <p:spPr bwMode="auto">
          <a:xfrm>
            <a:off x="58674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71" name="Rectangle 258"/>
          <p:cNvSpPr>
            <a:spLocks noChangeArrowheads="1"/>
          </p:cNvSpPr>
          <p:nvPr/>
        </p:nvSpPr>
        <p:spPr bwMode="auto">
          <a:xfrm>
            <a:off x="60960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cxnSp>
        <p:nvCxnSpPr>
          <p:cNvPr id="39172" name="Straight Connector 262"/>
          <p:cNvCxnSpPr>
            <a:cxnSpLocks noChangeShapeType="1"/>
          </p:cNvCxnSpPr>
          <p:nvPr/>
        </p:nvCxnSpPr>
        <p:spPr bwMode="auto">
          <a:xfrm flipH="1" flipV="1">
            <a:off x="4267200" y="4114800"/>
            <a:ext cx="228600" cy="2286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9173" name="Straight Connector 264"/>
          <p:cNvCxnSpPr>
            <a:cxnSpLocks noChangeShapeType="1"/>
          </p:cNvCxnSpPr>
          <p:nvPr/>
        </p:nvCxnSpPr>
        <p:spPr bwMode="auto">
          <a:xfrm flipH="1">
            <a:off x="4267200" y="4114800"/>
            <a:ext cx="228600" cy="2286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39174" name="Rectangle 261"/>
          <p:cNvSpPr>
            <a:spLocks noChangeArrowheads="1"/>
          </p:cNvSpPr>
          <p:nvPr/>
        </p:nvSpPr>
        <p:spPr bwMode="auto">
          <a:xfrm>
            <a:off x="65532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75" name="Rectangle 263"/>
          <p:cNvSpPr>
            <a:spLocks noChangeArrowheads="1"/>
          </p:cNvSpPr>
          <p:nvPr/>
        </p:nvSpPr>
        <p:spPr bwMode="auto">
          <a:xfrm>
            <a:off x="7010400" y="3657600"/>
            <a:ext cx="228600" cy="228600"/>
          </a:xfrm>
          <a:prstGeom prst="rect">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cxnSp>
        <p:nvCxnSpPr>
          <p:cNvPr id="39176" name="Straight Arrow Connector 266"/>
          <p:cNvCxnSpPr>
            <a:cxnSpLocks noChangeShapeType="1"/>
            <a:stCxn id="39174" idx="3"/>
            <a:endCxn id="39175" idx="1"/>
          </p:cNvCxnSpPr>
          <p:nvPr/>
        </p:nvCxnSpPr>
        <p:spPr bwMode="auto">
          <a:xfrm>
            <a:off x="6781800" y="3771900"/>
            <a:ext cx="228600"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65885547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a:t>Flood Fill</a:t>
            </a:r>
          </a:p>
        </p:txBody>
      </p:sp>
      <p:sp>
        <p:nvSpPr>
          <p:cNvPr id="39939" name="Content Placeholder 2"/>
          <p:cNvSpPr>
            <a:spLocks noGrp="1"/>
          </p:cNvSpPr>
          <p:nvPr>
            <p:ph idx="1"/>
          </p:nvPr>
        </p:nvSpPr>
        <p:spPr/>
        <p:txBody>
          <a:bodyPr/>
          <a:lstStyle/>
          <a:p>
            <a:r>
              <a:rPr lang="en-US" altLang="en-US"/>
              <a:t>First step: Paint the first pixel </a:t>
            </a:r>
          </a:p>
        </p:txBody>
      </p:sp>
      <p:sp>
        <p:nvSpPr>
          <p:cNvPr id="39940" name="Rectangle 3"/>
          <p:cNvSpPr>
            <a:spLocks noChangeArrowheads="1"/>
          </p:cNvSpPr>
          <p:nvPr/>
        </p:nvSpPr>
        <p:spPr bwMode="auto">
          <a:xfrm>
            <a:off x="26670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41" name="Rectangle 4"/>
          <p:cNvSpPr>
            <a:spLocks noChangeArrowheads="1"/>
          </p:cNvSpPr>
          <p:nvPr/>
        </p:nvSpPr>
        <p:spPr bwMode="auto">
          <a:xfrm>
            <a:off x="28956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42" name="Rectangle 5"/>
          <p:cNvSpPr>
            <a:spLocks noChangeArrowheads="1"/>
          </p:cNvSpPr>
          <p:nvPr/>
        </p:nvSpPr>
        <p:spPr bwMode="auto">
          <a:xfrm>
            <a:off x="31242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43" name="Rectangle 6"/>
          <p:cNvSpPr>
            <a:spLocks noChangeArrowheads="1"/>
          </p:cNvSpPr>
          <p:nvPr/>
        </p:nvSpPr>
        <p:spPr bwMode="auto">
          <a:xfrm>
            <a:off x="33528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44" name="Rectangle 7"/>
          <p:cNvSpPr>
            <a:spLocks noChangeArrowheads="1"/>
          </p:cNvSpPr>
          <p:nvPr/>
        </p:nvSpPr>
        <p:spPr bwMode="auto">
          <a:xfrm>
            <a:off x="35814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45" name="Rectangle 8"/>
          <p:cNvSpPr>
            <a:spLocks noChangeArrowheads="1"/>
          </p:cNvSpPr>
          <p:nvPr/>
        </p:nvSpPr>
        <p:spPr bwMode="auto">
          <a:xfrm>
            <a:off x="38100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46" name="Rectangle 9"/>
          <p:cNvSpPr>
            <a:spLocks noChangeArrowheads="1"/>
          </p:cNvSpPr>
          <p:nvPr/>
        </p:nvSpPr>
        <p:spPr bwMode="auto">
          <a:xfrm>
            <a:off x="40386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47" name="Rectangle 10"/>
          <p:cNvSpPr>
            <a:spLocks noChangeArrowheads="1"/>
          </p:cNvSpPr>
          <p:nvPr/>
        </p:nvSpPr>
        <p:spPr bwMode="auto">
          <a:xfrm>
            <a:off x="42672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48" name="Rectangle 11"/>
          <p:cNvSpPr>
            <a:spLocks noChangeArrowheads="1"/>
          </p:cNvSpPr>
          <p:nvPr/>
        </p:nvSpPr>
        <p:spPr bwMode="auto">
          <a:xfrm>
            <a:off x="44958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49" name="Rectangle 12"/>
          <p:cNvSpPr>
            <a:spLocks noChangeArrowheads="1"/>
          </p:cNvSpPr>
          <p:nvPr/>
        </p:nvSpPr>
        <p:spPr bwMode="auto">
          <a:xfrm>
            <a:off x="47244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50" name="Rectangle 13"/>
          <p:cNvSpPr>
            <a:spLocks noChangeArrowheads="1"/>
          </p:cNvSpPr>
          <p:nvPr/>
        </p:nvSpPr>
        <p:spPr bwMode="auto">
          <a:xfrm>
            <a:off x="49530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51" name="Rectangle 14"/>
          <p:cNvSpPr>
            <a:spLocks noChangeArrowheads="1"/>
          </p:cNvSpPr>
          <p:nvPr/>
        </p:nvSpPr>
        <p:spPr bwMode="auto">
          <a:xfrm>
            <a:off x="51816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52" name="Rectangle 15"/>
          <p:cNvSpPr>
            <a:spLocks noChangeArrowheads="1"/>
          </p:cNvSpPr>
          <p:nvPr/>
        </p:nvSpPr>
        <p:spPr bwMode="auto">
          <a:xfrm>
            <a:off x="54102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53" name="Rectangle 16"/>
          <p:cNvSpPr>
            <a:spLocks noChangeArrowheads="1"/>
          </p:cNvSpPr>
          <p:nvPr/>
        </p:nvSpPr>
        <p:spPr bwMode="auto">
          <a:xfrm>
            <a:off x="56388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54" name="Rectangle 17"/>
          <p:cNvSpPr>
            <a:spLocks noChangeArrowheads="1"/>
          </p:cNvSpPr>
          <p:nvPr/>
        </p:nvSpPr>
        <p:spPr bwMode="auto">
          <a:xfrm>
            <a:off x="58674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55" name="Rectangle 18"/>
          <p:cNvSpPr>
            <a:spLocks noChangeArrowheads="1"/>
          </p:cNvSpPr>
          <p:nvPr/>
        </p:nvSpPr>
        <p:spPr bwMode="auto">
          <a:xfrm>
            <a:off x="60960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56" name="Rectangle 19"/>
          <p:cNvSpPr>
            <a:spLocks noChangeArrowheads="1"/>
          </p:cNvSpPr>
          <p:nvPr/>
        </p:nvSpPr>
        <p:spPr bwMode="auto">
          <a:xfrm>
            <a:off x="26670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57" name="Rectangle 20"/>
          <p:cNvSpPr>
            <a:spLocks noChangeArrowheads="1"/>
          </p:cNvSpPr>
          <p:nvPr/>
        </p:nvSpPr>
        <p:spPr bwMode="auto">
          <a:xfrm>
            <a:off x="28956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58" name="Rectangle 21"/>
          <p:cNvSpPr>
            <a:spLocks noChangeArrowheads="1"/>
          </p:cNvSpPr>
          <p:nvPr/>
        </p:nvSpPr>
        <p:spPr bwMode="auto">
          <a:xfrm>
            <a:off x="31242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59" name="Rectangle 22"/>
          <p:cNvSpPr>
            <a:spLocks noChangeArrowheads="1"/>
          </p:cNvSpPr>
          <p:nvPr/>
        </p:nvSpPr>
        <p:spPr bwMode="auto">
          <a:xfrm>
            <a:off x="33528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60" name="Rectangle 23"/>
          <p:cNvSpPr>
            <a:spLocks noChangeArrowheads="1"/>
          </p:cNvSpPr>
          <p:nvPr/>
        </p:nvSpPr>
        <p:spPr bwMode="auto">
          <a:xfrm>
            <a:off x="35814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61" name="Rectangle 24"/>
          <p:cNvSpPr>
            <a:spLocks noChangeArrowheads="1"/>
          </p:cNvSpPr>
          <p:nvPr/>
        </p:nvSpPr>
        <p:spPr bwMode="auto">
          <a:xfrm>
            <a:off x="38100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62" name="Rectangle 25"/>
          <p:cNvSpPr>
            <a:spLocks noChangeArrowheads="1"/>
          </p:cNvSpPr>
          <p:nvPr/>
        </p:nvSpPr>
        <p:spPr bwMode="auto">
          <a:xfrm>
            <a:off x="40386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63" name="Rectangle 26"/>
          <p:cNvSpPr>
            <a:spLocks noChangeArrowheads="1"/>
          </p:cNvSpPr>
          <p:nvPr/>
        </p:nvSpPr>
        <p:spPr bwMode="auto">
          <a:xfrm>
            <a:off x="42672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64" name="Rectangle 27"/>
          <p:cNvSpPr>
            <a:spLocks noChangeArrowheads="1"/>
          </p:cNvSpPr>
          <p:nvPr/>
        </p:nvSpPr>
        <p:spPr bwMode="auto">
          <a:xfrm>
            <a:off x="44958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65" name="Rectangle 28"/>
          <p:cNvSpPr>
            <a:spLocks noChangeArrowheads="1"/>
          </p:cNvSpPr>
          <p:nvPr/>
        </p:nvSpPr>
        <p:spPr bwMode="auto">
          <a:xfrm>
            <a:off x="47244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66" name="Rectangle 29"/>
          <p:cNvSpPr>
            <a:spLocks noChangeArrowheads="1"/>
          </p:cNvSpPr>
          <p:nvPr/>
        </p:nvSpPr>
        <p:spPr bwMode="auto">
          <a:xfrm>
            <a:off x="49530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67" name="Rectangle 30"/>
          <p:cNvSpPr>
            <a:spLocks noChangeArrowheads="1"/>
          </p:cNvSpPr>
          <p:nvPr/>
        </p:nvSpPr>
        <p:spPr bwMode="auto">
          <a:xfrm>
            <a:off x="51816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68" name="Rectangle 31"/>
          <p:cNvSpPr>
            <a:spLocks noChangeArrowheads="1"/>
          </p:cNvSpPr>
          <p:nvPr/>
        </p:nvSpPr>
        <p:spPr bwMode="auto">
          <a:xfrm>
            <a:off x="54102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69" name="Rectangle 32"/>
          <p:cNvSpPr>
            <a:spLocks noChangeArrowheads="1"/>
          </p:cNvSpPr>
          <p:nvPr/>
        </p:nvSpPr>
        <p:spPr bwMode="auto">
          <a:xfrm>
            <a:off x="56388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70" name="Rectangle 33"/>
          <p:cNvSpPr>
            <a:spLocks noChangeArrowheads="1"/>
          </p:cNvSpPr>
          <p:nvPr/>
        </p:nvSpPr>
        <p:spPr bwMode="auto">
          <a:xfrm>
            <a:off x="58674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71" name="Rectangle 34"/>
          <p:cNvSpPr>
            <a:spLocks noChangeArrowheads="1"/>
          </p:cNvSpPr>
          <p:nvPr/>
        </p:nvSpPr>
        <p:spPr bwMode="auto">
          <a:xfrm>
            <a:off x="60960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72" name="Rectangle 35"/>
          <p:cNvSpPr>
            <a:spLocks noChangeArrowheads="1"/>
          </p:cNvSpPr>
          <p:nvPr/>
        </p:nvSpPr>
        <p:spPr bwMode="auto">
          <a:xfrm>
            <a:off x="26670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73" name="Rectangle 36"/>
          <p:cNvSpPr>
            <a:spLocks noChangeArrowheads="1"/>
          </p:cNvSpPr>
          <p:nvPr/>
        </p:nvSpPr>
        <p:spPr bwMode="auto">
          <a:xfrm>
            <a:off x="28956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74" name="Rectangle 37"/>
          <p:cNvSpPr>
            <a:spLocks noChangeArrowheads="1"/>
          </p:cNvSpPr>
          <p:nvPr/>
        </p:nvSpPr>
        <p:spPr bwMode="auto">
          <a:xfrm>
            <a:off x="31242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75" name="Rectangle 38"/>
          <p:cNvSpPr>
            <a:spLocks noChangeArrowheads="1"/>
          </p:cNvSpPr>
          <p:nvPr/>
        </p:nvSpPr>
        <p:spPr bwMode="auto">
          <a:xfrm>
            <a:off x="33528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76" name="Rectangle 39"/>
          <p:cNvSpPr>
            <a:spLocks noChangeArrowheads="1"/>
          </p:cNvSpPr>
          <p:nvPr/>
        </p:nvSpPr>
        <p:spPr bwMode="auto">
          <a:xfrm>
            <a:off x="35814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77" name="Rectangle 40"/>
          <p:cNvSpPr>
            <a:spLocks noChangeArrowheads="1"/>
          </p:cNvSpPr>
          <p:nvPr/>
        </p:nvSpPr>
        <p:spPr bwMode="auto">
          <a:xfrm>
            <a:off x="38100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78" name="Rectangle 41"/>
          <p:cNvSpPr>
            <a:spLocks noChangeArrowheads="1"/>
          </p:cNvSpPr>
          <p:nvPr/>
        </p:nvSpPr>
        <p:spPr bwMode="auto">
          <a:xfrm>
            <a:off x="40386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79" name="Rectangle 42"/>
          <p:cNvSpPr>
            <a:spLocks noChangeArrowheads="1"/>
          </p:cNvSpPr>
          <p:nvPr/>
        </p:nvSpPr>
        <p:spPr bwMode="auto">
          <a:xfrm>
            <a:off x="42672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80" name="Rectangle 43"/>
          <p:cNvSpPr>
            <a:spLocks noChangeArrowheads="1"/>
          </p:cNvSpPr>
          <p:nvPr/>
        </p:nvSpPr>
        <p:spPr bwMode="auto">
          <a:xfrm>
            <a:off x="44958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81" name="Rectangle 44"/>
          <p:cNvSpPr>
            <a:spLocks noChangeArrowheads="1"/>
          </p:cNvSpPr>
          <p:nvPr/>
        </p:nvSpPr>
        <p:spPr bwMode="auto">
          <a:xfrm>
            <a:off x="47244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82" name="Rectangle 45"/>
          <p:cNvSpPr>
            <a:spLocks noChangeArrowheads="1"/>
          </p:cNvSpPr>
          <p:nvPr/>
        </p:nvSpPr>
        <p:spPr bwMode="auto">
          <a:xfrm>
            <a:off x="49530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83" name="Rectangle 46"/>
          <p:cNvSpPr>
            <a:spLocks noChangeArrowheads="1"/>
          </p:cNvSpPr>
          <p:nvPr/>
        </p:nvSpPr>
        <p:spPr bwMode="auto">
          <a:xfrm>
            <a:off x="51816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84" name="Rectangle 47"/>
          <p:cNvSpPr>
            <a:spLocks noChangeArrowheads="1"/>
          </p:cNvSpPr>
          <p:nvPr/>
        </p:nvSpPr>
        <p:spPr bwMode="auto">
          <a:xfrm>
            <a:off x="54102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85" name="Rectangle 48"/>
          <p:cNvSpPr>
            <a:spLocks noChangeArrowheads="1"/>
          </p:cNvSpPr>
          <p:nvPr/>
        </p:nvSpPr>
        <p:spPr bwMode="auto">
          <a:xfrm>
            <a:off x="56388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86" name="Rectangle 49"/>
          <p:cNvSpPr>
            <a:spLocks noChangeArrowheads="1"/>
          </p:cNvSpPr>
          <p:nvPr/>
        </p:nvSpPr>
        <p:spPr bwMode="auto">
          <a:xfrm>
            <a:off x="58674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87" name="Rectangle 50"/>
          <p:cNvSpPr>
            <a:spLocks noChangeArrowheads="1"/>
          </p:cNvSpPr>
          <p:nvPr/>
        </p:nvSpPr>
        <p:spPr bwMode="auto">
          <a:xfrm>
            <a:off x="60960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88" name="Rectangle 51"/>
          <p:cNvSpPr>
            <a:spLocks noChangeArrowheads="1"/>
          </p:cNvSpPr>
          <p:nvPr/>
        </p:nvSpPr>
        <p:spPr bwMode="auto">
          <a:xfrm>
            <a:off x="26670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89" name="Rectangle 52"/>
          <p:cNvSpPr>
            <a:spLocks noChangeArrowheads="1"/>
          </p:cNvSpPr>
          <p:nvPr/>
        </p:nvSpPr>
        <p:spPr bwMode="auto">
          <a:xfrm>
            <a:off x="28956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90" name="Rectangle 53"/>
          <p:cNvSpPr>
            <a:spLocks noChangeArrowheads="1"/>
          </p:cNvSpPr>
          <p:nvPr/>
        </p:nvSpPr>
        <p:spPr bwMode="auto">
          <a:xfrm>
            <a:off x="31242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91" name="Rectangle 54"/>
          <p:cNvSpPr>
            <a:spLocks noChangeArrowheads="1"/>
          </p:cNvSpPr>
          <p:nvPr/>
        </p:nvSpPr>
        <p:spPr bwMode="auto">
          <a:xfrm>
            <a:off x="33528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92" name="Rectangle 55"/>
          <p:cNvSpPr>
            <a:spLocks noChangeArrowheads="1"/>
          </p:cNvSpPr>
          <p:nvPr/>
        </p:nvSpPr>
        <p:spPr bwMode="auto">
          <a:xfrm>
            <a:off x="35814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93" name="Rectangle 56"/>
          <p:cNvSpPr>
            <a:spLocks noChangeArrowheads="1"/>
          </p:cNvSpPr>
          <p:nvPr/>
        </p:nvSpPr>
        <p:spPr bwMode="auto">
          <a:xfrm>
            <a:off x="38100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94" name="Rectangle 57"/>
          <p:cNvSpPr>
            <a:spLocks noChangeArrowheads="1"/>
          </p:cNvSpPr>
          <p:nvPr/>
        </p:nvSpPr>
        <p:spPr bwMode="auto">
          <a:xfrm>
            <a:off x="40386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95" name="Rectangle 58"/>
          <p:cNvSpPr>
            <a:spLocks noChangeArrowheads="1"/>
          </p:cNvSpPr>
          <p:nvPr/>
        </p:nvSpPr>
        <p:spPr bwMode="auto">
          <a:xfrm>
            <a:off x="42672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96" name="Rectangle 59"/>
          <p:cNvSpPr>
            <a:spLocks noChangeArrowheads="1"/>
          </p:cNvSpPr>
          <p:nvPr/>
        </p:nvSpPr>
        <p:spPr bwMode="auto">
          <a:xfrm>
            <a:off x="44958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97" name="Rectangle 60"/>
          <p:cNvSpPr>
            <a:spLocks noChangeArrowheads="1"/>
          </p:cNvSpPr>
          <p:nvPr/>
        </p:nvSpPr>
        <p:spPr bwMode="auto">
          <a:xfrm>
            <a:off x="47244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98" name="Rectangle 61"/>
          <p:cNvSpPr>
            <a:spLocks noChangeArrowheads="1"/>
          </p:cNvSpPr>
          <p:nvPr/>
        </p:nvSpPr>
        <p:spPr bwMode="auto">
          <a:xfrm>
            <a:off x="49530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99" name="Rectangle 62"/>
          <p:cNvSpPr>
            <a:spLocks noChangeArrowheads="1"/>
          </p:cNvSpPr>
          <p:nvPr/>
        </p:nvSpPr>
        <p:spPr bwMode="auto">
          <a:xfrm>
            <a:off x="51816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00" name="Rectangle 63"/>
          <p:cNvSpPr>
            <a:spLocks noChangeArrowheads="1"/>
          </p:cNvSpPr>
          <p:nvPr/>
        </p:nvSpPr>
        <p:spPr bwMode="auto">
          <a:xfrm>
            <a:off x="54102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01" name="Rectangle 64"/>
          <p:cNvSpPr>
            <a:spLocks noChangeArrowheads="1"/>
          </p:cNvSpPr>
          <p:nvPr/>
        </p:nvSpPr>
        <p:spPr bwMode="auto">
          <a:xfrm>
            <a:off x="56388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02" name="Rectangle 65"/>
          <p:cNvSpPr>
            <a:spLocks noChangeArrowheads="1"/>
          </p:cNvSpPr>
          <p:nvPr/>
        </p:nvSpPr>
        <p:spPr bwMode="auto">
          <a:xfrm>
            <a:off x="58674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03" name="Rectangle 66"/>
          <p:cNvSpPr>
            <a:spLocks noChangeArrowheads="1"/>
          </p:cNvSpPr>
          <p:nvPr/>
        </p:nvSpPr>
        <p:spPr bwMode="auto">
          <a:xfrm>
            <a:off x="60960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04" name="Rectangle 67"/>
          <p:cNvSpPr>
            <a:spLocks noChangeArrowheads="1"/>
          </p:cNvSpPr>
          <p:nvPr/>
        </p:nvSpPr>
        <p:spPr bwMode="auto">
          <a:xfrm>
            <a:off x="26670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05" name="Rectangle 68"/>
          <p:cNvSpPr>
            <a:spLocks noChangeArrowheads="1"/>
          </p:cNvSpPr>
          <p:nvPr/>
        </p:nvSpPr>
        <p:spPr bwMode="auto">
          <a:xfrm>
            <a:off x="28956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06" name="Rectangle 69"/>
          <p:cNvSpPr>
            <a:spLocks noChangeArrowheads="1"/>
          </p:cNvSpPr>
          <p:nvPr/>
        </p:nvSpPr>
        <p:spPr bwMode="auto">
          <a:xfrm>
            <a:off x="31242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07" name="Rectangle 70"/>
          <p:cNvSpPr>
            <a:spLocks noChangeArrowheads="1"/>
          </p:cNvSpPr>
          <p:nvPr/>
        </p:nvSpPr>
        <p:spPr bwMode="auto">
          <a:xfrm>
            <a:off x="33528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08" name="Rectangle 71"/>
          <p:cNvSpPr>
            <a:spLocks noChangeArrowheads="1"/>
          </p:cNvSpPr>
          <p:nvPr/>
        </p:nvSpPr>
        <p:spPr bwMode="auto">
          <a:xfrm>
            <a:off x="35814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09" name="Rectangle 72"/>
          <p:cNvSpPr>
            <a:spLocks noChangeArrowheads="1"/>
          </p:cNvSpPr>
          <p:nvPr/>
        </p:nvSpPr>
        <p:spPr bwMode="auto">
          <a:xfrm>
            <a:off x="38100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10" name="Rectangle 73"/>
          <p:cNvSpPr>
            <a:spLocks noChangeArrowheads="1"/>
          </p:cNvSpPr>
          <p:nvPr/>
        </p:nvSpPr>
        <p:spPr bwMode="auto">
          <a:xfrm>
            <a:off x="40386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11" name="Rectangle 74"/>
          <p:cNvSpPr>
            <a:spLocks noChangeArrowheads="1"/>
          </p:cNvSpPr>
          <p:nvPr/>
        </p:nvSpPr>
        <p:spPr bwMode="auto">
          <a:xfrm>
            <a:off x="42672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12" name="Rectangle 75"/>
          <p:cNvSpPr>
            <a:spLocks noChangeArrowheads="1"/>
          </p:cNvSpPr>
          <p:nvPr/>
        </p:nvSpPr>
        <p:spPr bwMode="auto">
          <a:xfrm>
            <a:off x="4495800" y="32004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13" name="Rectangle 76"/>
          <p:cNvSpPr>
            <a:spLocks noChangeArrowheads="1"/>
          </p:cNvSpPr>
          <p:nvPr/>
        </p:nvSpPr>
        <p:spPr bwMode="auto">
          <a:xfrm>
            <a:off x="4724400" y="32004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14" name="Rectangle 77"/>
          <p:cNvSpPr>
            <a:spLocks noChangeArrowheads="1"/>
          </p:cNvSpPr>
          <p:nvPr/>
        </p:nvSpPr>
        <p:spPr bwMode="auto">
          <a:xfrm>
            <a:off x="49530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15" name="Rectangle 78"/>
          <p:cNvSpPr>
            <a:spLocks noChangeArrowheads="1"/>
          </p:cNvSpPr>
          <p:nvPr/>
        </p:nvSpPr>
        <p:spPr bwMode="auto">
          <a:xfrm>
            <a:off x="51816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16" name="Rectangle 79"/>
          <p:cNvSpPr>
            <a:spLocks noChangeArrowheads="1"/>
          </p:cNvSpPr>
          <p:nvPr/>
        </p:nvSpPr>
        <p:spPr bwMode="auto">
          <a:xfrm>
            <a:off x="54102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17" name="Rectangle 80"/>
          <p:cNvSpPr>
            <a:spLocks noChangeArrowheads="1"/>
          </p:cNvSpPr>
          <p:nvPr/>
        </p:nvSpPr>
        <p:spPr bwMode="auto">
          <a:xfrm>
            <a:off x="56388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18" name="Rectangle 81"/>
          <p:cNvSpPr>
            <a:spLocks noChangeArrowheads="1"/>
          </p:cNvSpPr>
          <p:nvPr/>
        </p:nvSpPr>
        <p:spPr bwMode="auto">
          <a:xfrm>
            <a:off x="58674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19" name="Rectangle 82"/>
          <p:cNvSpPr>
            <a:spLocks noChangeArrowheads="1"/>
          </p:cNvSpPr>
          <p:nvPr/>
        </p:nvSpPr>
        <p:spPr bwMode="auto">
          <a:xfrm>
            <a:off x="60960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20" name="Rectangle 83"/>
          <p:cNvSpPr>
            <a:spLocks noChangeArrowheads="1"/>
          </p:cNvSpPr>
          <p:nvPr/>
        </p:nvSpPr>
        <p:spPr bwMode="auto">
          <a:xfrm>
            <a:off x="26670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21" name="Rectangle 84"/>
          <p:cNvSpPr>
            <a:spLocks noChangeArrowheads="1"/>
          </p:cNvSpPr>
          <p:nvPr/>
        </p:nvSpPr>
        <p:spPr bwMode="auto">
          <a:xfrm>
            <a:off x="28956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22" name="Rectangle 85"/>
          <p:cNvSpPr>
            <a:spLocks noChangeArrowheads="1"/>
          </p:cNvSpPr>
          <p:nvPr/>
        </p:nvSpPr>
        <p:spPr bwMode="auto">
          <a:xfrm>
            <a:off x="31242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23" name="Rectangle 86"/>
          <p:cNvSpPr>
            <a:spLocks noChangeArrowheads="1"/>
          </p:cNvSpPr>
          <p:nvPr/>
        </p:nvSpPr>
        <p:spPr bwMode="auto">
          <a:xfrm>
            <a:off x="33528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24" name="Rectangle 87"/>
          <p:cNvSpPr>
            <a:spLocks noChangeArrowheads="1"/>
          </p:cNvSpPr>
          <p:nvPr/>
        </p:nvSpPr>
        <p:spPr bwMode="auto">
          <a:xfrm>
            <a:off x="35814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25" name="Rectangle 88"/>
          <p:cNvSpPr>
            <a:spLocks noChangeArrowheads="1"/>
          </p:cNvSpPr>
          <p:nvPr/>
        </p:nvSpPr>
        <p:spPr bwMode="auto">
          <a:xfrm>
            <a:off x="38100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26" name="Rectangle 89"/>
          <p:cNvSpPr>
            <a:spLocks noChangeArrowheads="1"/>
          </p:cNvSpPr>
          <p:nvPr/>
        </p:nvSpPr>
        <p:spPr bwMode="auto">
          <a:xfrm>
            <a:off x="4038600" y="34290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27" name="Rectangle 90"/>
          <p:cNvSpPr>
            <a:spLocks noChangeArrowheads="1"/>
          </p:cNvSpPr>
          <p:nvPr/>
        </p:nvSpPr>
        <p:spPr bwMode="auto">
          <a:xfrm>
            <a:off x="4267200" y="34290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28" name="Rectangle 91"/>
          <p:cNvSpPr>
            <a:spLocks noChangeArrowheads="1"/>
          </p:cNvSpPr>
          <p:nvPr/>
        </p:nvSpPr>
        <p:spPr bwMode="auto">
          <a:xfrm>
            <a:off x="44958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29" name="Rectangle 92"/>
          <p:cNvSpPr>
            <a:spLocks noChangeArrowheads="1"/>
          </p:cNvSpPr>
          <p:nvPr/>
        </p:nvSpPr>
        <p:spPr bwMode="auto">
          <a:xfrm>
            <a:off x="47244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30" name="Rectangle 93"/>
          <p:cNvSpPr>
            <a:spLocks noChangeArrowheads="1"/>
          </p:cNvSpPr>
          <p:nvPr/>
        </p:nvSpPr>
        <p:spPr bwMode="auto">
          <a:xfrm>
            <a:off x="4953000" y="34290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31" name="Rectangle 94"/>
          <p:cNvSpPr>
            <a:spLocks noChangeArrowheads="1"/>
          </p:cNvSpPr>
          <p:nvPr/>
        </p:nvSpPr>
        <p:spPr bwMode="auto">
          <a:xfrm>
            <a:off x="51816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32" name="Rectangle 95"/>
          <p:cNvSpPr>
            <a:spLocks noChangeArrowheads="1"/>
          </p:cNvSpPr>
          <p:nvPr/>
        </p:nvSpPr>
        <p:spPr bwMode="auto">
          <a:xfrm>
            <a:off x="54102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33" name="Rectangle 96"/>
          <p:cNvSpPr>
            <a:spLocks noChangeArrowheads="1"/>
          </p:cNvSpPr>
          <p:nvPr/>
        </p:nvSpPr>
        <p:spPr bwMode="auto">
          <a:xfrm>
            <a:off x="56388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34" name="Rectangle 97"/>
          <p:cNvSpPr>
            <a:spLocks noChangeArrowheads="1"/>
          </p:cNvSpPr>
          <p:nvPr/>
        </p:nvSpPr>
        <p:spPr bwMode="auto">
          <a:xfrm>
            <a:off x="58674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35" name="Rectangle 98"/>
          <p:cNvSpPr>
            <a:spLocks noChangeArrowheads="1"/>
          </p:cNvSpPr>
          <p:nvPr/>
        </p:nvSpPr>
        <p:spPr bwMode="auto">
          <a:xfrm>
            <a:off x="60960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36" name="Rectangle 99"/>
          <p:cNvSpPr>
            <a:spLocks noChangeArrowheads="1"/>
          </p:cNvSpPr>
          <p:nvPr/>
        </p:nvSpPr>
        <p:spPr bwMode="auto">
          <a:xfrm>
            <a:off x="26670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37" name="Rectangle 100"/>
          <p:cNvSpPr>
            <a:spLocks noChangeArrowheads="1"/>
          </p:cNvSpPr>
          <p:nvPr/>
        </p:nvSpPr>
        <p:spPr bwMode="auto">
          <a:xfrm>
            <a:off x="28956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38" name="Rectangle 101"/>
          <p:cNvSpPr>
            <a:spLocks noChangeArrowheads="1"/>
          </p:cNvSpPr>
          <p:nvPr/>
        </p:nvSpPr>
        <p:spPr bwMode="auto">
          <a:xfrm>
            <a:off x="31242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39" name="Rectangle 102"/>
          <p:cNvSpPr>
            <a:spLocks noChangeArrowheads="1"/>
          </p:cNvSpPr>
          <p:nvPr/>
        </p:nvSpPr>
        <p:spPr bwMode="auto">
          <a:xfrm>
            <a:off x="33528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40" name="Rectangle 103"/>
          <p:cNvSpPr>
            <a:spLocks noChangeArrowheads="1"/>
          </p:cNvSpPr>
          <p:nvPr/>
        </p:nvSpPr>
        <p:spPr bwMode="auto">
          <a:xfrm>
            <a:off x="35814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41" name="Rectangle 104"/>
          <p:cNvSpPr>
            <a:spLocks noChangeArrowheads="1"/>
          </p:cNvSpPr>
          <p:nvPr/>
        </p:nvSpPr>
        <p:spPr bwMode="auto">
          <a:xfrm>
            <a:off x="3810000" y="36576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42" name="Rectangle 105"/>
          <p:cNvSpPr>
            <a:spLocks noChangeArrowheads="1"/>
          </p:cNvSpPr>
          <p:nvPr/>
        </p:nvSpPr>
        <p:spPr bwMode="auto">
          <a:xfrm>
            <a:off x="40386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43" name="Rectangle 106"/>
          <p:cNvSpPr>
            <a:spLocks noChangeArrowheads="1"/>
          </p:cNvSpPr>
          <p:nvPr/>
        </p:nvSpPr>
        <p:spPr bwMode="auto">
          <a:xfrm>
            <a:off x="42672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44" name="Rectangle 107"/>
          <p:cNvSpPr>
            <a:spLocks noChangeArrowheads="1"/>
          </p:cNvSpPr>
          <p:nvPr/>
        </p:nvSpPr>
        <p:spPr bwMode="auto">
          <a:xfrm>
            <a:off x="44958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45" name="Rectangle 108"/>
          <p:cNvSpPr>
            <a:spLocks noChangeArrowheads="1"/>
          </p:cNvSpPr>
          <p:nvPr/>
        </p:nvSpPr>
        <p:spPr bwMode="auto">
          <a:xfrm>
            <a:off x="47244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46" name="Rectangle 109"/>
          <p:cNvSpPr>
            <a:spLocks noChangeArrowheads="1"/>
          </p:cNvSpPr>
          <p:nvPr/>
        </p:nvSpPr>
        <p:spPr bwMode="auto">
          <a:xfrm>
            <a:off x="49530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47" name="Rectangle 110"/>
          <p:cNvSpPr>
            <a:spLocks noChangeArrowheads="1"/>
          </p:cNvSpPr>
          <p:nvPr/>
        </p:nvSpPr>
        <p:spPr bwMode="auto">
          <a:xfrm>
            <a:off x="5181600" y="36576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48" name="Rectangle 111"/>
          <p:cNvSpPr>
            <a:spLocks noChangeArrowheads="1"/>
          </p:cNvSpPr>
          <p:nvPr/>
        </p:nvSpPr>
        <p:spPr bwMode="auto">
          <a:xfrm>
            <a:off x="54102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49" name="Rectangle 112"/>
          <p:cNvSpPr>
            <a:spLocks noChangeArrowheads="1"/>
          </p:cNvSpPr>
          <p:nvPr/>
        </p:nvSpPr>
        <p:spPr bwMode="auto">
          <a:xfrm>
            <a:off x="56388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50" name="Rectangle 113"/>
          <p:cNvSpPr>
            <a:spLocks noChangeArrowheads="1"/>
          </p:cNvSpPr>
          <p:nvPr/>
        </p:nvSpPr>
        <p:spPr bwMode="auto">
          <a:xfrm>
            <a:off x="58674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51" name="Rectangle 114"/>
          <p:cNvSpPr>
            <a:spLocks noChangeArrowheads="1"/>
          </p:cNvSpPr>
          <p:nvPr/>
        </p:nvSpPr>
        <p:spPr bwMode="auto">
          <a:xfrm>
            <a:off x="60960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52" name="Rectangle 115"/>
          <p:cNvSpPr>
            <a:spLocks noChangeArrowheads="1"/>
          </p:cNvSpPr>
          <p:nvPr/>
        </p:nvSpPr>
        <p:spPr bwMode="auto">
          <a:xfrm>
            <a:off x="26670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53" name="Rectangle 116"/>
          <p:cNvSpPr>
            <a:spLocks noChangeArrowheads="1"/>
          </p:cNvSpPr>
          <p:nvPr/>
        </p:nvSpPr>
        <p:spPr bwMode="auto">
          <a:xfrm>
            <a:off x="28956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54" name="Rectangle 117"/>
          <p:cNvSpPr>
            <a:spLocks noChangeArrowheads="1"/>
          </p:cNvSpPr>
          <p:nvPr/>
        </p:nvSpPr>
        <p:spPr bwMode="auto">
          <a:xfrm>
            <a:off x="31242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55" name="Rectangle 118"/>
          <p:cNvSpPr>
            <a:spLocks noChangeArrowheads="1"/>
          </p:cNvSpPr>
          <p:nvPr/>
        </p:nvSpPr>
        <p:spPr bwMode="auto">
          <a:xfrm>
            <a:off x="33528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56" name="Rectangle 119"/>
          <p:cNvSpPr>
            <a:spLocks noChangeArrowheads="1"/>
          </p:cNvSpPr>
          <p:nvPr/>
        </p:nvSpPr>
        <p:spPr bwMode="auto">
          <a:xfrm>
            <a:off x="35814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57" name="Rectangle 120"/>
          <p:cNvSpPr>
            <a:spLocks noChangeArrowheads="1"/>
          </p:cNvSpPr>
          <p:nvPr/>
        </p:nvSpPr>
        <p:spPr bwMode="auto">
          <a:xfrm>
            <a:off x="3810000" y="38862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58" name="Rectangle 121"/>
          <p:cNvSpPr>
            <a:spLocks noChangeArrowheads="1"/>
          </p:cNvSpPr>
          <p:nvPr/>
        </p:nvSpPr>
        <p:spPr bwMode="auto">
          <a:xfrm>
            <a:off x="40386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59" name="Rectangle 122"/>
          <p:cNvSpPr>
            <a:spLocks noChangeArrowheads="1"/>
          </p:cNvSpPr>
          <p:nvPr/>
        </p:nvSpPr>
        <p:spPr bwMode="auto">
          <a:xfrm>
            <a:off x="42672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60" name="Rectangle 123"/>
          <p:cNvSpPr>
            <a:spLocks noChangeArrowheads="1"/>
          </p:cNvSpPr>
          <p:nvPr/>
        </p:nvSpPr>
        <p:spPr bwMode="auto">
          <a:xfrm>
            <a:off x="44958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61" name="Rectangle 124"/>
          <p:cNvSpPr>
            <a:spLocks noChangeArrowheads="1"/>
          </p:cNvSpPr>
          <p:nvPr/>
        </p:nvSpPr>
        <p:spPr bwMode="auto">
          <a:xfrm>
            <a:off x="47244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62" name="Rectangle 125"/>
          <p:cNvSpPr>
            <a:spLocks noChangeArrowheads="1"/>
          </p:cNvSpPr>
          <p:nvPr/>
        </p:nvSpPr>
        <p:spPr bwMode="auto">
          <a:xfrm>
            <a:off x="49530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63" name="Rectangle 126"/>
          <p:cNvSpPr>
            <a:spLocks noChangeArrowheads="1"/>
          </p:cNvSpPr>
          <p:nvPr/>
        </p:nvSpPr>
        <p:spPr bwMode="auto">
          <a:xfrm>
            <a:off x="5181600" y="38862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64" name="Rectangle 127"/>
          <p:cNvSpPr>
            <a:spLocks noChangeArrowheads="1"/>
          </p:cNvSpPr>
          <p:nvPr/>
        </p:nvSpPr>
        <p:spPr bwMode="auto">
          <a:xfrm>
            <a:off x="54102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65" name="Rectangle 128"/>
          <p:cNvSpPr>
            <a:spLocks noChangeArrowheads="1"/>
          </p:cNvSpPr>
          <p:nvPr/>
        </p:nvSpPr>
        <p:spPr bwMode="auto">
          <a:xfrm>
            <a:off x="56388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66" name="Rectangle 129"/>
          <p:cNvSpPr>
            <a:spLocks noChangeArrowheads="1"/>
          </p:cNvSpPr>
          <p:nvPr/>
        </p:nvSpPr>
        <p:spPr bwMode="auto">
          <a:xfrm>
            <a:off x="58674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67" name="Rectangle 130"/>
          <p:cNvSpPr>
            <a:spLocks noChangeArrowheads="1"/>
          </p:cNvSpPr>
          <p:nvPr/>
        </p:nvSpPr>
        <p:spPr bwMode="auto">
          <a:xfrm>
            <a:off x="60960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68" name="Rectangle 131"/>
          <p:cNvSpPr>
            <a:spLocks noChangeArrowheads="1"/>
          </p:cNvSpPr>
          <p:nvPr/>
        </p:nvSpPr>
        <p:spPr bwMode="auto">
          <a:xfrm>
            <a:off x="26670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69" name="Rectangle 132"/>
          <p:cNvSpPr>
            <a:spLocks noChangeArrowheads="1"/>
          </p:cNvSpPr>
          <p:nvPr/>
        </p:nvSpPr>
        <p:spPr bwMode="auto">
          <a:xfrm>
            <a:off x="28956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70" name="Rectangle 133"/>
          <p:cNvSpPr>
            <a:spLocks noChangeArrowheads="1"/>
          </p:cNvSpPr>
          <p:nvPr/>
        </p:nvSpPr>
        <p:spPr bwMode="auto">
          <a:xfrm>
            <a:off x="31242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71" name="Rectangle 134"/>
          <p:cNvSpPr>
            <a:spLocks noChangeArrowheads="1"/>
          </p:cNvSpPr>
          <p:nvPr/>
        </p:nvSpPr>
        <p:spPr bwMode="auto">
          <a:xfrm>
            <a:off x="33528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72" name="Rectangle 135"/>
          <p:cNvSpPr>
            <a:spLocks noChangeArrowheads="1"/>
          </p:cNvSpPr>
          <p:nvPr/>
        </p:nvSpPr>
        <p:spPr bwMode="auto">
          <a:xfrm>
            <a:off x="35814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73" name="Rectangle 136"/>
          <p:cNvSpPr>
            <a:spLocks noChangeArrowheads="1"/>
          </p:cNvSpPr>
          <p:nvPr/>
        </p:nvSpPr>
        <p:spPr bwMode="auto">
          <a:xfrm>
            <a:off x="3810000" y="41148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74" name="Rectangle 137"/>
          <p:cNvSpPr>
            <a:spLocks noChangeArrowheads="1"/>
          </p:cNvSpPr>
          <p:nvPr/>
        </p:nvSpPr>
        <p:spPr bwMode="auto">
          <a:xfrm>
            <a:off x="40386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75" name="Rectangle 138"/>
          <p:cNvSpPr>
            <a:spLocks noChangeArrowheads="1"/>
          </p:cNvSpPr>
          <p:nvPr/>
        </p:nvSpPr>
        <p:spPr bwMode="auto">
          <a:xfrm>
            <a:off x="4267200" y="4114800"/>
            <a:ext cx="228600" cy="228600"/>
          </a:xfrm>
          <a:prstGeom prst="rect">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76" name="Rectangle 139"/>
          <p:cNvSpPr>
            <a:spLocks noChangeArrowheads="1"/>
          </p:cNvSpPr>
          <p:nvPr/>
        </p:nvSpPr>
        <p:spPr bwMode="auto">
          <a:xfrm>
            <a:off x="44958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77" name="Rectangle 140"/>
          <p:cNvSpPr>
            <a:spLocks noChangeArrowheads="1"/>
          </p:cNvSpPr>
          <p:nvPr/>
        </p:nvSpPr>
        <p:spPr bwMode="auto">
          <a:xfrm>
            <a:off x="47244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78" name="Rectangle 141"/>
          <p:cNvSpPr>
            <a:spLocks noChangeArrowheads="1"/>
          </p:cNvSpPr>
          <p:nvPr/>
        </p:nvSpPr>
        <p:spPr bwMode="auto">
          <a:xfrm>
            <a:off x="49530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79" name="Rectangle 142"/>
          <p:cNvSpPr>
            <a:spLocks noChangeArrowheads="1"/>
          </p:cNvSpPr>
          <p:nvPr/>
        </p:nvSpPr>
        <p:spPr bwMode="auto">
          <a:xfrm>
            <a:off x="5181600" y="41148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80" name="Rectangle 143"/>
          <p:cNvSpPr>
            <a:spLocks noChangeArrowheads="1"/>
          </p:cNvSpPr>
          <p:nvPr/>
        </p:nvSpPr>
        <p:spPr bwMode="auto">
          <a:xfrm>
            <a:off x="54102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81" name="Rectangle 144"/>
          <p:cNvSpPr>
            <a:spLocks noChangeArrowheads="1"/>
          </p:cNvSpPr>
          <p:nvPr/>
        </p:nvSpPr>
        <p:spPr bwMode="auto">
          <a:xfrm>
            <a:off x="56388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82" name="Rectangle 145"/>
          <p:cNvSpPr>
            <a:spLocks noChangeArrowheads="1"/>
          </p:cNvSpPr>
          <p:nvPr/>
        </p:nvSpPr>
        <p:spPr bwMode="auto">
          <a:xfrm>
            <a:off x="58674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83" name="Rectangle 146"/>
          <p:cNvSpPr>
            <a:spLocks noChangeArrowheads="1"/>
          </p:cNvSpPr>
          <p:nvPr/>
        </p:nvSpPr>
        <p:spPr bwMode="auto">
          <a:xfrm>
            <a:off x="60960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84" name="Rectangle 147"/>
          <p:cNvSpPr>
            <a:spLocks noChangeArrowheads="1"/>
          </p:cNvSpPr>
          <p:nvPr/>
        </p:nvSpPr>
        <p:spPr bwMode="auto">
          <a:xfrm>
            <a:off x="26670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85" name="Rectangle 148"/>
          <p:cNvSpPr>
            <a:spLocks noChangeArrowheads="1"/>
          </p:cNvSpPr>
          <p:nvPr/>
        </p:nvSpPr>
        <p:spPr bwMode="auto">
          <a:xfrm>
            <a:off x="28956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86" name="Rectangle 149"/>
          <p:cNvSpPr>
            <a:spLocks noChangeArrowheads="1"/>
          </p:cNvSpPr>
          <p:nvPr/>
        </p:nvSpPr>
        <p:spPr bwMode="auto">
          <a:xfrm>
            <a:off x="31242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87" name="Rectangle 150"/>
          <p:cNvSpPr>
            <a:spLocks noChangeArrowheads="1"/>
          </p:cNvSpPr>
          <p:nvPr/>
        </p:nvSpPr>
        <p:spPr bwMode="auto">
          <a:xfrm>
            <a:off x="33528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88" name="Rectangle 151"/>
          <p:cNvSpPr>
            <a:spLocks noChangeArrowheads="1"/>
          </p:cNvSpPr>
          <p:nvPr/>
        </p:nvSpPr>
        <p:spPr bwMode="auto">
          <a:xfrm>
            <a:off x="3581400" y="43434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89" name="Rectangle 152"/>
          <p:cNvSpPr>
            <a:spLocks noChangeArrowheads="1"/>
          </p:cNvSpPr>
          <p:nvPr/>
        </p:nvSpPr>
        <p:spPr bwMode="auto">
          <a:xfrm>
            <a:off x="38100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90" name="Rectangle 153"/>
          <p:cNvSpPr>
            <a:spLocks noChangeArrowheads="1"/>
          </p:cNvSpPr>
          <p:nvPr/>
        </p:nvSpPr>
        <p:spPr bwMode="auto">
          <a:xfrm>
            <a:off x="40386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91" name="Rectangle 154"/>
          <p:cNvSpPr>
            <a:spLocks noChangeArrowheads="1"/>
          </p:cNvSpPr>
          <p:nvPr/>
        </p:nvSpPr>
        <p:spPr bwMode="auto">
          <a:xfrm>
            <a:off x="42672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92" name="Rectangle 155"/>
          <p:cNvSpPr>
            <a:spLocks noChangeArrowheads="1"/>
          </p:cNvSpPr>
          <p:nvPr/>
        </p:nvSpPr>
        <p:spPr bwMode="auto">
          <a:xfrm>
            <a:off x="44958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93" name="Rectangle 156"/>
          <p:cNvSpPr>
            <a:spLocks noChangeArrowheads="1"/>
          </p:cNvSpPr>
          <p:nvPr/>
        </p:nvSpPr>
        <p:spPr bwMode="auto">
          <a:xfrm>
            <a:off x="47244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94" name="Rectangle 157"/>
          <p:cNvSpPr>
            <a:spLocks noChangeArrowheads="1"/>
          </p:cNvSpPr>
          <p:nvPr/>
        </p:nvSpPr>
        <p:spPr bwMode="auto">
          <a:xfrm>
            <a:off x="4953000" y="43434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95" name="Rectangle 158"/>
          <p:cNvSpPr>
            <a:spLocks noChangeArrowheads="1"/>
          </p:cNvSpPr>
          <p:nvPr/>
        </p:nvSpPr>
        <p:spPr bwMode="auto">
          <a:xfrm>
            <a:off x="51816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96" name="Rectangle 159"/>
          <p:cNvSpPr>
            <a:spLocks noChangeArrowheads="1"/>
          </p:cNvSpPr>
          <p:nvPr/>
        </p:nvSpPr>
        <p:spPr bwMode="auto">
          <a:xfrm>
            <a:off x="54102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97" name="Rectangle 160"/>
          <p:cNvSpPr>
            <a:spLocks noChangeArrowheads="1"/>
          </p:cNvSpPr>
          <p:nvPr/>
        </p:nvSpPr>
        <p:spPr bwMode="auto">
          <a:xfrm>
            <a:off x="56388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98" name="Rectangle 161"/>
          <p:cNvSpPr>
            <a:spLocks noChangeArrowheads="1"/>
          </p:cNvSpPr>
          <p:nvPr/>
        </p:nvSpPr>
        <p:spPr bwMode="auto">
          <a:xfrm>
            <a:off x="58674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99" name="Rectangle 162"/>
          <p:cNvSpPr>
            <a:spLocks noChangeArrowheads="1"/>
          </p:cNvSpPr>
          <p:nvPr/>
        </p:nvSpPr>
        <p:spPr bwMode="auto">
          <a:xfrm>
            <a:off x="60960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00" name="Rectangle 163"/>
          <p:cNvSpPr>
            <a:spLocks noChangeArrowheads="1"/>
          </p:cNvSpPr>
          <p:nvPr/>
        </p:nvSpPr>
        <p:spPr bwMode="auto">
          <a:xfrm>
            <a:off x="26670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01" name="Rectangle 164"/>
          <p:cNvSpPr>
            <a:spLocks noChangeArrowheads="1"/>
          </p:cNvSpPr>
          <p:nvPr/>
        </p:nvSpPr>
        <p:spPr bwMode="auto">
          <a:xfrm>
            <a:off x="28956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02" name="Rectangle 165"/>
          <p:cNvSpPr>
            <a:spLocks noChangeArrowheads="1"/>
          </p:cNvSpPr>
          <p:nvPr/>
        </p:nvSpPr>
        <p:spPr bwMode="auto">
          <a:xfrm>
            <a:off x="31242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03" name="Rectangle 166"/>
          <p:cNvSpPr>
            <a:spLocks noChangeArrowheads="1"/>
          </p:cNvSpPr>
          <p:nvPr/>
        </p:nvSpPr>
        <p:spPr bwMode="auto">
          <a:xfrm>
            <a:off x="33528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04" name="Rectangle 167"/>
          <p:cNvSpPr>
            <a:spLocks noChangeArrowheads="1"/>
          </p:cNvSpPr>
          <p:nvPr/>
        </p:nvSpPr>
        <p:spPr bwMode="auto">
          <a:xfrm>
            <a:off x="3581400" y="45720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05" name="Rectangle 168"/>
          <p:cNvSpPr>
            <a:spLocks noChangeArrowheads="1"/>
          </p:cNvSpPr>
          <p:nvPr/>
        </p:nvSpPr>
        <p:spPr bwMode="auto">
          <a:xfrm>
            <a:off x="38100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06" name="Rectangle 169"/>
          <p:cNvSpPr>
            <a:spLocks noChangeArrowheads="1"/>
          </p:cNvSpPr>
          <p:nvPr/>
        </p:nvSpPr>
        <p:spPr bwMode="auto">
          <a:xfrm>
            <a:off x="40386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07" name="Rectangle 170"/>
          <p:cNvSpPr>
            <a:spLocks noChangeArrowheads="1"/>
          </p:cNvSpPr>
          <p:nvPr/>
        </p:nvSpPr>
        <p:spPr bwMode="auto">
          <a:xfrm>
            <a:off x="42672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08" name="Rectangle 171"/>
          <p:cNvSpPr>
            <a:spLocks noChangeArrowheads="1"/>
          </p:cNvSpPr>
          <p:nvPr/>
        </p:nvSpPr>
        <p:spPr bwMode="auto">
          <a:xfrm>
            <a:off x="44958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09" name="Rectangle 172"/>
          <p:cNvSpPr>
            <a:spLocks noChangeArrowheads="1"/>
          </p:cNvSpPr>
          <p:nvPr/>
        </p:nvSpPr>
        <p:spPr bwMode="auto">
          <a:xfrm>
            <a:off x="47244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10" name="Rectangle 173"/>
          <p:cNvSpPr>
            <a:spLocks noChangeArrowheads="1"/>
          </p:cNvSpPr>
          <p:nvPr/>
        </p:nvSpPr>
        <p:spPr bwMode="auto">
          <a:xfrm>
            <a:off x="4953000" y="45720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11" name="Rectangle 174"/>
          <p:cNvSpPr>
            <a:spLocks noChangeArrowheads="1"/>
          </p:cNvSpPr>
          <p:nvPr/>
        </p:nvSpPr>
        <p:spPr bwMode="auto">
          <a:xfrm>
            <a:off x="51816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12" name="Rectangle 175"/>
          <p:cNvSpPr>
            <a:spLocks noChangeArrowheads="1"/>
          </p:cNvSpPr>
          <p:nvPr/>
        </p:nvSpPr>
        <p:spPr bwMode="auto">
          <a:xfrm>
            <a:off x="54102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13" name="Rectangle 176"/>
          <p:cNvSpPr>
            <a:spLocks noChangeArrowheads="1"/>
          </p:cNvSpPr>
          <p:nvPr/>
        </p:nvSpPr>
        <p:spPr bwMode="auto">
          <a:xfrm>
            <a:off x="56388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14" name="Rectangle 177"/>
          <p:cNvSpPr>
            <a:spLocks noChangeArrowheads="1"/>
          </p:cNvSpPr>
          <p:nvPr/>
        </p:nvSpPr>
        <p:spPr bwMode="auto">
          <a:xfrm>
            <a:off x="58674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15" name="Rectangle 178"/>
          <p:cNvSpPr>
            <a:spLocks noChangeArrowheads="1"/>
          </p:cNvSpPr>
          <p:nvPr/>
        </p:nvSpPr>
        <p:spPr bwMode="auto">
          <a:xfrm>
            <a:off x="60960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16" name="Rectangle 179"/>
          <p:cNvSpPr>
            <a:spLocks noChangeArrowheads="1"/>
          </p:cNvSpPr>
          <p:nvPr/>
        </p:nvSpPr>
        <p:spPr bwMode="auto">
          <a:xfrm>
            <a:off x="26670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17" name="Rectangle 180"/>
          <p:cNvSpPr>
            <a:spLocks noChangeArrowheads="1"/>
          </p:cNvSpPr>
          <p:nvPr/>
        </p:nvSpPr>
        <p:spPr bwMode="auto">
          <a:xfrm>
            <a:off x="28956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18" name="Rectangle 181"/>
          <p:cNvSpPr>
            <a:spLocks noChangeArrowheads="1"/>
          </p:cNvSpPr>
          <p:nvPr/>
        </p:nvSpPr>
        <p:spPr bwMode="auto">
          <a:xfrm>
            <a:off x="31242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19" name="Rectangle 182"/>
          <p:cNvSpPr>
            <a:spLocks noChangeArrowheads="1"/>
          </p:cNvSpPr>
          <p:nvPr/>
        </p:nvSpPr>
        <p:spPr bwMode="auto">
          <a:xfrm>
            <a:off x="33528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20" name="Rectangle 183"/>
          <p:cNvSpPr>
            <a:spLocks noChangeArrowheads="1"/>
          </p:cNvSpPr>
          <p:nvPr/>
        </p:nvSpPr>
        <p:spPr bwMode="auto">
          <a:xfrm>
            <a:off x="3581400" y="48006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21" name="Rectangle 184"/>
          <p:cNvSpPr>
            <a:spLocks noChangeArrowheads="1"/>
          </p:cNvSpPr>
          <p:nvPr/>
        </p:nvSpPr>
        <p:spPr bwMode="auto">
          <a:xfrm>
            <a:off x="38100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22" name="Rectangle 185"/>
          <p:cNvSpPr>
            <a:spLocks noChangeArrowheads="1"/>
          </p:cNvSpPr>
          <p:nvPr/>
        </p:nvSpPr>
        <p:spPr bwMode="auto">
          <a:xfrm>
            <a:off x="40386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23" name="Rectangle 186"/>
          <p:cNvSpPr>
            <a:spLocks noChangeArrowheads="1"/>
          </p:cNvSpPr>
          <p:nvPr/>
        </p:nvSpPr>
        <p:spPr bwMode="auto">
          <a:xfrm>
            <a:off x="42672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24" name="Rectangle 187"/>
          <p:cNvSpPr>
            <a:spLocks noChangeArrowheads="1"/>
          </p:cNvSpPr>
          <p:nvPr/>
        </p:nvSpPr>
        <p:spPr bwMode="auto">
          <a:xfrm>
            <a:off x="4495800" y="48006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25" name="Rectangle 188"/>
          <p:cNvSpPr>
            <a:spLocks noChangeArrowheads="1"/>
          </p:cNvSpPr>
          <p:nvPr/>
        </p:nvSpPr>
        <p:spPr bwMode="auto">
          <a:xfrm>
            <a:off x="4724400" y="48006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26" name="Rectangle 189"/>
          <p:cNvSpPr>
            <a:spLocks noChangeArrowheads="1"/>
          </p:cNvSpPr>
          <p:nvPr/>
        </p:nvSpPr>
        <p:spPr bwMode="auto">
          <a:xfrm>
            <a:off x="49530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27" name="Rectangle 190"/>
          <p:cNvSpPr>
            <a:spLocks noChangeArrowheads="1"/>
          </p:cNvSpPr>
          <p:nvPr/>
        </p:nvSpPr>
        <p:spPr bwMode="auto">
          <a:xfrm>
            <a:off x="51816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28" name="Rectangle 191"/>
          <p:cNvSpPr>
            <a:spLocks noChangeArrowheads="1"/>
          </p:cNvSpPr>
          <p:nvPr/>
        </p:nvSpPr>
        <p:spPr bwMode="auto">
          <a:xfrm>
            <a:off x="54102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29" name="Rectangle 192"/>
          <p:cNvSpPr>
            <a:spLocks noChangeArrowheads="1"/>
          </p:cNvSpPr>
          <p:nvPr/>
        </p:nvSpPr>
        <p:spPr bwMode="auto">
          <a:xfrm>
            <a:off x="56388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30" name="Rectangle 193"/>
          <p:cNvSpPr>
            <a:spLocks noChangeArrowheads="1"/>
          </p:cNvSpPr>
          <p:nvPr/>
        </p:nvSpPr>
        <p:spPr bwMode="auto">
          <a:xfrm>
            <a:off x="58674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31" name="Rectangle 194"/>
          <p:cNvSpPr>
            <a:spLocks noChangeArrowheads="1"/>
          </p:cNvSpPr>
          <p:nvPr/>
        </p:nvSpPr>
        <p:spPr bwMode="auto">
          <a:xfrm>
            <a:off x="60960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32" name="Rectangle 195"/>
          <p:cNvSpPr>
            <a:spLocks noChangeArrowheads="1"/>
          </p:cNvSpPr>
          <p:nvPr/>
        </p:nvSpPr>
        <p:spPr bwMode="auto">
          <a:xfrm>
            <a:off x="26670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33" name="Rectangle 196"/>
          <p:cNvSpPr>
            <a:spLocks noChangeArrowheads="1"/>
          </p:cNvSpPr>
          <p:nvPr/>
        </p:nvSpPr>
        <p:spPr bwMode="auto">
          <a:xfrm>
            <a:off x="28956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34" name="Rectangle 197"/>
          <p:cNvSpPr>
            <a:spLocks noChangeArrowheads="1"/>
          </p:cNvSpPr>
          <p:nvPr/>
        </p:nvSpPr>
        <p:spPr bwMode="auto">
          <a:xfrm>
            <a:off x="31242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35" name="Rectangle 198"/>
          <p:cNvSpPr>
            <a:spLocks noChangeArrowheads="1"/>
          </p:cNvSpPr>
          <p:nvPr/>
        </p:nvSpPr>
        <p:spPr bwMode="auto">
          <a:xfrm>
            <a:off x="33528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36" name="Rectangle 199"/>
          <p:cNvSpPr>
            <a:spLocks noChangeArrowheads="1"/>
          </p:cNvSpPr>
          <p:nvPr/>
        </p:nvSpPr>
        <p:spPr bwMode="auto">
          <a:xfrm>
            <a:off x="35814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37" name="Rectangle 200"/>
          <p:cNvSpPr>
            <a:spLocks noChangeArrowheads="1"/>
          </p:cNvSpPr>
          <p:nvPr/>
        </p:nvSpPr>
        <p:spPr bwMode="auto">
          <a:xfrm>
            <a:off x="3810000" y="50292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38" name="Rectangle 201"/>
          <p:cNvSpPr>
            <a:spLocks noChangeArrowheads="1"/>
          </p:cNvSpPr>
          <p:nvPr/>
        </p:nvSpPr>
        <p:spPr bwMode="auto">
          <a:xfrm>
            <a:off x="4038600" y="50292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39" name="Rectangle 202"/>
          <p:cNvSpPr>
            <a:spLocks noChangeArrowheads="1"/>
          </p:cNvSpPr>
          <p:nvPr/>
        </p:nvSpPr>
        <p:spPr bwMode="auto">
          <a:xfrm>
            <a:off x="4267200" y="50292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40" name="Rectangle 203"/>
          <p:cNvSpPr>
            <a:spLocks noChangeArrowheads="1"/>
          </p:cNvSpPr>
          <p:nvPr/>
        </p:nvSpPr>
        <p:spPr bwMode="auto">
          <a:xfrm>
            <a:off x="44958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41" name="Rectangle 204"/>
          <p:cNvSpPr>
            <a:spLocks noChangeArrowheads="1"/>
          </p:cNvSpPr>
          <p:nvPr/>
        </p:nvSpPr>
        <p:spPr bwMode="auto">
          <a:xfrm>
            <a:off x="47244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42" name="Rectangle 205"/>
          <p:cNvSpPr>
            <a:spLocks noChangeArrowheads="1"/>
          </p:cNvSpPr>
          <p:nvPr/>
        </p:nvSpPr>
        <p:spPr bwMode="auto">
          <a:xfrm>
            <a:off x="49530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43" name="Rectangle 206"/>
          <p:cNvSpPr>
            <a:spLocks noChangeArrowheads="1"/>
          </p:cNvSpPr>
          <p:nvPr/>
        </p:nvSpPr>
        <p:spPr bwMode="auto">
          <a:xfrm>
            <a:off x="51816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44" name="Rectangle 207"/>
          <p:cNvSpPr>
            <a:spLocks noChangeArrowheads="1"/>
          </p:cNvSpPr>
          <p:nvPr/>
        </p:nvSpPr>
        <p:spPr bwMode="auto">
          <a:xfrm>
            <a:off x="54102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45" name="Rectangle 208"/>
          <p:cNvSpPr>
            <a:spLocks noChangeArrowheads="1"/>
          </p:cNvSpPr>
          <p:nvPr/>
        </p:nvSpPr>
        <p:spPr bwMode="auto">
          <a:xfrm>
            <a:off x="56388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46" name="Rectangle 209"/>
          <p:cNvSpPr>
            <a:spLocks noChangeArrowheads="1"/>
          </p:cNvSpPr>
          <p:nvPr/>
        </p:nvSpPr>
        <p:spPr bwMode="auto">
          <a:xfrm>
            <a:off x="58674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47" name="Rectangle 210"/>
          <p:cNvSpPr>
            <a:spLocks noChangeArrowheads="1"/>
          </p:cNvSpPr>
          <p:nvPr/>
        </p:nvSpPr>
        <p:spPr bwMode="auto">
          <a:xfrm>
            <a:off x="60960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48" name="Rectangle 211"/>
          <p:cNvSpPr>
            <a:spLocks noChangeArrowheads="1"/>
          </p:cNvSpPr>
          <p:nvPr/>
        </p:nvSpPr>
        <p:spPr bwMode="auto">
          <a:xfrm>
            <a:off x="26670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49" name="Rectangle 212"/>
          <p:cNvSpPr>
            <a:spLocks noChangeArrowheads="1"/>
          </p:cNvSpPr>
          <p:nvPr/>
        </p:nvSpPr>
        <p:spPr bwMode="auto">
          <a:xfrm>
            <a:off x="28956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50" name="Rectangle 213"/>
          <p:cNvSpPr>
            <a:spLocks noChangeArrowheads="1"/>
          </p:cNvSpPr>
          <p:nvPr/>
        </p:nvSpPr>
        <p:spPr bwMode="auto">
          <a:xfrm>
            <a:off x="31242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51" name="Rectangle 214"/>
          <p:cNvSpPr>
            <a:spLocks noChangeArrowheads="1"/>
          </p:cNvSpPr>
          <p:nvPr/>
        </p:nvSpPr>
        <p:spPr bwMode="auto">
          <a:xfrm>
            <a:off x="33528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52" name="Rectangle 215"/>
          <p:cNvSpPr>
            <a:spLocks noChangeArrowheads="1"/>
          </p:cNvSpPr>
          <p:nvPr/>
        </p:nvSpPr>
        <p:spPr bwMode="auto">
          <a:xfrm>
            <a:off x="35814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53" name="Rectangle 216"/>
          <p:cNvSpPr>
            <a:spLocks noChangeArrowheads="1"/>
          </p:cNvSpPr>
          <p:nvPr/>
        </p:nvSpPr>
        <p:spPr bwMode="auto">
          <a:xfrm>
            <a:off x="38100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54" name="Rectangle 217"/>
          <p:cNvSpPr>
            <a:spLocks noChangeArrowheads="1"/>
          </p:cNvSpPr>
          <p:nvPr/>
        </p:nvSpPr>
        <p:spPr bwMode="auto">
          <a:xfrm>
            <a:off x="40386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55" name="Rectangle 218"/>
          <p:cNvSpPr>
            <a:spLocks noChangeArrowheads="1"/>
          </p:cNvSpPr>
          <p:nvPr/>
        </p:nvSpPr>
        <p:spPr bwMode="auto">
          <a:xfrm>
            <a:off x="42672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56" name="Rectangle 219"/>
          <p:cNvSpPr>
            <a:spLocks noChangeArrowheads="1"/>
          </p:cNvSpPr>
          <p:nvPr/>
        </p:nvSpPr>
        <p:spPr bwMode="auto">
          <a:xfrm>
            <a:off x="44958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57" name="Rectangle 220"/>
          <p:cNvSpPr>
            <a:spLocks noChangeArrowheads="1"/>
          </p:cNvSpPr>
          <p:nvPr/>
        </p:nvSpPr>
        <p:spPr bwMode="auto">
          <a:xfrm>
            <a:off x="47244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58" name="Rectangle 221"/>
          <p:cNvSpPr>
            <a:spLocks noChangeArrowheads="1"/>
          </p:cNvSpPr>
          <p:nvPr/>
        </p:nvSpPr>
        <p:spPr bwMode="auto">
          <a:xfrm>
            <a:off x="49530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59" name="Rectangle 222"/>
          <p:cNvSpPr>
            <a:spLocks noChangeArrowheads="1"/>
          </p:cNvSpPr>
          <p:nvPr/>
        </p:nvSpPr>
        <p:spPr bwMode="auto">
          <a:xfrm>
            <a:off x="51816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60" name="Rectangle 223"/>
          <p:cNvSpPr>
            <a:spLocks noChangeArrowheads="1"/>
          </p:cNvSpPr>
          <p:nvPr/>
        </p:nvSpPr>
        <p:spPr bwMode="auto">
          <a:xfrm>
            <a:off x="54102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61" name="Rectangle 224"/>
          <p:cNvSpPr>
            <a:spLocks noChangeArrowheads="1"/>
          </p:cNvSpPr>
          <p:nvPr/>
        </p:nvSpPr>
        <p:spPr bwMode="auto">
          <a:xfrm>
            <a:off x="56388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62" name="Rectangle 225"/>
          <p:cNvSpPr>
            <a:spLocks noChangeArrowheads="1"/>
          </p:cNvSpPr>
          <p:nvPr/>
        </p:nvSpPr>
        <p:spPr bwMode="auto">
          <a:xfrm>
            <a:off x="58674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63" name="Rectangle 226"/>
          <p:cNvSpPr>
            <a:spLocks noChangeArrowheads="1"/>
          </p:cNvSpPr>
          <p:nvPr/>
        </p:nvSpPr>
        <p:spPr bwMode="auto">
          <a:xfrm>
            <a:off x="60960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64" name="Rectangle 227"/>
          <p:cNvSpPr>
            <a:spLocks noChangeArrowheads="1"/>
          </p:cNvSpPr>
          <p:nvPr/>
        </p:nvSpPr>
        <p:spPr bwMode="auto">
          <a:xfrm>
            <a:off x="26670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65" name="Rectangle 228"/>
          <p:cNvSpPr>
            <a:spLocks noChangeArrowheads="1"/>
          </p:cNvSpPr>
          <p:nvPr/>
        </p:nvSpPr>
        <p:spPr bwMode="auto">
          <a:xfrm>
            <a:off x="28956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66" name="Rectangle 229"/>
          <p:cNvSpPr>
            <a:spLocks noChangeArrowheads="1"/>
          </p:cNvSpPr>
          <p:nvPr/>
        </p:nvSpPr>
        <p:spPr bwMode="auto">
          <a:xfrm>
            <a:off x="31242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67" name="Rectangle 230"/>
          <p:cNvSpPr>
            <a:spLocks noChangeArrowheads="1"/>
          </p:cNvSpPr>
          <p:nvPr/>
        </p:nvSpPr>
        <p:spPr bwMode="auto">
          <a:xfrm>
            <a:off x="33528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68" name="Rectangle 231"/>
          <p:cNvSpPr>
            <a:spLocks noChangeArrowheads="1"/>
          </p:cNvSpPr>
          <p:nvPr/>
        </p:nvSpPr>
        <p:spPr bwMode="auto">
          <a:xfrm>
            <a:off x="35814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69" name="Rectangle 232"/>
          <p:cNvSpPr>
            <a:spLocks noChangeArrowheads="1"/>
          </p:cNvSpPr>
          <p:nvPr/>
        </p:nvSpPr>
        <p:spPr bwMode="auto">
          <a:xfrm>
            <a:off x="38100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70" name="Rectangle 233"/>
          <p:cNvSpPr>
            <a:spLocks noChangeArrowheads="1"/>
          </p:cNvSpPr>
          <p:nvPr/>
        </p:nvSpPr>
        <p:spPr bwMode="auto">
          <a:xfrm>
            <a:off x="40386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71" name="Rectangle 234"/>
          <p:cNvSpPr>
            <a:spLocks noChangeArrowheads="1"/>
          </p:cNvSpPr>
          <p:nvPr/>
        </p:nvSpPr>
        <p:spPr bwMode="auto">
          <a:xfrm>
            <a:off x="42672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72" name="Rectangle 235"/>
          <p:cNvSpPr>
            <a:spLocks noChangeArrowheads="1"/>
          </p:cNvSpPr>
          <p:nvPr/>
        </p:nvSpPr>
        <p:spPr bwMode="auto">
          <a:xfrm>
            <a:off x="44958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73" name="Rectangle 236"/>
          <p:cNvSpPr>
            <a:spLocks noChangeArrowheads="1"/>
          </p:cNvSpPr>
          <p:nvPr/>
        </p:nvSpPr>
        <p:spPr bwMode="auto">
          <a:xfrm>
            <a:off x="47244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74" name="Rectangle 237"/>
          <p:cNvSpPr>
            <a:spLocks noChangeArrowheads="1"/>
          </p:cNvSpPr>
          <p:nvPr/>
        </p:nvSpPr>
        <p:spPr bwMode="auto">
          <a:xfrm>
            <a:off x="49530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75" name="Rectangle 238"/>
          <p:cNvSpPr>
            <a:spLocks noChangeArrowheads="1"/>
          </p:cNvSpPr>
          <p:nvPr/>
        </p:nvSpPr>
        <p:spPr bwMode="auto">
          <a:xfrm>
            <a:off x="51816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76" name="Rectangle 239"/>
          <p:cNvSpPr>
            <a:spLocks noChangeArrowheads="1"/>
          </p:cNvSpPr>
          <p:nvPr/>
        </p:nvSpPr>
        <p:spPr bwMode="auto">
          <a:xfrm>
            <a:off x="54102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77" name="Rectangle 240"/>
          <p:cNvSpPr>
            <a:spLocks noChangeArrowheads="1"/>
          </p:cNvSpPr>
          <p:nvPr/>
        </p:nvSpPr>
        <p:spPr bwMode="auto">
          <a:xfrm>
            <a:off x="56388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78" name="Rectangle 241"/>
          <p:cNvSpPr>
            <a:spLocks noChangeArrowheads="1"/>
          </p:cNvSpPr>
          <p:nvPr/>
        </p:nvSpPr>
        <p:spPr bwMode="auto">
          <a:xfrm>
            <a:off x="58674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79" name="Rectangle 242"/>
          <p:cNvSpPr>
            <a:spLocks noChangeArrowheads="1"/>
          </p:cNvSpPr>
          <p:nvPr/>
        </p:nvSpPr>
        <p:spPr bwMode="auto">
          <a:xfrm>
            <a:off x="60960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80" name="Rectangle 243"/>
          <p:cNvSpPr>
            <a:spLocks noChangeArrowheads="1"/>
          </p:cNvSpPr>
          <p:nvPr/>
        </p:nvSpPr>
        <p:spPr bwMode="auto">
          <a:xfrm>
            <a:off x="26670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81" name="Rectangle 244"/>
          <p:cNvSpPr>
            <a:spLocks noChangeArrowheads="1"/>
          </p:cNvSpPr>
          <p:nvPr/>
        </p:nvSpPr>
        <p:spPr bwMode="auto">
          <a:xfrm>
            <a:off x="28956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82" name="Rectangle 245"/>
          <p:cNvSpPr>
            <a:spLocks noChangeArrowheads="1"/>
          </p:cNvSpPr>
          <p:nvPr/>
        </p:nvSpPr>
        <p:spPr bwMode="auto">
          <a:xfrm>
            <a:off x="31242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83" name="Rectangle 246"/>
          <p:cNvSpPr>
            <a:spLocks noChangeArrowheads="1"/>
          </p:cNvSpPr>
          <p:nvPr/>
        </p:nvSpPr>
        <p:spPr bwMode="auto">
          <a:xfrm>
            <a:off x="33528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84" name="Rectangle 247"/>
          <p:cNvSpPr>
            <a:spLocks noChangeArrowheads="1"/>
          </p:cNvSpPr>
          <p:nvPr/>
        </p:nvSpPr>
        <p:spPr bwMode="auto">
          <a:xfrm>
            <a:off x="35814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85" name="Rectangle 248"/>
          <p:cNvSpPr>
            <a:spLocks noChangeArrowheads="1"/>
          </p:cNvSpPr>
          <p:nvPr/>
        </p:nvSpPr>
        <p:spPr bwMode="auto">
          <a:xfrm>
            <a:off x="38100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86" name="Rectangle 249"/>
          <p:cNvSpPr>
            <a:spLocks noChangeArrowheads="1"/>
          </p:cNvSpPr>
          <p:nvPr/>
        </p:nvSpPr>
        <p:spPr bwMode="auto">
          <a:xfrm>
            <a:off x="40386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87" name="Rectangle 250"/>
          <p:cNvSpPr>
            <a:spLocks noChangeArrowheads="1"/>
          </p:cNvSpPr>
          <p:nvPr/>
        </p:nvSpPr>
        <p:spPr bwMode="auto">
          <a:xfrm>
            <a:off x="42672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88" name="Rectangle 251"/>
          <p:cNvSpPr>
            <a:spLocks noChangeArrowheads="1"/>
          </p:cNvSpPr>
          <p:nvPr/>
        </p:nvSpPr>
        <p:spPr bwMode="auto">
          <a:xfrm>
            <a:off x="44958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89" name="Rectangle 252"/>
          <p:cNvSpPr>
            <a:spLocks noChangeArrowheads="1"/>
          </p:cNvSpPr>
          <p:nvPr/>
        </p:nvSpPr>
        <p:spPr bwMode="auto">
          <a:xfrm>
            <a:off x="47244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90" name="Rectangle 253"/>
          <p:cNvSpPr>
            <a:spLocks noChangeArrowheads="1"/>
          </p:cNvSpPr>
          <p:nvPr/>
        </p:nvSpPr>
        <p:spPr bwMode="auto">
          <a:xfrm>
            <a:off x="49530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91" name="Rectangle 254"/>
          <p:cNvSpPr>
            <a:spLocks noChangeArrowheads="1"/>
          </p:cNvSpPr>
          <p:nvPr/>
        </p:nvSpPr>
        <p:spPr bwMode="auto">
          <a:xfrm>
            <a:off x="51816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92" name="Rectangle 255"/>
          <p:cNvSpPr>
            <a:spLocks noChangeArrowheads="1"/>
          </p:cNvSpPr>
          <p:nvPr/>
        </p:nvSpPr>
        <p:spPr bwMode="auto">
          <a:xfrm>
            <a:off x="54102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93" name="Rectangle 256"/>
          <p:cNvSpPr>
            <a:spLocks noChangeArrowheads="1"/>
          </p:cNvSpPr>
          <p:nvPr/>
        </p:nvSpPr>
        <p:spPr bwMode="auto">
          <a:xfrm>
            <a:off x="56388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94" name="Rectangle 257"/>
          <p:cNvSpPr>
            <a:spLocks noChangeArrowheads="1"/>
          </p:cNvSpPr>
          <p:nvPr/>
        </p:nvSpPr>
        <p:spPr bwMode="auto">
          <a:xfrm>
            <a:off x="58674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95" name="Rectangle 258"/>
          <p:cNvSpPr>
            <a:spLocks noChangeArrowheads="1"/>
          </p:cNvSpPr>
          <p:nvPr/>
        </p:nvSpPr>
        <p:spPr bwMode="auto">
          <a:xfrm>
            <a:off x="60960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cxnSp>
        <p:nvCxnSpPr>
          <p:cNvPr id="40196" name="Straight Connector 262"/>
          <p:cNvCxnSpPr>
            <a:cxnSpLocks noChangeShapeType="1"/>
          </p:cNvCxnSpPr>
          <p:nvPr/>
        </p:nvCxnSpPr>
        <p:spPr bwMode="auto">
          <a:xfrm flipH="1" flipV="1">
            <a:off x="4267200" y="4114800"/>
            <a:ext cx="228600" cy="2286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0197" name="Straight Connector 264"/>
          <p:cNvCxnSpPr>
            <a:cxnSpLocks noChangeShapeType="1"/>
          </p:cNvCxnSpPr>
          <p:nvPr/>
        </p:nvCxnSpPr>
        <p:spPr bwMode="auto">
          <a:xfrm flipH="1">
            <a:off x="4267200" y="4114800"/>
            <a:ext cx="228600" cy="2286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60263674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tLang="en-US"/>
              <a:t>Flood Fill</a:t>
            </a:r>
          </a:p>
        </p:txBody>
      </p:sp>
      <p:sp>
        <p:nvSpPr>
          <p:cNvPr id="40963" name="Content Placeholder 2"/>
          <p:cNvSpPr>
            <a:spLocks noGrp="1"/>
          </p:cNvSpPr>
          <p:nvPr>
            <p:ph idx="1"/>
          </p:nvPr>
        </p:nvSpPr>
        <p:spPr/>
        <p:txBody>
          <a:bodyPr/>
          <a:lstStyle/>
          <a:p>
            <a:r>
              <a:rPr lang="en-US" altLang="en-US"/>
              <a:t>Then look at all the pixels around the first pixel that has the source color.</a:t>
            </a:r>
          </a:p>
        </p:txBody>
      </p:sp>
      <p:sp>
        <p:nvSpPr>
          <p:cNvPr id="40964" name="Rectangle 3"/>
          <p:cNvSpPr>
            <a:spLocks noChangeArrowheads="1"/>
          </p:cNvSpPr>
          <p:nvPr/>
        </p:nvSpPr>
        <p:spPr bwMode="auto">
          <a:xfrm>
            <a:off x="26670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965" name="Rectangle 4"/>
          <p:cNvSpPr>
            <a:spLocks noChangeArrowheads="1"/>
          </p:cNvSpPr>
          <p:nvPr/>
        </p:nvSpPr>
        <p:spPr bwMode="auto">
          <a:xfrm>
            <a:off x="28956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966" name="Rectangle 5"/>
          <p:cNvSpPr>
            <a:spLocks noChangeArrowheads="1"/>
          </p:cNvSpPr>
          <p:nvPr/>
        </p:nvSpPr>
        <p:spPr bwMode="auto">
          <a:xfrm>
            <a:off x="31242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967" name="Rectangle 6"/>
          <p:cNvSpPr>
            <a:spLocks noChangeArrowheads="1"/>
          </p:cNvSpPr>
          <p:nvPr/>
        </p:nvSpPr>
        <p:spPr bwMode="auto">
          <a:xfrm>
            <a:off x="33528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968" name="Rectangle 7"/>
          <p:cNvSpPr>
            <a:spLocks noChangeArrowheads="1"/>
          </p:cNvSpPr>
          <p:nvPr/>
        </p:nvSpPr>
        <p:spPr bwMode="auto">
          <a:xfrm>
            <a:off x="35814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969" name="Rectangle 8"/>
          <p:cNvSpPr>
            <a:spLocks noChangeArrowheads="1"/>
          </p:cNvSpPr>
          <p:nvPr/>
        </p:nvSpPr>
        <p:spPr bwMode="auto">
          <a:xfrm>
            <a:off x="38100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970" name="Rectangle 9"/>
          <p:cNvSpPr>
            <a:spLocks noChangeArrowheads="1"/>
          </p:cNvSpPr>
          <p:nvPr/>
        </p:nvSpPr>
        <p:spPr bwMode="auto">
          <a:xfrm>
            <a:off x="40386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971" name="Rectangle 10"/>
          <p:cNvSpPr>
            <a:spLocks noChangeArrowheads="1"/>
          </p:cNvSpPr>
          <p:nvPr/>
        </p:nvSpPr>
        <p:spPr bwMode="auto">
          <a:xfrm>
            <a:off x="42672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972" name="Rectangle 11"/>
          <p:cNvSpPr>
            <a:spLocks noChangeArrowheads="1"/>
          </p:cNvSpPr>
          <p:nvPr/>
        </p:nvSpPr>
        <p:spPr bwMode="auto">
          <a:xfrm>
            <a:off x="44958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973" name="Rectangle 12"/>
          <p:cNvSpPr>
            <a:spLocks noChangeArrowheads="1"/>
          </p:cNvSpPr>
          <p:nvPr/>
        </p:nvSpPr>
        <p:spPr bwMode="auto">
          <a:xfrm>
            <a:off x="47244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974" name="Rectangle 13"/>
          <p:cNvSpPr>
            <a:spLocks noChangeArrowheads="1"/>
          </p:cNvSpPr>
          <p:nvPr/>
        </p:nvSpPr>
        <p:spPr bwMode="auto">
          <a:xfrm>
            <a:off x="49530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975" name="Rectangle 14"/>
          <p:cNvSpPr>
            <a:spLocks noChangeArrowheads="1"/>
          </p:cNvSpPr>
          <p:nvPr/>
        </p:nvSpPr>
        <p:spPr bwMode="auto">
          <a:xfrm>
            <a:off x="51816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976" name="Rectangle 15"/>
          <p:cNvSpPr>
            <a:spLocks noChangeArrowheads="1"/>
          </p:cNvSpPr>
          <p:nvPr/>
        </p:nvSpPr>
        <p:spPr bwMode="auto">
          <a:xfrm>
            <a:off x="54102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977" name="Rectangle 16"/>
          <p:cNvSpPr>
            <a:spLocks noChangeArrowheads="1"/>
          </p:cNvSpPr>
          <p:nvPr/>
        </p:nvSpPr>
        <p:spPr bwMode="auto">
          <a:xfrm>
            <a:off x="56388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978" name="Rectangle 17"/>
          <p:cNvSpPr>
            <a:spLocks noChangeArrowheads="1"/>
          </p:cNvSpPr>
          <p:nvPr/>
        </p:nvSpPr>
        <p:spPr bwMode="auto">
          <a:xfrm>
            <a:off x="58674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979" name="Rectangle 18"/>
          <p:cNvSpPr>
            <a:spLocks noChangeArrowheads="1"/>
          </p:cNvSpPr>
          <p:nvPr/>
        </p:nvSpPr>
        <p:spPr bwMode="auto">
          <a:xfrm>
            <a:off x="60960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980" name="Rectangle 19"/>
          <p:cNvSpPr>
            <a:spLocks noChangeArrowheads="1"/>
          </p:cNvSpPr>
          <p:nvPr/>
        </p:nvSpPr>
        <p:spPr bwMode="auto">
          <a:xfrm>
            <a:off x="26670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981" name="Rectangle 20"/>
          <p:cNvSpPr>
            <a:spLocks noChangeArrowheads="1"/>
          </p:cNvSpPr>
          <p:nvPr/>
        </p:nvSpPr>
        <p:spPr bwMode="auto">
          <a:xfrm>
            <a:off x="28956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982" name="Rectangle 21"/>
          <p:cNvSpPr>
            <a:spLocks noChangeArrowheads="1"/>
          </p:cNvSpPr>
          <p:nvPr/>
        </p:nvSpPr>
        <p:spPr bwMode="auto">
          <a:xfrm>
            <a:off x="31242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983" name="Rectangle 22"/>
          <p:cNvSpPr>
            <a:spLocks noChangeArrowheads="1"/>
          </p:cNvSpPr>
          <p:nvPr/>
        </p:nvSpPr>
        <p:spPr bwMode="auto">
          <a:xfrm>
            <a:off x="33528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984" name="Rectangle 23"/>
          <p:cNvSpPr>
            <a:spLocks noChangeArrowheads="1"/>
          </p:cNvSpPr>
          <p:nvPr/>
        </p:nvSpPr>
        <p:spPr bwMode="auto">
          <a:xfrm>
            <a:off x="35814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985" name="Rectangle 24"/>
          <p:cNvSpPr>
            <a:spLocks noChangeArrowheads="1"/>
          </p:cNvSpPr>
          <p:nvPr/>
        </p:nvSpPr>
        <p:spPr bwMode="auto">
          <a:xfrm>
            <a:off x="38100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986" name="Rectangle 25"/>
          <p:cNvSpPr>
            <a:spLocks noChangeArrowheads="1"/>
          </p:cNvSpPr>
          <p:nvPr/>
        </p:nvSpPr>
        <p:spPr bwMode="auto">
          <a:xfrm>
            <a:off x="40386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987" name="Rectangle 26"/>
          <p:cNvSpPr>
            <a:spLocks noChangeArrowheads="1"/>
          </p:cNvSpPr>
          <p:nvPr/>
        </p:nvSpPr>
        <p:spPr bwMode="auto">
          <a:xfrm>
            <a:off x="42672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988" name="Rectangle 27"/>
          <p:cNvSpPr>
            <a:spLocks noChangeArrowheads="1"/>
          </p:cNvSpPr>
          <p:nvPr/>
        </p:nvSpPr>
        <p:spPr bwMode="auto">
          <a:xfrm>
            <a:off x="44958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989" name="Rectangle 28"/>
          <p:cNvSpPr>
            <a:spLocks noChangeArrowheads="1"/>
          </p:cNvSpPr>
          <p:nvPr/>
        </p:nvSpPr>
        <p:spPr bwMode="auto">
          <a:xfrm>
            <a:off x="47244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990" name="Rectangle 29"/>
          <p:cNvSpPr>
            <a:spLocks noChangeArrowheads="1"/>
          </p:cNvSpPr>
          <p:nvPr/>
        </p:nvSpPr>
        <p:spPr bwMode="auto">
          <a:xfrm>
            <a:off x="49530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991" name="Rectangle 30"/>
          <p:cNvSpPr>
            <a:spLocks noChangeArrowheads="1"/>
          </p:cNvSpPr>
          <p:nvPr/>
        </p:nvSpPr>
        <p:spPr bwMode="auto">
          <a:xfrm>
            <a:off x="51816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992" name="Rectangle 31"/>
          <p:cNvSpPr>
            <a:spLocks noChangeArrowheads="1"/>
          </p:cNvSpPr>
          <p:nvPr/>
        </p:nvSpPr>
        <p:spPr bwMode="auto">
          <a:xfrm>
            <a:off x="54102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993" name="Rectangle 32"/>
          <p:cNvSpPr>
            <a:spLocks noChangeArrowheads="1"/>
          </p:cNvSpPr>
          <p:nvPr/>
        </p:nvSpPr>
        <p:spPr bwMode="auto">
          <a:xfrm>
            <a:off x="56388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994" name="Rectangle 33"/>
          <p:cNvSpPr>
            <a:spLocks noChangeArrowheads="1"/>
          </p:cNvSpPr>
          <p:nvPr/>
        </p:nvSpPr>
        <p:spPr bwMode="auto">
          <a:xfrm>
            <a:off x="58674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995" name="Rectangle 34"/>
          <p:cNvSpPr>
            <a:spLocks noChangeArrowheads="1"/>
          </p:cNvSpPr>
          <p:nvPr/>
        </p:nvSpPr>
        <p:spPr bwMode="auto">
          <a:xfrm>
            <a:off x="60960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996" name="Rectangle 35"/>
          <p:cNvSpPr>
            <a:spLocks noChangeArrowheads="1"/>
          </p:cNvSpPr>
          <p:nvPr/>
        </p:nvSpPr>
        <p:spPr bwMode="auto">
          <a:xfrm>
            <a:off x="26670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997" name="Rectangle 36"/>
          <p:cNvSpPr>
            <a:spLocks noChangeArrowheads="1"/>
          </p:cNvSpPr>
          <p:nvPr/>
        </p:nvSpPr>
        <p:spPr bwMode="auto">
          <a:xfrm>
            <a:off x="28956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998" name="Rectangle 37"/>
          <p:cNvSpPr>
            <a:spLocks noChangeArrowheads="1"/>
          </p:cNvSpPr>
          <p:nvPr/>
        </p:nvSpPr>
        <p:spPr bwMode="auto">
          <a:xfrm>
            <a:off x="31242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999" name="Rectangle 38"/>
          <p:cNvSpPr>
            <a:spLocks noChangeArrowheads="1"/>
          </p:cNvSpPr>
          <p:nvPr/>
        </p:nvSpPr>
        <p:spPr bwMode="auto">
          <a:xfrm>
            <a:off x="33528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00" name="Rectangle 39"/>
          <p:cNvSpPr>
            <a:spLocks noChangeArrowheads="1"/>
          </p:cNvSpPr>
          <p:nvPr/>
        </p:nvSpPr>
        <p:spPr bwMode="auto">
          <a:xfrm>
            <a:off x="35814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01" name="Rectangle 40"/>
          <p:cNvSpPr>
            <a:spLocks noChangeArrowheads="1"/>
          </p:cNvSpPr>
          <p:nvPr/>
        </p:nvSpPr>
        <p:spPr bwMode="auto">
          <a:xfrm>
            <a:off x="38100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02" name="Rectangle 41"/>
          <p:cNvSpPr>
            <a:spLocks noChangeArrowheads="1"/>
          </p:cNvSpPr>
          <p:nvPr/>
        </p:nvSpPr>
        <p:spPr bwMode="auto">
          <a:xfrm>
            <a:off x="40386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03" name="Rectangle 42"/>
          <p:cNvSpPr>
            <a:spLocks noChangeArrowheads="1"/>
          </p:cNvSpPr>
          <p:nvPr/>
        </p:nvSpPr>
        <p:spPr bwMode="auto">
          <a:xfrm>
            <a:off x="42672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04" name="Rectangle 43"/>
          <p:cNvSpPr>
            <a:spLocks noChangeArrowheads="1"/>
          </p:cNvSpPr>
          <p:nvPr/>
        </p:nvSpPr>
        <p:spPr bwMode="auto">
          <a:xfrm>
            <a:off x="44958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05" name="Rectangle 44"/>
          <p:cNvSpPr>
            <a:spLocks noChangeArrowheads="1"/>
          </p:cNvSpPr>
          <p:nvPr/>
        </p:nvSpPr>
        <p:spPr bwMode="auto">
          <a:xfrm>
            <a:off x="47244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06" name="Rectangle 45"/>
          <p:cNvSpPr>
            <a:spLocks noChangeArrowheads="1"/>
          </p:cNvSpPr>
          <p:nvPr/>
        </p:nvSpPr>
        <p:spPr bwMode="auto">
          <a:xfrm>
            <a:off x="49530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07" name="Rectangle 46"/>
          <p:cNvSpPr>
            <a:spLocks noChangeArrowheads="1"/>
          </p:cNvSpPr>
          <p:nvPr/>
        </p:nvSpPr>
        <p:spPr bwMode="auto">
          <a:xfrm>
            <a:off x="51816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08" name="Rectangle 47"/>
          <p:cNvSpPr>
            <a:spLocks noChangeArrowheads="1"/>
          </p:cNvSpPr>
          <p:nvPr/>
        </p:nvSpPr>
        <p:spPr bwMode="auto">
          <a:xfrm>
            <a:off x="54102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09" name="Rectangle 48"/>
          <p:cNvSpPr>
            <a:spLocks noChangeArrowheads="1"/>
          </p:cNvSpPr>
          <p:nvPr/>
        </p:nvSpPr>
        <p:spPr bwMode="auto">
          <a:xfrm>
            <a:off x="56388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10" name="Rectangle 49"/>
          <p:cNvSpPr>
            <a:spLocks noChangeArrowheads="1"/>
          </p:cNvSpPr>
          <p:nvPr/>
        </p:nvSpPr>
        <p:spPr bwMode="auto">
          <a:xfrm>
            <a:off x="58674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11" name="Rectangle 50"/>
          <p:cNvSpPr>
            <a:spLocks noChangeArrowheads="1"/>
          </p:cNvSpPr>
          <p:nvPr/>
        </p:nvSpPr>
        <p:spPr bwMode="auto">
          <a:xfrm>
            <a:off x="60960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12" name="Rectangle 51"/>
          <p:cNvSpPr>
            <a:spLocks noChangeArrowheads="1"/>
          </p:cNvSpPr>
          <p:nvPr/>
        </p:nvSpPr>
        <p:spPr bwMode="auto">
          <a:xfrm>
            <a:off x="26670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13" name="Rectangle 52"/>
          <p:cNvSpPr>
            <a:spLocks noChangeArrowheads="1"/>
          </p:cNvSpPr>
          <p:nvPr/>
        </p:nvSpPr>
        <p:spPr bwMode="auto">
          <a:xfrm>
            <a:off x="28956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14" name="Rectangle 53"/>
          <p:cNvSpPr>
            <a:spLocks noChangeArrowheads="1"/>
          </p:cNvSpPr>
          <p:nvPr/>
        </p:nvSpPr>
        <p:spPr bwMode="auto">
          <a:xfrm>
            <a:off x="31242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15" name="Rectangle 54"/>
          <p:cNvSpPr>
            <a:spLocks noChangeArrowheads="1"/>
          </p:cNvSpPr>
          <p:nvPr/>
        </p:nvSpPr>
        <p:spPr bwMode="auto">
          <a:xfrm>
            <a:off x="33528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16" name="Rectangle 55"/>
          <p:cNvSpPr>
            <a:spLocks noChangeArrowheads="1"/>
          </p:cNvSpPr>
          <p:nvPr/>
        </p:nvSpPr>
        <p:spPr bwMode="auto">
          <a:xfrm>
            <a:off x="35814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17" name="Rectangle 56"/>
          <p:cNvSpPr>
            <a:spLocks noChangeArrowheads="1"/>
          </p:cNvSpPr>
          <p:nvPr/>
        </p:nvSpPr>
        <p:spPr bwMode="auto">
          <a:xfrm>
            <a:off x="38100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18" name="Rectangle 57"/>
          <p:cNvSpPr>
            <a:spLocks noChangeArrowheads="1"/>
          </p:cNvSpPr>
          <p:nvPr/>
        </p:nvSpPr>
        <p:spPr bwMode="auto">
          <a:xfrm>
            <a:off x="40386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19" name="Rectangle 58"/>
          <p:cNvSpPr>
            <a:spLocks noChangeArrowheads="1"/>
          </p:cNvSpPr>
          <p:nvPr/>
        </p:nvSpPr>
        <p:spPr bwMode="auto">
          <a:xfrm>
            <a:off x="42672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20" name="Rectangle 59"/>
          <p:cNvSpPr>
            <a:spLocks noChangeArrowheads="1"/>
          </p:cNvSpPr>
          <p:nvPr/>
        </p:nvSpPr>
        <p:spPr bwMode="auto">
          <a:xfrm>
            <a:off x="44958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21" name="Rectangle 60"/>
          <p:cNvSpPr>
            <a:spLocks noChangeArrowheads="1"/>
          </p:cNvSpPr>
          <p:nvPr/>
        </p:nvSpPr>
        <p:spPr bwMode="auto">
          <a:xfrm>
            <a:off x="47244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22" name="Rectangle 61"/>
          <p:cNvSpPr>
            <a:spLocks noChangeArrowheads="1"/>
          </p:cNvSpPr>
          <p:nvPr/>
        </p:nvSpPr>
        <p:spPr bwMode="auto">
          <a:xfrm>
            <a:off x="49530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23" name="Rectangle 62"/>
          <p:cNvSpPr>
            <a:spLocks noChangeArrowheads="1"/>
          </p:cNvSpPr>
          <p:nvPr/>
        </p:nvSpPr>
        <p:spPr bwMode="auto">
          <a:xfrm>
            <a:off x="51816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24" name="Rectangle 63"/>
          <p:cNvSpPr>
            <a:spLocks noChangeArrowheads="1"/>
          </p:cNvSpPr>
          <p:nvPr/>
        </p:nvSpPr>
        <p:spPr bwMode="auto">
          <a:xfrm>
            <a:off x="54102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25" name="Rectangle 64"/>
          <p:cNvSpPr>
            <a:spLocks noChangeArrowheads="1"/>
          </p:cNvSpPr>
          <p:nvPr/>
        </p:nvSpPr>
        <p:spPr bwMode="auto">
          <a:xfrm>
            <a:off x="56388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26" name="Rectangle 65"/>
          <p:cNvSpPr>
            <a:spLocks noChangeArrowheads="1"/>
          </p:cNvSpPr>
          <p:nvPr/>
        </p:nvSpPr>
        <p:spPr bwMode="auto">
          <a:xfrm>
            <a:off x="58674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27" name="Rectangle 66"/>
          <p:cNvSpPr>
            <a:spLocks noChangeArrowheads="1"/>
          </p:cNvSpPr>
          <p:nvPr/>
        </p:nvSpPr>
        <p:spPr bwMode="auto">
          <a:xfrm>
            <a:off x="60960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28" name="Rectangle 67"/>
          <p:cNvSpPr>
            <a:spLocks noChangeArrowheads="1"/>
          </p:cNvSpPr>
          <p:nvPr/>
        </p:nvSpPr>
        <p:spPr bwMode="auto">
          <a:xfrm>
            <a:off x="26670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29" name="Rectangle 68"/>
          <p:cNvSpPr>
            <a:spLocks noChangeArrowheads="1"/>
          </p:cNvSpPr>
          <p:nvPr/>
        </p:nvSpPr>
        <p:spPr bwMode="auto">
          <a:xfrm>
            <a:off x="28956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30" name="Rectangle 69"/>
          <p:cNvSpPr>
            <a:spLocks noChangeArrowheads="1"/>
          </p:cNvSpPr>
          <p:nvPr/>
        </p:nvSpPr>
        <p:spPr bwMode="auto">
          <a:xfrm>
            <a:off x="31242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31" name="Rectangle 70"/>
          <p:cNvSpPr>
            <a:spLocks noChangeArrowheads="1"/>
          </p:cNvSpPr>
          <p:nvPr/>
        </p:nvSpPr>
        <p:spPr bwMode="auto">
          <a:xfrm>
            <a:off x="33528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32" name="Rectangle 71"/>
          <p:cNvSpPr>
            <a:spLocks noChangeArrowheads="1"/>
          </p:cNvSpPr>
          <p:nvPr/>
        </p:nvSpPr>
        <p:spPr bwMode="auto">
          <a:xfrm>
            <a:off x="35814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33" name="Rectangle 72"/>
          <p:cNvSpPr>
            <a:spLocks noChangeArrowheads="1"/>
          </p:cNvSpPr>
          <p:nvPr/>
        </p:nvSpPr>
        <p:spPr bwMode="auto">
          <a:xfrm>
            <a:off x="38100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34" name="Rectangle 73"/>
          <p:cNvSpPr>
            <a:spLocks noChangeArrowheads="1"/>
          </p:cNvSpPr>
          <p:nvPr/>
        </p:nvSpPr>
        <p:spPr bwMode="auto">
          <a:xfrm>
            <a:off x="40386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35" name="Rectangle 74"/>
          <p:cNvSpPr>
            <a:spLocks noChangeArrowheads="1"/>
          </p:cNvSpPr>
          <p:nvPr/>
        </p:nvSpPr>
        <p:spPr bwMode="auto">
          <a:xfrm>
            <a:off x="42672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36" name="Rectangle 75"/>
          <p:cNvSpPr>
            <a:spLocks noChangeArrowheads="1"/>
          </p:cNvSpPr>
          <p:nvPr/>
        </p:nvSpPr>
        <p:spPr bwMode="auto">
          <a:xfrm>
            <a:off x="4495800" y="32004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37" name="Rectangle 76"/>
          <p:cNvSpPr>
            <a:spLocks noChangeArrowheads="1"/>
          </p:cNvSpPr>
          <p:nvPr/>
        </p:nvSpPr>
        <p:spPr bwMode="auto">
          <a:xfrm>
            <a:off x="4724400" y="32004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38" name="Rectangle 77"/>
          <p:cNvSpPr>
            <a:spLocks noChangeArrowheads="1"/>
          </p:cNvSpPr>
          <p:nvPr/>
        </p:nvSpPr>
        <p:spPr bwMode="auto">
          <a:xfrm>
            <a:off x="49530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39" name="Rectangle 78"/>
          <p:cNvSpPr>
            <a:spLocks noChangeArrowheads="1"/>
          </p:cNvSpPr>
          <p:nvPr/>
        </p:nvSpPr>
        <p:spPr bwMode="auto">
          <a:xfrm>
            <a:off x="51816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40" name="Rectangle 79"/>
          <p:cNvSpPr>
            <a:spLocks noChangeArrowheads="1"/>
          </p:cNvSpPr>
          <p:nvPr/>
        </p:nvSpPr>
        <p:spPr bwMode="auto">
          <a:xfrm>
            <a:off x="54102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41" name="Rectangle 80"/>
          <p:cNvSpPr>
            <a:spLocks noChangeArrowheads="1"/>
          </p:cNvSpPr>
          <p:nvPr/>
        </p:nvSpPr>
        <p:spPr bwMode="auto">
          <a:xfrm>
            <a:off x="56388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42" name="Rectangle 81"/>
          <p:cNvSpPr>
            <a:spLocks noChangeArrowheads="1"/>
          </p:cNvSpPr>
          <p:nvPr/>
        </p:nvSpPr>
        <p:spPr bwMode="auto">
          <a:xfrm>
            <a:off x="58674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43" name="Rectangle 82"/>
          <p:cNvSpPr>
            <a:spLocks noChangeArrowheads="1"/>
          </p:cNvSpPr>
          <p:nvPr/>
        </p:nvSpPr>
        <p:spPr bwMode="auto">
          <a:xfrm>
            <a:off x="60960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44" name="Rectangle 83"/>
          <p:cNvSpPr>
            <a:spLocks noChangeArrowheads="1"/>
          </p:cNvSpPr>
          <p:nvPr/>
        </p:nvSpPr>
        <p:spPr bwMode="auto">
          <a:xfrm>
            <a:off x="26670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45" name="Rectangle 84"/>
          <p:cNvSpPr>
            <a:spLocks noChangeArrowheads="1"/>
          </p:cNvSpPr>
          <p:nvPr/>
        </p:nvSpPr>
        <p:spPr bwMode="auto">
          <a:xfrm>
            <a:off x="28956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46" name="Rectangle 85"/>
          <p:cNvSpPr>
            <a:spLocks noChangeArrowheads="1"/>
          </p:cNvSpPr>
          <p:nvPr/>
        </p:nvSpPr>
        <p:spPr bwMode="auto">
          <a:xfrm>
            <a:off x="31242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47" name="Rectangle 86"/>
          <p:cNvSpPr>
            <a:spLocks noChangeArrowheads="1"/>
          </p:cNvSpPr>
          <p:nvPr/>
        </p:nvSpPr>
        <p:spPr bwMode="auto">
          <a:xfrm>
            <a:off x="33528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48" name="Rectangle 87"/>
          <p:cNvSpPr>
            <a:spLocks noChangeArrowheads="1"/>
          </p:cNvSpPr>
          <p:nvPr/>
        </p:nvSpPr>
        <p:spPr bwMode="auto">
          <a:xfrm>
            <a:off x="35814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49" name="Rectangle 88"/>
          <p:cNvSpPr>
            <a:spLocks noChangeArrowheads="1"/>
          </p:cNvSpPr>
          <p:nvPr/>
        </p:nvSpPr>
        <p:spPr bwMode="auto">
          <a:xfrm>
            <a:off x="38100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50" name="Rectangle 89"/>
          <p:cNvSpPr>
            <a:spLocks noChangeArrowheads="1"/>
          </p:cNvSpPr>
          <p:nvPr/>
        </p:nvSpPr>
        <p:spPr bwMode="auto">
          <a:xfrm>
            <a:off x="4038600" y="34290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51" name="Rectangle 90"/>
          <p:cNvSpPr>
            <a:spLocks noChangeArrowheads="1"/>
          </p:cNvSpPr>
          <p:nvPr/>
        </p:nvSpPr>
        <p:spPr bwMode="auto">
          <a:xfrm>
            <a:off x="4267200" y="34290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52" name="Rectangle 91"/>
          <p:cNvSpPr>
            <a:spLocks noChangeArrowheads="1"/>
          </p:cNvSpPr>
          <p:nvPr/>
        </p:nvSpPr>
        <p:spPr bwMode="auto">
          <a:xfrm>
            <a:off x="44958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53" name="Rectangle 92"/>
          <p:cNvSpPr>
            <a:spLocks noChangeArrowheads="1"/>
          </p:cNvSpPr>
          <p:nvPr/>
        </p:nvSpPr>
        <p:spPr bwMode="auto">
          <a:xfrm>
            <a:off x="47244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54" name="Rectangle 93"/>
          <p:cNvSpPr>
            <a:spLocks noChangeArrowheads="1"/>
          </p:cNvSpPr>
          <p:nvPr/>
        </p:nvSpPr>
        <p:spPr bwMode="auto">
          <a:xfrm>
            <a:off x="4953000" y="34290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55" name="Rectangle 94"/>
          <p:cNvSpPr>
            <a:spLocks noChangeArrowheads="1"/>
          </p:cNvSpPr>
          <p:nvPr/>
        </p:nvSpPr>
        <p:spPr bwMode="auto">
          <a:xfrm>
            <a:off x="51816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56" name="Rectangle 95"/>
          <p:cNvSpPr>
            <a:spLocks noChangeArrowheads="1"/>
          </p:cNvSpPr>
          <p:nvPr/>
        </p:nvSpPr>
        <p:spPr bwMode="auto">
          <a:xfrm>
            <a:off x="54102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57" name="Rectangle 96"/>
          <p:cNvSpPr>
            <a:spLocks noChangeArrowheads="1"/>
          </p:cNvSpPr>
          <p:nvPr/>
        </p:nvSpPr>
        <p:spPr bwMode="auto">
          <a:xfrm>
            <a:off x="56388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58" name="Rectangle 97"/>
          <p:cNvSpPr>
            <a:spLocks noChangeArrowheads="1"/>
          </p:cNvSpPr>
          <p:nvPr/>
        </p:nvSpPr>
        <p:spPr bwMode="auto">
          <a:xfrm>
            <a:off x="58674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59" name="Rectangle 98"/>
          <p:cNvSpPr>
            <a:spLocks noChangeArrowheads="1"/>
          </p:cNvSpPr>
          <p:nvPr/>
        </p:nvSpPr>
        <p:spPr bwMode="auto">
          <a:xfrm>
            <a:off x="60960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60" name="Rectangle 99"/>
          <p:cNvSpPr>
            <a:spLocks noChangeArrowheads="1"/>
          </p:cNvSpPr>
          <p:nvPr/>
        </p:nvSpPr>
        <p:spPr bwMode="auto">
          <a:xfrm>
            <a:off x="26670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61" name="Rectangle 100"/>
          <p:cNvSpPr>
            <a:spLocks noChangeArrowheads="1"/>
          </p:cNvSpPr>
          <p:nvPr/>
        </p:nvSpPr>
        <p:spPr bwMode="auto">
          <a:xfrm>
            <a:off x="28956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62" name="Rectangle 101"/>
          <p:cNvSpPr>
            <a:spLocks noChangeArrowheads="1"/>
          </p:cNvSpPr>
          <p:nvPr/>
        </p:nvSpPr>
        <p:spPr bwMode="auto">
          <a:xfrm>
            <a:off x="31242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63" name="Rectangle 102"/>
          <p:cNvSpPr>
            <a:spLocks noChangeArrowheads="1"/>
          </p:cNvSpPr>
          <p:nvPr/>
        </p:nvSpPr>
        <p:spPr bwMode="auto">
          <a:xfrm>
            <a:off x="33528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64" name="Rectangle 103"/>
          <p:cNvSpPr>
            <a:spLocks noChangeArrowheads="1"/>
          </p:cNvSpPr>
          <p:nvPr/>
        </p:nvSpPr>
        <p:spPr bwMode="auto">
          <a:xfrm>
            <a:off x="35814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65" name="Rectangle 104"/>
          <p:cNvSpPr>
            <a:spLocks noChangeArrowheads="1"/>
          </p:cNvSpPr>
          <p:nvPr/>
        </p:nvSpPr>
        <p:spPr bwMode="auto">
          <a:xfrm>
            <a:off x="3810000" y="36576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66" name="Rectangle 105"/>
          <p:cNvSpPr>
            <a:spLocks noChangeArrowheads="1"/>
          </p:cNvSpPr>
          <p:nvPr/>
        </p:nvSpPr>
        <p:spPr bwMode="auto">
          <a:xfrm>
            <a:off x="40386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67" name="Rectangle 106"/>
          <p:cNvSpPr>
            <a:spLocks noChangeArrowheads="1"/>
          </p:cNvSpPr>
          <p:nvPr/>
        </p:nvSpPr>
        <p:spPr bwMode="auto">
          <a:xfrm>
            <a:off x="42672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68" name="Rectangle 107"/>
          <p:cNvSpPr>
            <a:spLocks noChangeArrowheads="1"/>
          </p:cNvSpPr>
          <p:nvPr/>
        </p:nvSpPr>
        <p:spPr bwMode="auto">
          <a:xfrm>
            <a:off x="44958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69" name="Rectangle 108"/>
          <p:cNvSpPr>
            <a:spLocks noChangeArrowheads="1"/>
          </p:cNvSpPr>
          <p:nvPr/>
        </p:nvSpPr>
        <p:spPr bwMode="auto">
          <a:xfrm>
            <a:off x="47244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70" name="Rectangle 109"/>
          <p:cNvSpPr>
            <a:spLocks noChangeArrowheads="1"/>
          </p:cNvSpPr>
          <p:nvPr/>
        </p:nvSpPr>
        <p:spPr bwMode="auto">
          <a:xfrm>
            <a:off x="49530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71" name="Rectangle 110"/>
          <p:cNvSpPr>
            <a:spLocks noChangeArrowheads="1"/>
          </p:cNvSpPr>
          <p:nvPr/>
        </p:nvSpPr>
        <p:spPr bwMode="auto">
          <a:xfrm>
            <a:off x="5181600" y="36576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72" name="Rectangle 111"/>
          <p:cNvSpPr>
            <a:spLocks noChangeArrowheads="1"/>
          </p:cNvSpPr>
          <p:nvPr/>
        </p:nvSpPr>
        <p:spPr bwMode="auto">
          <a:xfrm>
            <a:off x="54102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73" name="Rectangle 112"/>
          <p:cNvSpPr>
            <a:spLocks noChangeArrowheads="1"/>
          </p:cNvSpPr>
          <p:nvPr/>
        </p:nvSpPr>
        <p:spPr bwMode="auto">
          <a:xfrm>
            <a:off x="56388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74" name="Rectangle 113"/>
          <p:cNvSpPr>
            <a:spLocks noChangeArrowheads="1"/>
          </p:cNvSpPr>
          <p:nvPr/>
        </p:nvSpPr>
        <p:spPr bwMode="auto">
          <a:xfrm>
            <a:off x="58674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75" name="Rectangle 114"/>
          <p:cNvSpPr>
            <a:spLocks noChangeArrowheads="1"/>
          </p:cNvSpPr>
          <p:nvPr/>
        </p:nvSpPr>
        <p:spPr bwMode="auto">
          <a:xfrm>
            <a:off x="60960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76" name="Rectangle 115"/>
          <p:cNvSpPr>
            <a:spLocks noChangeArrowheads="1"/>
          </p:cNvSpPr>
          <p:nvPr/>
        </p:nvSpPr>
        <p:spPr bwMode="auto">
          <a:xfrm>
            <a:off x="26670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77" name="Rectangle 116"/>
          <p:cNvSpPr>
            <a:spLocks noChangeArrowheads="1"/>
          </p:cNvSpPr>
          <p:nvPr/>
        </p:nvSpPr>
        <p:spPr bwMode="auto">
          <a:xfrm>
            <a:off x="28956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78" name="Rectangle 117"/>
          <p:cNvSpPr>
            <a:spLocks noChangeArrowheads="1"/>
          </p:cNvSpPr>
          <p:nvPr/>
        </p:nvSpPr>
        <p:spPr bwMode="auto">
          <a:xfrm>
            <a:off x="31242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79" name="Rectangle 118"/>
          <p:cNvSpPr>
            <a:spLocks noChangeArrowheads="1"/>
          </p:cNvSpPr>
          <p:nvPr/>
        </p:nvSpPr>
        <p:spPr bwMode="auto">
          <a:xfrm>
            <a:off x="33528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80" name="Rectangle 119"/>
          <p:cNvSpPr>
            <a:spLocks noChangeArrowheads="1"/>
          </p:cNvSpPr>
          <p:nvPr/>
        </p:nvSpPr>
        <p:spPr bwMode="auto">
          <a:xfrm>
            <a:off x="35814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81" name="Rectangle 120"/>
          <p:cNvSpPr>
            <a:spLocks noChangeArrowheads="1"/>
          </p:cNvSpPr>
          <p:nvPr/>
        </p:nvSpPr>
        <p:spPr bwMode="auto">
          <a:xfrm>
            <a:off x="3810000" y="38862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82" name="Rectangle 121"/>
          <p:cNvSpPr>
            <a:spLocks noChangeArrowheads="1"/>
          </p:cNvSpPr>
          <p:nvPr/>
        </p:nvSpPr>
        <p:spPr bwMode="auto">
          <a:xfrm>
            <a:off x="40386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83" name="Rectangle 122"/>
          <p:cNvSpPr>
            <a:spLocks noChangeArrowheads="1"/>
          </p:cNvSpPr>
          <p:nvPr/>
        </p:nvSpPr>
        <p:spPr bwMode="auto">
          <a:xfrm>
            <a:off x="4267200" y="3886200"/>
            <a:ext cx="228600" cy="228600"/>
          </a:xfrm>
          <a:prstGeom prst="rect">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84" name="Rectangle 123"/>
          <p:cNvSpPr>
            <a:spLocks noChangeArrowheads="1"/>
          </p:cNvSpPr>
          <p:nvPr/>
        </p:nvSpPr>
        <p:spPr bwMode="auto">
          <a:xfrm>
            <a:off x="44958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85" name="Rectangle 124"/>
          <p:cNvSpPr>
            <a:spLocks noChangeArrowheads="1"/>
          </p:cNvSpPr>
          <p:nvPr/>
        </p:nvSpPr>
        <p:spPr bwMode="auto">
          <a:xfrm>
            <a:off x="47244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86" name="Rectangle 125"/>
          <p:cNvSpPr>
            <a:spLocks noChangeArrowheads="1"/>
          </p:cNvSpPr>
          <p:nvPr/>
        </p:nvSpPr>
        <p:spPr bwMode="auto">
          <a:xfrm>
            <a:off x="49530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87" name="Rectangle 126"/>
          <p:cNvSpPr>
            <a:spLocks noChangeArrowheads="1"/>
          </p:cNvSpPr>
          <p:nvPr/>
        </p:nvSpPr>
        <p:spPr bwMode="auto">
          <a:xfrm>
            <a:off x="5181600" y="38862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88" name="Rectangle 127"/>
          <p:cNvSpPr>
            <a:spLocks noChangeArrowheads="1"/>
          </p:cNvSpPr>
          <p:nvPr/>
        </p:nvSpPr>
        <p:spPr bwMode="auto">
          <a:xfrm>
            <a:off x="54102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89" name="Rectangle 128"/>
          <p:cNvSpPr>
            <a:spLocks noChangeArrowheads="1"/>
          </p:cNvSpPr>
          <p:nvPr/>
        </p:nvSpPr>
        <p:spPr bwMode="auto">
          <a:xfrm>
            <a:off x="56388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90" name="Rectangle 129"/>
          <p:cNvSpPr>
            <a:spLocks noChangeArrowheads="1"/>
          </p:cNvSpPr>
          <p:nvPr/>
        </p:nvSpPr>
        <p:spPr bwMode="auto">
          <a:xfrm>
            <a:off x="58674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91" name="Rectangle 130"/>
          <p:cNvSpPr>
            <a:spLocks noChangeArrowheads="1"/>
          </p:cNvSpPr>
          <p:nvPr/>
        </p:nvSpPr>
        <p:spPr bwMode="auto">
          <a:xfrm>
            <a:off x="60960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92" name="Rectangle 131"/>
          <p:cNvSpPr>
            <a:spLocks noChangeArrowheads="1"/>
          </p:cNvSpPr>
          <p:nvPr/>
        </p:nvSpPr>
        <p:spPr bwMode="auto">
          <a:xfrm>
            <a:off x="26670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93" name="Rectangle 132"/>
          <p:cNvSpPr>
            <a:spLocks noChangeArrowheads="1"/>
          </p:cNvSpPr>
          <p:nvPr/>
        </p:nvSpPr>
        <p:spPr bwMode="auto">
          <a:xfrm>
            <a:off x="28956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94" name="Rectangle 133"/>
          <p:cNvSpPr>
            <a:spLocks noChangeArrowheads="1"/>
          </p:cNvSpPr>
          <p:nvPr/>
        </p:nvSpPr>
        <p:spPr bwMode="auto">
          <a:xfrm>
            <a:off x="31242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95" name="Rectangle 134"/>
          <p:cNvSpPr>
            <a:spLocks noChangeArrowheads="1"/>
          </p:cNvSpPr>
          <p:nvPr/>
        </p:nvSpPr>
        <p:spPr bwMode="auto">
          <a:xfrm>
            <a:off x="33528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96" name="Rectangle 135"/>
          <p:cNvSpPr>
            <a:spLocks noChangeArrowheads="1"/>
          </p:cNvSpPr>
          <p:nvPr/>
        </p:nvSpPr>
        <p:spPr bwMode="auto">
          <a:xfrm>
            <a:off x="35814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97" name="Rectangle 136"/>
          <p:cNvSpPr>
            <a:spLocks noChangeArrowheads="1"/>
          </p:cNvSpPr>
          <p:nvPr/>
        </p:nvSpPr>
        <p:spPr bwMode="auto">
          <a:xfrm>
            <a:off x="3810000" y="41148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98" name="Rectangle 137"/>
          <p:cNvSpPr>
            <a:spLocks noChangeArrowheads="1"/>
          </p:cNvSpPr>
          <p:nvPr/>
        </p:nvSpPr>
        <p:spPr bwMode="auto">
          <a:xfrm>
            <a:off x="4038600" y="4114800"/>
            <a:ext cx="228600" cy="228600"/>
          </a:xfrm>
          <a:prstGeom prst="rect">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99" name="Rectangle 138"/>
          <p:cNvSpPr>
            <a:spLocks noChangeArrowheads="1"/>
          </p:cNvSpPr>
          <p:nvPr/>
        </p:nvSpPr>
        <p:spPr bwMode="auto">
          <a:xfrm>
            <a:off x="4267200" y="4114800"/>
            <a:ext cx="228600" cy="228600"/>
          </a:xfrm>
          <a:prstGeom prst="rect">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00" name="Rectangle 139"/>
          <p:cNvSpPr>
            <a:spLocks noChangeArrowheads="1"/>
          </p:cNvSpPr>
          <p:nvPr/>
        </p:nvSpPr>
        <p:spPr bwMode="auto">
          <a:xfrm>
            <a:off x="4495800" y="4114800"/>
            <a:ext cx="228600" cy="228600"/>
          </a:xfrm>
          <a:prstGeom prst="rect">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01" name="Rectangle 140"/>
          <p:cNvSpPr>
            <a:spLocks noChangeArrowheads="1"/>
          </p:cNvSpPr>
          <p:nvPr/>
        </p:nvSpPr>
        <p:spPr bwMode="auto">
          <a:xfrm>
            <a:off x="47244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02" name="Rectangle 141"/>
          <p:cNvSpPr>
            <a:spLocks noChangeArrowheads="1"/>
          </p:cNvSpPr>
          <p:nvPr/>
        </p:nvSpPr>
        <p:spPr bwMode="auto">
          <a:xfrm>
            <a:off x="49530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03" name="Rectangle 142"/>
          <p:cNvSpPr>
            <a:spLocks noChangeArrowheads="1"/>
          </p:cNvSpPr>
          <p:nvPr/>
        </p:nvSpPr>
        <p:spPr bwMode="auto">
          <a:xfrm>
            <a:off x="5181600" y="41148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04" name="Rectangle 143"/>
          <p:cNvSpPr>
            <a:spLocks noChangeArrowheads="1"/>
          </p:cNvSpPr>
          <p:nvPr/>
        </p:nvSpPr>
        <p:spPr bwMode="auto">
          <a:xfrm>
            <a:off x="54102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05" name="Rectangle 144"/>
          <p:cNvSpPr>
            <a:spLocks noChangeArrowheads="1"/>
          </p:cNvSpPr>
          <p:nvPr/>
        </p:nvSpPr>
        <p:spPr bwMode="auto">
          <a:xfrm>
            <a:off x="56388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06" name="Rectangle 145"/>
          <p:cNvSpPr>
            <a:spLocks noChangeArrowheads="1"/>
          </p:cNvSpPr>
          <p:nvPr/>
        </p:nvSpPr>
        <p:spPr bwMode="auto">
          <a:xfrm>
            <a:off x="58674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07" name="Rectangle 146"/>
          <p:cNvSpPr>
            <a:spLocks noChangeArrowheads="1"/>
          </p:cNvSpPr>
          <p:nvPr/>
        </p:nvSpPr>
        <p:spPr bwMode="auto">
          <a:xfrm>
            <a:off x="60960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08" name="Rectangle 147"/>
          <p:cNvSpPr>
            <a:spLocks noChangeArrowheads="1"/>
          </p:cNvSpPr>
          <p:nvPr/>
        </p:nvSpPr>
        <p:spPr bwMode="auto">
          <a:xfrm>
            <a:off x="26670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09" name="Rectangle 148"/>
          <p:cNvSpPr>
            <a:spLocks noChangeArrowheads="1"/>
          </p:cNvSpPr>
          <p:nvPr/>
        </p:nvSpPr>
        <p:spPr bwMode="auto">
          <a:xfrm>
            <a:off x="28956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10" name="Rectangle 149"/>
          <p:cNvSpPr>
            <a:spLocks noChangeArrowheads="1"/>
          </p:cNvSpPr>
          <p:nvPr/>
        </p:nvSpPr>
        <p:spPr bwMode="auto">
          <a:xfrm>
            <a:off x="31242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11" name="Rectangle 150"/>
          <p:cNvSpPr>
            <a:spLocks noChangeArrowheads="1"/>
          </p:cNvSpPr>
          <p:nvPr/>
        </p:nvSpPr>
        <p:spPr bwMode="auto">
          <a:xfrm>
            <a:off x="33528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12" name="Rectangle 151"/>
          <p:cNvSpPr>
            <a:spLocks noChangeArrowheads="1"/>
          </p:cNvSpPr>
          <p:nvPr/>
        </p:nvSpPr>
        <p:spPr bwMode="auto">
          <a:xfrm>
            <a:off x="3581400" y="43434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13" name="Rectangle 152"/>
          <p:cNvSpPr>
            <a:spLocks noChangeArrowheads="1"/>
          </p:cNvSpPr>
          <p:nvPr/>
        </p:nvSpPr>
        <p:spPr bwMode="auto">
          <a:xfrm>
            <a:off x="38100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14" name="Rectangle 153"/>
          <p:cNvSpPr>
            <a:spLocks noChangeArrowheads="1"/>
          </p:cNvSpPr>
          <p:nvPr/>
        </p:nvSpPr>
        <p:spPr bwMode="auto">
          <a:xfrm>
            <a:off x="40386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15" name="Rectangle 154"/>
          <p:cNvSpPr>
            <a:spLocks noChangeArrowheads="1"/>
          </p:cNvSpPr>
          <p:nvPr/>
        </p:nvSpPr>
        <p:spPr bwMode="auto">
          <a:xfrm>
            <a:off x="4267200" y="4343400"/>
            <a:ext cx="228600" cy="228600"/>
          </a:xfrm>
          <a:prstGeom prst="rect">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16" name="Rectangle 155"/>
          <p:cNvSpPr>
            <a:spLocks noChangeArrowheads="1"/>
          </p:cNvSpPr>
          <p:nvPr/>
        </p:nvSpPr>
        <p:spPr bwMode="auto">
          <a:xfrm>
            <a:off x="44958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17" name="Rectangle 156"/>
          <p:cNvSpPr>
            <a:spLocks noChangeArrowheads="1"/>
          </p:cNvSpPr>
          <p:nvPr/>
        </p:nvSpPr>
        <p:spPr bwMode="auto">
          <a:xfrm>
            <a:off x="47244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18" name="Rectangle 157"/>
          <p:cNvSpPr>
            <a:spLocks noChangeArrowheads="1"/>
          </p:cNvSpPr>
          <p:nvPr/>
        </p:nvSpPr>
        <p:spPr bwMode="auto">
          <a:xfrm>
            <a:off x="4953000" y="43434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19" name="Rectangle 158"/>
          <p:cNvSpPr>
            <a:spLocks noChangeArrowheads="1"/>
          </p:cNvSpPr>
          <p:nvPr/>
        </p:nvSpPr>
        <p:spPr bwMode="auto">
          <a:xfrm>
            <a:off x="51816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20" name="Rectangle 159"/>
          <p:cNvSpPr>
            <a:spLocks noChangeArrowheads="1"/>
          </p:cNvSpPr>
          <p:nvPr/>
        </p:nvSpPr>
        <p:spPr bwMode="auto">
          <a:xfrm>
            <a:off x="54102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21" name="Rectangle 160"/>
          <p:cNvSpPr>
            <a:spLocks noChangeArrowheads="1"/>
          </p:cNvSpPr>
          <p:nvPr/>
        </p:nvSpPr>
        <p:spPr bwMode="auto">
          <a:xfrm>
            <a:off x="56388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22" name="Rectangle 161"/>
          <p:cNvSpPr>
            <a:spLocks noChangeArrowheads="1"/>
          </p:cNvSpPr>
          <p:nvPr/>
        </p:nvSpPr>
        <p:spPr bwMode="auto">
          <a:xfrm>
            <a:off x="58674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23" name="Rectangle 162"/>
          <p:cNvSpPr>
            <a:spLocks noChangeArrowheads="1"/>
          </p:cNvSpPr>
          <p:nvPr/>
        </p:nvSpPr>
        <p:spPr bwMode="auto">
          <a:xfrm>
            <a:off x="60960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24" name="Rectangle 163"/>
          <p:cNvSpPr>
            <a:spLocks noChangeArrowheads="1"/>
          </p:cNvSpPr>
          <p:nvPr/>
        </p:nvSpPr>
        <p:spPr bwMode="auto">
          <a:xfrm>
            <a:off x="26670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25" name="Rectangle 164"/>
          <p:cNvSpPr>
            <a:spLocks noChangeArrowheads="1"/>
          </p:cNvSpPr>
          <p:nvPr/>
        </p:nvSpPr>
        <p:spPr bwMode="auto">
          <a:xfrm>
            <a:off x="28956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26" name="Rectangle 165"/>
          <p:cNvSpPr>
            <a:spLocks noChangeArrowheads="1"/>
          </p:cNvSpPr>
          <p:nvPr/>
        </p:nvSpPr>
        <p:spPr bwMode="auto">
          <a:xfrm>
            <a:off x="31242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27" name="Rectangle 166"/>
          <p:cNvSpPr>
            <a:spLocks noChangeArrowheads="1"/>
          </p:cNvSpPr>
          <p:nvPr/>
        </p:nvSpPr>
        <p:spPr bwMode="auto">
          <a:xfrm>
            <a:off x="33528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28" name="Rectangle 167"/>
          <p:cNvSpPr>
            <a:spLocks noChangeArrowheads="1"/>
          </p:cNvSpPr>
          <p:nvPr/>
        </p:nvSpPr>
        <p:spPr bwMode="auto">
          <a:xfrm>
            <a:off x="3581400" y="45720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29" name="Rectangle 168"/>
          <p:cNvSpPr>
            <a:spLocks noChangeArrowheads="1"/>
          </p:cNvSpPr>
          <p:nvPr/>
        </p:nvSpPr>
        <p:spPr bwMode="auto">
          <a:xfrm>
            <a:off x="38100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30" name="Rectangle 169"/>
          <p:cNvSpPr>
            <a:spLocks noChangeArrowheads="1"/>
          </p:cNvSpPr>
          <p:nvPr/>
        </p:nvSpPr>
        <p:spPr bwMode="auto">
          <a:xfrm>
            <a:off x="40386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31" name="Rectangle 170"/>
          <p:cNvSpPr>
            <a:spLocks noChangeArrowheads="1"/>
          </p:cNvSpPr>
          <p:nvPr/>
        </p:nvSpPr>
        <p:spPr bwMode="auto">
          <a:xfrm>
            <a:off x="42672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32" name="Rectangle 171"/>
          <p:cNvSpPr>
            <a:spLocks noChangeArrowheads="1"/>
          </p:cNvSpPr>
          <p:nvPr/>
        </p:nvSpPr>
        <p:spPr bwMode="auto">
          <a:xfrm>
            <a:off x="44958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33" name="Rectangle 172"/>
          <p:cNvSpPr>
            <a:spLocks noChangeArrowheads="1"/>
          </p:cNvSpPr>
          <p:nvPr/>
        </p:nvSpPr>
        <p:spPr bwMode="auto">
          <a:xfrm>
            <a:off x="47244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34" name="Rectangle 173"/>
          <p:cNvSpPr>
            <a:spLocks noChangeArrowheads="1"/>
          </p:cNvSpPr>
          <p:nvPr/>
        </p:nvSpPr>
        <p:spPr bwMode="auto">
          <a:xfrm>
            <a:off x="4953000" y="45720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35" name="Rectangle 174"/>
          <p:cNvSpPr>
            <a:spLocks noChangeArrowheads="1"/>
          </p:cNvSpPr>
          <p:nvPr/>
        </p:nvSpPr>
        <p:spPr bwMode="auto">
          <a:xfrm>
            <a:off x="51816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36" name="Rectangle 175"/>
          <p:cNvSpPr>
            <a:spLocks noChangeArrowheads="1"/>
          </p:cNvSpPr>
          <p:nvPr/>
        </p:nvSpPr>
        <p:spPr bwMode="auto">
          <a:xfrm>
            <a:off x="54102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37" name="Rectangle 176"/>
          <p:cNvSpPr>
            <a:spLocks noChangeArrowheads="1"/>
          </p:cNvSpPr>
          <p:nvPr/>
        </p:nvSpPr>
        <p:spPr bwMode="auto">
          <a:xfrm>
            <a:off x="56388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38" name="Rectangle 177"/>
          <p:cNvSpPr>
            <a:spLocks noChangeArrowheads="1"/>
          </p:cNvSpPr>
          <p:nvPr/>
        </p:nvSpPr>
        <p:spPr bwMode="auto">
          <a:xfrm>
            <a:off x="58674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39" name="Rectangle 178"/>
          <p:cNvSpPr>
            <a:spLocks noChangeArrowheads="1"/>
          </p:cNvSpPr>
          <p:nvPr/>
        </p:nvSpPr>
        <p:spPr bwMode="auto">
          <a:xfrm>
            <a:off x="60960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40" name="Rectangle 179"/>
          <p:cNvSpPr>
            <a:spLocks noChangeArrowheads="1"/>
          </p:cNvSpPr>
          <p:nvPr/>
        </p:nvSpPr>
        <p:spPr bwMode="auto">
          <a:xfrm>
            <a:off x="26670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41" name="Rectangle 180"/>
          <p:cNvSpPr>
            <a:spLocks noChangeArrowheads="1"/>
          </p:cNvSpPr>
          <p:nvPr/>
        </p:nvSpPr>
        <p:spPr bwMode="auto">
          <a:xfrm>
            <a:off x="28956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42" name="Rectangle 181"/>
          <p:cNvSpPr>
            <a:spLocks noChangeArrowheads="1"/>
          </p:cNvSpPr>
          <p:nvPr/>
        </p:nvSpPr>
        <p:spPr bwMode="auto">
          <a:xfrm>
            <a:off x="31242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43" name="Rectangle 182"/>
          <p:cNvSpPr>
            <a:spLocks noChangeArrowheads="1"/>
          </p:cNvSpPr>
          <p:nvPr/>
        </p:nvSpPr>
        <p:spPr bwMode="auto">
          <a:xfrm>
            <a:off x="33528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44" name="Rectangle 183"/>
          <p:cNvSpPr>
            <a:spLocks noChangeArrowheads="1"/>
          </p:cNvSpPr>
          <p:nvPr/>
        </p:nvSpPr>
        <p:spPr bwMode="auto">
          <a:xfrm>
            <a:off x="3581400" y="48006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45" name="Rectangle 184"/>
          <p:cNvSpPr>
            <a:spLocks noChangeArrowheads="1"/>
          </p:cNvSpPr>
          <p:nvPr/>
        </p:nvSpPr>
        <p:spPr bwMode="auto">
          <a:xfrm>
            <a:off x="38100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46" name="Rectangle 185"/>
          <p:cNvSpPr>
            <a:spLocks noChangeArrowheads="1"/>
          </p:cNvSpPr>
          <p:nvPr/>
        </p:nvSpPr>
        <p:spPr bwMode="auto">
          <a:xfrm>
            <a:off x="40386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47" name="Rectangle 186"/>
          <p:cNvSpPr>
            <a:spLocks noChangeArrowheads="1"/>
          </p:cNvSpPr>
          <p:nvPr/>
        </p:nvSpPr>
        <p:spPr bwMode="auto">
          <a:xfrm>
            <a:off x="42672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48" name="Rectangle 187"/>
          <p:cNvSpPr>
            <a:spLocks noChangeArrowheads="1"/>
          </p:cNvSpPr>
          <p:nvPr/>
        </p:nvSpPr>
        <p:spPr bwMode="auto">
          <a:xfrm>
            <a:off x="4495800" y="48006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49" name="Rectangle 188"/>
          <p:cNvSpPr>
            <a:spLocks noChangeArrowheads="1"/>
          </p:cNvSpPr>
          <p:nvPr/>
        </p:nvSpPr>
        <p:spPr bwMode="auto">
          <a:xfrm>
            <a:off x="4724400" y="48006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50" name="Rectangle 189"/>
          <p:cNvSpPr>
            <a:spLocks noChangeArrowheads="1"/>
          </p:cNvSpPr>
          <p:nvPr/>
        </p:nvSpPr>
        <p:spPr bwMode="auto">
          <a:xfrm>
            <a:off x="49530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51" name="Rectangle 190"/>
          <p:cNvSpPr>
            <a:spLocks noChangeArrowheads="1"/>
          </p:cNvSpPr>
          <p:nvPr/>
        </p:nvSpPr>
        <p:spPr bwMode="auto">
          <a:xfrm>
            <a:off x="51816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52" name="Rectangle 191"/>
          <p:cNvSpPr>
            <a:spLocks noChangeArrowheads="1"/>
          </p:cNvSpPr>
          <p:nvPr/>
        </p:nvSpPr>
        <p:spPr bwMode="auto">
          <a:xfrm>
            <a:off x="54102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53" name="Rectangle 192"/>
          <p:cNvSpPr>
            <a:spLocks noChangeArrowheads="1"/>
          </p:cNvSpPr>
          <p:nvPr/>
        </p:nvSpPr>
        <p:spPr bwMode="auto">
          <a:xfrm>
            <a:off x="56388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54" name="Rectangle 193"/>
          <p:cNvSpPr>
            <a:spLocks noChangeArrowheads="1"/>
          </p:cNvSpPr>
          <p:nvPr/>
        </p:nvSpPr>
        <p:spPr bwMode="auto">
          <a:xfrm>
            <a:off x="58674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55" name="Rectangle 194"/>
          <p:cNvSpPr>
            <a:spLocks noChangeArrowheads="1"/>
          </p:cNvSpPr>
          <p:nvPr/>
        </p:nvSpPr>
        <p:spPr bwMode="auto">
          <a:xfrm>
            <a:off x="60960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56" name="Rectangle 195"/>
          <p:cNvSpPr>
            <a:spLocks noChangeArrowheads="1"/>
          </p:cNvSpPr>
          <p:nvPr/>
        </p:nvSpPr>
        <p:spPr bwMode="auto">
          <a:xfrm>
            <a:off x="26670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57" name="Rectangle 196"/>
          <p:cNvSpPr>
            <a:spLocks noChangeArrowheads="1"/>
          </p:cNvSpPr>
          <p:nvPr/>
        </p:nvSpPr>
        <p:spPr bwMode="auto">
          <a:xfrm>
            <a:off x="28956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58" name="Rectangle 197"/>
          <p:cNvSpPr>
            <a:spLocks noChangeArrowheads="1"/>
          </p:cNvSpPr>
          <p:nvPr/>
        </p:nvSpPr>
        <p:spPr bwMode="auto">
          <a:xfrm>
            <a:off x="31242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59" name="Rectangle 198"/>
          <p:cNvSpPr>
            <a:spLocks noChangeArrowheads="1"/>
          </p:cNvSpPr>
          <p:nvPr/>
        </p:nvSpPr>
        <p:spPr bwMode="auto">
          <a:xfrm>
            <a:off x="33528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60" name="Rectangle 199"/>
          <p:cNvSpPr>
            <a:spLocks noChangeArrowheads="1"/>
          </p:cNvSpPr>
          <p:nvPr/>
        </p:nvSpPr>
        <p:spPr bwMode="auto">
          <a:xfrm>
            <a:off x="35814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61" name="Rectangle 200"/>
          <p:cNvSpPr>
            <a:spLocks noChangeArrowheads="1"/>
          </p:cNvSpPr>
          <p:nvPr/>
        </p:nvSpPr>
        <p:spPr bwMode="auto">
          <a:xfrm>
            <a:off x="3810000" y="50292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62" name="Rectangle 201"/>
          <p:cNvSpPr>
            <a:spLocks noChangeArrowheads="1"/>
          </p:cNvSpPr>
          <p:nvPr/>
        </p:nvSpPr>
        <p:spPr bwMode="auto">
          <a:xfrm>
            <a:off x="4038600" y="50292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63" name="Rectangle 202"/>
          <p:cNvSpPr>
            <a:spLocks noChangeArrowheads="1"/>
          </p:cNvSpPr>
          <p:nvPr/>
        </p:nvSpPr>
        <p:spPr bwMode="auto">
          <a:xfrm>
            <a:off x="4267200" y="50292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64" name="Rectangle 203"/>
          <p:cNvSpPr>
            <a:spLocks noChangeArrowheads="1"/>
          </p:cNvSpPr>
          <p:nvPr/>
        </p:nvSpPr>
        <p:spPr bwMode="auto">
          <a:xfrm>
            <a:off x="44958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65" name="Rectangle 204"/>
          <p:cNvSpPr>
            <a:spLocks noChangeArrowheads="1"/>
          </p:cNvSpPr>
          <p:nvPr/>
        </p:nvSpPr>
        <p:spPr bwMode="auto">
          <a:xfrm>
            <a:off x="47244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66" name="Rectangle 205"/>
          <p:cNvSpPr>
            <a:spLocks noChangeArrowheads="1"/>
          </p:cNvSpPr>
          <p:nvPr/>
        </p:nvSpPr>
        <p:spPr bwMode="auto">
          <a:xfrm>
            <a:off x="49530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67" name="Rectangle 206"/>
          <p:cNvSpPr>
            <a:spLocks noChangeArrowheads="1"/>
          </p:cNvSpPr>
          <p:nvPr/>
        </p:nvSpPr>
        <p:spPr bwMode="auto">
          <a:xfrm>
            <a:off x="51816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68" name="Rectangle 207"/>
          <p:cNvSpPr>
            <a:spLocks noChangeArrowheads="1"/>
          </p:cNvSpPr>
          <p:nvPr/>
        </p:nvSpPr>
        <p:spPr bwMode="auto">
          <a:xfrm>
            <a:off x="54102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69" name="Rectangle 208"/>
          <p:cNvSpPr>
            <a:spLocks noChangeArrowheads="1"/>
          </p:cNvSpPr>
          <p:nvPr/>
        </p:nvSpPr>
        <p:spPr bwMode="auto">
          <a:xfrm>
            <a:off x="56388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70" name="Rectangle 209"/>
          <p:cNvSpPr>
            <a:spLocks noChangeArrowheads="1"/>
          </p:cNvSpPr>
          <p:nvPr/>
        </p:nvSpPr>
        <p:spPr bwMode="auto">
          <a:xfrm>
            <a:off x="58674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71" name="Rectangle 210"/>
          <p:cNvSpPr>
            <a:spLocks noChangeArrowheads="1"/>
          </p:cNvSpPr>
          <p:nvPr/>
        </p:nvSpPr>
        <p:spPr bwMode="auto">
          <a:xfrm>
            <a:off x="60960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72" name="Rectangle 211"/>
          <p:cNvSpPr>
            <a:spLocks noChangeArrowheads="1"/>
          </p:cNvSpPr>
          <p:nvPr/>
        </p:nvSpPr>
        <p:spPr bwMode="auto">
          <a:xfrm>
            <a:off x="26670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73" name="Rectangle 212"/>
          <p:cNvSpPr>
            <a:spLocks noChangeArrowheads="1"/>
          </p:cNvSpPr>
          <p:nvPr/>
        </p:nvSpPr>
        <p:spPr bwMode="auto">
          <a:xfrm>
            <a:off x="28956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74" name="Rectangle 213"/>
          <p:cNvSpPr>
            <a:spLocks noChangeArrowheads="1"/>
          </p:cNvSpPr>
          <p:nvPr/>
        </p:nvSpPr>
        <p:spPr bwMode="auto">
          <a:xfrm>
            <a:off x="31242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75" name="Rectangle 214"/>
          <p:cNvSpPr>
            <a:spLocks noChangeArrowheads="1"/>
          </p:cNvSpPr>
          <p:nvPr/>
        </p:nvSpPr>
        <p:spPr bwMode="auto">
          <a:xfrm>
            <a:off x="33528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76" name="Rectangle 215"/>
          <p:cNvSpPr>
            <a:spLocks noChangeArrowheads="1"/>
          </p:cNvSpPr>
          <p:nvPr/>
        </p:nvSpPr>
        <p:spPr bwMode="auto">
          <a:xfrm>
            <a:off x="35814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77" name="Rectangle 216"/>
          <p:cNvSpPr>
            <a:spLocks noChangeArrowheads="1"/>
          </p:cNvSpPr>
          <p:nvPr/>
        </p:nvSpPr>
        <p:spPr bwMode="auto">
          <a:xfrm>
            <a:off x="38100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78" name="Rectangle 217"/>
          <p:cNvSpPr>
            <a:spLocks noChangeArrowheads="1"/>
          </p:cNvSpPr>
          <p:nvPr/>
        </p:nvSpPr>
        <p:spPr bwMode="auto">
          <a:xfrm>
            <a:off x="40386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79" name="Rectangle 218"/>
          <p:cNvSpPr>
            <a:spLocks noChangeArrowheads="1"/>
          </p:cNvSpPr>
          <p:nvPr/>
        </p:nvSpPr>
        <p:spPr bwMode="auto">
          <a:xfrm>
            <a:off x="42672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80" name="Rectangle 219"/>
          <p:cNvSpPr>
            <a:spLocks noChangeArrowheads="1"/>
          </p:cNvSpPr>
          <p:nvPr/>
        </p:nvSpPr>
        <p:spPr bwMode="auto">
          <a:xfrm>
            <a:off x="44958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81" name="Rectangle 220"/>
          <p:cNvSpPr>
            <a:spLocks noChangeArrowheads="1"/>
          </p:cNvSpPr>
          <p:nvPr/>
        </p:nvSpPr>
        <p:spPr bwMode="auto">
          <a:xfrm>
            <a:off x="47244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82" name="Rectangle 221"/>
          <p:cNvSpPr>
            <a:spLocks noChangeArrowheads="1"/>
          </p:cNvSpPr>
          <p:nvPr/>
        </p:nvSpPr>
        <p:spPr bwMode="auto">
          <a:xfrm>
            <a:off x="49530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83" name="Rectangle 222"/>
          <p:cNvSpPr>
            <a:spLocks noChangeArrowheads="1"/>
          </p:cNvSpPr>
          <p:nvPr/>
        </p:nvSpPr>
        <p:spPr bwMode="auto">
          <a:xfrm>
            <a:off x="51816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84" name="Rectangle 223"/>
          <p:cNvSpPr>
            <a:spLocks noChangeArrowheads="1"/>
          </p:cNvSpPr>
          <p:nvPr/>
        </p:nvSpPr>
        <p:spPr bwMode="auto">
          <a:xfrm>
            <a:off x="54102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85" name="Rectangle 224"/>
          <p:cNvSpPr>
            <a:spLocks noChangeArrowheads="1"/>
          </p:cNvSpPr>
          <p:nvPr/>
        </p:nvSpPr>
        <p:spPr bwMode="auto">
          <a:xfrm>
            <a:off x="56388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86" name="Rectangle 225"/>
          <p:cNvSpPr>
            <a:spLocks noChangeArrowheads="1"/>
          </p:cNvSpPr>
          <p:nvPr/>
        </p:nvSpPr>
        <p:spPr bwMode="auto">
          <a:xfrm>
            <a:off x="58674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87" name="Rectangle 226"/>
          <p:cNvSpPr>
            <a:spLocks noChangeArrowheads="1"/>
          </p:cNvSpPr>
          <p:nvPr/>
        </p:nvSpPr>
        <p:spPr bwMode="auto">
          <a:xfrm>
            <a:off x="60960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88" name="Rectangle 227"/>
          <p:cNvSpPr>
            <a:spLocks noChangeArrowheads="1"/>
          </p:cNvSpPr>
          <p:nvPr/>
        </p:nvSpPr>
        <p:spPr bwMode="auto">
          <a:xfrm>
            <a:off x="26670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89" name="Rectangle 228"/>
          <p:cNvSpPr>
            <a:spLocks noChangeArrowheads="1"/>
          </p:cNvSpPr>
          <p:nvPr/>
        </p:nvSpPr>
        <p:spPr bwMode="auto">
          <a:xfrm>
            <a:off x="28956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90" name="Rectangle 229"/>
          <p:cNvSpPr>
            <a:spLocks noChangeArrowheads="1"/>
          </p:cNvSpPr>
          <p:nvPr/>
        </p:nvSpPr>
        <p:spPr bwMode="auto">
          <a:xfrm>
            <a:off x="31242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91" name="Rectangle 230"/>
          <p:cNvSpPr>
            <a:spLocks noChangeArrowheads="1"/>
          </p:cNvSpPr>
          <p:nvPr/>
        </p:nvSpPr>
        <p:spPr bwMode="auto">
          <a:xfrm>
            <a:off x="33528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92" name="Rectangle 231"/>
          <p:cNvSpPr>
            <a:spLocks noChangeArrowheads="1"/>
          </p:cNvSpPr>
          <p:nvPr/>
        </p:nvSpPr>
        <p:spPr bwMode="auto">
          <a:xfrm>
            <a:off x="35814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93" name="Rectangle 232"/>
          <p:cNvSpPr>
            <a:spLocks noChangeArrowheads="1"/>
          </p:cNvSpPr>
          <p:nvPr/>
        </p:nvSpPr>
        <p:spPr bwMode="auto">
          <a:xfrm>
            <a:off x="38100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94" name="Rectangle 233"/>
          <p:cNvSpPr>
            <a:spLocks noChangeArrowheads="1"/>
          </p:cNvSpPr>
          <p:nvPr/>
        </p:nvSpPr>
        <p:spPr bwMode="auto">
          <a:xfrm>
            <a:off x="40386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95" name="Rectangle 234"/>
          <p:cNvSpPr>
            <a:spLocks noChangeArrowheads="1"/>
          </p:cNvSpPr>
          <p:nvPr/>
        </p:nvSpPr>
        <p:spPr bwMode="auto">
          <a:xfrm>
            <a:off x="42672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96" name="Rectangle 235"/>
          <p:cNvSpPr>
            <a:spLocks noChangeArrowheads="1"/>
          </p:cNvSpPr>
          <p:nvPr/>
        </p:nvSpPr>
        <p:spPr bwMode="auto">
          <a:xfrm>
            <a:off x="44958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97" name="Rectangle 236"/>
          <p:cNvSpPr>
            <a:spLocks noChangeArrowheads="1"/>
          </p:cNvSpPr>
          <p:nvPr/>
        </p:nvSpPr>
        <p:spPr bwMode="auto">
          <a:xfrm>
            <a:off x="47244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98" name="Rectangle 237"/>
          <p:cNvSpPr>
            <a:spLocks noChangeArrowheads="1"/>
          </p:cNvSpPr>
          <p:nvPr/>
        </p:nvSpPr>
        <p:spPr bwMode="auto">
          <a:xfrm>
            <a:off x="49530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99" name="Rectangle 238"/>
          <p:cNvSpPr>
            <a:spLocks noChangeArrowheads="1"/>
          </p:cNvSpPr>
          <p:nvPr/>
        </p:nvSpPr>
        <p:spPr bwMode="auto">
          <a:xfrm>
            <a:off x="51816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200" name="Rectangle 239"/>
          <p:cNvSpPr>
            <a:spLocks noChangeArrowheads="1"/>
          </p:cNvSpPr>
          <p:nvPr/>
        </p:nvSpPr>
        <p:spPr bwMode="auto">
          <a:xfrm>
            <a:off x="54102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201" name="Rectangle 240"/>
          <p:cNvSpPr>
            <a:spLocks noChangeArrowheads="1"/>
          </p:cNvSpPr>
          <p:nvPr/>
        </p:nvSpPr>
        <p:spPr bwMode="auto">
          <a:xfrm>
            <a:off x="56388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202" name="Rectangle 241"/>
          <p:cNvSpPr>
            <a:spLocks noChangeArrowheads="1"/>
          </p:cNvSpPr>
          <p:nvPr/>
        </p:nvSpPr>
        <p:spPr bwMode="auto">
          <a:xfrm>
            <a:off x="58674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203" name="Rectangle 242"/>
          <p:cNvSpPr>
            <a:spLocks noChangeArrowheads="1"/>
          </p:cNvSpPr>
          <p:nvPr/>
        </p:nvSpPr>
        <p:spPr bwMode="auto">
          <a:xfrm>
            <a:off x="60960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204" name="Rectangle 243"/>
          <p:cNvSpPr>
            <a:spLocks noChangeArrowheads="1"/>
          </p:cNvSpPr>
          <p:nvPr/>
        </p:nvSpPr>
        <p:spPr bwMode="auto">
          <a:xfrm>
            <a:off x="26670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205" name="Rectangle 244"/>
          <p:cNvSpPr>
            <a:spLocks noChangeArrowheads="1"/>
          </p:cNvSpPr>
          <p:nvPr/>
        </p:nvSpPr>
        <p:spPr bwMode="auto">
          <a:xfrm>
            <a:off x="28956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206" name="Rectangle 245"/>
          <p:cNvSpPr>
            <a:spLocks noChangeArrowheads="1"/>
          </p:cNvSpPr>
          <p:nvPr/>
        </p:nvSpPr>
        <p:spPr bwMode="auto">
          <a:xfrm>
            <a:off x="31242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207" name="Rectangle 246"/>
          <p:cNvSpPr>
            <a:spLocks noChangeArrowheads="1"/>
          </p:cNvSpPr>
          <p:nvPr/>
        </p:nvSpPr>
        <p:spPr bwMode="auto">
          <a:xfrm>
            <a:off x="33528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208" name="Rectangle 247"/>
          <p:cNvSpPr>
            <a:spLocks noChangeArrowheads="1"/>
          </p:cNvSpPr>
          <p:nvPr/>
        </p:nvSpPr>
        <p:spPr bwMode="auto">
          <a:xfrm>
            <a:off x="35814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209" name="Rectangle 248"/>
          <p:cNvSpPr>
            <a:spLocks noChangeArrowheads="1"/>
          </p:cNvSpPr>
          <p:nvPr/>
        </p:nvSpPr>
        <p:spPr bwMode="auto">
          <a:xfrm>
            <a:off x="38100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210" name="Rectangle 249"/>
          <p:cNvSpPr>
            <a:spLocks noChangeArrowheads="1"/>
          </p:cNvSpPr>
          <p:nvPr/>
        </p:nvSpPr>
        <p:spPr bwMode="auto">
          <a:xfrm>
            <a:off x="40386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211" name="Rectangle 250"/>
          <p:cNvSpPr>
            <a:spLocks noChangeArrowheads="1"/>
          </p:cNvSpPr>
          <p:nvPr/>
        </p:nvSpPr>
        <p:spPr bwMode="auto">
          <a:xfrm>
            <a:off x="42672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212" name="Rectangle 251"/>
          <p:cNvSpPr>
            <a:spLocks noChangeArrowheads="1"/>
          </p:cNvSpPr>
          <p:nvPr/>
        </p:nvSpPr>
        <p:spPr bwMode="auto">
          <a:xfrm>
            <a:off x="44958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213" name="Rectangle 252"/>
          <p:cNvSpPr>
            <a:spLocks noChangeArrowheads="1"/>
          </p:cNvSpPr>
          <p:nvPr/>
        </p:nvSpPr>
        <p:spPr bwMode="auto">
          <a:xfrm>
            <a:off x="47244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214" name="Rectangle 253"/>
          <p:cNvSpPr>
            <a:spLocks noChangeArrowheads="1"/>
          </p:cNvSpPr>
          <p:nvPr/>
        </p:nvSpPr>
        <p:spPr bwMode="auto">
          <a:xfrm>
            <a:off x="49530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215" name="Rectangle 254"/>
          <p:cNvSpPr>
            <a:spLocks noChangeArrowheads="1"/>
          </p:cNvSpPr>
          <p:nvPr/>
        </p:nvSpPr>
        <p:spPr bwMode="auto">
          <a:xfrm>
            <a:off x="51816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216" name="Rectangle 255"/>
          <p:cNvSpPr>
            <a:spLocks noChangeArrowheads="1"/>
          </p:cNvSpPr>
          <p:nvPr/>
        </p:nvSpPr>
        <p:spPr bwMode="auto">
          <a:xfrm>
            <a:off x="54102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217" name="Rectangle 256"/>
          <p:cNvSpPr>
            <a:spLocks noChangeArrowheads="1"/>
          </p:cNvSpPr>
          <p:nvPr/>
        </p:nvSpPr>
        <p:spPr bwMode="auto">
          <a:xfrm>
            <a:off x="56388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218" name="Rectangle 257"/>
          <p:cNvSpPr>
            <a:spLocks noChangeArrowheads="1"/>
          </p:cNvSpPr>
          <p:nvPr/>
        </p:nvSpPr>
        <p:spPr bwMode="auto">
          <a:xfrm>
            <a:off x="58674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219" name="Rectangle 258"/>
          <p:cNvSpPr>
            <a:spLocks noChangeArrowheads="1"/>
          </p:cNvSpPr>
          <p:nvPr/>
        </p:nvSpPr>
        <p:spPr bwMode="auto">
          <a:xfrm>
            <a:off x="60960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cxnSp>
        <p:nvCxnSpPr>
          <p:cNvPr id="41220" name="Straight Arrow Connector 266"/>
          <p:cNvCxnSpPr>
            <a:cxnSpLocks noChangeShapeType="1"/>
          </p:cNvCxnSpPr>
          <p:nvPr/>
        </p:nvCxnSpPr>
        <p:spPr bwMode="auto">
          <a:xfrm>
            <a:off x="4381500" y="4224338"/>
            <a:ext cx="228600"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1221" name="Straight Arrow Connector 268"/>
          <p:cNvCxnSpPr>
            <a:cxnSpLocks noChangeShapeType="1"/>
          </p:cNvCxnSpPr>
          <p:nvPr/>
        </p:nvCxnSpPr>
        <p:spPr bwMode="auto">
          <a:xfrm flipV="1">
            <a:off x="4381500" y="3995738"/>
            <a:ext cx="0" cy="228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1222" name="Straight Arrow Connector 270"/>
          <p:cNvCxnSpPr>
            <a:cxnSpLocks noChangeShapeType="1"/>
          </p:cNvCxnSpPr>
          <p:nvPr/>
        </p:nvCxnSpPr>
        <p:spPr bwMode="auto">
          <a:xfrm flipH="1">
            <a:off x="4152900" y="4224338"/>
            <a:ext cx="228600"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1223" name="Straight Arrow Connector 272"/>
          <p:cNvCxnSpPr>
            <a:cxnSpLocks noChangeShapeType="1"/>
          </p:cNvCxnSpPr>
          <p:nvPr/>
        </p:nvCxnSpPr>
        <p:spPr bwMode="auto">
          <a:xfrm>
            <a:off x="4381500" y="4224338"/>
            <a:ext cx="0" cy="228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72271464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a:t>Flood Fill</a:t>
            </a:r>
          </a:p>
        </p:txBody>
      </p:sp>
      <p:sp>
        <p:nvSpPr>
          <p:cNvPr id="41987" name="Content Placeholder 2"/>
          <p:cNvSpPr>
            <a:spLocks noGrp="1"/>
          </p:cNvSpPr>
          <p:nvPr>
            <p:ph idx="1"/>
          </p:nvPr>
        </p:nvSpPr>
        <p:spPr/>
        <p:txBody>
          <a:bodyPr/>
          <a:lstStyle/>
          <a:p>
            <a:r>
              <a:rPr lang="en-US" altLang="en-US"/>
              <a:t>Then repeat it until you have no more pixel to look at.</a:t>
            </a:r>
          </a:p>
        </p:txBody>
      </p:sp>
      <p:sp>
        <p:nvSpPr>
          <p:cNvPr id="41988" name="Rectangle 3"/>
          <p:cNvSpPr>
            <a:spLocks noChangeArrowheads="1"/>
          </p:cNvSpPr>
          <p:nvPr/>
        </p:nvSpPr>
        <p:spPr bwMode="auto">
          <a:xfrm>
            <a:off x="26670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989" name="Rectangle 4"/>
          <p:cNvSpPr>
            <a:spLocks noChangeArrowheads="1"/>
          </p:cNvSpPr>
          <p:nvPr/>
        </p:nvSpPr>
        <p:spPr bwMode="auto">
          <a:xfrm>
            <a:off x="28956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990" name="Rectangle 5"/>
          <p:cNvSpPr>
            <a:spLocks noChangeArrowheads="1"/>
          </p:cNvSpPr>
          <p:nvPr/>
        </p:nvSpPr>
        <p:spPr bwMode="auto">
          <a:xfrm>
            <a:off x="31242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991" name="Rectangle 6"/>
          <p:cNvSpPr>
            <a:spLocks noChangeArrowheads="1"/>
          </p:cNvSpPr>
          <p:nvPr/>
        </p:nvSpPr>
        <p:spPr bwMode="auto">
          <a:xfrm>
            <a:off x="33528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992" name="Rectangle 7"/>
          <p:cNvSpPr>
            <a:spLocks noChangeArrowheads="1"/>
          </p:cNvSpPr>
          <p:nvPr/>
        </p:nvSpPr>
        <p:spPr bwMode="auto">
          <a:xfrm>
            <a:off x="35814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993" name="Rectangle 8"/>
          <p:cNvSpPr>
            <a:spLocks noChangeArrowheads="1"/>
          </p:cNvSpPr>
          <p:nvPr/>
        </p:nvSpPr>
        <p:spPr bwMode="auto">
          <a:xfrm>
            <a:off x="38100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994" name="Rectangle 9"/>
          <p:cNvSpPr>
            <a:spLocks noChangeArrowheads="1"/>
          </p:cNvSpPr>
          <p:nvPr/>
        </p:nvSpPr>
        <p:spPr bwMode="auto">
          <a:xfrm>
            <a:off x="40386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995" name="Rectangle 10"/>
          <p:cNvSpPr>
            <a:spLocks noChangeArrowheads="1"/>
          </p:cNvSpPr>
          <p:nvPr/>
        </p:nvSpPr>
        <p:spPr bwMode="auto">
          <a:xfrm>
            <a:off x="42672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996" name="Rectangle 11"/>
          <p:cNvSpPr>
            <a:spLocks noChangeArrowheads="1"/>
          </p:cNvSpPr>
          <p:nvPr/>
        </p:nvSpPr>
        <p:spPr bwMode="auto">
          <a:xfrm>
            <a:off x="44958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997" name="Rectangle 12"/>
          <p:cNvSpPr>
            <a:spLocks noChangeArrowheads="1"/>
          </p:cNvSpPr>
          <p:nvPr/>
        </p:nvSpPr>
        <p:spPr bwMode="auto">
          <a:xfrm>
            <a:off x="47244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998" name="Rectangle 13"/>
          <p:cNvSpPr>
            <a:spLocks noChangeArrowheads="1"/>
          </p:cNvSpPr>
          <p:nvPr/>
        </p:nvSpPr>
        <p:spPr bwMode="auto">
          <a:xfrm>
            <a:off x="49530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999" name="Rectangle 14"/>
          <p:cNvSpPr>
            <a:spLocks noChangeArrowheads="1"/>
          </p:cNvSpPr>
          <p:nvPr/>
        </p:nvSpPr>
        <p:spPr bwMode="auto">
          <a:xfrm>
            <a:off x="51816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00" name="Rectangle 15"/>
          <p:cNvSpPr>
            <a:spLocks noChangeArrowheads="1"/>
          </p:cNvSpPr>
          <p:nvPr/>
        </p:nvSpPr>
        <p:spPr bwMode="auto">
          <a:xfrm>
            <a:off x="54102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01" name="Rectangle 16"/>
          <p:cNvSpPr>
            <a:spLocks noChangeArrowheads="1"/>
          </p:cNvSpPr>
          <p:nvPr/>
        </p:nvSpPr>
        <p:spPr bwMode="auto">
          <a:xfrm>
            <a:off x="56388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02" name="Rectangle 17"/>
          <p:cNvSpPr>
            <a:spLocks noChangeArrowheads="1"/>
          </p:cNvSpPr>
          <p:nvPr/>
        </p:nvSpPr>
        <p:spPr bwMode="auto">
          <a:xfrm>
            <a:off x="58674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03" name="Rectangle 18"/>
          <p:cNvSpPr>
            <a:spLocks noChangeArrowheads="1"/>
          </p:cNvSpPr>
          <p:nvPr/>
        </p:nvSpPr>
        <p:spPr bwMode="auto">
          <a:xfrm>
            <a:off x="60960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04" name="Rectangle 19"/>
          <p:cNvSpPr>
            <a:spLocks noChangeArrowheads="1"/>
          </p:cNvSpPr>
          <p:nvPr/>
        </p:nvSpPr>
        <p:spPr bwMode="auto">
          <a:xfrm>
            <a:off x="26670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05" name="Rectangle 20"/>
          <p:cNvSpPr>
            <a:spLocks noChangeArrowheads="1"/>
          </p:cNvSpPr>
          <p:nvPr/>
        </p:nvSpPr>
        <p:spPr bwMode="auto">
          <a:xfrm>
            <a:off x="28956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06" name="Rectangle 21"/>
          <p:cNvSpPr>
            <a:spLocks noChangeArrowheads="1"/>
          </p:cNvSpPr>
          <p:nvPr/>
        </p:nvSpPr>
        <p:spPr bwMode="auto">
          <a:xfrm>
            <a:off x="31242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07" name="Rectangle 22"/>
          <p:cNvSpPr>
            <a:spLocks noChangeArrowheads="1"/>
          </p:cNvSpPr>
          <p:nvPr/>
        </p:nvSpPr>
        <p:spPr bwMode="auto">
          <a:xfrm>
            <a:off x="33528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08" name="Rectangle 23"/>
          <p:cNvSpPr>
            <a:spLocks noChangeArrowheads="1"/>
          </p:cNvSpPr>
          <p:nvPr/>
        </p:nvSpPr>
        <p:spPr bwMode="auto">
          <a:xfrm>
            <a:off x="35814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09" name="Rectangle 24"/>
          <p:cNvSpPr>
            <a:spLocks noChangeArrowheads="1"/>
          </p:cNvSpPr>
          <p:nvPr/>
        </p:nvSpPr>
        <p:spPr bwMode="auto">
          <a:xfrm>
            <a:off x="38100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10" name="Rectangle 25"/>
          <p:cNvSpPr>
            <a:spLocks noChangeArrowheads="1"/>
          </p:cNvSpPr>
          <p:nvPr/>
        </p:nvSpPr>
        <p:spPr bwMode="auto">
          <a:xfrm>
            <a:off x="40386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11" name="Rectangle 26"/>
          <p:cNvSpPr>
            <a:spLocks noChangeArrowheads="1"/>
          </p:cNvSpPr>
          <p:nvPr/>
        </p:nvSpPr>
        <p:spPr bwMode="auto">
          <a:xfrm>
            <a:off x="42672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12" name="Rectangle 27"/>
          <p:cNvSpPr>
            <a:spLocks noChangeArrowheads="1"/>
          </p:cNvSpPr>
          <p:nvPr/>
        </p:nvSpPr>
        <p:spPr bwMode="auto">
          <a:xfrm>
            <a:off x="44958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13" name="Rectangle 28"/>
          <p:cNvSpPr>
            <a:spLocks noChangeArrowheads="1"/>
          </p:cNvSpPr>
          <p:nvPr/>
        </p:nvSpPr>
        <p:spPr bwMode="auto">
          <a:xfrm>
            <a:off x="47244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14" name="Rectangle 29"/>
          <p:cNvSpPr>
            <a:spLocks noChangeArrowheads="1"/>
          </p:cNvSpPr>
          <p:nvPr/>
        </p:nvSpPr>
        <p:spPr bwMode="auto">
          <a:xfrm>
            <a:off x="49530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15" name="Rectangle 30"/>
          <p:cNvSpPr>
            <a:spLocks noChangeArrowheads="1"/>
          </p:cNvSpPr>
          <p:nvPr/>
        </p:nvSpPr>
        <p:spPr bwMode="auto">
          <a:xfrm>
            <a:off x="51816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16" name="Rectangle 31"/>
          <p:cNvSpPr>
            <a:spLocks noChangeArrowheads="1"/>
          </p:cNvSpPr>
          <p:nvPr/>
        </p:nvSpPr>
        <p:spPr bwMode="auto">
          <a:xfrm>
            <a:off x="54102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17" name="Rectangle 32"/>
          <p:cNvSpPr>
            <a:spLocks noChangeArrowheads="1"/>
          </p:cNvSpPr>
          <p:nvPr/>
        </p:nvSpPr>
        <p:spPr bwMode="auto">
          <a:xfrm>
            <a:off x="56388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18" name="Rectangle 33"/>
          <p:cNvSpPr>
            <a:spLocks noChangeArrowheads="1"/>
          </p:cNvSpPr>
          <p:nvPr/>
        </p:nvSpPr>
        <p:spPr bwMode="auto">
          <a:xfrm>
            <a:off x="58674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19" name="Rectangle 34"/>
          <p:cNvSpPr>
            <a:spLocks noChangeArrowheads="1"/>
          </p:cNvSpPr>
          <p:nvPr/>
        </p:nvSpPr>
        <p:spPr bwMode="auto">
          <a:xfrm>
            <a:off x="60960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20" name="Rectangle 35"/>
          <p:cNvSpPr>
            <a:spLocks noChangeArrowheads="1"/>
          </p:cNvSpPr>
          <p:nvPr/>
        </p:nvSpPr>
        <p:spPr bwMode="auto">
          <a:xfrm>
            <a:off x="26670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21" name="Rectangle 36"/>
          <p:cNvSpPr>
            <a:spLocks noChangeArrowheads="1"/>
          </p:cNvSpPr>
          <p:nvPr/>
        </p:nvSpPr>
        <p:spPr bwMode="auto">
          <a:xfrm>
            <a:off x="28956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22" name="Rectangle 37"/>
          <p:cNvSpPr>
            <a:spLocks noChangeArrowheads="1"/>
          </p:cNvSpPr>
          <p:nvPr/>
        </p:nvSpPr>
        <p:spPr bwMode="auto">
          <a:xfrm>
            <a:off x="31242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23" name="Rectangle 38"/>
          <p:cNvSpPr>
            <a:spLocks noChangeArrowheads="1"/>
          </p:cNvSpPr>
          <p:nvPr/>
        </p:nvSpPr>
        <p:spPr bwMode="auto">
          <a:xfrm>
            <a:off x="33528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24" name="Rectangle 39"/>
          <p:cNvSpPr>
            <a:spLocks noChangeArrowheads="1"/>
          </p:cNvSpPr>
          <p:nvPr/>
        </p:nvSpPr>
        <p:spPr bwMode="auto">
          <a:xfrm>
            <a:off x="35814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25" name="Rectangle 40"/>
          <p:cNvSpPr>
            <a:spLocks noChangeArrowheads="1"/>
          </p:cNvSpPr>
          <p:nvPr/>
        </p:nvSpPr>
        <p:spPr bwMode="auto">
          <a:xfrm>
            <a:off x="38100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26" name="Rectangle 41"/>
          <p:cNvSpPr>
            <a:spLocks noChangeArrowheads="1"/>
          </p:cNvSpPr>
          <p:nvPr/>
        </p:nvSpPr>
        <p:spPr bwMode="auto">
          <a:xfrm>
            <a:off x="40386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27" name="Rectangle 42"/>
          <p:cNvSpPr>
            <a:spLocks noChangeArrowheads="1"/>
          </p:cNvSpPr>
          <p:nvPr/>
        </p:nvSpPr>
        <p:spPr bwMode="auto">
          <a:xfrm>
            <a:off x="42672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28" name="Rectangle 43"/>
          <p:cNvSpPr>
            <a:spLocks noChangeArrowheads="1"/>
          </p:cNvSpPr>
          <p:nvPr/>
        </p:nvSpPr>
        <p:spPr bwMode="auto">
          <a:xfrm>
            <a:off x="44958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29" name="Rectangle 44"/>
          <p:cNvSpPr>
            <a:spLocks noChangeArrowheads="1"/>
          </p:cNvSpPr>
          <p:nvPr/>
        </p:nvSpPr>
        <p:spPr bwMode="auto">
          <a:xfrm>
            <a:off x="47244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30" name="Rectangle 45"/>
          <p:cNvSpPr>
            <a:spLocks noChangeArrowheads="1"/>
          </p:cNvSpPr>
          <p:nvPr/>
        </p:nvSpPr>
        <p:spPr bwMode="auto">
          <a:xfrm>
            <a:off x="49530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31" name="Rectangle 46"/>
          <p:cNvSpPr>
            <a:spLocks noChangeArrowheads="1"/>
          </p:cNvSpPr>
          <p:nvPr/>
        </p:nvSpPr>
        <p:spPr bwMode="auto">
          <a:xfrm>
            <a:off x="51816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32" name="Rectangle 47"/>
          <p:cNvSpPr>
            <a:spLocks noChangeArrowheads="1"/>
          </p:cNvSpPr>
          <p:nvPr/>
        </p:nvSpPr>
        <p:spPr bwMode="auto">
          <a:xfrm>
            <a:off x="54102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33" name="Rectangle 48"/>
          <p:cNvSpPr>
            <a:spLocks noChangeArrowheads="1"/>
          </p:cNvSpPr>
          <p:nvPr/>
        </p:nvSpPr>
        <p:spPr bwMode="auto">
          <a:xfrm>
            <a:off x="56388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34" name="Rectangle 49"/>
          <p:cNvSpPr>
            <a:spLocks noChangeArrowheads="1"/>
          </p:cNvSpPr>
          <p:nvPr/>
        </p:nvSpPr>
        <p:spPr bwMode="auto">
          <a:xfrm>
            <a:off x="58674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35" name="Rectangle 50"/>
          <p:cNvSpPr>
            <a:spLocks noChangeArrowheads="1"/>
          </p:cNvSpPr>
          <p:nvPr/>
        </p:nvSpPr>
        <p:spPr bwMode="auto">
          <a:xfrm>
            <a:off x="60960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36" name="Rectangle 51"/>
          <p:cNvSpPr>
            <a:spLocks noChangeArrowheads="1"/>
          </p:cNvSpPr>
          <p:nvPr/>
        </p:nvSpPr>
        <p:spPr bwMode="auto">
          <a:xfrm>
            <a:off x="26670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37" name="Rectangle 52"/>
          <p:cNvSpPr>
            <a:spLocks noChangeArrowheads="1"/>
          </p:cNvSpPr>
          <p:nvPr/>
        </p:nvSpPr>
        <p:spPr bwMode="auto">
          <a:xfrm>
            <a:off x="28956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38" name="Rectangle 53"/>
          <p:cNvSpPr>
            <a:spLocks noChangeArrowheads="1"/>
          </p:cNvSpPr>
          <p:nvPr/>
        </p:nvSpPr>
        <p:spPr bwMode="auto">
          <a:xfrm>
            <a:off x="31242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39" name="Rectangle 54"/>
          <p:cNvSpPr>
            <a:spLocks noChangeArrowheads="1"/>
          </p:cNvSpPr>
          <p:nvPr/>
        </p:nvSpPr>
        <p:spPr bwMode="auto">
          <a:xfrm>
            <a:off x="33528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40" name="Rectangle 55"/>
          <p:cNvSpPr>
            <a:spLocks noChangeArrowheads="1"/>
          </p:cNvSpPr>
          <p:nvPr/>
        </p:nvSpPr>
        <p:spPr bwMode="auto">
          <a:xfrm>
            <a:off x="35814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41" name="Rectangle 56"/>
          <p:cNvSpPr>
            <a:spLocks noChangeArrowheads="1"/>
          </p:cNvSpPr>
          <p:nvPr/>
        </p:nvSpPr>
        <p:spPr bwMode="auto">
          <a:xfrm>
            <a:off x="38100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42" name="Rectangle 57"/>
          <p:cNvSpPr>
            <a:spLocks noChangeArrowheads="1"/>
          </p:cNvSpPr>
          <p:nvPr/>
        </p:nvSpPr>
        <p:spPr bwMode="auto">
          <a:xfrm>
            <a:off x="40386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43" name="Rectangle 58"/>
          <p:cNvSpPr>
            <a:spLocks noChangeArrowheads="1"/>
          </p:cNvSpPr>
          <p:nvPr/>
        </p:nvSpPr>
        <p:spPr bwMode="auto">
          <a:xfrm>
            <a:off x="42672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44" name="Rectangle 59"/>
          <p:cNvSpPr>
            <a:spLocks noChangeArrowheads="1"/>
          </p:cNvSpPr>
          <p:nvPr/>
        </p:nvSpPr>
        <p:spPr bwMode="auto">
          <a:xfrm>
            <a:off x="44958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45" name="Rectangle 60"/>
          <p:cNvSpPr>
            <a:spLocks noChangeArrowheads="1"/>
          </p:cNvSpPr>
          <p:nvPr/>
        </p:nvSpPr>
        <p:spPr bwMode="auto">
          <a:xfrm>
            <a:off x="47244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46" name="Rectangle 61"/>
          <p:cNvSpPr>
            <a:spLocks noChangeArrowheads="1"/>
          </p:cNvSpPr>
          <p:nvPr/>
        </p:nvSpPr>
        <p:spPr bwMode="auto">
          <a:xfrm>
            <a:off x="49530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47" name="Rectangle 62"/>
          <p:cNvSpPr>
            <a:spLocks noChangeArrowheads="1"/>
          </p:cNvSpPr>
          <p:nvPr/>
        </p:nvSpPr>
        <p:spPr bwMode="auto">
          <a:xfrm>
            <a:off x="51816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48" name="Rectangle 63"/>
          <p:cNvSpPr>
            <a:spLocks noChangeArrowheads="1"/>
          </p:cNvSpPr>
          <p:nvPr/>
        </p:nvSpPr>
        <p:spPr bwMode="auto">
          <a:xfrm>
            <a:off x="54102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49" name="Rectangle 64"/>
          <p:cNvSpPr>
            <a:spLocks noChangeArrowheads="1"/>
          </p:cNvSpPr>
          <p:nvPr/>
        </p:nvSpPr>
        <p:spPr bwMode="auto">
          <a:xfrm>
            <a:off x="56388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50" name="Rectangle 65"/>
          <p:cNvSpPr>
            <a:spLocks noChangeArrowheads="1"/>
          </p:cNvSpPr>
          <p:nvPr/>
        </p:nvSpPr>
        <p:spPr bwMode="auto">
          <a:xfrm>
            <a:off x="58674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51" name="Rectangle 66"/>
          <p:cNvSpPr>
            <a:spLocks noChangeArrowheads="1"/>
          </p:cNvSpPr>
          <p:nvPr/>
        </p:nvSpPr>
        <p:spPr bwMode="auto">
          <a:xfrm>
            <a:off x="60960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52" name="Rectangle 67"/>
          <p:cNvSpPr>
            <a:spLocks noChangeArrowheads="1"/>
          </p:cNvSpPr>
          <p:nvPr/>
        </p:nvSpPr>
        <p:spPr bwMode="auto">
          <a:xfrm>
            <a:off x="26670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53" name="Rectangle 68"/>
          <p:cNvSpPr>
            <a:spLocks noChangeArrowheads="1"/>
          </p:cNvSpPr>
          <p:nvPr/>
        </p:nvSpPr>
        <p:spPr bwMode="auto">
          <a:xfrm>
            <a:off x="28956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54" name="Rectangle 69"/>
          <p:cNvSpPr>
            <a:spLocks noChangeArrowheads="1"/>
          </p:cNvSpPr>
          <p:nvPr/>
        </p:nvSpPr>
        <p:spPr bwMode="auto">
          <a:xfrm>
            <a:off x="31242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55" name="Rectangle 70"/>
          <p:cNvSpPr>
            <a:spLocks noChangeArrowheads="1"/>
          </p:cNvSpPr>
          <p:nvPr/>
        </p:nvSpPr>
        <p:spPr bwMode="auto">
          <a:xfrm>
            <a:off x="33528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56" name="Rectangle 71"/>
          <p:cNvSpPr>
            <a:spLocks noChangeArrowheads="1"/>
          </p:cNvSpPr>
          <p:nvPr/>
        </p:nvSpPr>
        <p:spPr bwMode="auto">
          <a:xfrm>
            <a:off x="35814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57" name="Rectangle 72"/>
          <p:cNvSpPr>
            <a:spLocks noChangeArrowheads="1"/>
          </p:cNvSpPr>
          <p:nvPr/>
        </p:nvSpPr>
        <p:spPr bwMode="auto">
          <a:xfrm>
            <a:off x="38100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58" name="Rectangle 73"/>
          <p:cNvSpPr>
            <a:spLocks noChangeArrowheads="1"/>
          </p:cNvSpPr>
          <p:nvPr/>
        </p:nvSpPr>
        <p:spPr bwMode="auto">
          <a:xfrm>
            <a:off x="40386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59" name="Rectangle 74"/>
          <p:cNvSpPr>
            <a:spLocks noChangeArrowheads="1"/>
          </p:cNvSpPr>
          <p:nvPr/>
        </p:nvSpPr>
        <p:spPr bwMode="auto">
          <a:xfrm>
            <a:off x="42672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60" name="Rectangle 75"/>
          <p:cNvSpPr>
            <a:spLocks noChangeArrowheads="1"/>
          </p:cNvSpPr>
          <p:nvPr/>
        </p:nvSpPr>
        <p:spPr bwMode="auto">
          <a:xfrm>
            <a:off x="4495800" y="32004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61" name="Rectangle 76"/>
          <p:cNvSpPr>
            <a:spLocks noChangeArrowheads="1"/>
          </p:cNvSpPr>
          <p:nvPr/>
        </p:nvSpPr>
        <p:spPr bwMode="auto">
          <a:xfrm>
            <a:off x="4724400" y="32004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62" name="Rectangle 77"/>
          <p:cNvSpPr>
            <a:spLocks noChangeArrowheads="1"/>
          </p:cNvSpPr>
          <p:nvPr/>
        </p:nvSpPr>
        <p:spPr bwMode="auto">
          <a:xfrm>
            <a:off x="49530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63" name="Rectangle 78"/>
          <p:cNvSpPr>
            <a:spLocks noChangeArrowheads="1"/>
          </p:cNvSpPr>
          <p:nvPr/>
        </p:nvSpPr>
        <p:spPr bwMode="auto">
          <a:xfrm>
            <a:off x="51816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64" name="Rectangle 79"/>
          <p:cNvSpPr>
            <a:spLocks noChangeArrowheads="1"/>
          </p:cNvSpPr>
          <p:nvPr/>
        </p:nvSpPr>
        <p:spPr bwMode="auto">
          <a:xfrm>
            <a:off x="54102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65" name="Rectangle 80"/>
          <p:cNvSpPr>
            <a:spLocks noChangeArrowheads="1"/>
          </p:cNvSpPr>
          <p:nvPr/>
        </p:nvSpPr>
        <p:spPr bwMode="auto">
          <a:xfrm>
            <a:off x="56388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66" name="Rectangle 81"/>
          <p:cNvSpPr>
            <a:spLocks noChangeArrowheads="1"/>
          </p:cNvSpPr>
          <p:nvPr/>
        </p:nvSpPr>
        <p:spPr bwMode="auto">
          <a:xfrm>
            <a:off x="58674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67" name="Rectangle 82"/>
          <p:cNvSpPr>
            <a:spLocks noChangeArrowheads="1"/>
          </p:cNvSpPr>
          <p:nvPr/>
        </p:nvSpPr>
        <p:spPr bwMode="auto">
          <a:xfrm>
            <a:off x="60960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68" name="Rectangle 83"/>
          <p:cNvSpPr>
            <a:spLocks noChangeArrowheads="1"/>
          </p:cNvSpPr>
          <p:nvPr/>
        </p:nvSpPr>
        <p:spPr bwMode="auto">
          <a:xfrm>
            <a:off x="26670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69" name="Rectangle 84"/>
          <p:cNvSpPr>
            <a:spLocks noChangeArrowheads="1"/>
          </p:cNvSpPr>
          <p:nvPr/>
        </p:nvSpPr>
        <p:spPr bwMode="auto">
          <a:xfrm>
            <a:off x="28956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70" name="Rectangle 85"/>
          <p:cNvSpPr>
            <a:spLocks noChangeArrowheads="1"/>
          </p:cNvSpPr>
          <p:nvPr/>
        </p:nvSpPr>
        <p:spPr bwMode="auto">
          <a:xfrm>
            <a:off x="31242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71" name="Rectangle 86"/>
          <p:cNvSpPr>
            <a:spLocks noChangeArrowheads="1"/>
          </p:cNvSpPr>
          <p:nvPr/>
        </p:nvSpPr>
        <p:spPr bwMode="auto">
          <a:xfrm>
            <a:off x="33528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72" name="Rectangle 87"/>
          <p:cNvSpPr>
            <a:spLocks noChangeArrowheads="1"/>
          </p:cNvSpPr>
          <p:nvPr/>
        </p:nvSpPr>
        <p:spPr bwMode="auto">
          <a:xfrm>
            <a:off x="35814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73" name="Rectangle 88"/>
          <p:cNvSpPr>
            <a:spLocks noChangeArrowheads="1"/>
          </p:cNvSpPr>
          <p:nvPr/>
        </p:nvSpPr>
        <p:spPr bwMode="auto">
          <a:xfrm>
            <a:off x="38100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74" name="Rectangle 89"/>
          <p:cNvSpPr>
            <a:spLocks noChangeArrowheads="1"/>
          </p:cNvSpPr>
          <p:nvPr/>
        </p:nvSpPr>
        <p:spPr bwMode="auto">
          <a:xfrm>
            <a:off x="4038600" y="34290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75" name="Rectangle 90"/>
          <p:cNvSpPr>
            <a:spLocks noChangeArrowheads="1"/>
          </p:cNvSpPr>
          <p:nvPr/>
        </p:nvSpPr>
        <p:spPr bwMode="auto">
          <a:xfrm>
            <a:off x="4267200" y="34290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76" name="Rectangle 91"/>
          <p:cNvSpPr>
            <a:spLocks noChangeArrowheads="1"/>
          </p:cNvSpPr>
          <p:nvPr/>
        </p:nvSpPr>
        <p:spPr bwMode="auto">
          <a:xfrm>
            <a:off x="44958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77" name="Rectangle 92"/>
          <p:cNvSpPr>
            <a:spLocks noChangeArrowheads="1"/>
          </p:cNvSpPr>
          <p:nvPr/>
        </p:nvSpPr>
        <p:spPr bwMode="auto">
          <a:xfrm>
            <a:off x="47244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78" name="Rectangle 93"/>
          <p:cNvSpPr>
            <a:spLocks noChangeArrowheads="1"/>
          </p:cNvSpPr>
          <p:nvPr/>
        </p:nvSpPr>
        <p:spPr bwMode="auto">
          <a:xfrm>
            <a:off x="4953000" y="34290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79" name="Rectangle 94"/>
          <p:cNvSpPr>
            <a:spLocks noChangeArrowheads="1"/>
          </p:cNvSpPr>
          <p:nvPr/>
        </p:nvSpPr>
        <p:spPr bwMode="auto">
          <a:xfrm>
            <a:off x="51816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80" name="Rectangle 95"/>
          <p:cNvSpPr>
            <a:spLocks noChangeArrowheads="1"/>
          </p:cNvSpPr>
          <p:nvPr/>
        </p:nvSpPr>
        <p:spPr bwMode="auto">
          <a:xfrm>
            <a:off x="54102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81" name="Rectangle 96"/>
          <p:cNvSpPr>
            <a:spLocks noChangeArrowheads="1"/>
          </p:cNvSpPr>
          <p:nvPr/>
        </p:nvSpPr>
        <p:spPr bwMode="auto">
          <a:xfrm>
            <a:off x="56388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82" name="Rectangle 97"/>
          <p:cNvSpPr>
            <a:spLocks noChangeArrowheads="1"/>
          </p:cNvSpPr>
          <p:nvPr/>
        </p:nvSpPr>
        <p:spPr bwMode="auto">
          <a:xfrm>
            <a:off x="58674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83" name="Rectangle 98"/>
          <p:cNvSpPr>
            <a:spLocks noChangeArrowheads="1"/>
          </p:cNvSpPr>
          <p:nvPr/>
        </p:nvSpPr>
        <p:spPr bwMode="auto">
          <a:xfrm>
            <a:off x="60960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84" name="Rectangle 99"/>
          <p:cNvSpPr>
            <a:spLocks noChangeArrowheads="1"/>
          </p:cNvSpPr>
          <p:nvPr/>
        </p:nvSpPr>
        <p:spPr bwMode="auto">
          <a:xfrm>
            <a:off x="26670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85" name="Rectangle 100"/>
          <p:cNvSpPr>
            <a:spLocks noChangeArrowheads="1"/>
          </p:cNvSpPr>
          <p:nvPr/>
        </p:nvSpPr>
        <p:spPr bwMode="auto">
          <a:xfrm>
            <a:off x="28956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86" name="Rectangle 101"/>
          <p:cNvSpPr>
            <a:spLocks noChangeArrowheads="1"/>
          </p:cNvSpPr>
          <p:nvPr/>
        </p:nvSpPr>
        <p:spPr bwMode="auto">
          <a:xfrm>
            <a:off x="31242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87" name="Rectangle 102"/>
          <p:cNvSpPr>
            <a:spLocks noChangeArrowheads="1"/>
          </p:cNvSpPr>
          <p:nvPr/>
        </p:nvSpPr>
        <p:spPr bwMode="auto">
          <a:xfrm>
            <a:off x="33528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88" name="Rectangle 103"/>
          <p:cNvSpPr>
            <a:spLocks noChangeArrowheads="1"/>
          </p:cNvSpPr>
          <p:nvPr/>
        </p:nvSpPr>
        <p:spPr bwMode="auto">
          <a:xfrm>
            <a:off x="35814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89" name="Rectangle 104"/>
          <p:cNvSpPr>
            <a:spLocks noChangeArrowheads="1"/>
          </p:cNvSpPr>
          <p:nvPr/>
        </p:nvSpPr>
        <p:spPr bwMode="auto">
          <a:xfrm>
            <a:off x="3810000" y="36576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90" name="Rectangle 105"/>
          <p:cNvSpPr>
            <a:spLocks noChangeArrowheads="1"/>
          </p:cNvSpPr>
          <p:nvPr/>
        </p:nvSpPr>
        <p:spPr bwMode="auto">
          <a:xfrm>
            <a:off x="40386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91" name="Rectangle 106"/>
          <p:cNvSpPr>
            <a:spLocks noChangeArrowheads="1"/>
          </p:cNvSpPr>
          <p:nvPr/>
        </p:nvSpPr>
        <p:spPr bwMode="auto">
          <a:xfrm>
            <a:off x="42672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92" name="Rectangle 107"/>
          <p:cNvSpPr>
            <a:spLocks noChangeArrowheads="1"/>
          </p:cNvSpPr>
          <p:nvPr/>
        </p:nvSpPr>
        <p:spPr bwMode="auto">
          <a:xfrm>
            <a:off x="44958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93" name="Rectangle 108"/>
          <p:cNvSpPr>
            <a:spLocks noChangeArrowheads="1"/>
          </p:cNvSpPr>
          <p:nvPr/>
        </p:nvSpPr>
        <p:spPr bwMode="auto">
          <a:xfrm>
            <a:off x="47244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94" name="Rectangle 109"/>
          <p:cNvSpPr>
            <a:spLocks noChangeArrowheads="1"/>
          </p:cNvSpPr>
          <p:nvPr/>
        </p:nvSpPr>
        <p:spPr bwMode="auto">
          <a:xfrm>
            <a:off x="49530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95" name="Rectangle 110"/>
          <p:cNvSpPr>
            <a:spLocks noChangeArrowheads="1"/>
          </p:cNvSpPr>
          <p:nvPr/>
        </p:nvSpPr>
        <p:spPr bwMode="auto">
          <a:xfrm>
            <a:off x="5181600" y="36576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96" name="Rectangle 111"/>
          <p:cNvSpPr>
            <a:spLocks noChangeArrowheads="1"/>
          </p:cNvSpPr>
          <p:nvPr/>
        </p:nvSpPr>
        <p:spPr bwMode="auto">
          <a:xfrm>
            <a:off x="54102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97" name="Rectangle 112"/>
          <p:cNvSpPr>
            <a:spLocks noChangeArrowheads="1"/>
          </p:cNvSpPr>
          <p:nvPr/>
        </p:nvSpPr>
        <p:spPr bwMode="auto">
          <a:xfrm>
            <a:off x="56388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98" name="Rectangle 113"/>
          <p:cNvSpPr>
            <a:spLocks noChangeArrowheads="1"/>
          </p:cNvSpPr>
          <p:nvPr/>
        </p:nvSpPr>
        <p:spPr bwMode="auto">
          <a:xfrm>
            <a:off x="58674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99" name="Rectangle 114"/>
          <p:cNvSpPr>
            <a:spLocks noChangeArrowheads="1"/>
          </p:cNvSpPr>
          <p:nvPr/>
        </p:nvSpPr>
        <p:spPr bwMode="auto">
          <a:xfrm>
            <a:off x="60960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00" name="Rectangle 115"/>
          <p:cNvSpPr>
            <a:spLocks noChangeArrowheads="1"/>
          </p:cNvSpPr>
          <p:nvPr/>
        </p:nvSpPr>
        <p:spPr bwMode="auto">
          <a:xfrm>
            <a:off x="26670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01" name="Rectangle 116"/>
          <p:cNvSpPr>
            <a:spLocks noChangeArrowheads="1"/>
          </p:cNvSpPr>
          <p:nvPr/>
        </p:nvSpPr>
        <p:spPr bwMode="auto">
          <a:xfrm>
            <a:off x="28956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02" name="Rectangle 117"/>
          <p:cNvSpPr>
            <a:spLocks noChangeArrowheads="1"/>
          </p:cNvSpPr>
          <p:nvPr/>
        </p:nvSpPr>
        <p:spPr bwMode="auto">
          <a:xfrm>
            <a:off x="31242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03" name="Rectangle 118"/>
          <p:cNvSpPr>
            <a:spLocks noChangeArrowheads="1"/>
          </p:cNvSpPr>
          <p:nvPr/>
        </p:nvSpPr>
        <p:spPr bwMode="auto">
          <a:xfrm>
            <a:off x="33528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04" name="Rectangle 119"/>
          <p:cNvSpPr>
            <a:spLocks noChangeArrowheads="1"/>
          </p:cNvSpPr>
          <p:nvPr/>
        </p:nvSpPr>
        <p:spPr bwMode="auto">
          <a:xfrm>
            <a:off x="35814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05" name="Rectangle 120"/>
          <p:cNvSpPr>
            <a:spLocks noChangeArrowheads="1"/>
          </p:cNvSpPr>
          <p:nvPr/>
        </p:nvSpPr>
        <p:spPr bwMode="auto">
          <a:xfrm>
            <a:off x="3810000" y="38862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06" name="Rectangle 121"/>
          <p:cNvSpPr>
            <a:spLocks noChangeArrowheads="1"/>
          </p:cNvSpPr>
          <p:nvPr/>
        </p:nvSpPr>
        <p:spPr bwMode="auto">
          <a:xfrm>
            <a:off x="40386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07" name="Rectangle 122"/>
          <p:cNvSpPr>
            <a:spLocks noChangeArrowheads="1"/>
          </p:cNvSpPr>
          <p:nvPr/>
        </p:nvSpPr>
        <p:spPr bwMode="auto">
          <a:xfrm>
            <a:off x="4267200" y="3886200"/>
            <a:ext cx="228600" cy="228600"/>
          </a:xfrm>
          <a:prstGeom prst="rect">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08" name="Rectangle 123"/>
          <p:cNvSpPr>
            <a:spLocks noChangeArrowheads="1"/>
          </p:cNvSpPr>
          <p:nvPr/>
        </p:nvSpPr>
        <p:spPr bwMode="auto">
          <a:xfrm>
            <a:off x="44958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09" name="Rectangle 124"/>
          <p:cNvSpPr>
            <a:spLocks noChangeArrowheads="1"/>
          </p:cNvSpPr>
          <p:nvPr/>
        </p:nvSpPr>
        <p:spPr bwMode="auto">
          <a:xfrm>
            <a:off x="47244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10" name="Rectangle 125"/>
          <p:cNvSpPr>
            <a:spLocks noChangeArrowheads="1"/>
          </p:cNvSpPr>
          <p:nvPr/>
        </p:nvSpPr>
        <p:spPr bwMode="auto">
          <a:xfrm>
            <a:off x="49530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11" name="Rectangle 126"/>
          <p:cNvSpPr>
            <a:spLocks noChangeArrowheads="1"/>
          </p:cNvSpPr>
          <p:nvPr/>
        </p:nvSpPr>
        <p:spPr bwMode="auto">
          <a:xfrm>
            <a:off x="5181600" y="38862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12" name="Rectangle 127"/>
          <p:cNvSpPr>
            <a:spLocks noChangeArrowheads="1"/>
          </p:cNvSpPr>
          <p:nvPr/>
        </p:nvSpPr>
        <p:spPr bwMode="auto">
          <a:xfrm>
            <a:off x="54102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13" name="Rectangle 128"/>
          <p:cNvSpPr>
            <a:spLocks noChangeArrowheads="1"/>
          </p:cNvSpPr>
          <p:nvPr/>
        </p:nvSpPr>
        <p:spPr bwMode="auto">
          <a:xfrm>
            <a:off x="56388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14" name="Rectangle 129"/>
          <p:cNvSpPr>
            <a:spLocks noChangeArrowheads="1"/>
          </p:cNvSpPr>
          <p:nvPr/>
        </p:nvSpPr>
        <p:spPr bwMode="auto">
          <a:xfrm>
            <a:off x="58674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15" name="Rectangle 130"/>
          <p:cNvSpPr>
            <a:spLocks noChangeArrowheads="1"/>
          </p:cNvSpPr>
          <p:nvPr/>
        </p:nvSpPr>
        <p:spPr bwMode="auto">
          <a:xfrm>
            <a:off x="60960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16" name="Rectangle 131"/>
          <p:cNvSpPr>
            <a:spLocks noChangeArrowheads="1"/>
          </p:cNvSpPr>
          <p:nvPr/>
        </p:nvSpPr>
        <p:spPr bwMode="auto">
          <a:xfrm>
            <a:off x="26670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17" name="Rectangle 132"/>
          <p:cNvSpPr>
            <a:spLocks noChangeArrowheads="1"/>
          </p:cNvSpPr>
          <p:nvPr/>
        </p:nvSpPr>
        <p:spPr bwMode="auto">
          <a:xfrm>
            <a:off x="28956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18" name="Rectangle 133"/>
          <p:cNvSpPr>
            <a:spLocks noChangeArrowheads="1"/>
          </p:cNvSpPr>
          <p:nvPr/>
        </p:nvSpPr>
        <p:spPr bwMode="auto">
          <a:xfrm>
            <a:off x="31242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19" name="Rectangle 134"/>
          <p:cNvSpPr>
            <a:spLocks noChangeArrowheads="1"/>
          </p:cNvSpPr>
          <p:nvPr/>
        </p:nvSpPr>
        <p:spPr bwMode="auto">
          <a:xfrm>
            <a:off x="33528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20" name="Rectangle 135"/>
          <p:cNvSpPr>
            <a:spLocks noChangeArrowheads="1"/>
          </p:cNvSpPr>
          <p:nvPr/>
        </p:nvSpPr>
        <p:spPr bwMode="auto">
          <a:xfrm>
            <a:off x="35814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21" name="Rectangle 136"/>
          <p:cNvSpPr>
            <a:spLocks noChangeArrowheads="1"/>
          </p:cNvSpPr>
          <p:nvPr/>
        </p:nvSpPr>
        <p:spPr bwMode="auto">
          <a:xfrm>
            <a:off x="3810000" y="41148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22" name="Rectangle 137"/>
          <p:cNvSpPr>
            <a:spLocks noChangeArrowheads="1"/>
          </p:cNvSpPr>
          <p:nvPr/>
        </p:nvSpPr>
        <p:spPr bwMode="auto">
          <a:xfrm>
            <a:off x="4038600" y="4114800"/>
            <a:ext cx="228600" cy="228600"/>
          </a:xfrm>
          <a:prstGeom prst="rect">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23" name="Rectangle 138"/>
          <p:cNvSpPr>
            <a:spLocks noChangeArrowheads="1"/>
          </p:cNvSpPr>
          <p:nvPr/>
        </p:nvSpPr>
        <p:spPr bwMode="auto">
          <a:xfrm>
            <a:off x="4267200" y="4114800"/>
            <a:ext cx="228600" cy="228600"/>
          </a:xfrm>
          <a:prstGeom prst="rect">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24" name="Rectangle 139"/>
          <p:cNvSpPr>
            <a:spLocks noChangeArrowheads="1"/>
          </p:cNvSpPr>
          <p:nvPr/>
        </p:nvSpPr>
        <p:spPr bwMode="auto">
          <a:xfrm>
            <a:off x="4495800" y="4114800"/>
            <a:ext cx="228600" cy="228600"/>
          </a:xfrm>
          <a:prstGeom prst="rect">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25" name="Rectangle 140"/>
          <p:cNvSpPr>
            <a:spLocks noChangeArrowheads="1"/>
          </p:cNvSpPr>
          <p:nvPr/>
        </p:nvSpPr>
        <p:spPr bwMode="auto">
          <a:xfrm>
            <a:off x="47244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26" name="Rectangle 141"/>
          <p:cNvSpPr>
            <a:spLocks noChangeArrowheads="1"/>
          </p:cNvSpPr>
          <p:nvPr/>
        </p:nvSpPr>
        <p:spPr bwMode="auto">
          <a:xfrm>
            <a:off x="49530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27" name="Rectangle 142"/>
          <p:cNvSpPr>
            <a:spLocks noChangeArrowheads="1"/>
          </p:cNvSpPr>
          <p:nvPr/>
        </p:nvSpPr>
        <p:spPr bwMode="auto">
          <a:xfrm>
            <a:off x="5181600" y="41148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28" name="Rectangle 143"/>
          <p:cNvSpPr>
            <a:spLocks noChangeArrowheads="1"/>
          </p:cNvSpPr>
          <p:nvPr/>
        </p:nvSpPr>
        <p:spPr bwMode="auto">
          <a:xfrm>
            <a:off x="54102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29" name="Rectangle 144"/>
          <p:cNvSpPr>
            <a:spLocks noChangeArrowheads="1"/>
          </p:cNvSpPr>
          <p:nvPr/>
        </p:nvSpPr>
        <p:spPr bwMode="auto">
          <a:xfrm>
            <a:off x="56388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30" name="Rectangle 145"/>
          <p:cNvSpPr>
            <a:spLocks noChangeArrowheads="1"/>
          </p:cNvSpPr>
          <p:nvPr/>
        </p:nvSpPr>
        <p:spPr bwMode="auto">
          <a:xfrm>
            <a:off x="58674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31" name="Rectangle 146"/>
          <p:cNvSpPr>
            <a:spLocks noChangeArrowheads="1"/>
          </p:cNvSpPr>
          <p:nvPr/>
        </p:nvSpPr>
        <p:spPr bwMode="auto">
          <a:xfrm>
            <a:off x="60960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32" name="Rectangle 147"/>
          <p:cNvSpPr>
            <a:spLocks noChangeArrowheads="1"/>
          </p:cNvSpPr>
          <p:nvPr/>
        </p:nvSpPr>
        <p:spPr bwMode="auto">
          <a:xfrm>
            <a:off x="26670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33" name="Rectangle 148"/>
          <p:cNvSpPr>
            <a:spLocks noChangeArrowheads="1"/>
          </p:cNvSpPr>
          <p:nvPr/>
        </p:nvSpPr>
        <p:spPr bwMode="auto">
          <a:xfrm>
            <a:off x="28956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34" name="Rectangle 149"/>
          <p:cNvSpPr>
            <a:spLocks noChangeArrowheads="1"/>
          </p:cNvSpPr>
          <p:nvPr/>
        </p:nvSpPr>
        <p:spPr bwMode="auto">
          <a:xfrm>
            <a:off x="31242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35" name="Rectangle 150"/>
          <p:cNvSpPr>
            <a:spLocks noChangeArrowheads="1"/>
          </p:cNvSpPr>
          <p:nvPr/>
        </p:nvSpPr>
        <p:spPr bwMode="auto">
          <a:xfrm>
            <a:off x="33528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36" name="Rectangle 151"/>
          <p:cNvSpPr>
            <a:spLocks noChangeArrowheads="1"/>
          </p:cNvSpPr>
          <p:nvPr/>
        </p:nvSpPr>
        <p:spPr bwMode="auto">
          <a:xfrm>
            <a:off x="3581400" y="43434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37" name="Rectangle 152"/>
          <p:cNvSpPr>
            <a:spLocks noChangeArrowheads="1"/>
          </p:cNvSpPr>
          <p:nvPr/>
        </p:nvSpPr>
        <p:spPr bwMode="auto">
          <a:xfrm>
            <a:off x="38100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38" name="Rectangle 153"/>
          <p:cNvSpPr>
            <a:spLocks noChangeArrowheads="1"/>
          </p:cNvSpPr>
          <p:nvPr/>
        </p:nvSpPr>
        <p:spPr bwMode="auto">
          <a:xfrm>
            <a:off x="40386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39" name="Rectangle 154"/>
          <p:cNvSpPr>
            <a:spLocks noChangeArrowheads="1"/>
          </p:cNvSpPr>
          <p:nvPr/>
        </p:nvSpPr>
        <p:spPr bwMode="auto">
          <a:xfrm>
            <a:off x="4267200" y="4343400"/>
            <a:ext cx="228600" cy="228600"/>
          </a:xfrm>
          <a:prstGeom prst="rect">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40" name="Rectangle 155"/>
          <p:cNvSpPr>
            <a:spLocks noChangeArrowheads="1"/>
          </p:cNvSpPr>
          <p:nvPr/>
        </p:nvSpPr>
        <p:spPr bwMode="auto">
          <a:xfrm>
            <a:off x="44958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41" name="Rectangle 156"/>
          <p:cNvSpPr>
            <a:spLocks noChangeArrowheads="1"/>
          </p:cNvSpPr>
          <p:nvPr/>
        </p:nvSpPr>
        <p:spPr bwMode="auto">
          <a:xfrm>
            <a:off x="47244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42" name="Rectangle 157"/>
          <p:cNvSpPr>
            <a:spLocks noChangeArrowheads="1"/>
          </p:cNvSpPr>
          <p:nvPr/>
        </p:nvSpPr>
        <p:spPr bwMode="auto">
          <a:xfrm>
            <a:off x="4953000" y="43434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43" name="Rectangle 158"/>
          <p:cNvSpPr>
            <a:spLocks noChangeArrowheads="1"/>
          </p:cNvSpPr>
          <p:nvPr/>
        </p:nvSpPr>
        <p:spPr bwMode="auto">
          <a:xfrm>
            <a:off x="51816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44" name="Rectangle 159"/>
          <p:cNvSpPr>
            <a:spLocks noChangeArrowheads="1"/>
          </p:cNvSpPr>
          <p:nvPr/>
        </p:nvSpPr>
        <p:spPr bwMode="auto">
          <a:xfrm>
            <a:off x="54102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45" name="Rectangle 160"/>
          <p:cNvSpPr>
            <a:spLocks noChangeArrowheads="1"/>
          </p:cNvSpPr>
          <p:nvPr/>
        </p:nvSpPr>
        <p:spPr bwMode="auto">
          <a:xfrm>
            <a:off x="56388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46" name="Rectangle 161"/>
          <p:cNvSpPr>
            <a:spLocks noChangeArrowheads="1"/>
          </p:cNvSpPr>
          <p:nvPr/>
        </p:nvSpPr>
        <p:spPr bwMode="auto">
          <a:xfrm>
            <a:off x="58674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47" name="Rectangle 162"/>
          <p:cNvSpPr>
            <a:spLocks noChangeArrowheads="1"/>
          </p:cNvSpPr>
          <p:nvPr/>
        </p:nvSpPr>
        <p:spPr bwMode="auto">
          <a:xfrm>
            <a:off x="60960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48" name="Rectangle 163"/>
          <p:cNvSpPr>
            <a:spLocks noChangeArrowheads="1"/>
          </p:cNvSpPr>
          <p:nvPr/>
        </p:nvSpPr>
        <p:spPr bwMode="auto">
          <a:xfrm>
            <a:off x="26670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49" name="Rectangle 164"/>
          <p:cNvSpPr>
            <a:spLocks noChangeArrowheads="1"/>
          </p:cNvSpPr>
          <p:nvPr/>
        </p:nvSpPr>
        <p:spPr bwMode="auto">
          <a:xfrm>
            <a:off x="28956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50" name="Rectangle 165"/>
          <p:cNvSpPr>
            <a:spLocks noChangeArrowheads="1"/>
          </p:cNvSpPr>
          <p:nvPr/>
        </p:nvSpPr>
        <p:spPr bwMode="auto">
          <a:xfrm>
            <a:off x="31242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51" name="Rectangle 166"/>
          <p:cNvSpPr>
            <a:spLocks noChangeArrowheads="1"/>
          </p:cNvSpPr>
          <p:nvPr/>
        </p:nvSpPr>
        <p:spPr bwMode="auto">
          <a:xfrm>
            <a:off x="33528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52" name="Rectangle 167"/>
          <p:cNvSpPr>
            <a:spLocks noChangeArrowheads="1"/>
          </p:cNvSpPr>
          <p:nvPr/>
        </p:nvSpPr>
        <p:spPr bwMode="auto">
          <a:xfrm>
            <a:off x="3581400" y="45720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53" name="Rectangle 168"/>
          <p:cNvSpPr>
            <a:spLocks noChangeArrowheads="1"/>
          </p:cNvSpPr>
          <p:nvPr/>
        </p:nvSpPr>
        <p:spPr bwMode="auto">
          <a:xfrm>
            <a:off x="38100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54" name="Rectangle 169"/>
          <p:cNvSpPr>
            <a:spLocks noChangeArrowheads="1"/>
          </p:cNvSpPr>
          <p:nvPr/>
        </p:nvSpPr>
        <p:spPr bwMode="auto">
          <a:xfrm>
            <a:off x="40386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55" name="Rectangle 170"/>
          <p:cNvSpPr>
            <a:spLocks noChangeArrowheads="1"/>
          </p:cNvSpPr>
          <p:nvPr/>
        </p:nvSpPr>
        <p:spPr bwMode="auto">
          <a:xfrm>
            <a:off x="42672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56" name="Rectangle 171"/>
          <p:cNvSpPr>
            <a:spLocks noChangeArrowheads="1"/>
          </p:cNvSpPr>
          <p:nvPr/>
        </p:nvSpPr>
        <p:spPr bwMode="auto">
          <a:xfrm>
            <a:off x="44958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57" name="Rectangle 172"/>
          <p:cNvSpPr>
            <a:spLocks noChangeArrowheads="1"/>
          </p:cNvSpPr>
          <p:nvPr/>
        </p:nvSpPr>
        <p:spPr bwMode="auto">
          <a:xfrm>
            <a:off x="47244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58" name="Rectangle 173"/>
          <p:cNvSpPr>
            <a:spLocks noChangeArrowheads="1"/>
          </p:cNvSpPr>
          <p:nvPr/>
        </p:nvSpPr>
        <p:spPr bwMode="auto">
          <a:xfrm>
            <a:off x="4953000" y="45720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59" name="Rectangle 174"/>
          <p:cNvSpPr>
            <a:spLocks noChangeArrowheads="1"/>
          </p:cNvSpPr>
          <p:nvPr/>
        </p:nvSpPr>
        <p:spPr bwMode="auto">
          <a:xfrm>
            <a:off x="51816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60" name="Rectangle 175"/>
          <p:cNvSpPr>
            <a:spLocks noChangeArrowheads="1"/>
          </p:cNvSpPr>
          <p:nvPr/>
        </p:nvSpPr>
        <p:spPr bwMode="auto">
          <a:xfrm>
            <a:off x="54102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61" name="Rectangle 176"/>
          <p:cNvSpPr>
            <a:spLocks noChangeArrowheads="1"/>
          </p:cNvSpPr>
          <p:nvPr/>
        </p:nvSpPr>
        <p:spPr bwMode="auto">
          <a:xfrm>
            <a:off x="56388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62" name="Rectangle 177"/>
          <p:cNvSpPr>
            <a:spLocks noChangeArrowheads="1"/>
          </p:cNvSpPr>
          <p:nvPr/>
        </p:nvSpPr>
        <p:spPr bwMode="auto">
          <a:xfrm>
            <a:off x="58674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63" name="Rectangle 178"/>
          <p:cNvSpPr>
            <a:spLocks noChangeArrowheads="1"/>
          </p:cNvSpPr>
          <p:nvPr/>
        </p:nvSpPr>
        <p:spPr bwMode="auto">
          <a:xfrm>
            <a:off x="60960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64" name="Rectangle 179"/>
          <p:cNvSpPr>
            <a:spLocks noChangeArrowheads="1"/>
          </p:cNvSpPr>
          <p:nvPr/>
        </p:nvSpPr>
        <p:spPr bwMode="auto">
          <a:xfrm>
            <a:off x="26670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65" name="Rectangle 180"/>
          <p:cNvSpPr>
            <a:spLocks noChangeArrowheads="1"/>
          </p:cNvSpPr>
          <p:nvPr/>
        </p:nvSpPr>
        <p:spPr bwMode="auto">
          <a:xfrm>
            <a:off x="28956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66" name="Rectangle 181"/>
          <p:cNvSpPr>
            <a:spLocks noChangeArrowheads="1"/>
          </p:cNvSpPr>
          <p:nvPr/>
        </p:nvSpPr>
        <p:spPr bwMode="auto">
          <a:xfrm>
            <a:off x="31242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67" name="Rectangle 182"/>
          <p:cNvSpPr>
            <a:spLocks noChangeArrowheads="1"/>
          </p:cNvSpPr>
          <p:nvPr/>
        </p:nvSpPr>
        <p:spPr bwMode="auto">
          <a:xfrm>
            <a:off x="33528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68" name="Rectangle 183"/>
          <p:cNvSpPr>
            <a:spLocks noChangeArrowheads="1"/>
          </p:cNvSpPr>
          <p:nvPr/>
        </p:nvSpPr>
        <p:spPr bwMode="auto">
          <a:xfrm>
            <a:off x="3581400" y="48006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69" name="Rectangle 184"/>
          <p:cNvSpPr>
            <a:spLocks noChangeArrowheads="1"/>
          </p:cNvSpPr>
          <p:nvPr/>
        </p:nvSpPr>
        <p:spPr bwMode="auto">
          <a:xfrm>
            <a:off x="38100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70" name="Rectangle 185"/>
          <p:cNvSpPr>
            <a:spLocks noChangeArrowheads="1"/>
          </p:cNvSpPr>
          <p:nvPr/>
        </p:nvSpPr>
        <p:spPr bwMode="auto">
          <a:xfrm>
            <a:off x="40386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71" name="Rectangle 186"/>
          <p:cNvSpPr>
            <a:spLocks noChangeArrowheads="1"/>
          </p:cNvSpPr>
          <p:nvPr/>
        </p:nvSpPr>
        <p:spPr bwMode="auto">
          <a:xfrm>
            <a:off x="42672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72" name="Rectangle 187"/>
          <p:cNvSpPr>
            <a:spLocks noChangeArrowheads="1"/>
          </p:cNvSpPr>
          <p:nvPr/>
        </p:nvSpPr>
        <p:spPr bwMode="auto">
          <a:xfrm>
            <a:off x="4495800" y="48006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73" name="Rectangle 188"/>
          <p:cNvSpPr>
            <a:spLocks noChangeArrowheads="1"/>
          </p:cNvSpPr>
          <p:nvPr/>
        </p:nvSpPr>
        <p:spPr bwMode="auto">
          <a:xfrm>
            <a:off x="4724400" y="48006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74" name="Rectangle 189"/>
          <p:cNvSpPr>
            <a:spLocks noChangeArrowheads="1"/>
          </p:cNvSpPr>
          <p:nvPr/>
        </p:nvSpPr>
        <p:spPr bwMode="auto">
          <a:xfrm>
            <a:off x="49530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75" name="Rectangle 190"/>
          <p:cNvSpPr>
            <a:spLocks noChangeArrowheads="1"/>
          </p:cNvSpPr>
          <p:nvPr/>
        </p:nvSpPr>
        <p:spPr bwMode="auto">
          <a:xfrm>
            <a:off x="51816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76" name="Rectangle 191"/>
          <p:cNvSpPr>
            <a:spLocks noChangeArrowheads="1"/>
          </p:cNvSpPr>
          <p:nvPr/>
        </p:nvSpPr>
        <p:spPr bwMode="auto">
          <a:xfrm>
            <a:off x="54102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77" name="Rectangle 192"/>
          <p:cNvSpPr>
            <a:spLocks noChangeArrowheads="1"/>
          </p:cNvSpPr>
          <p:nvPr/>
        </p:nvSpPr>
        <p:spPr bwMode="auto">
          <a:xfrm>
            <a:off x="56388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78" name="Rectangle 193"/>
          <p:cNvSpPr>
            <a:spLocks noChangeArrowheads="1"/>
          </p:cNvSpPr>
          <p:nvPr/>
        </p:nvSpPr>
        <p:spPr bwMode="auto">
          <a:xfrm>
            <a:off x="58674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79" name="Rectangle 194"/>
          <p:cNvSpPr>
            <a:spLocks noChangeArrowheads="1"/>
          </p:cNvSpPr>
          <p:nvPr/>
        </p:nvSpPr>
        <p:spPr bwMode="auto">
          <a:xfrm>
            <a:off x="60960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80" name="Rectangle 195"/>
          <p:cNvSpPr>
            <a:spLocks noChangeArrowheads="1"/>
          </p:cNvSpPr>
          <p:nvPr/>
        </p:nvSpPr>
        <p:spPr bwMode="auto">
          <a:xfrm>
            <a:off x="26670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81" name="Rectangle 196"/>
          <p:cNvSpPr>
            <a:spLocks noChangeArrowheads="1"/>
          </p:cNvSpPr>
          <p:nvPr/>
        </p:nvSpPr>
        <p:spPr bwMode="auto">
          <a:xfrm>
            <a:off x="28956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82" name="Rectangle 197"/>
          <p:cNvSpPr>
            <a:spLocks noChangeArrowheads="1"/>
          </p:cNvSpPr>
          <p:nvPr/>
        </p:nvSpPr>
        <p:spPr bwMode="auto">
          <a:xfrm>
            <a:off x="31242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83" name="Rectangle 198"/>
          <p:cNvSpPr>
            <a:spLocks noChangeArrowheads="1"/>
          </p:cNvSpPr>
          <p:nvPr/>
        </p:nvSpPr>
        <p:spPr bwMode="auto">
          <a:xfrm>
            <a:off x="33528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84" name="Rectangle 199"/>
          <p:cNvSpPr>
            <a:spLocks noChangeArrowheads="1"/>
          </p:cNvSpPr>
          <p:nvPr/>
        </p:nvSpPr>
        <p:spPr bwMode="auto">
          <a:xfrm>
            <a:off x="35814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85" name="Rectangle 200"/>
          <p:cNvSpPr>
            <a:spLocks noChangeArrowheads="1"/>
          </p:cNvSpPr>
          <p:nvPr/>
        </p:nvSpPr>
        <p:spPr bwMode="auto">
          <a:xfrm>
            <a:off x="3810000" y="50292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86" name="Rectangle 201"/>
          <p:cNvSpPr>
            <a:spLocks noChangeArrowheads="1"/>
          </p:cNvSpPr>
          <p:nvPr/>
        </p:nvSpPr>
        <p:spPr bwMode="auto">
          <a:xfrm>
            <a:off x="4038600" y="50292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87" name="Rectangle 202"/>
          <p:cNvSpPr>
            <a:spLocks noChangeArrowheads="1"/>
          </p:cNvSpPr>
          <p:nvPr/>
        </p:nvSpPr>
        <p:spPr bwMode="auto">
          <a:xfrm>
            <a:off x="4267200" y="50292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88" name="Rectangle 203"/>
          <p:cNvSpPr>
            <a:spLocks noChangeArrowheads="1"/>
          </p:cNvSpPr>
          <p:nvPr/>
        </p:nvSpPr>
        <p:spPr bwMode="auto">
          <a:xfrm>
            <a:off x="44958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89" name="Rectangle 204"/>
          <p:cNvSpPr>
            <a:spLocks noChangeArrowheads="1"/>
          </p:cNvSpPr>
          <p:nvPr/>
        </p:nvSpPr>
        <p:spPr bwMode="auto">
          <a:xfrm>
            <a:off x="47244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90" name="Rectangle 205"/>
          <p:cNvSpPr>
            <a:spLocks noChangeArrowheads="1"/>
          </p:cNvSpPr>
          <p:nvPr/>
        </p:nvSpPr>
        <p:spPr bwMode="auto">
          <a:xfrm>
            <a:off x="49530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91" name="Rectangle 206"/>
          <p:cNvSpPr>
            <a:spLocks noChangeArrowheads="1"/>
          </p:cNvSpPr>
          <p:nvPr/>
        </p:nvSpPr>
        <p:spPr bwMode="auto">
          <a:xfrm>
            <a:off x="51816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92" name="Rectangle 207"/>
          <p:cNvSpPr>
            <a:spLocks noChangeArrowheads="1"/>
          </p:cNvSpPr>
          <p:nvPr/>
        </p:nvSpPr>
        <p:spPr bwMode="auto">
          <a:xfrm>
            <a:off x="54102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93" name="Rectangle 208"/>
          <p:cNvSpPr>
            <a:spLocks noChangeArrowheads="1"/>
          </p:cNvSpPr>
          <p:nvPr/>
        </p:nvSpPr>
        <p:spPr bwMode="auto">
          <a:xfrm>
            <a:off x="56388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94" name="Rectangle 209"/>
          <p:cNvSpPr>
            <a:spLocks noChangeArrowheads="1"/>
          </p:cNvSpPr>
          <p:nvPr/>
        </p:nvSpPr>
        <p:spPr bwMode="auto">
          <a:xfrm>
            <a:off x="58674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95" name="Rectangle 210"/>
          <p:cNvSpPr>
            <a:spLocks noChangeArrowheads="1"/>
          </p:cNvSpPr>
          <p:nvPr/>
        </p:nvSpPr>
        <p:spPr bwMode="auto">
          <a:xfrm>
            <a:off x="60960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96" name="Rectangle 211"/>
          <p:cNvSpPr>
            <a:spLocks noChangeArrowheads="1"/>
          </p:cNvSpPr>
          <p:nvPr/>
        </p:nvSpPr>
        <p:spPr bwMode="auto">
          <a:xfrm>
            <a:off x="26670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97" name="Rectangle 212"/>
          <p:cNvSpPr>
            <a:spLocks noChangeArrowheads="1"/>
          </p:cNvSpPr>
          <p:nvPr/>
        </p:nvSpPr>
        <p:spPr bwMode="auto">
          <a:xfrm>
            <a:off x="28956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98" name="Rectangle 213"/>
          <p:cNvSpPr>
            <a:spLocks noChangeArrowheads="1"/>
          </p:cNvSpPr>
          <p:nvPr/>
        </p:nvSpPr>
        <p:spPr bwMode="auto">
          <a:xfrm>
            <a:off x="31242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99" name="Rectangle 214"/>
          <p:cNvSpPr>
            <a:spLocks noChangeArrowheads="1"/>
          </p:cNvSpPr>
          <p:nvPr/>
        </p:nvSpPr>
        <p:spPr bwMode="auto">
          <a:xfrm>
            <a:off x="33528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200" name="Rectangle 215"/>
          <p:cNvSpPr>
            <a:spLocks noChangeArrowheads="1"/>
          </p:cNvSpPr>
          <p:nvPr/>
        </p:nvSpPr>
        <p:spPr bwMode="auto">
          <a:xfrm>
            <a:off x="35814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201" name="Rectangle 216"/>
          <p:cNvSpPr>
            <a:spLocks noChangeArrowheads="1"/>
          </p:cNvSpPr>
          <p:nvPr/>
        </p:nvSpPr>
        <p:spPr bwMode="auto">
          <a:xfrm>
            <a:off x="38100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202" name="Rectangle 217"/>
          <p:cNvSpPr>
            <a:spLocks noChangeArrowheads="1"/>
          </p:cNvSpPr>
          <p:nvPr/>
        </p:nvSpPr>
        <p:spPr bwMode="auto">
          <a:xfrm>
            <a:off x="40386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203" name="Rectangle 218"/>
          <p:cNvSpPr>
            <a:spLocks noChangeArrowheads="1"/>
          </p:cNvSpPr>
          <p:nvPr/>
        </p:nvSpPr>
        <p:spPr bwMode="auto">
          <a:xfrm>
            <a:off x="42672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204" name="Rectangle 219"/>
          <p:cNvSpPr>
            <a:spLocks noChangeArrowheads="1"/>
          </p:cNvSpPr>
          <p:nvPr/>
        </p:nvSpPr>
        <p:spPr bwMode="auto">
          <a:xfrm>
            <a:off x="44958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205" name="Rectangle 220"/>
          <p:cNvSpPr>
            <a:spLocks noChangeArrowheads="1"/>
          </p:cNvSpPr>
          <p:nvPr/>
        </p:nvSpPr>
        <p:spPr bwMode="auto">
          <a:xfrm>
            <a:off x="47244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206" name="Rectangle 221"/>
          <p:cNvSpPr>
            <a:spLocks noChangeArrowheads="1"/>
          </p:cNvSpPr>
          <p:nvPr/>
        </p:nvSpPr>
        <p:spPr bwMode="auto">
          <a:xfrm>
            <a:off x="49530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207" name="Rectangle 222"/>
          <p:cNvSpPr>
            <a:spLocks noChangeArrowheads="1"/>
          </p:cNvSpPr>
          <p:nvPr/>
        </p:nvSpPr>
        <p:spPr bwMode="auto">
          <a:xfrm>
            <a:off x="51816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208" name="Rectangle 223"/>
          <p:cNvSpPr>
            <a:spLocks noChangeArrowheads="1"/>
          </p:cNvSpPr>
          <p:nvPr/>
        </p:nvSpPr>
        <p:spPr bwMode="auto">
          <a:xfrm>
            <a:off x="54102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209" name="Rectangle 224"/>
          <p:cNvSpPr>
            <a:spLocks noChangeArrowheads="1"/>
          </p:cNvSpPr>
          <p:nvPr/>
        </p:nvSpPr>
        <p:spPr bwMode="auto">
          <a:xfrm>
            <a:off x="56388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210" name="Rectangle 225"/>
          <p:cNvSpPr>
            <a:spLocks noChangeArrowheads="1"/>
          </p:cNvSpPr>
          <p:nvPr/>
        </p:nvSpPr>
        <p:spPr bwMode="auto">
          <a:xfrm>
            <a:off x="58674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211" name="Rectangle 226"/>
          <p:cNvSpPr>
            <a:spLocks noChangeArrowheads="1"/>
          </p:cNvSpPr>
          <p:nvPr/>
        </p:nvSpPr>
        <p:spPr bwMode="auto">
          <a:xfrm>
            <a:off x="60960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212" name="Rectangle 227"/>
          <p:cNvSpPr>
            <a:spLocks noChangeArrowheads="1"/>
          </p:cNvSpPr>
          <p:nvPr/>
        </p:nvSpPr>
        <p:spPr bwMode="auto">
          <a:xfrm>
            <a:off x="26670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213" name="Rectangle 228"/>
          <p:cNvSpPr>
            <a:spLocks noChangeArrowheads="1"/>
          </p:cNvSpPr>
          <p:nvPr/>
        </p:nvSpPr>
        <p:spPr bwMode="auto">
          <a:xfrm>
            <a:off x="28956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214" name="Rectangle 229"/>
          <p:cNvSpPr>
            <a:spLocks noChangeArrowheads="1"/>
          </p:cNvSpPr>
          <p:nvPr/>
        </p:nvSpPr>
        <p:spPr bwMode="auto">
          <a:xfrm>
            <a:off x="31242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215" name="Rectangle 230"/>
          <p:cNvSpPr>
            <a:spLocks noChangeArrowheads="1"/>
          </p:cNvSpPr>
          <p:nvPr/>
        </p:nvSpPr>
        <p:spPr bwMode="auto">
          <a:xfrm>
            <a:off x="33528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216" name="Rectangle 231"/>
          <p:cNvSpPr>
            <a:spLocks noChangeArrowheads="1"/>
          </p:cNvSpPr>
          <p:nvPr/>
        </p:nvSpPr>
        <p:spPr bwMode="auto">
          <a:xfrm>
            <a:off x="35814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217" name="Rectangle 232"/>
          <p:cNvSpPr>
            <a:spLocks noChangeArrowheads="1"/>
          </p:cNvSpPr>
          <p:nvPr/>
        </p:nvSpPr>
        <p:spPr bwMode="auto">
          <a:xfrm>
            <a:off x="38100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218" name="Rectangle 233"/>
          <p:cNvSpPr>
            <a:spLocks noChangeArrowheads="1"/>
          </p:cNvSpPr>
          <p:nvPr/>
        </p:nvSpPr>
        <p:spPr bwMode="auto">
          <a:xfrm>
            <a:off x="40386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219" name="Rectangle 234"/>
          <p:cNvSpPr>
            <a:spLocks noChangeArrowheads="1"/>
          </p:cNvSpPr>
          <p:nvPr/>
        </p:nvSpPr>
        <p:spPr bwMode="auto">
          <a:xfrm>
            <a:off x="42672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220" name="Rectangle 235"/>
          <p:cNvSpPr>
            <a:spLocks noChangeArrowheads="1"/>
          </p:cNvSpPr>
          <p:nvPr/>
        </p:nvSpPr>
        <p:spPr bwMode="auto">
          <a:xfrm>
            <a:off x="44958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221" name="Rectangle 236"/>
          <p:cNvSpPr>
            <a:spLocks noChangeArrowheads="1"/>
          </p:cNvSpPr>
          <p:nvPr/>
        </p:nvSpPr>
        <p:spPr bwMode="auto">
          <a:xfrm>
            <a:off x="47244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222" name="Rectangle 237"/>
          <p:cNvSpPr>
            <a:spLocks noChangeArrowheads="1"/>
          </p:cNvSpPr>
          <p:nvPr/>
        </p:nvSpPr>
        <p:spPr bwMode="auto">
          <a:xfrm>
            <a:off x="49530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223" name="Rectangle 238"/>
          <p:cNvSpPr>
            <a:spLocks noChangeArrowheads="1"/>
          </p:cNvSpPr>
          <p:nvPr/>
        </p:nvSpPr>
        <p:spPr bwMode="auto">
          <a:xfrm>
            <a:off x="51816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224" name="Rectangle 239"/>
          <p:cNvSpPr>
            <a:spLocks noChangeArrowheads="1"/>
          </p:cNvSpPr>
          <p:nvPr/>
        </p:nvSpPr>
        <p:spPr bwMode="auto">
          <a:xfrm>
            <a:off x="54102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225" name="Rectangle 240"/>
          <p:cNvSpPr>
            <a:spLocks noChangeArrowheads="1"/>
          </p:cNvSpPr>
          <p:nvPr/>
        </p:nvSpPr>
        <p:spPr bwMode="auto">
          <a:xfrm>
            <a:off x="56388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226" name="Rectangle 241"/>
          <p:cNvSpPr>
            <a:spLocks noChangeArrowheads="1"/>
          </p:cNvSpPr>
          <p:nvPr/>
        </p:nvSpPr>
        <p:spPr bwMode="auto">
          <a:xfrm>
            <a:off x="58674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227" name="Rectangle 242"/>
          <p:cNvSpPr>
            <a:spLocks noChangeArrowheads="1"/>
          </p:cNvSpPr>
          <p:nvPr/>
        </p:nvSpPr>
        <p:spPr bwMode="auto">
          <a:xfrm>
            <a:off x="60960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228" name="Rectangle 243"/>
          <p:cNvSpPr>
            <a:spLocks noChangeArrowheads="1"/>
          </p:cNvSpPr>
          <p:nvPr/>
        </p:nvSpPr>
        <p:spPr bwMode="auto">
          <a:xfrm>
            <a:off x="26670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229" name="Rectangle 244"/>
          <p:cNvSpPr>
            <a:spLocks noChangeArrowheads="1"/>
          </p:cNvSpPr>
          <p:nvPr/>
        </p:nvSpPr>
        <p:spPr bwMode="auto">
          <a:xfrm>
            <a:off x="28956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230" name="Rectangle 245"/>
          <p:cNvSpPr>
            <a:spLocks noChangeArrowheads="1"/>
          </p:cNvSpPr>
          <p:nvPr/>
        </p:nvSpPr>
        <p:spPr bwMode="auto">
          <a:xfrm>
            <a:off x="31242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231" name="Rectangle 246"/>
          <p:cNvSpPr>
            <a:spLocks noChangeArrowheads="1"/>
          </p:cNvSpPr>
          <p:nvPr/>
        </p:nvSpPr>
        <p:spPr bwMode="auto">
          <a:xfrm>
            <a:off x="33528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232" name="Rectangle 247"/>
          <p:cNvSpPr>
            <a:spLocks noChangeArrowheads="1"/>
          </p:cNvSpPr>
          <p:nvPr/>
        </p:nvSpPr>
        <p:spPr bwMode="auto">
          <a:xfrm>
            <a:off x="35814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233" name="Rectangle 248"/>
          <p:cNvSpPr>
            <a:spLocks noChangeArrowheads="1"/>
          </p:cNvSpPr>
          <p:nvPr/>
        </p:nvSpPr>
        <p:spPr bwMode="auto">
          <a:xfrm>
            <a:off x="38100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234" name="Rectangle 249"/>
          <p:cNvSpPr>
            <a:spLocks noChangeArrowheads="1"/>
          </p:cNvSpPr>
          <p:nvPr/>
        </p:nvSpPr>
        <p:spPr bwMode="auto">
          <a:xfrm>
            <a:off x="40386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235" name="Rectangle 250"/>
          <p:cNvSpPr>
            <a:spLocks noChangeArrowheads="1"/>
          </p:cNvSpPr>
          <p:nvPr/>
        </p:nvSpPr>
        <p:spPr bwMode="auto">
          <a:xfrm>
            <a:off x="42672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236" name="Rectangle 251"/>
          <p:cNvSpPr>
            <a:spLocks noChangeArrowheads="1"/>
          </p:cNvSpPr>
          <p:nvPr/>
        </p:nvSpPr>
        <p:spPr bwMode="auto">
          <a:xfrm>
            <a:off x="44958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237" name="Rectangle 252"/>
          <p:cNvSpPr>
            <a:spLocks noChangeArrowheads="1"/>
          </p:cNvSpPr>
          <p:nvPr/>
        </p:nvSpPr>
        <p:spPr bwMode="auto">
          <a:xfrm>
            <a:off x="47244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238" name="Rectangle 253"/>
          <p:cNvSpPr>
            <a:spLocks noChangeArrowheads="1"/>
          </p:cNvSpPr>
          <p:nvPr/>
        </p:nvSpPr>
        <p:spPr bwMode="auto">
          <a:xfrm>
            <a:off x="49530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239" name="Rectangle 254"/>
          <p:cNvSpPr>
            <a:spLocks noChangeArrowheads="1"/>
          </p:cNvSpPr>
          <p:nvPr/>
        </p:nvSpPr>
        <p:spPr bwMode="auto">
          <a:xfrm>
            <a:off x="51816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240" name="Rectangle 255"/>
          <p:cNvSpPr>
            <a:spLocks noChangeArrowheads="1"/>
          </p:cNvSpPr>
          <p:nvPr/>
        </p:nvSpPr>
        <p:spPr bwMode="auto">
          <a:xfrm>
            <a:off x="54102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241" name="Rectangle 256"/>
          <p:cNvSpPr>
            <a:spLocks noChangeArrowheads="1"/>
          </p:cNvSpPr>
          <p:nvPr/>
        </p:nvSpPr>
        <p:spPr bwMode="auto">
          <a:xfrm>
            <a:off x="56388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242" name="Rectangle 257"/>
          <p:cNvSpPr>
            <a:spLocks noChangeArrowheads="1"/>
          </p:cNvSpPr>
          <p:nvPr/>
        </p:nvSpPr>
        <p:spPr bwMode="auto">
          <a:xfrm>
            <a:off x="58674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243" name="Rectangle 258"/>
          <p:cNvSpPr>
            <a:spLocks noChangeArrowheads="1"/>
          </p:cNvSpPr>
          <p:nvPr/>
        </p:nvSpPr>
        <p:spPr bwMode="auto">
          <a:xfrm>
            <a:off x="60960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cxnSp>
        <p:nvCxnSpPr>
          <p:cNvPr id="42244" name="Straight Arrow Connector 266"/>
          <p:cNvCxnSpPr>
            <a:cxnSpLocks noChangeShapeType="1"/>
          </p:cNvCxnSpPr>
          <p:nvPr/>
        </p:nvCxnSpPr>
        <p:spPr bwMode="auto">
          <a:xfrm>
            <a:off x="4614863" y="4224338"/>
            <a:ext cx="228600"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2245" name="Straight Arrow Connector 268"/>
          <p:cNvCxnSpPr>
            <a:cxnSpLocks noChangeShapeType="1"/>
          </p:cNvCxnSpPr>
          <p:nvPr/>
        </p:nvCxnSpPr>
        <p:spPr bwMode="auto">
          <a:xfrm flipV="1">
            <a:off x="4614863" y="3995738"/>
            <a:ext cx="0" cy="228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2246" name="Straight Arrow Connector 272"/>
          <p:cNvCxnSpPr>
            <a:cxnSpLocks noChangeShapeType="1"/>
          </p:cNvCxnSpPr>
          <p:nvPr/>
        </p:nvCxnSpPr>
        <p:spPr bwMode="auto">
          <a:xfrm>
            <a:off x="4614863" y="4224338"/>
            <a:ext cx="0" cy="228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2247" name="Straight Arrow Connector 269"/>
          <p:cNvCxnSpPr>
            <a:cxnSpLocks noChangeShapeType="1"/>
          </p:cNvCxnSpPr>
          <p:nvPr/>
        </p:nvCxnSpPr>
        <p:spPr bwMode="auto">
          <a:xfrm>
            <a:off x="4367213" y="3986213"/>
            <a:ext cx="228600"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2248" name="Straight Arrow Connector 271"/>
          <p:cNvCxnSpPr>
            <a:cxnSpLocks noChangeShapeType="1"/>
          </p:cNvCxnSpPr>
          <p:nvPr/>
        </p:nvCxnSpPr>
        <p:spPr bwMode="auto">
          <a:xfrm flipV="1">
            <a:off x="4367213" y="3757613"/>
            <a:ext cx="0" cy="228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2249" name="Straight Arrow Connector 273"/>
          <p:cNvCxnSpPr>
            <a:cxnSpLocks noChangeShapeType="1"/>
          </p:cNvCxnSpPr>
          <p:nvPr/>
        </p:nvCxnSpPr>
        <p:spPr bwMode="auto">
          <a:xfrm flipH="1">
            <a:off x="4138613" y="3986213"/>
            <a:ext cx="228600"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2250" name="Straight Arrow Connector 274"/>
          <p:cNvCxnSpPr>
            <a:cxnSpLocks noChangeShapeType="1"/>
          </p:cNvCxnSpPr>
          <p:nvPr/>
        </p:nvCxnSpPr>
        <p:spPr bwMode="auto">
          <a:xfrm>
            <a:off x="4391025" y="4476750"/>
            <a:ext cx="228600"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2251" name="Straight Arrow Connector 275"/>
          <p:cNvCxnSpPr>
            <a:cxnSpLocks noChangeShapeType="1"/>
          </p:cNvCxnSpPr>
          <p:nvPr/>
        </p:nvCxnSpPr>
        <p:spPr bwMode="auto">
          <a:xfrm flipH="1">
            <a:off x="4162425" y="4476750"/>
            <a:ext cx="228600"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2252" name="Straight Arrow Connector 276"/>
          <p:cNvCxnSpPr>
            <a:cxnSpLocks noChangeShapeType="1"/>
          </p:cNvCxnSpPr>
          <p:nvPr/>
        </p:nvCxnSpPr>
        <p:spPr bwMode="auto">
          <a:xfrm>
            <a:off x="4391025" y="4476750"/>
            <a:ext cx="0" cy="228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2253" name="Straight Arrow Connector 277"/>
          <p:cNvCxnSpPr>
            <a:cxnSpLocks noChangeShapeType="1"/>
          </p:cNvCxnSpPr>
          <p:nvPr/>
        </p:nvCxnSpPr>
        <p:spPr bwMode="auto">
          <a:xfrm flipV="1">
            <a:off x="4124325" y="4010025"/>
            <a:ext cx="0" cy="228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2254" name="Straight Arrow Connector 278"/>
          <p:cNvCxnSpPr>
            <a:cxnSpLocks noChangeShapeType="1"/>
          </p:cNvCxnSpPr>
          <p:nvPr/>
        </p:nvCxnSpPr>
        <p:spPr bwMode="auto">
          <a:xfrm>
            <a:off x="4124325" y="4238625"/>
            <a:ext cx="0" cy="228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868462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Does it work?</a:t>
            </a:r>
          </a:p>
        </p:txBody>
      </p:sp>
      <p:sp>
        <p:nvSpPr>
          <p:cNvPr id="4" name="TextBox 3"/>
          <p:cNvSpPr txBox="1"/>
          <p:nvPr/>
        </p:nvSpPr>
        <p:spPr>
          <a:xfrm>
            <a:off x="1416050" y="914400"/>
            <a:ext cx="5876930" cy="5447645"/>
          </a:xfrm>
          <a:prstGeom prst="rect">
            <a:avLst/>
          </a:prstGeom>
          <a:noFill/>
        </p:spPr>
        <p:txBody>
          <a:bodyPr wrap="none" rtlCol="0">
            <a:spAutoFit/>
          </a:bodyPr>
          <a:lstStyle/>
          <a:p>
            <a:r>
              <a:rPr lang="en-US" sz="1200" dirty="0">
                <a:latin typeface="Consolas" panose="020B0609020204030204" pitchFamily="49" charset="0"/>
              </a:rPr>
              <a:t>class </a:t>
            </a:r>
            <a:r>
              <a:rPr lang="en-US" sz="1200" dirty="0" err="1">
                <a:latin typeface="Consolas" panose="020B0609020204030204" pitchFamily="49" charset="0"/>
              </a:rPr>
              <a:t>PolygonalMesh</a:t>
            </a:r>
            <a:endParaRPr lang="en-US" sz="1200" dirty="0">
              <a:latin typeface="Consolas" panose="020B0609020204030204" pitchFamily="49" charset="0"/>
            </a:endParaRPr>
          </a:p>
          <a:p>
            <a:r>
              <a:rPr lang="en-US" sz="1200" dirty="0">
                <a:latin typeface="Consolas" panose="020B0609020204030204" pitchFamily="49" charset="0"/>
              </a:rPr>
              <a:t>{</a:t>
            </a:r>
          </a:p>
          <a:p>
            <a:r>
              <a:rPr lang="en-US" sz="1200" dirty="0">
                <a:latin typeface="Consolas" panose="020B0609020204030204" pitchFamily="49" charset="0"/>
              </a:rPr>
              <a:t>protected:</a:t>
            </a:r>
          </a:p>
          <a:p>
            <a:r>
              <a:rPr lang="en-US" sz="1200" dirty="0">
                <a:latin typeface="Consolas" panose="020B0609020204030204" pitchFamily="49" charset="0"/>
              </a:rPr>
              <a:t>    class Vertex</a:t>
            </a:r>
          </a:p>
          <a:p>
            <a:r>
              <a:rPr lang="en-US" sz="1200" dirty="0">
                <a:latin typeface="Consolas" panose="020B0609020204030204" pitchFamily="49" charset="0"/>
              </a:rPr>
              <a:t>    {</a:t>
            </a:r>
          </a:p>
          <a:p>
            <a:r>
              <a:rPr lang="en-US" sz="1200" dirty="0">
                <a:latin typeface="Consolas" panose="020B0609020204030204" pitchFamily="49" charset="0"/>
              </a:rPr>
              <a:t>    public:</a:t>
            </a:r>
          </a:p>
          <a:p>
            <a:r>
              <a:rPr lang="en-US" sz="1200" dirty="0">
                <a:latin typeface="Consolas" panose="020B0609020204030204" pitchFamily="49" charset="0"/>
              </a:rPr>
              <a:t>        YsVec3 </a:t>
            </a:r>
            <a:r>
              <a:rPr lang="en-US" sz="1200" dirty="0" err="1">
                <a:latin typeface="Consolas" panose="020B0609020204030204" pitchFamily="49" charset="0"/>
              </a:rPr>
              <a:t>pos</a:t>
            </a:r>
            <a:r>
              <a:rPr lang="en-US" sz="1200" dirty="0">
                <a:latin typeface="Consolas" panose="020B0609020204030204" pitchFamily="49" charset="0"/>
              </a:rPr>
              <a:t>;</a:t>
            </a:r>
          </a:p>
          <a:p>
            <a:r>
              <a:rPr lang="en-US" sz="1200" dirty="0">
                <a:latin typeface="Consolas" panose="020B0609020204030204" pitchFamily="49" charset="0"/>
              </a:rPr>
              <a:t>    };</a:t>
            </a:r>
          </a:p>
          <a:p>
            <a:r>
              <a:rPr lang="en-US" sz="1200" dirty="0">
                <a:latin typeface="Consolas" panose="020B0609020204030204" pitchFamily="49" charset="0"/>
              </a:rPr>
              <a:t>private:</a:t>
            </a:r>
          </a:p>
          <a:p>
            <a:r>
              <a:rPr lang="en-US" sz="1200" dirty="0">
                <a:latin typeface="Consolas" panose="020B0609020204030204" pitchFamily="49" charset="0"/>
              </a:rPr>
              <a:t>    </a:t>
            </a:r>
            <a:r>
              <a:rPr lang="en-US" sz="1200" dirty="0" err="1">
                <a:latin typeface="Consolas" panose="020B0609020204030204" pitchFamily="49" charset="0"/>
              </a:rPr>
              <a:t>std</a:t>
            </a:r>
            <a:r>
              <a:rPr lang="en-US" sz="1200" dirty="0">
                <a:latin typeface="Consolas" panose="020B0609020204030204" pitchFamily="49" charset="0"/>
              </a:rPr>
              <a:t>::list &lt;Vertex&gt; </a:t>
            </a:r>
            <a:r>
              <a:rPr lang="en-US" sz="1200" dirty="0" err="1">
                <a:latin typeface="Consolas" panose="020B0609020204030204" pitchFamily="49" charset="0"/>
              </a:rPr>
              <a:t>vtxList</a:t>
            </a:r>
            <a:r>
              <a:rPr lang="en-US" sz="1200" dirty="0">
                <a:latin typeface="Consolas" panose="020B0609020204030204" pitchFamily="49" charset="0"/>
              </a:rPr>
              <a:t>;</a:t>
            </a:r>
          </a:p>
          <a:p>
            <a:r>
              <a:rPr lang="en-US" sz="1200" dirty="0">
                <a:latin typeface="Consolas" panose="020B0609020204030204" pitchFamily="49" charset="0"/>
              </a:rPr>
              <a:t>public:</a:t>
            </a:r>
          </a:p>
          <a:p>
            <a:r>
              <a:rPr lang="en-US" sz="1200" dirty="0">
                <a:latin typeface="Consolas" panose="020B0609020204030204" pitchFamily="49" charset="0"/>
              </a:rPr>
              <a:t>    class </a:t>
            </a:r>
            <a:r>
              <a:rPr lang="en-US" sz="1200" dirty="0" err="1">
                <a:latin typeface="Consolas" panose="020B0609020204030204" pitchFamily="49" charset="0"/>
              </a:rPr>
              <a:t>VertexHandle</a:t>
            </a:r>
            <a:endParaRPr lang="en-US" sz="1200" dirty="0">
              <a:latin typeface="Consolas" panose="020B0609020204030204" pitchFamily="49" charset="0"/>
            </a:endParaRPr>
          </a:p>
          <a:p>
            <a:r>
              <a:rPr lang="en-US" sz="1200" dirty="0">
                <a:latin typeface="Consolas" panose="020B0609020204030204" pitchFamily="49" charset="0"/>
              </a:rPr>
              <a:t>    {</a:t>
            </a:r>
          </a:p>
          <a:p>
            <a:r>
              <a:rPr lang="en-US" sz="1200" dirty="0">
                <a:latin typeface="Consolas" panose="020B0609020204030204" pitchFamily="49" charset="0"/>
              </a:rPr>
              <a:t>    friend class </a:t>
            </a:r>
            <a:r>
              <a:rPr lang="en-US" sz="1200" dirty="0" err="1">
                <a:latin typeface="Consolas" panose="020B0609020204030204" pitchFamily="49" charset="0"/>
              </a:rPr>
              <a:t>PolygonalMesh</a:t>
            </a:r>
            <a:r>
              <a:rPr lang="en-US" sz="1200" dirty="0">
                <a:latin typeface="Consolas" panose="020B0609020204030204" pitchFamily="49" charset="0"/>
              </a:rPr>
              <a:t>;</a:t>
            </a:r>
          </a:p>
          <a:p>
            <a:r>
              <a:rPr lang="en-US" sz="1200" dirty="0">
                <a:latin typeface="Consolas" panose="020B0609020204030204" pitchFamily="49" charset="0"/>
              </a:rPr>
              <a:t>    private:</a:t>
            </a:r>
          </a:p>
          <a:p>
            <a:r>
              <a:rPr lang="en-US" sz="1200" dirty="0">
                <a:latin typeface="Consolas" panose="020B0609020204030204" pitchFamily="49" charset="0"/>
              </a:rPr>
              <a:t>        </a:t>
            </a:r>
            <a:r>
              <a:rPr lang="en-US" sz="1200" dirty="0" err="1">
                <a:latin typeface="Consolas" panose="020B0609020204030204" pitchFamily="49" charset="0"/>
              </a:rPr>
              <a:t>std</a:t>
            </a:r>
            <a:r>
              <a:rPr lang="en-US" sz="1200" dirty="0">
                <a:latin typeface="Consolas" panose="020B0609020204030204" pitchFamily="49" charset="0"/>
              </a:rPr>
              <a:t>::list&lt;Vertex&gt;::iterator </a:t>
            </a:r>
            <a:r>
              <a:rPr lang="en-US" sz="1200" dirty="0" err="1">
                <a:latin typeface="Consolas" panose="020B0609020204030204" pitchFamily="49" charset="0"/>
              </a:rPr>
              <a:t>vtxPtr</a:t>
            </a:r>
            <a:r>
              <a:rPr lang="en-US" sz="1200" dirty="0">
                <a:latin typeface="Consolas" panose="020B0609020204030204" pitchFamily="49" charset="0"/>
              </a:rPr>
              <a:t>;</a:t>
            </a:r>
          </a:p>
          <a:p>
            <a:r>
              <a:rPr lang="en-US" sz="1200" dirty="0">
                <a:latin typeface="Consolas" panose="020B0609020204030204" pitchFamily="49" charset="0"/>
              </a:rPr>
              <a:t>    public:</a:t>
            </a:r>
          </a:p>
          <a:p>
            <a:r>
              <a:rPr lang="en-US" sz="1200" dirty="0">
                <a:latin typeface="Consolas" panose="020B0609020204030204" pitchFamily="49" charset="0"/>
              </a:rPr>
              <a:t>        </a:t>
            </a:r>
            <a:r>
              <a:rPr lang="en-US" sz="1200" dirty="0" err="1">
                <a:latin typeface="Consolas" panose="020B0609020204030204" pitchFamily="49" charset="0"/>
              </a:rPr>
              <a:t>VertexHandle</a:t>
            </a:r>
            <a:r>
              <a:rPr lang="en-US" sz="1200" dirty="0">
                <a:latin typeface="Consolas" panose="020B0609020204030204" pitchFamily="49" charset="0"/>
              </a:rPr>
              <a:t>(){};  // C++11 </a:t>
            </a:r>
            <a:r>
              <a:rPr lang="en-US" sz="1200" dirty="0" err="1">
                <a:latin typeface="Consolas" panose="020B0609020204030204" pitchFamily="49" charset="0"/>
              </a:rPr>
              <a:t>VertexHandle</a:t>
            </a:r>
            <a:r>
              <a:rPr lang="en-US" sz="1200" dirty="0">
                <a:latin typeface="Consolas" panose="020B0609020204030204" pitchFamily="49" charset="0"/>
              </a:rPr>
              <a:t>()=default;</a:t>
            </a:r>
          </a:p>
          <a:p>
            <a:r>
              <a:rPr lang="en-US" sz="1200" dirty="0">
                <a:latin typeface="Consolas" panose="020B0609020204030204" pitchFamily="49" charset="0"/>
              </a:rPr>
              <a:t>        </a:t>
            </a:r>
            <a:r>
              <a:rPr lang="en-US" sz="1200" dirty="0" err="1">
                <a:latin typeface="Consolas" panose="020B0609020204030204" pitchFamily="49" charset="0"/>
              </a:rPr>
              <a:t>VertexHandle</a:t>
            </a:r>
            <a:r>
              <a:rPr lang="en-US" sz="1200" dirty="0">
                <a:latin typeface="Consolas" panose="020B0609020204030204" pitchFamily="49" charset="0"/>
              </a:rPr>
              <a:t>(</a:t>
            </a:r>
            <a:r>
              <a:rPr lang="en-US" sz="1200" dirty="0" err="1">
                <a:latin typeface="Consolas" panose="020B0609020204030204" pitchFamily="49" charset="0"/>
              </a:rPr>
              <a:t>std</a:t>
            </a:r>
            <a:r>
              <a:rPr lang="en-US" sz="1200" dirty="0">
                <a:latin typeface="Consolas" panose="020B0609020204030204" pitchFamily="49" charset="0"/>
              </a:rPr>
              <a:t>::</a:t>
            </a:r>
            <a:r>
              <a:rPr lang="en-US" sz="1200" dirty="0" err="1">
                <a:latin typeface="Consolas" panose="020B0609020204030204" pitchFamily="49" charset="0"/>
              </a:rPr>
              <a:t>nullptr_t</a:t>
            </a:r>
            <a:r>
              <a:rPr lang="en-US" sz="1200" dirty="0">
                <a:latin typeface="Consolas" panose="020B0609020204030204" pitchFamily="49" charset="0"/>
              </a:rPr>
              <a:t>);</a:t>
            </a:r>
          </a:p>
          <a:p>
            <a:r>
              <a:rPr lang="en-US" sz="1200" dirty="0">
                <a:latin typeface="Consolas" panose="020B0609020204030204" pitchFamily="49" charset="0"/>
              </a:rPr>
              <a:t>        void operator=(</a:t>
            </a:r>
            <a:r>
              <a:rPr lang="en-US" sz="1200" dirty="0" err="1">
                <a:latin typeface="Consolas" panose="020B0609020204030204" pitchFamily="49" charset="0"/>
              </a:rPr>
              <a:t>std</a:t>
            </a:r>
            <a:r>
              <a:rPr lang="en-US" sz="1200" dirty="0">
                <a:latin typeface="Consolas" panose="020B0609020204030204" pitchFamily="49" charset="0"/>
              </a:rPr>
              <a:t>::</a:t>
            </a:r>
            <a:r>
              <a:rPr lang="en-US" sz="1200" dirty="0" err="1">
                <a:latin typeface="Consolas" panose="020B0609020204030204" pitchFamily="49" charset="0"/>
              </a:rPr>
              <a:t>nullptr_t</a:t>
            </a:r>
            <a:r>
              <a:rPr lang="en-US" sz="1200" dirty="0">
                <a:latin typeface="Consolas" panose="020B0609020204030204" pitchFamily="49" charset="0"/>
              </a:rPr>
              <a:t>);</a:t>
            </a:r>
          </a:p>
          <a:p>
            <a:r>
              <a:rPr lang="en-US" sz="1200" dirty="0">
                <a:latin typeface="Consolas" panose="020B0609020204030204" pitchFamily="49" charset="0"/>
              </a:rPr>
              <a:t>        bool operator==(</a:t>
            </a:r>
            <a:r>
              <a:rPr lang="en-US" sz="1200" dirty="0" err="1">
                <a:latin typeface="Consolas" panose="020B0609020204030204" pitchFamily="49" charset="0"/>
              </a:rPr>
              <a:t>std</a:t>
            </a:r>
            <a:r>
              <a:rPr lang="en-US" sz="1200" dirty="0">
                <a:latin typeface="Consolas" panose="020B0609020204030204" pitchFamily="49" charset="0"/>
              </a:rPr>
              <a:t>::</a:t>
            </a:r>
            <a:r>
              <a:rPr lang="en-US" sz="1200" dirty="0" err="1">
                <a:latin typeface="Consolas" panose="020B0609020204030204" pitchFamily="49" charset="0"/>
              </a:rPr>
              <a:t>nullptr_t</a:t>
            </a:r>
            <a:r>
              <a:rPr lang="en-US" sz="1200" dirty="0">
                <a:latin typeface="Consolas" panose="020B0609020204030204" pitchFamily="49" charset="0"/>
              </a:rPr>
              <a:t>) </a:t>
            </a:r>
            <a:r>
              <a:rPr lang="en-US" sz="1200" dirty="0" err="1">
                <a:latin typeface="Consolas" panose="020B0609020204030204" pitchFamily="49" charset="0"/>
              </a:rPr>
              <a:t>const</a:t>
            </a:r>
            <a:r>
              <a:rPr lang="en-US" sz="1200" dirty="0">
                <a:latin typeface="Consolas" panose="020B0609020204030204" pitchFamily="49" charset="0"/>
              </a:rPr>
              <a:t>;</a:t>
            </a:r>
          </a:p>
          <a:p>
            <a:r>
              <a:rPr lang="en-US" sz="1200" dirty="0">
                <a:latin typeface="Consolas" panose="020B0609020204030204" pitchFamily="49" charset="0"/>
              </a:rPr>
              <a:t>        bool operator!=(</a:t>
            </a:r>
            <a:r>
              <a:rPr lang="en-US" sz="1200" dirty="0" err="1">
                <a:latin typeface="Consolas" panose="020B0609020204030204" pitchFamily="49" charset="0"/>
              </a:rPr>
              <a:t>std</a:t>
            </a:r>
            <a:r>
              <a:rPr lang="en-US" sz="1200" dirty="0">
                <a:latin typeface="Consolas" panose="020B0609020204030204" pitchFamily="49" charset="0"/>
              </a:rPr>
              <a:t>::</a:t>
            </a:r>
            <a:r>
              <a:rPr lang="en-US" sz="1200" dirty="0" err="1">
                <a:latin typeface="Consolas" panose="020B0609020204030204" pitchFamily="49" charset="0"/>
              </a:rPr>
              <a:t>nullptr_t</a:t>
            </a:r>
            <a:r>
              <a:rPr lang="en-US" sz="1200" dirty="0">
                <a:latin typeface="Consolas" panose="020B0609020204030204" pitchFamily="49" charset="0"/>
              </a:rPr>
              <a:t>) </a:t>
            </a:r>
            <a:r>
              <a:rPr lang="en-US" sz="1200" dirty="0" err="1">
                <a:latin typeface="Consolas" panose="020B0609020204030204" pitchFamily="49" charset="0"/>
              </a:rPr>
              <a:t>const</a:t>
            </a:r>
            <a:r>
              <a:rPr lang="en-US" sz="1200" dirty="0">
                <a:latin typeface="Consolas" panose="020B0609020204030204" pitchFamily="49" charset="0"/>
              </a:rPr>
              <a:t>;</a:t>
            </a:r>
          </a:p>
          <a:p>
            <a:r>
              <a:rPr lang="en-US" sz="1200" dirty="0">
                <a:latin typeface="Consolas" panose="020B0609020204030204" pitchFamily="49" charset="0"/>
              </a:rPr>
              <a:t>    };</a:t>
            </a:r>
          </a:p>
          <a:p>
            <a:r>
              <a:rPr lang="en-US" sz="1200" dirty="0">
                <a:latin typeface="Consolas" panose="020B0609020204030204" pitchFamily="49" charset="0"/>
              </a:rPr>
              <a:t>    </a:t>
            </a:r>
            <a:r>
              <a:rPr lang="en-US" sz="1200" dirty="0" err="1">
                <a:latin typeface="Consolas" panose="020B0609020204030204" pitchFamily="49" charset="0"/>
              </a:rPr>
              <a:t>VertexHandle</a:t>
            </a:r>
            <a:r>
              <a:rPr lang="en-US" sz="1200" dirty="0">
                <a:latin typeface="Consolas" panose="020B0609020204030204" pitchFamily="49" charset="0"/>
              </a:rPr>
              <a:t> </a:t>
            </a:r>
            <a:r>
              <a:rPr lang="en-US" sz="1200" dirty="0" err="1">
                <a:latin typeface="Consolas" panose="020B0609020204030204" pitchFamily="49" charset="0"/>
              </a:rPr>
              <a:t>AddVertex</a:t>
            </a:r>
            <a:r>
              <a:rPr lang="en-US" sz="1200" dirty="0">
                <a:latin typeface="Consolas" panose="020B0609020204030204" pitchFamily="49" charset="0"/>
              </a:rPr>
              <a:t>(</a:t>
            </a:r>
            <a:r>
              <a:rPr lang="en-US" sz="1200" dirty="0" err="1">
                <a:latin typeface="Consolas" panose="020B0609020204030204" pitchFamily="49" charset="0"/>
              </a:rPr>
              <a:t>const</a:t>
            </a:r>
            <a:r>
              <a:rPr lang="en-US" sz="1200" dirty="0">
                <a:latin typeface="Consolas" panose="020B0609020204030204" pitchFamily="49" charset="0"/>
              </a:rPr>
              <a:t> YsVec3 &amp;</a:t>
            </a:r>
            <a:r>
              <a:rPr lang="en-US" sz="1200" dirty="0" err="1">
                <a:latin typeface="Consolas" panose="020B0609020204030204" pitchFamily="49" charset="0"/>
              </a:rPr>
              <a:t>pos</a:t>
            </a:r>
            <a:r>
              <a:rPr lang="en-US" sz="1200" dirty="0">
                <a:latin typeface="Consolas" panose="020B0609020204030204" pitchFamily="49" charset="0"/>
              </a:rPr>
              <a:t>);</a:t>
            </a:r>
          </a:p>
          <a:p>
            <a:r>
              <a:rPr lang="en-US" sz="1200" dirty="0">
                <a:latin typeface="Consolas" panose="020B0609020204030204" pitchFamily="49" charset="0"/>
              </a:rPr>
              <a:t>    YsVec3 </a:t>
            </a:r>
            <a:r>
              <a:rPr lang="en-US" sz="1200" dirty="0" err="1">
                <a:latin typeface="Consolas" panose="020B0609020204030204" pitchFamily="49" charset="0"/>
              </a:rPr>
              <a:t>GetVertexPosition</a:t>
            </a:r>
            <a:r>
              <a:rPr lang="en-US" sz="1200" dirty="0">
                <a:latin typeface="Consolas" panose="020B0609020204030204" pitchFamily="49" charset="0"/>
              </a:rPr>
              <a:t>(</a:t>
            </a:r>
            <a:r>
              <a:rPr lang="en-US" sz="1200" dirty="0" err="1">
                <a:latin typeface="Consolas" panose="020B0609020204030204" pitchFamily="49" charset="0"/>
              </a:rPr>
              <a:t>VertexHandle</a:t>
            </a:r>
            <a:r>
              <a:rPr lang="en-US" sz="1200" dirty="0">
                <a:latin typeface="Consolas" panose="020B0609020204030204" pitchFamily="49" charset="0"/>
              </a:rPr>
              <a:t> </a:t>
            </a:r>
            <a:r>
              <a:rPr lang="en-US" sz="1200" dirty="0" err="1">
                <a:latin typeface="Consolas" panose="020B0609020204030204" pitchFamily="49" charset="0"/>
              </a:rPr>
              <a:t>vtHd</a:t>
            </a:r>
            <a:r>
              <a:rPr lang="en-US" sz="1200" dirty="0">
                <a:latin typeface="Consolas" panose="020B0609020204030204" pitchFamily="49" charset="0"/>
              </a:rPr>
              <a:t>) </a:t>
            </a:r>
            <a:r>
              <a:rPr lang="en-US" sz="1200" dirty="0" err="1">
                <a:latin typeface="Consolas" panose="020B0609020204030204" pitchFamily="49" charset="0"/>
              </a:rPr>
              <a:t>const</a:t>
            </a:r>
            <a:r>
              <a:rPr lang="en-US" sz="1200" dirty="0">
                <a:latin typeface="Consolas" panose="020B0609020204030204" pitchFamily="49" charset="0"/>
              </a:rPr>
              <a:t>;</a:t>
            </a:r>
          </a:p>
          <a:p>
            <a:r>
              <a:rPr lang="en-US" sz="1200" dirty="0">
                <a:latin typeface="Consolas" panose="020B0609020204030204" pitchFamily="49" charset="0"/>
              </a:rPr>
              <a:t>};</a:t>
            </a:r>
          </a:p>
          <a:p>
            <a:r>
              <a:rPr lang="en-US" sz="1200" dirty="0">
                <a:latin typeface="Consolas" panose="020B0609020204030204" pitchFamily="49" charset="0"/>
              </a:rPr>
              <a:t>inline bool operator==(</a:t>
            </a:r>
            <a:r>
              <a:rPr lang="en-US" sz="1200" dirty="0" err="1">
                <a:latin typeface="Consolas" panose="020B0609020204030204" pitchFamily="49" charset="0"/>
              </a:rPr>
              <a:t>std</a:t>
            </a:r>
            <a:r>
              <a:rPr lang="en-US" sz="1200" dirty="0">
                <a:latin typeface="Consolas" panose="020B0609020204030204" pitchFamily="49" charset="0"/>
              </a:rPr>
              <a:t>::</a:t>
            </a:r>
            <a:r>
              <a:rPr lang="en-US" sz="1200" dirty="0" err="1">
                <a:latin typeface="Consolas" panose="020B0609020204030204" pitchFamily="49" charset="0"/>
              </a:rPr>
              <a:t>nullptr_t,PolygonalMesh</a:t>
            </a:r>
            <a:r>
              <a:rPr lang="en-US" sz="1200" dirty="0">
                <a:latin typeface="Consolas" panose="020B0609020204030204" pitchFamily="49" charset="0"/>
              </a:rPr>
              <a:t>::</a:t>
            </a:r>
            <a:r>
              <a:rPr lang="en-US" sz="1200" dirty="0" err="1">
                <a:latin typeface="Consolas" panose="020B0609020204030204" pitchFamily="49" charset="0"/>
              </a:rPr>
              <a:t>VertexHandle</a:t>
            </a:r>
            <a:r>
              <a:rPr lang="en-US" sz="1200" dirty="0">
                <a:latin typeface="Consolas" panose="020B0609020204030204" pitchFamily="49" charset="0"/>
              </a:rPr>
              <a:t>);</a:t>
            </a:r>
          </a:p>
          <a:p>
            <a:r>
              <a:rPr lang="en-US" sz="1200" dirty="0">
                <a:latin typeface="Consolas" panose="020B0609020204030204" pitchFamily="49" charset="0"/>
              </a:rPr>
              <a:t>inline bool operator!=(</a:t>
            </a:r>
            <a:r>
              <a:rPr lang="en-US" sz="1200" dirty="0" err="1">
                <a:latin typeface="Consolas" panose="020B0609020204030204" pitchFamily="49" charset="0"/>
              </a:rPr>
              <a:t>std</a:t>
            </a:r>
            <a:r>
              <a:rPr lang="en-US" sz="1200" dirty="0">
                <a:latin typeface="Consolas" panose="020B0609020204030204" pitchFamily="49" charset="0"/>
              </a:rPr>
              <a:t>::</a:t>
            </a:r>
            <a:r>
              <a:rPr lang="en-US" sz="1200" dirty="0" err="1">
                <a:latin typeface="Consolas" panose="020B0609020204030204" pitchFamily="49" charset="0"/>
              </a:rPr>
              <a:t>nullptr_t,PolygonalMesh</a:t>
            </a:r>
            <a:r>
              <a:rPr lang="en-US" sz="1200" dirty="0">
                <a:latin typeface="Consolas" panose="020B0609020204030204" pitchFamily="49" charset="0"/>
              </a:rPr>
              <a:t>::</a:t>
            </a:r>
            <a:r>
              <a:rPr lang="en-US" sz="1200" dirty="0" err="1">
                <a:latin typeface="Consolas" panose="020B0609020204030204" pitchFamily="49" charset="0"/>
              </a:rPr>
              <a:t>VertexHandle</a:t>
            </a:r>
            <a:r>
              <a:rPr lang="en-US" sz="1200" dirty="0">
                <a:latin typeface="Consolas" panose="020B0609020204030204" pitchFamily="49" charset="0"/>
              </a:rPr>
              <a:t>);</a:t>
            </a:r>
          </a:p>
          <a:p>
            <a:endParaRPr lang="en-US" sz="1200" dirty="0">
              <a:latin typeface="Consolas" panose="020B0609020204030204" pitchFamily="49" charset="0"/>
            </a:endParaRPr>
          </a:p>
        </p:txBody>
      </p:sp>
      <p:sp>
        <p:nvSpPr>
          <p:cNvPr id="5" name="Rounded Rectangle 4"/>
          <p:cNvSpPr/>
          <p:nvPr/>
        </p:nvSpPr>
        <p:spPr>
          <a:xfrm>
            <a:off x="3641358" y="3638417"/>
            <a:ext cx="850456" cy="26217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H="1">
            <a:off x="4101755" y="2890271"/>
            <a:ext cx="530736" cy="7481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209289" y="2520939"/>
            <a:ext cx="1433406" cy="369332"/>
          </a:xfrm>
          <a:prstGeom prst="rect">
            <a:avLst/>
          </a:prstGeom>
          <a:noFill/>
        </p:spPr>
        <p:txBody>
          <a:bodyPr wrap="none" rtlCol="0">
            <a:spAutoFit/>
          </a:bodyPr>
          <a:lstStyle/>
          <a:p>
            <a:r>
              <a:rPr lang="en-US" dirty="0">
                <a:solidFill>
                  <a:srgbClr val="FF0000"/>
                </a:solidFill>
              </a:rPr>
              <a:t>What's this?</a:t>
            </a:r>
          </a:p>
        </p:txBody>
      </p:sp>
    </p:spTree>
    <p:extLst>
      <p:ext uri="{BB962C8B-B14F-4D97-AF65-F5344CB8AC3E}">
        <p14:creationId xmlns:p14="http://schemas.microsoft.com/office/powerpoint/2010/main" val="295714124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Flood Fill in a Mesh</a:t>
            </a:r>
          </a:p>
        </p:txBody>
      </p:sp>
      <p:sp>
        <p:nvSpPr>
          <p:cNvPr id="3" name="Content Placeholder 2"/>
          <p:cNvSpPr>
            <a:spLocks noGrp="1"/>
          </p:cNvSpPr>
          <p:nvPr>
            <p:ph idx="1"/>
          </p:nvPr>
        </p:nvSpPr>
        <p:spPr/>
        <p:txBody>
          <a:bodyPr/>
          <a:lstStyle/>
          <a:p>
            <a:r>
              <a:rPr lang="en-US" dirty="0"/>
              <a:t>In 3D, you start from a polygon and walk onto the </a:t>
            </a:r>
            <a:r>
              <a:rPr lang="en-US"/>
              <a:t>neighboring polygons.</a:t>
            </a:r>
          </a:p>
        </p:txBody>
      </p:sp>
    </p:spTree>
    <p:extLst>
      <p:ext uri="{BB962C8B-B14F-4D97-AF65-F5344CB8AC3E}">
        <p14:creationId xmlns:p14="http://schemas.microsoft.com/office/powerpoint/2010/main" val="227109126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Mesh Simplification with Quadric Error Metric</a:t>
            </a:r>
          </a:p>
          <a:p>
            <a:pPr lvl="1"/>
            <a:r>
              <a:rPr lang="en-US" dirty="0"/>
              <a:t>Edge-Collapsing</a:t>
            </a:r>
          </a:p>
          <a:p>
            <a:pPr lvl="1"/>
            <a:r>
              <a:rPr lang="en-US" dirty="0"/>
              <a:t>Priority-Queue </a:t>
            </a:r>
            <a:r>
              <a:rPr lang="en-US"/>
              <a:t>with Key </a:t>
            </a:r>
            <a:r>
              <a:rPr lang="en-US" dirty="0"/>
              <a:t>Update</a:t>
            </a:r>
          </a:p>
          <a:p>
            <a:pPr lvl="1"/>
            <a:r>
              <a:rPr lang="en-US" dirty="0"/>
              <a:t>Implementing with AVL-Tree and Hash Table</a:t>
            </a:r>
          </a:p>
          <a:p>
            <a:pPr lvl="1"/>
            <a:r>
              <a:rPr lang="en-US" dirty="0"/>
              <a:t>Implementing Quadric-Error-Metric method</a:t>
            </a:r>
          </a:p>
          <a:p>
            <a:endParaRPr lang="en-US" dirty="0"/>
          </a:p>
        </p:txBody>
      </p:sp>
    </p:spTree>
    <p:extLst>
      <p:ext uri="{BB962C8B-B14F-4D97-AF65-F5344CB8AC3E}">
        <p14:creationId xmlns:p14="http://schemas.microsoft.com/office/powerpoint/2010/main" val="297086660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Quadric Error Metrics Method</a:t>
            </a:r>
          </a:p>
        </p:txBody>
      </p:sp>
      <p:sp>
        <p:nvSpPr>
          <p:cNvPr id="3" name="Content Placeholder 2"/>
          <p:cNvSpPr>
            <a:spLocks noGrp="1"/>
          </p:cNvSpPr>
          <p:nvPr>
            <p:ph idx="1"/>
          </p:nvPr>
        </p:nvSpPr>
        <p:spPr/>
        <p:txBody>
          <a:bodyPr/>
          <a:lstStyle/>
          <a:p>
            <a:r>
              <a:rPr lang="en-US" dirty="0"/>
              <a:t>A Mesh Simplification Method</a:t>
            </a:r>
          </a:p>
          <a:p>
            <a:pPr lvl="1"/>
            <a:r>
              <a:rPr lang="en-US" dirty="0"/>
              <a:t>Goal:  Simplify a mesh without losing the overall appearance and features.</a:t>
            </a:r>
          </a:p>
          <a:p>
            <a:r>
              <a:rPr lang="en-US" dirty="0"/>
              <a:t>What does 'Simplify' mean?</a:t>
            </a:r>
          </a:p>
          <a:p>
            <a:pPr lvl="1"/>
            <a:r>
              <a:rPr lang="en-US" dirty="0"/>
              <a:t>Answer: Fewer elements.</a:t>
            </a:r>
          </a:p>
          <a:p>
            <a:endParaRPr lang="en-US" dirty="0"/>
          </a:p>
          <a:p>
            <a:r>
              <a:rPr lang="en-US" dirty="0"/>
              <a:t>Quadric Error Metrics Method:</a:t>
            </a:r>
          </a:p>
          <a:p>
            <a:pPr lvl="1"/>
            <a:r>
              <a:rPr lang="en-US" dirty="0"/>
              <a:t>Michael Garland and Paul S. </a:t>
            </a:r>
            <a:r>
              <a:rPr lang="en-US" dirty="0" err="1"/>
              <a:t>Heckbert</a:t>
            </a:r>
            <a:r>
              <a:rPr lang="en-US" dirty="0"/>
              <a:t>, </a:t>
            </a:r>
            <a:r>
              <a:rPr lang="en-US" i="1" dirty="0"/>
              <a:t>"Surface Simplification Using Quadric Error Metrics"</a:t>
            </a:r>
            <a:r>
              <a:rPr lang="en-US" dirty="0"/>
              <a:t>, Proceedings of SIGGRAPH 97, pp. 209-216</a:t>
            </a:r>
          </a:p>
          <a:p>
            <a:pPr lvl="1"/>
            <a:r>
              <a:rPr lang="en-US" dirty="0"/>
              <a:t>From CMU network, you can download the paper for free.  (And many people made available for free for research and educational purposes anyway.)</a:t>
            </a:r>
          </a:p>
        </p:txBody>
      </p:sp>
    </p:spTree>
    <p:extLst>
      <p:ext uri="{BB962C8B-B14F-4D97-AF65-F5344CB8AC3E}">
        <p14:creationId xmlns:p14="http://schemas.microsoft.com/office/powerpoint/2010/main" val="249954150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Quadric Error Metrics Method</a:t>
            </a:r>
          </a:p>
        </p:txBody>
      </p:sp>
      <p:sp>
        <p:nvSpPr>
          <p:cNvPr id="3" name="Content Placeholder 2"/>
          <p:cNvSpPr>
            <a:spLocks noGrp="1"/>
          </p:cNvSpPr>
          <p:nvPr>
            <p:ph idx="1"/>
          </p:nvPr>
        </p:nvSpPr>
        <p:spPr/>
        <p:txBody>
          <a:bodyPr/>
          <a:lstStyle/>
          <a:p>
            <a:r>
              <a:rPr lang="en-US" dirty="0"/>
              <a:t>You have a goal element count.  You want to reduce the number of triangles to a specific number.</a:t>
            </a:r>
          </a:p>
          <a:p>
            <a:r>
              <a:rPr lang="en-US" dirty="0"/>
              <a:t>You can do it by applying a sequence of edge-collapsing operations.</a:t>
            </a:r>
          </a:p>
          <a:p>
            <a:r>
              <a:rPr lang="en-US" dirty="0"/>
              <a:t>But, the result of edge-collapsing operations depends on the order in which the operations are applied.</a:t>
            </a:r>
          </a:p>
          <a:p>
            <a:r>
              <a:rPr lang="en-US" dirty="0"/>
              <a:t>The question is in what order?</a:t>
            </a:r>
          </a:p>
          <a:p>
            <a:r>
              <a:rPr lang="en-US" dirty="0"/>
              <a:t>Quadric Error Metrics method defines a function for deciding the order, which gives a reasonably good result.</a:t>
            </a:r>
          </a:p>
        </p:txBody>
      </p:sp>
    </p:spTree>
    <p:extLst>
      <p:ext uri="{BB962C8B-B14F-4D97-AF65-F5344CB8AC3E}">
        <p14:creationId xmlns:p14="http://schemas.microsoft.com/office/powerpoint/2010/main" val="138563602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Quadric Error Metrics Method</a:t>
            </a:r>
          </a:p>
        </p:txBody>
      </p:sp>
      <p:sp>
        <p:nvSpPr>
          <p:cNvPr id="3" name="Content Placeholder 2"/>
          <p:cNvSpPr>
            <a:spLocks noGrp="1"/>
          </p:cNvSpPr>
          <p:nvPr>
            <p:ph idx="1"/>
          </p:nvPr>
        </p:nvSpPr>
        <p:spPr/>
        <p:txBody>
          <a:bodyPr/>
          <a:lstStyle/>
          <a:p>
            <a:r>
              <a:rPr lang="en-US" dirty="0"/>
              <a:t>A cost is defined for each edge.</a:t>
            </a:r>
          </a:p>
          <a:p>
            <a:r>
              <a:rPr lang="en-US" dirty="0"/>
              <a:t>The cost of an edge is a measurement of deformation that will be caused by collapsing the edge.</a:t>
            </a:r>
          </a:p>
          <a:p>
            <a:r>
              <a:rPr lang="en-US" dirty="0"/>
              <a:t>You pick the one that yields the minimum cost, and collapse until you achieve the pre-set element count.</a:t>
            </a:r>
          </a:p>
          <a:p>
            <a:endParaRPr lang="en-US" dirty="0"/>
          </a:p>
          <a:p>
            <a:r>
              <a:rPr lang="en-US" dirty="0"/>
              <a:t>One catch:  The cost for an edge may change as a result of earlier edge-collapsing.</a:t>
            </a:r>
          </a:p>
        </p:txBody>
      </p:sp>
    </p:spTree>
    <p:extLst>
      <p:ext uri="{BB962C8B-B14F-4D97-AF65-F5344CB8AC3E}">
        <p14:creationId xmlns:p14="http://schemas.microsoft.com/office/powerpoint/2010/main" val="255203167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implement the method, you need to…</a:t>
            </a:r>
          </a:p>
        </p:txBody>
      </p:sp>
      <p:sp>
        <p:nvSpPr>
          <p:cNvPr id="3" name="Content Placeholder 2"/>
          <p:cNvSpPr>
            <a:spLocks noGrp="1"/>
          </p:cNvSpPr>
          <p:nvPr>
            <p:ph idx="1"/>
          </p:nvPr>
        </p:nvSpPr>
        <p:spPr/>
        <p:txBody>
          <a:bodyPr/>
          <a:lstStyle/>
          <a:p>
            <a:r>
              <a:rPr lang="en-US" dirty="0"/>
              <a:t>Implement the edge-collapsing operation.</a:t>
            </a:r>
          </a:p>
          <a:p>
            <a:r>
              <a:rPr lang="en-US" dirty="0"/>
              <a:t>Implement a priority queue that allows key updates.</a:t>
            </a:r>
          </a:p>
          <a:p>
            <a:pPr lvl="1"/>
            <a:r>
              <a:rPr lang="en-US" dirty="0"/>
              <a:t>Can be done by AVL tree and Hash Table.</a:t>
            </a:r>
          </a:p>
          <a:p>
            <a:pPr lvl="1"/>
            <a:endParaRPr lang="en-US" dirty="0"/>
          </a:p>
          <a:p>
            <a:r>
              <a:rPr lang="en-US" dirty="0"/>
              <a:t>Let's first implement the method WITHOUT the priority queue with key update, and then see the effect of the faster data structure.</a:t>
            </a:r>
          </a:p>
        </p:txBody>
      </p:sp>
    </p:spTree>
    <p:extLst>
      <p:ext uri="{BB962C8B-B14F-4D97-AF65-F5344CB8AC3E}">
        <p14:creationId xmlns:p14="http://schemas.microsoft.com/office/powerpoint/2010/main" val="216133277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Edge Collapsing Operation</a:t>
            </a:r>
          </a:p>
        </p:txBody>
      </p:sp>
      <p:sp>
        <p:nvSpPr>
          <p:cNvPr id="3" name="Content Placeholder 2"/>
          <p:cNvSpPr>
            <a:spLocks noGrp="1"/>
          </p:cNvSpPr>
          <p:nvPr>
            <p:ph idx="1"/>
          </p:nvPr>
        </p:nvSpPr>
        <p:spPr/>
        <p:txBody>
          <a:bodyPr/>
          <a:lstStyle/>
          <a:p>
            <a:r>
              <a:rPr lang="en-US" altLang="ja-JP" dirty="0"/>
              <a:t>Collapses an edge piece that is connecting vertices A and B.</a:t>
            </a:r>
          </a:p>
          <a:p>
            <a:r>
              <a:rPr lang="en-US" altLang="ja-JP" dirty="0"/>
              <a:t>The two vertices becomes one, and triangles using the edge piece are deleted.</a:t>
            </a:r>
          </a:p>
          <a:p>
            <a:r>
              <a:rPr lang="en-US" altLang="ja-JP" dirty="0"/>
              <a:t>Two types of Edge-Collapsing Operations</a:t>
            </a:r>
          </a:p>
          <a:p>
            <a:pPr lvl="1"/>
            <a:r>
              <a:rPr lang="en-US" altLang="ja-JP" dirty="0"/>
              <a:t>(1) Moving both two vertices of the edge to the middle of the edge.</a:t>
            </a:r>
          </a:p>
          <a:p>
            <a:pPr lvl="1"/>
            <a:r>
              <a:rPr lang="en-US" altLang="ja-JP" dirty="0"/>
              <a:t>(2) Moving one of the two vertices of the edge to the location of the other vertex.</a:t>
            </a:r>
          </a:p>
          <a:p>
            <a:r>
              <a:rPr lang="en-US" altLang="ja-JP" dirty="0"/>
              <a:t>In this example, we go with Pattern (1)</a:t>
            </a:r>
          </a:p>
          <a:p>
            <a:endParaRPr lang="en-US" dirty="0"/>
          </a:p>
          <a:p>
            <a:endParaRPr lang="en-US" dirty="0"/>
          </a:p>
          <a:p>
            <a:endParaRPr lang="en-US" dirty="0"/>
          </a:p>
          <a:p>
            <a:endParaRPr lang="en-US" dirty="0"/>
          </a:p>
        </p:txBody>
      </p:sp>
      <p:cxnSp>
        <p:nvCxnSpPr>
          <p:cNvPr id="6" name="Straight Connector 5"/>
          <p:cNvCxnSpPr/>
          <p:nvPr/>
        </p:nvCxnSpPr>
        <p:spPr>
          <a:xfrm flipH="1">
            <a:off x="517072" y="4874077"/>
            <a:ext cx="1066800" cy="8763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589315" y="4879520"/>
            <a:ext cx="1104900" cy="1905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583872" y="4874077"/>
            <a:ext cx="130629" cy="48441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517072" y="5363934"/>
            <a:ext cx="1191986" cy="38644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1714501" y="5070020"/>
            <a:ext cx="979714" cy="28847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17072" y="5750377"/>
            <a:ext cx="1349829" cy="1905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709058" y="5358492"/>
            <a:ext cx="1023257" cy="35378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694215" y="5070020"/>
            <a:ext cx="42182" cy="64225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709058" y="5358492"/>
            <a:ext cx="157843" cy="58238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1866901" y="5712277"/>
            <a:ext cx="865414" cy="2286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17072" y="5750377"/>
            <a:ext cx="269422" cy="6096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800101" y="5940877"/>
            <a:ext cx="1062717" cy="40821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86494" y="6359977"/>
            <a:ext cx="1238250" cy="16079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862818" y="5940877"/>
            <a:ext cx="146957" cy="56628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2016579" y="5712277"/>
            <a:ext cx="719818" cy="80849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453244" y="5110839"/>
            <a:ext cx="338554" cy="369332"/>
          </a:xfrm>
          <a:prstGeom prst="rect">
            <a:avLst/>
          </a:prstGeom>
          <a:noFill/>
        </p:spPr>
        <p:txBody>
          <a:bodyPr wrap="none" rtlCol="0">
            <a:spAutoFit/>
          </a:bodyPr>
          <a:lstStyle/>
          <a:p>
            <a:r>
              <a:rPr lang="en-US" dirty="0"/>
              <a:t>A</a:t>
            </a:r>
          </a:p>
        </p:txBody>
      </p:sp>
      <p:sp>
        <p:nvSpPr>
          <p:cNvPr id="42" name="TextBox 41"/>
          <p:cNvSpPr txBox="1"/>
          <p:nvPr/>
        </p:nvSpPr>
        <p:spPr>
          <a:xfrm>
            <a:off x="1862818" y="5832020"/>
            <a:ext cx="338554" cy="369332"/>
          </a:xfrm>
          <a:prstGeom prst="rect">
            <a:avLst/>
          </a:prstGeom>
          <a:noFill/>
        </p:spPr>
        <p:txBody>
          <a:bodyPr wrap="none" rtlCol="0">
            <a:spAutoFit/>
          </a:bodyPr>
          <a:lstStyle/>
          <a:p>
            <a:r>
              <a:rPr lang="en-US" dirty="0"/>
              <a:t>B</a:t>
            </a:r>
          </a:p>
        </p:txBody>
      </p:sp>
      <p:cxnSp>
        <p:nvCxnSpPr>
          <p:cNvPr id="45" name="Straight Connector 44"/>
          <p:cNvCxnSpPr/>
          <p:nvPr/>
        </p:nvCxnSpPr>
        <p:spPr>
          <a:xfrm flipH="1">
            <a:off x="6126957" y="4827184"/>
            <a:ext cx="1066800" cy="8763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7199200" y="4832627"/>
            <a:ext cx="1104900" cy="1905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193757" y="4827184"/>
            <a:ext cx="130629" cy="48441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7472703" y="5023127"/>
            <a:ext cx="831398" cy="86541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126957" y="5703484"/>
            <a:ext cx="1349829" cy="1905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8304100" y="5023127"/>
            <a:ext cx="42182" cy="64225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318943" y="5311599"/>
            <a:ext cx="157843" cy="58238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7476786" y="5665384"/>
            <a:ext cx="865414" cy="2286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6126957" y="5703484"/>
            <a:ext cx="269422" cy="6096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6409986" y="5893984"/>
            <a:ext cx="1062717" cy="40821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6396379" y="6313084"/>
            <a:ext cx="1238250" cy="16079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7472703" y="5893984"/>
            <a:ext cx="146957" cy="56628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626464" y="5665384"/>
            <a:ext cx="719818" cy="80849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482750" y="4871583"/>
            <a:ext cx="1066800" cy="8763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4554993" y="4877026"/>
            <a:ext cx="1104900" cy="1905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4549550" y="4871583"/>
            <a:ext cx="125186" cy="81829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4674736" y="5067526"/>
            <a:ext cx="985157" cy="64214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3482750" y="5709670"/>
            <a:ext cx="1187903" cy="3821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5659893" y="5067526"/>
            <a:ext cx="42182" cy="64225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flipV="1">
            <a:off x="4667591" y="5703484"/>
            <a:ext cx="1030402" cy="629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3482750" y="5747883"/>
            <a:ext cx="269422" cy="6096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H="1">
            <a:off x="3765780" y="5703484"/>
            <a:ext cx="904873" cy="64311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3752172" y="6357483"/>
            <a:ext cx="1238250" cy="16079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4667591" y="5712277"/>
            <a:ext cx="307862" cy="79239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H="1">
            <a:off x="4982257" y="5709783"/>
            <a:ext cx="719818" cy="80849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4524509" y="5388427"/>
            <a:ext cx="143082" cy="31879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flipH="1" flipV="1">
            <a:off x="4684261" y="5707176"/>
            <a:ext cx="163862" cy="318066"/>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89" name="Freeform 88"/>
          <p:cNvSpPr/>
          <p:nvPr/>
        </p:nvSpPr>
        <p:spPr>
          <a:xfrm>
            <a:off x="7340714" y="5333370"/>
            <a:ext cx="250990" cy="555171"/>
          </a:xfrm>
          <a:custGeom>
            <a:avLst/>
            <a:gdLst>
              <a:gd name="connsiteX0" fmla="*/ 0 w 250990"/>
              <a:gd name="connsiteY0" fmla="*/ 0 h 555171"/>
              <a:gd name="connsiteX1" fmla="*/ 244929 w 250990"/>
              <a:gd name="connsiteY1" fmla="*/ 239486 h 555171"/>
              <a:gd name="connsiteX2" fmla="*/ 152400 w 250990"/>
              <a:gd name="connsiteY2" fmla="*/ 555171 h 555171"/>
            </a:gdLst>
            <a:ahLst/>
            <a:cxnLst>
              <a:cxn ang="0">
                <a:pos x="connsiteX0" y="connsiteY0"/>
              </a:cxn>
              <a:cxn ang="0">
                <a:pos x="connsiteX1" y="connsiteY1"/>
              </a:cxn>
              <a:cxn ang="0">
                <a:pos x="connsiteX2" y="connsiteY2"/>
              </a:cxn>
            </a:cxnLst>
            <a:rect l="l" t="t" r="r" b="b"/>
            <a:pathLst>
              <a:path w="250990" h="555171">
                <a:moveTo>
                  <a:pt x="0" y="0"/>
                </a:moveTo>
                <a:cubicBezTo>
                  <a:pt x="109764" y="73479"/>
                  <a:pt x="219529" y="146958"/>
                  <a:pt x="244929" y="239486"/>
                </a:cubicBezTo>
                <a:cubicBezTo>
                  <a:pt x="270329" y="332014"/>
                  <a:pt x="211364" y="443592"/>
                  <a:pt x="152400" y="555171"/>
                </a:cubicBezTo>
              </a:path>
            </a:pathLst>
          </a:custGeom>
          <a:noFill/>
          <a:ln w="6350">
            <a:solidFill>
              <a:schemeClr val="tx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p:cNvSpPr txBox="1"/>
          <p:nvPr/>
        </p:nvSpPr>
        <p:spPr>
          <a:xfrm>
            <a:off x="3673929" y="6425520"/>
            <a:ext cx="1274708" cy="369332"/>
          </a:xfrm>
          <a:prstGeom prst="rect">
            <a:avLst/>
          </a:prstGeom>
          <a:noFill/>
        </p:spPr>
        <p:txBody>
          <a:bodyPr wrap="none" rtlCol="0">
            <a:spAutoFit/>
          </a:bodyPr>
          <a:lstStyle/>
          <a:p>
            <a:r>
              <a:rPr lang="en-US" dirty="0"/>
              <a:t>Pattern (1)</a:t>
            </a:r>
          </a:p>
        </p:txBody>
      </p:sp>
      <p:sp>
        <p:nvSpPr>
          <p:cNvPr id="93" name="TextBox 92"/>
          <p:cNvSpPr txBox="1"/>
          <p:nvPr/>
        </p:nvSpPr>
        <p:spPr>
          <a:xfrm>
            <a:off x="6585285" y="6422798"/>
            <a:ext cx="1274708" cy="369332"/>
          </a:xfrm>
          <a:prstGeom prst="rect">
            <a:avLst/>
          </a:prstGeom>
          <a:noFill/>
        </p:spPr>
        <p:txBody>
          <a:bodyPr wrap="none" rtlCol="0">
            <a:spAutoFit/>
          </a:bodyPr>
          <a:lstStyle/>
          <a:p>
            <a:r>
              <a:rPr lang="en-US" dirty="0"/>
              <a:t>Pattern (2)</a:t>
            </a:r>
          </a:p>
        </p:txBody>
      </p:sp>
    </p:spTree>
    <p:extLst>
      <p:ext uri="{BB962C8B-B14F-4D97-AF65-F5344CB8AC3E}">
        <p14:creationId xmlns:p14="http://schemas.microsoft.com/office/powerpoint/2010/main" val="189123766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Edge Collapsing Operation</a:t>
            </a:r>
          </a:p>
        </p:txBody>
      </p:sp>
      <p:sp>
        <p:nvSpPr>
          <p:cNvPr id="3" name="Content Placeholder 2"/>
          <p:cNvSpPr>
            <a:spLocks noGrp="1"/>
          </p:cNvSpPr>
          <p:nvPr>
            <p:ph idx="1"/>
          </p:nvPr>
        </p:nvSpPr>
        <p:spPr/>
        <p:txBody>
          <a:bodyPr/>
          <a:lstStyle/>
          <a:p>
            <a:r>
              <a:rPr lang="en-US" altLang="ja-JP" dirty="0"/>
              <a:t>Let's implement and test the edge-collapsing operation.</a:t>
            </a:r>
            <a:endParaRPr lang="en-US" sz="13800" dirty="0">
              <a:solidFill>
                <a:srgbClr val="FF0000"/>
              </a:solidFill>
            </a:endParaRP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07952429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Quadric Error Metrics</a:t>
            </a:r>
          </a:p>
        </p:txBody>
      </p:sp>
      <p:sp>
        <p:nvSpPr>
          <p:cNvPr id="3" name="Content Placeholder 2"/>
          <p:cNvSpPr>
            <a:spLocks noGrp="1"/>
          </p:cNvSpPr>
          <p:nvPr>
            <p:ph idx="1"/>
          </p:nvPr>
        </p:nvSpPr>
        <p:spPr/>
        <p:txBody>
          <a:bodyPr/>
          <a:lstStyle/>
          <a:p>
            <a:r>
              <a:rPr lang="en-US" dirty="0"/>
              <a:t>When an edge ab is collapsed (a-&gt;b), triangles sharing edge ab will be deleted, but other triangles sharing vertex a will be modified so that vertex b is used in place for a.  (In the figure below, T</a:t>
            </a:r>
            <a:r>
              <a:rPr lang="en-US" baseline="-25000" dirty="0"/>
              <a:t>2</a:t>
            </a:r>
            <a:r>
              <a:rPr lang="en-US" dirty="0"/>
              <a:t> is deleted, and T</a:t>
            </a:r>
            <a:r>
              <a:rPr lang="en-US" baseline="-25000" dirty="0"/>
              <a:t>1</a:t>
            </a:r>
            <a:r>
              <a:rPr lang="en-US" dirty="0"/>
              <a:t> is modified.)</a:t>
            </a:r>
          </a:p>
          <a:p>
            <a:r>
              <a:rPr lang="en-US" dirty="0"/>
              <a:t>Therefore, the deformation of a surviving triangle can be measured by the distance from the plane on which the triangle is lying and vertex b.</a:t>
            </a:r>
          </a:p>
          <a:p>
            <a:endParaRPr lang="en-US" dirty="0"/>
          </a:p>
        </p:txBody>
      </p:sp>
      <p:cxnSp>
        <p:nvCxnSpPr>
          <p:cNvPr id="5" name="Straight Connector 4"/>
          <p:cNvCxnSpPr/>
          <p:nvPr/>
        </p:nvCxnSpPr>
        <p:spPr>
          <a:xfrm flipV="1">
            <a:off x="1655064" y="4974336"/>
            <a:ext cx="2734056" cy="1234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379976" y="4974336"/>
            <a:ext cx="2505456" cy="4297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389120" y="4901184"/>
            <a:ext cx="2532888" cy="4297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389120" y="4599432"/>
            <a:ext cx="312906" cy="369332"/>
          </a:xfrm>
          <a:prstGeom prst="rect">
            <a:avLst/>
          </a:prstGeom>
          <a:noFill/>
        </p:spPr>
        <p:txBody>
          <a:bodyPr wrap="none" rtlCol="0">
            <a:spAutoFit/>
          </a:bodyPr>
          <a:lstStyle/>
          <a:p>
            <a:r>
              <a:rPr lang="en-US" dirty="0"/>
              <a:t>a</a:t>
            </a:r>
          </a:p>
        </p:txBody>
      </p:sp>
      <p:sp>
        <p:nvSpPr>
          <p:cNvPr id="16" name="TextBox 15"/>
          <p:cNvSpPr txBox="1"/>
          <p:nvPr/>
        </p:nvSpPr>
        <p:spPr>
          <a:xfrm>
            <a:off x="6885432" y="5363956"/>
            <a:ext cx="312906" cy="369332"/>
          </a:xfrm>
          <a:prstGeom prst="rect">
            <a:avLst/>
          </a:prstGeom>
          <a:noFill/>
        </p:spPr>
        <p:txBody>
          <a:bodyPr wrap="none" rtlCol="0">
            <a:spAutoFit/>
          </a:bodyPr>
          <a:lstStyle/>
          <a:p>
            <a:r>
              <a:rPr lang="en-US" dirty="0"/>
              <a:t>b</a:t>
            </a:r>
          </a:p>
        </p:txBody>
      </p:sp>
      <p:sp>
        <p:nvSpPr>
          <p:cNvPr id="17" name="TextBox 16"/>
          <p:cNvSpPr txBox="1"/>
          <p:nvPr/>
        </p:nvSpPr>
        <p:spPr>
          <a:xfrm>
            <a:off x="2440443" y="5406890"/>
            <a:ext cx="410690" cy="369332"/>
          </a:xfrm>
          <a:prstGeom prst="rect">
            <a:avLst/>
          </a:prstGeom>
          <a:noFill/>
        </p:spPr>
        <p:txBody>
          <a:bodyPr wrap="none" rtlCol="0">
            <a:spAutoFit/>
          </a:bodyPr>
          <a:lstStyle/>
          <a:p>
            <a:r>
              <a:rPr lang="en-US" dirty="0"/>
              <a:t>T</a:t>
            </a:r>
            <a:r>
              <a:rPr lang="en-US" baseline="-25000" dirty="0"/>
              <a:t>1</a:t>
            </a:r>
          </a:p>
        </p:txBody>
      </p:sp>
      <p:sp>
        <p:nvSpPr>
          <p:cNvPr id="18" name="TextBox 17"/>
          <p:cNvSpPr txBox="1"/>
          <p:nvPr/>
        </p:nvSpPr>
        <p:spPr>
          <a:xfrm>
            <a:off x="5379844" y="5199364"/>
            <a:ext cx="410690" cy="369332"/>
          </a:xfrm>
          <a:prstGeom prst="rect">
            <a:avLst/>
          </a:prstGeom>
          <a:noFill/>
        </p:spPr>
        <p:txBody>
          <a:bodyPr wrap="none" rtlCol="0">
            <a:spAutoFit/>
          </a:bodyPr>
          <a:lstStyle/>
          <a:p>
            <a:r>
              <a:rPr lang="en-US" dirty="0"/>
              <a:t>T</a:t>
            </a:r>
            <a:r>
              <a:rPr lang="en-US" baseline="-25000" dirty="0"/>
              <a:t>2</a:t>
            </a:r>
          </a:p>
        </p:txBody>
      </p:sp>
    </p:spTree>
    <p:extLst>
      <p:ext uri="{BB962C8B-B14F-4D97-AF65-F5344CB8AC3E}">
        <p14:creationId xmlns:p14="http://schemas.microsoft.com/office/powerpoint/2010/main" val="355713044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Quadric Error Metrics</a:t>
            </a:r>
          </a:p>
        </p:txBody>
      </p:sp>
      <p:sp>
        <p:nvSpPr>
          <p:cNvPr id="3" name="Content Placeholder 2"/>
          <p:cNvSpPr>
            <a:spLocks noGrp="1"/>
          </p:cNvSpPr>
          <p:nvPr>
            <p:ph idx="1"/>
          </p:nvPr>
        </p:nvSpPr>
        <p:spPr/>
        <p:txBody>
          <a:bodyPr/>
          <a:lstStyle/>
          <a:p>
            <a:r>
              <a:rPr lang="en-US" dirty="0"/>
              <a:t>Quadric Error Metric is the sum of squared distances between vertex b and the surviving triangles.  (In fact, you can include the polygons to be deleted.  The contribution will be zero.)</a:t>
            </a:r>
          </a:p>
          <a:p>
            <a:r>
              <a:rPr lang="en-US" dirty="0"/>
              <a:t>It can be considered a cost for edge collapse.</a:t>
            </a:r>
          </a:p>
          <a:p>
            <a:r>
              <a:rPr lang="en-US" dirty="0"/>
              <a:t>A surface mesh can be simplified by collapsing the minimum-cost pair until the mesh reaches the desired triangle count.</a:t>
            </a:r>
          </a:p>
        </p:txBody>
      </p:sp>
      <p:cxnSp>
        <p:nvCxnSpPr>
          <p:cNvPr id="5" name="Straight Connector 4"/>
          <p:cNvCxnSpPr/>
          <p:nvPr/>
        </p:nvCxnSpPr>
        <p:spPr>
          <a:xfrm flipV="1">
            <a:off x="1655064" y="4974336"/>
            <a:ext cx="2734056" cy="1234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379976" y="4974336"/>
            <a:ext cx="2505456" cy="4297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389120" y="4901184"/>
            <a:ext cx="2532888" cy="4297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389120" y="4599432"/>
            <a:ext cx="312906" cy="369332"/>
          </a:xfrm>
          <a:prstGeom prst="rect">
            <a:avLst/>
          </a:prstGeom>
          <a:noFill/>
        </p:spPr>
        <p:txBody>
          <a:bodyPr wrap="none" rtlCol="0">
            <a:spAutoFit/>
          </a:bodyPr>
          <a:lstStyle/>
          <a:p>
            <a:r>
              <a:rPr lang="en-US" dirty="0"/>
              <a:t>a</a:t>
            </a:r>
          </a:p>
        </p:txBody>
      </p:sp>
      <p:sp>
        <p:nvSpPr>
          <p:cNvPr id="16" name="TextBox 15"/>
          <p:cNvSpPr txBox="1"/>
          <p:nvPr/>
        </p:nvSpPr>
        <p:spPr>
          <a:xfrm>
            <a:off x="6885432" y="5363956"/>
            <a:ext cx="312906" cy="369332"/>
          </a:xfrm>
          <a:prstGeom prst="rect">
            <a:avLst/>
          </a:prstGeom>
          <a:noFill/>
        </p:spPr>
        <p:txBody>
          <a:bodyPr wrap="none" rtlCol="0">
            <a:spAutoFit/>
          </a:bodyPr>
          <a:lstStyle/>
          <a:p>
            <a:r>
              <a:rPr lang="en-US" dirty="0"/>
              <a:t>b</a:t>
            </a:r>
          </a:p>
        </p:txBody>
      </p:sp>
      <p:sp>
        <p:nvSpPr>
          <p:cNvPr id="17" name="TextBox 16"/>
          <p:cNvSpPr txBox="1"/>
          <p:nvPr/>
        </p:nvSpPr>
        <p:spPr>
          <a:xfrm>
            <a:off x="2440443" y="5406890"/>
            <a:ext cx="410690" cy="369332"/>
          </a:xfrm>
          <a:prstGeom prst="rect">
            <a:avLst/>
          </a:prstGeom>
          <a:noFill/>
        </p:spPr>
        <p:txBody>
          <a:bodyPr wrap="none" rtlCol="0">
            <a:spAutoFit/>
          </a:bodyPr>
          <a:lstStyle/>
          <a:p>
            <a:r>
              <a:rPr lang="en-US" dirty="0"/>
              <a:t>T</a:t>
            </a:r>
            <a:r>
              <a:rPr lang="en-US" baseline="-25000" dirty="0"/>
              <a:t>1</a:t>
            </a:r>
          </a:p>
        </p:txBody>
      </p:sp>
      <p:sp>
        <p:nvSpPr>
          <p:cNvPr id="18" name="TextBox 17"/>
          <p:cNvSpPr txBox="1"/>
          <p:nvPr/>
        </p:nvSpPr>
        <p:spPr>
          <a:xfrm>
            <a:off x="5379844" y="5199364"/>
            <a:ext cx="410690" cy="369332"/>
          </a:xfrm>
          <a:prstGeom prst="rect">
            <a:avLst/>
          </a:prstGeom>
          <a:noFill/>
        </p:spPr>
        <p:txBody>
          <a:bodyPr wrap="none" rtlCol="0">
            <a:spAutoFit/>
          </a:bodyPr>
          <a:lstStyle/>
          <a:p>
            <a:r>
              <a:rPr lang="en-US" dirty="0"/>
              <a:t>T</a:t>
            </a:r>
            <a:r>
              <a:rPr lang="en-US" baseline="-25000" dirty="0"/>
              <a:t>2</a:t>
            </a:r>
          </a:p>
        </p:txBody>
      </p:sp>
      <p:cxnSp>
        <p:nvCxnSpPr>
          <p:cNvPr id="19" name="Straight Connector 18"/>
          <p:cNvCxnSpPr/>
          <p:nvPr/>
        </p:nvCxnSpPr>
        <p:spPr>
          <a:xfrm flipV="1">
            <a:off x="4423506" y="3730752"/>
            <a:ext cx="2734056" cy="123444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467190" y="4059936"/>
            <a:ext cx="537114" cy="1280160"/>
          </a:xfrm>
          <a:prstGeom prst="straightConnector1">
            <a:avLst/>
          </a:prstGeom>
          <a:ln>
            <a:solidFill>
              <a:schemeClr val="tx1"/>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8943263"/>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9305</TotalTime>
  <Words>10262</Words>
  <Application>Microsoft Office PowerPoint</Application>
  <PresentationFormat>On-screen Show (4:3)</PresentationFormat>
  <Paragraphs>1439</Paragraphs>
  <Slides>114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114</vt:i4>
      </vt:variant>
    </vt:vector>
  </HeadingPairs>
  <TitlesOfParts>
    <vt:vector size="120" baseType="lpstr">
      <vt:lpstr>Arial</vt:lpstr>
      <vt:lpstr>Calibri</vt:lpstr>
      <vt:lpstr>Cambria Math</vt:lpstr>
      <vt:lpstr>Consolas</vt:lpstr>
      <vt:lpstr>Lucida Console</vt:lpstr>
      <vt:lpstr>Default Design</vt:lpstr>
      <vt:lpstr>Lecture Note 6 Polygonal Mesh Data Structure</vt:lpstr>
      <vt:lpstr>Polygonal Mesh </vt:lpstr>
      <vt:lpstr>Better-Than Minimum Information</vt:lpstr>
      <vt:lpstr>More useful information</vt:lpstr>
      <vt:lpstr>Richer information</vt:lpstr>
      <vt:lpstr>Closed (manifold), open, and non-manifold polygonal meshes</vt:lpstr>
      <vt:lpstr>Implementation</vt:lpstr>
      <vt:lpstr>Implementing a Polygonal-Mesh data structure</vt:lpstr>
      <vt:lpstr>Does it work?</vt:lpstr>
      <vt:lpstr>Iterator</vt:lpstr>
      <vt:lpstr>Iterator</vt:lpstr>
      <vt:lpstr>Question</vt:lpstr>
      <vt:lpstr>Does it work?</vt:lpstr>
      <vt:lpstr>Does it work?</vt:lpstr>
      <vt:lpstr>How about std::vector?</vt:lpstr>
      <vt:lpstr>Go with std::vector for now?</vt:lpstr>
      <vt:lpstr>How about this?</vt:lpstr>
      <vt:lpstr>PowerPoint Presentation</vt:lpstr>
      <vt:lpstr>Let's go with std::list</vt:lpstr>
      <vt:lpstr>Test what we have so far</vt:lpstr>
      <vt:lpstr>Adding polygons</vt:lpstr>
      <vt:lpstr>Test what we have so far</vt:lpstr>
      <vt:lpstr>Adding Access Functions</vt:lpstr>
      <vt:lpstr>Want to add a topological information</vt:lpstr>
      <vt:lpstr>Use Hash Table</vt:lpstr>
      <vt:lpstr>Additions in the polygonalmesh.h</vt:lpstr>
      <vt:lpstr>Changes in polygonalmesh.cpp</vt:lpstr>
      <vt:lpstr>Changes in polygonalmesh.cpp</vt:lpstr>
      <vt:lpstr>Modify test</vt:lpstr>
      <vt:lpstr>Add normal vector and color per polygon.</vt:lpstr>
      <vt:lpstr>Then add LoadBinaryStl function</vt:lpstr>
      <vt:lpstr>Replace the data structure of the STL viewer</vt:lpstr>
      <vt:lpstr>Replace the data structure of the STL viewer</vt:lpstr>
      <vt:lpstr>Picking</vt:lpstr>
      <vt:lpstr>Projection transformation</vt:lpstr>
      <vt:lpstr>Viewport transformation</vt:lpstr>
      <vt:lpstr>Mouse coordinate can be inverse-transformed to a line.</vt:lpstr>
      <vt:lpstr>Transforming a mouse coordinate to a 3D line</vt:lpstr>
      <vt:lpstr>Calculation</vt:lpstr>
      <vt:lpstr>glutil.h</vt:lpstr>
      <vt:lpstr>glutil.cpp</vt:lpstr>
      <vt:lpstr>Picking</vt:lpstr>
      <vt:lpstr>Intersection of a line and a polygon</vt:lpstr>
      <vt:lpstr>Picking a point</vt:lpstr>
      <vt:lpstr>PowerPoint Presentation</vt:lpstr>
      <vt:lpstr>Let's move a selected vertex.</vt:lpstr>
      <vt:lpstr>Let's stitch polygons together while reading a file</vt:lpstr>
      <vt:lpstr>Reducing Order of Computation with a 3D Lattice</vt:lpstr>
      <vt:lpstr>Other common data structure</vt:lpstr>
      <vt:lpstr>PowerPoint Presentation</vt:lpstr>
      <vt:lpstr>PowerPoint Presentation</vt:lpstr>
      <vt:lpstr>Lattice class</vt:lpstr>
      <vt:lpstr>PowerPoint Presentation</vt:lpstr>
      <vt:lpstr>Writing it in C++</vt:lpstr>
      <vt:lpstr>Make it a MeshLattice</vt:lpstr>
      <vt:lpstr>Implementing MeshLattice Class</vt:lpstr>
      <vt:lpstr>Verifying the Lattice</vt:lpstr>
      <vt:lpstr>Update LoadBinStl so that it stitches the vertices.</vt:lpstr>
      <vt:lpstr>PowerPoint Presentation</vt:lpstr>
      <vt:lpstr>How can you register polygons in a lattice?</vt:lpstr>
      <vt:lpstr>How can you register polygons in a lattice?</vt:lpstr>
      <vt:lpstr>How can you register polygons in a lattice?</vt:lpstr>
      <vt:lpstr>Finding Connected Vertices</vt:lpstr>
      <vt:lpstr>Finding polygons from an edge.</vt:lpstr>
      <vt:lpstr>Test</vt:lpstr>
      <vt:lpstr>Test</vt:lpstr>
      <vt:lpstr>Drawing a connectivity graph (Dual)</vt:lpstr>
      <vt:lpstr>PowerPoint Presentation</vt:lpstr>
      <vt:lpstr>Depth-first and breadth-first search in binary tree</vt:lpstr>
      <vt:lpstr>Implementation</vt:lpstr>
      <vt:lpstr>Breadth-First Search in a Graph</vt:lpstr>
      <vt:lpstr>Breadth-First Search in a Graph</vt:lpstr>
      <vt:lpstr>Breadth-First Search in a Graph</vt:lpstr>
      <vt:lpstr>Selecting edge-connected vertices within certain radius from a picked vertex.</vt:lpstr>
      <vt:lpstr>Highlighting High Dihedral-Angle Edges</vt:lpstr>
      <vt:lpstr>Greedy Path Finding</vt:lpstr>
      <vt:lpstr>Introducing YsShellExt class</vt:lpstr>
      <vt:lpstr>Using YsShellExt class</vt:lpstr>
      <vt:lpstr>Identifying a mesh type</vt:lpstr>
      <vt:lpstr>Re-writing the Picking (and other features) Program with YsShellExt</vt:lpstr>
      <vt:lpstr>Color-map problem</vt:lpstr>
      <vt:lpstr>PowerPoint Presentation</vt:lpstr>
      <vt:lpstr>Greedy-Search Path Finding</vt:lpstr>
      <vt:lpstr>PowerPoint Presentation</vt:lpstr>
      <vt:lpstr>Flood Fill in a Mesh</vt:lpstr>
      <vt:lpstr>Flood Fill</vt:lpstr>
      <vt:lpstr>Flood Fill</vt:lpstr>
      <vt:lpstr>Flood Fill</vt:lpstr>
      <vt:lpstr>Flood Fill</vt:lpstr>
      <vt:lpstr>Flood Fill in a Mesh</vt:lpstr>
      <vt:lpstr>PowerPoint Presentation</vt:lpstr>
      <vt:lpstr>Quadric Error Metrics Method</vt:lpstr>
      <vt:lpstr>Quadric Error Metrics Method</vt:lpstr>
      <vt:lpstr>Quadric Error Metrics Method</vt:lpstr>
      <vt:lpstr>To implement the method, you need to…</vt:lpstr>
      <vt:lpstr>Edge Collapsing Operation</vt:lpstr>
      <vt:lpstr>Edge Collapsing Operation</vt:lpstr>
      <vt:lpstr>Quadric Error Metrics</vt:lpstr>
      <vt:lpstr>Quadric Error Metrics</vt:lpstr>
      <vt:lpstr>Quadric Error Metric</vt:lpstr>
      <vt:lpstr>Quadric Error Metric</vt:lpstr>
      <vt:lpstr>Quadric Error Metric</vt:lpstr>
      <vt:lpstr>Is it supposed to be this slow?</vt:lpstr>
      <vt:lpstr>Priority Queue with Key Update</vt:lpstr>
      <vt:lpstr>Priority Queue</vt:lpstr>
      <vt:lpstr>Priority Queue</vt:lpstr>
      <vt:lpstr>Priority Queue</vt:lpstr>
      <vt:lpstr>Priority Queue + Key Update</vt:lpstr>
      <vt:lpstr>Priority-Queue with Key Update</vt:lpstr>
      <vt:lpstr>Priority Queue with Key Update</vt:lpstr>
      <vt:lpstr>Priority Queue</vt:lpstr>
      <vt:lpstr>PowerPoint Presentation</vt:lpstr>
      <vt:lpstr>We have search keys.</vt:lpstr>
      <vt:lpstr>Ready to implement QEMSimplifier class.</vt:lpstr>
    </vt:vector>
  </TitlesOfParts>
  <Company>CMU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soji</dc:creator>
  <cp:lastModifiedBy>Soji Yamakawa</cp:lastModifiedBy>
  <cp:revision>600</cp:revision>
  <dcterms:created xsi:type="dcterms:W3CDTF">2009-08-19T14:18:47Z</dcterms:created>
  <dcterms:modified xsi:type="dcterms:W3CDTF">2021-04-01T14:26:16Z</dcterms:modified>
</cp:coreProperties>
</file>