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305" r:id="rId17"/>
    <p:sldId id="306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6" r:id="rId31"/>
    <p:sldId id="282" r:id="rId32"/>
    <p:sldId id="285" r:id="rId33"/>
    <p:sldId id="283" r:id="rId34"/>
    <p:sldId id="284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8" r:id="rId43"/>
    <p:sldId id="296" r:id="rId44"/>
    <p:sldId id="301" r:id="rId45"/>
    <p:sldId id="297" r:id="rId46"/>
    <p:sldId id="298" r:id="rId47"/>
    <p:sldId id="299" r:id="rId48"/>
    <p:sldId id="300" r:id="rId49"/>
    <p:sldId id="303" r:id="rId50"/>
    <p:sldId id="304" r:id="rId51"/>
    <p:sldId id="311" r:id="rId52"/>
    <p:sldId id="309" r:id="rId53"/>
    <p:sldId id="310" r:id="rId54"/>
    <p:sldId id="312" r:id="rId55"/>
    <p:sldId id="314" r:id="rId56"/>
    <p:sldId id="315" r:id="rId57"/>
    <p:sldId id="316" r:id="rId58"/>
    <p:sldId id="313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288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C024-3A97-42E6-B2FB-1CB55204523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123B-855E-453F-BB48-810EC80F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C024-3A97-42E6-B2FB-1CB55204523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123B-855E-453F-BB48-810EC80F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C024-3A97-42E6-B2FB-1CB55204523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123B-855E-453F-BB48-810EC80F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1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03" y="134882"/>
            <a:ext cx="8758751" cy="74004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02" y="1055950"/>
            <a:ext cx="8758751" cy="560140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C024-3A97-42E6-B2FB-1CB55204523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123B-855E-453F-BB48-810EC80F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95" y="174353"/>
            <a:ext cx="8771909" cy="92424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5" y="1261653"/>
            <a:ext cx="4311742" cy="54417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464" y="1261653"/>
            <a:ext cx="4304340" cy="54417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C024-3A97-42E6-B2FB-1CB55204523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123B-855E-453F-BB48-810EC80F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7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C024-3A97-42E6-B2FB-1CB55204523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123B-855E-453F-BB48-810EC80F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C024-3A97-42E6-B2FB-1CB55204523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123B-855E-453F-BB48-810EC80F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C024-3A97-42E6-B2FB-1CB55204523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123B-855E-453F-BB48-810EC80F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7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C024-3A97-42E6-B2FB-1CB55204523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123B-855E-453F-BB48-810EC80F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1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C024-3A97-42E6-B2FB-1CB55204523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123B-855E-453F-BB48-810EC80F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svn.com/" TargetMode="External"/><Relationship Id="rId2" Type="http://schemas.openxmlformats.org/officeDocument/2006/relationships/hyperlink" Target="https://tortoisesvn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make.org/" TargetMode="External"/><Relationship Id="rId4" Type="http://schemas.openxmlformats.org/officeDocument/2006/relationships/hyperlink" Target="https://subversion.apache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Polygonal Mesh Data Structure (</a:t>
            </a:r>
            <a:r>
              <a:rPr lang="en-US" dirty="0" err="1" smtClean="0"/>
              <a:t>YsShellExt</a:t>
            </a:r>
            <a:r>
              <a:rPr lang="en-US" dirty="0" smtClean="0"/>
              <a:t>)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0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02" y="78941"/>
            <a:ext cx="8758751" cy="6578417"/>
          </a:xfrm>
        </p:spPr>
        <p:txBody>
          <a:bodyPr/>
          <a:lstStyle/>
          <a:p>
            <a:r>
              <a:rPr lang="en-US" dirty="0" smtClean="0"/>
              <a:t>The executable file is in the sub-directory of build:</a:t>
            </a:r>
          </a:p>
          <a:p>
            <a:pPr lvl="1"/>
            <a:r>
              <a:rPr lang="en-US" dirty="0" err="1" smtClean="0"/>
              <a:t>myproj</a:t>
            </a:r>
            <a:r>
              <a:rPr lang="en-US" dirty="0" smtClean="0"/>
              <a:t>/tutoria01/Debug or </a:t>
            </a:r>
            <a:r>
              <a:rPr lang="en-US" dirty="0" err="1" smtClean="0"/>
              <a:t>myproj</a:t>
            </a:r>
            <a:r>
              <a:rPr lang="en-US" dirty="0" smtClean="0"/>
              <a:t>/tutoria01/Release (depending on which configuration you chose).</a:t>
            </a:r>
          </a:p>
          <a:p>
            <a:pPr lvl="1"/>
            <a:r>
              <a:rPr lang="en-US" dirty="0" err="1" smtClean="0"/>
              <a:t>myproj</a:t>
            </a:r>
            <a:r>
              <a:rPr lang="en-US" dirty="0" smtClean="0"/>
              <a:t>/tutorial01 in </a:t>
            </a:r>
            <a:r>
              <a:rPr lang="en-US" dirty="0" err="1" smtClean="0"/>
              <a:t>macOS</a:t>
            </a:r>
            <a:r>
              <a:rPr lang="en-US" dirty="0" smtClean="0"/>
              <a:t> and Linux.</a:t>
            </a:r>
          </a:p>
          <a:p>
            <a:r>
              <a:rPr lang="en-US" dirty="0" smtClean="0"/>
              <a:t>The file name of the executable is:</a:t>
            </a:r>
          </a:p>
          <a:p>
            <a:pPr lvl="1"/>
            <a:r>
              <a:rPr lang="en-US" dirty="0" smtClean="0"/>
              <a:t>shellext_tutorial01.exe in Windows</a:t>
            </a:r>
          </a:p>
          <a:p>
            <a:pPr lvl="1"/>
            <a:r>
              <a:rPr lang="en-US" dirty="0" smtClean="0"/>
              <a:t>shellext_tutorial01 in </a:t>
            </a:r>
            <a:r>
              <a:rPr lang="en-US" dirty="0" err="1" smtClean="0"/>
              <a:t>macOS</a:t>
            </a:r>
            <a:r>
              <a:rPr lang="en-US" dirty="0" smtClean="0"/>
              <a:t> and Linux.</a:t>
            </a:r>
          </a:p>
          <a:p>
            <a:pPr lvl="1"/>
            <a:endParaRPr lang="en-US" dirty="0"/>
          </a:p>
          <a:p>
            <a:r>
              <a:rPr lang="en-US" dirty="0" smtClean="0"/>
              <a:t>By compiling it you confirm that:</a:t>
            </a:r>
          </a:p>
          <a:p>
            <a:pPr lvl="1"/>
            <a:r>
              <a:rPr lang="en-US" dirty="0" smtClean="0"/>
              <a:t>You can include header for the polygonal-mesh kernel (</a:t>
            </a:r>
            <a:r>
              <a:rPr lang="en-US" dirty="0" err="1" smtClean="0"/>
              <a:t>ysshellext.h</a:t>
            </a:r>
            <a:r>
              <a:rPr lang="en-US" dirty="0" smtClean="0"/>
              <a:t>), and</a:t>
            </a:r>
          </a:p>
          <a:p>
            <a:pPr lvl="1"/>
            <a:r>
              <a:rPr lang="en-US" dirty="0" smtClean="0"/>
              <a:t>You can link the polygonal-mesh library (</a:t>
            </a:r>
            <a:r>
              <a:rPr lang="en-US" dirty="0" err="1" smtClean="0"/>
              <a:t>geblkernel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for a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polygonal mesh consists of vertices (or nodes) and faces (or elements).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078826"/>
            <a:ext cx="350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v0    {f0}</a:t>
            </a:r>
          </a:p>
          <a:p>
            <a:r>
              <a:rPr lang="en-US" dirty="0" smtClean="0"/>
              <a:t>v1    {f0, f1}</a:t>
            </a:r>
          </a:p>
          <a:p>
            <a:r>
              <a:rPr lang="en-US" dirty="0" smtClean="0"/>
              <a:t>v2    {f1, f3}</a:t>
            </a:r>
          </a:p>
          <a:p>
            <a:r>
              <a:rPr lang="en-US" dirty="0" smtClean="0"/>
              <a:t>v3    {f0, f2}</a:t>
            </a:r>
            <a:endParaRPr lang="en-US" dirty="0"/>
          </a:p>
          <a:p>
            <a:r>
              <a:rPr lang="en-US" dirty="0" smtClean="0"/>
              <a:t>v4    {f0, f1, f2, f3, f4}</a:t>
            </a:r>
            <a:endParaRPr lang="en-US" dirty="0"/>
          </a:p>
          <a:p>
            <a:r>
              <a:rPr lang="en-US" dirty="0" smtClean="0"/>
              <a:t>v5    {f3, f4, f5}</a:t>
            </a:r>
            <a:endParaRPr lang="en-US" dirty="0"/>
          </a:p>
          <a:p>
            <a:r>
              <a:rPr lang="en-US" dirty="0" smtClean="0"/>
              <a:t>    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e(v0,v1)    {f0}    </a:t>
            </a:r>
            <a:endParaRPr lang="en-US" dirty="0"/>
          </a:p>
          <a:p>
            <a:r>
              <a:rPr lang="en-US" dirty="0" smtClean="0"/>
              <a:t>e(v1,v2)    {f1}</a:t>
            </a:r>
            <a:endParaRPr lang="en-US" dirty="0"/>
          </a:p>
          <a:p>
            <a:r>
              <a:rPr lang="en-US" dirty="0" smtClean="0"/>
              <a:t>e(v1,v4)    {f0, f1}</a:t>
            </a:r>
            <a:br>
              <a:rPr lang="en-US" dirty="0" smtClean="0"/>
            </a:br>
            <a:r>
              <a:rPr lang="en-US" dirty="0" smtClean="0"/>
              <a:t>e(v3,v4)    {f0, f2}</a:t>
            </a:r>
            <a:endParaRPr lang="en-US" dirty="0"/>
          </a:p>
          <a:p>
            <a:r>
              <a:rPr lang="en-US" dirty="0" smtClean="0"/>
              <a:t>e(v5,v7)    {f4, f5}</a:t>
            </a:r>
            <a:endParaRPr lang="en-US" dirty="0"/>
          </a:p>
          <a:p>
            <a:r>
              <a:rPr lang="en-US" dirty="0" smtClean="0"/>
              <a:t>    :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392954" y="3875128"/>
            <a:ext cx="6858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92954" y="5018128"/>
            <a:ext cx="1676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78754" y="3875128"/>
            <a:ext cx="1219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069354" y="4332328"/>
            <a:ext cx="2286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54954" y="3722728"/>
            <a:ext cx="1219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154954" y="2960728"/>
            <a:ext cx="1219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74154" y="2960728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164354" y="3770575"/>
            <a:ext cx="6858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402354" y="3646528"/>
            <a:ext cx="1447800" cy="124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02354" y="3646528"/>
            <a:ext cx="762000" cy="1267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445924" y="4342075"/>
            <a:ext cx="1223630" cy="752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217324" y="5094328"/>
            <a:ext cx="1452230" cy="390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217324" y="4342075"/>
            <a:ext cx="2286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64601" y="5170528"/>
            <a:ext cx="637953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64601" y="5170528"/>
            <a:ext cx="1676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002554" y="5627728"/>
            <a:ext cx="1038447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50154" y="2579728"/>
            <a:ext cx="2286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78754" y="2808328"/>
            <a:ext cx="1219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50154" y="2579728"/>
            <a:ext cx="1447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26154" y="2579728"/>
            <a:ext cx="762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26154" y="2579728"/>
            <a:ext cx="1357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4400582" y="3497672"/>
            <a:ext cx="1447800" cy="124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83577" y="2579728"/>
            <a:ext cx="164805" cy="1041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623030" y="2427328"/>
            <a:ext cx="285898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83205" y="2427328"/>
            <a:ext cx="285898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59405" y="3417928"/>
            <a:ext cx="285898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48382" y="3570328"/>
            <a:ext cx="285898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217324" y="2732128"/>
            <a:ext cx="285898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231205" y="4127651"/>
            <a:ext cx="285898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29208" y="4883449"/>
            <a:ext cx="285898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69231" y="5399128"/>
            <a:ext cx="285898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526605" y="4941928"/>
            <a:ext cx="285898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9605" y="6191696"/>
            <a:ext cx="285898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402354" y="2242144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08928" y="2242662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25964" y="2667596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65090" y="3576829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4454" y="3938187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38369" y="3946161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63418" y="4925835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56482" y="5703928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65223" y="5253080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v8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480082" y="6108558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v9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00902" y="2870352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60713" y="2856693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865" y="3955759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7296" y="3461862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46980" y="4572596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33052" y="4851183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f5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873782" y="5551528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7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mesh with one quadrilateral element.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2-Steps</a:t>
            </a:r>
          </a:p>
          <a:p>
            <a:pPr lvl="1"/>
            <a:r>
              <a:rPr lang="en-US" dirty="0" smtClean="0"/>
              <a:t>Add four vertices, then</a:t>
            </a:r>
          </a:p>
          <a:p>
            <a:pPr lvl="1"/>
            <a:r>
              <a:rPr lang="en-US" dirty="0" smtClean="0"/>
              <a:t>Add a polygon.</a:t>
            </a:r>
          </a:p>
          <a:p>
            <a:r>
              <a:rPr lang="en-US" dirty="0" smtClean="0"/>
              <a:t>Saving to a file</a:t>
            </a:r>
          </a:p>
          <a:p>
            <a:r>
              <a:rPr lang="en-US" dirty="0" smtClean="0"/>
              <a:t>Data format supported by </a:t>
            </a:r>
            <a:r>
              <a:rPr lang="en-US" dirty="0" err="1" smtClean="0"/>
              <a:t>YsShellExt</a:t>
            </a:r>
            <a:r>
              <a:rPr lang="en-US" dirty="0" smtClean="0"/>
              <a:t> class:</a:t>
            </a:r>
          </a:p>
          <a:p>
            <a:pPr lvl="1"/>
            <a:r>
              <a:rPr lang="en-US" dirty="0" smtClean="0"/>
              <a:t>.SRF  (Native format of </a:t>
            </a:r>
            <a:r>
              <a:rPr lang="en-US" dirty="0" err="1" smtClean="0"/>
              <a:t>YsShellExt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.STL  (ASCII and Binary)</a:t>
            </a:r>
          </a:p>
          <a:p>
            <a:pPr lvl="1"/>
            <a:r>
              <a:rPr lang="en-US" dirty="0" smtClean="0"/>
              <a:t>.OFF</a:t>
            </a:r>
          </a:p>
          <a:p>
            <a:pPr lvl="1"/>
            <a:r>
              <a:rPr lang="en-US" dirty="0" smtClean="0"/>
              <a:t>.OBJ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7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5703" y="473646"/>
            <a:ext cx="5650906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ysshellext.h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ysshellextio.h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main(void)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YsShellExt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shl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YsVec3 </a:t>
            </a:r>
            <a:r>
              <a:rPr lang="en-US" sz="1400" dirty="0">
                <a:latin typeface="Consolas" panose="020B0609020204030204" pitchFamily="49" charset="0"/>
              </a:rPr>
              <a:t>corner[4];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corner[0</a:t>
            </a:r>
            <a:r>
              <a:rPr lang="en-US" sz="1400" dirty="0">
                <a:latin typeface="Consolas" panose="020B0609020204030204" pitchFamily="49" charset="0"/>
              </a:rPr>
              <a:t>].Set(0.0,0.0,0.0);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corner[1</a:t>
            </a:r>
            <a:r>
              <a:rPr lang="en-US" sz="1400" dirty="0">
                <a:latin typeface="Consolas" panose="020B0609020204030204" pitchFamily="49" charset="0"/>
              </a:rPr>
              <a:t>].Set(1.0,0.0,0.0);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corner[2</a:t>
            </a:r>
            <a:r>
              <a:rPr lang="en-US" sz="1400" dirty="0">
                <a:latin typeface="Consolas" panose="020B0609020204030204" pitchFamily="49" charset="0"/>
              </a:rPr>
              <a:t>].Set(1.0,1.0,0.0);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corner[3</a:t>
            </a:r>
            <a:r>
              <a:rPr lang="en-US" sz="1400" dirty="0">
                <a:latin typeface="Consolas" panose="020B0609020204030204" pitchFamily="49" charset="0"/>
              </a:rPr>
              <a:t>].Set(0.0,1.0,0.0);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YsShell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VertexHandle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vtHd</a:t>
            </a:r>
            <a:r>
              <a:rPr lang="en-US" sz="1400" dirty="0">
                <a:latin typeface="Consolas" panose="020B0609020204030204" pitchFamily="49" charset="0"/>
              </a:rPr>
              <a:t>[4];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vtHd</a:t>
            </a:r>
            <a:r>
              <a:rPr lang="en-US" sz="1400" dirty="0" smtClean="0">
                <a:latin typeface="Consolas" panose="020B0609020204030204" pitchFamily="49" charset="0"/>
              </a:rPr>
              <a:t>[0</a:t>
            </a:r>
            <a:r>
              <a:rPr lang="en-US" sz="1400" dirty="0">
                <a:latin typeface="Consolas" panose="020B0609020204030204" pitchFamily="49" charset="0"/>
              </a:rPr>
              <a:t>]=</a:t>
            </a:r>
            <a:r>
              <a:rPr lang="en-US" sz="1400" dirty="0" err="1">
                <a:latin typeface="Consolas" panose="020B0609020204030204" pitchFamily="49" charset="0"/>
              </a:rPr>
              <a:t>shl.AddVertex</a:t>
            </a:r>
            <a:r>
              <a:rPr lang="en-US" sz="1400" dirty="0">
                <a:latin typeface="Consolas" panose="020B0609020204030204" pitchFamily="49" charset="0"/>
              </a:rPr>
              <a:t>(corner[0]);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vtHd</a:t>
            </a:r>
            <a:r>
              <a:rPr lang="en-US" sz="1400" dirty="0" smtClean="0">
                <a:latin typeface="Consolas" panose="020B0609020204030204" pitchFamily="49" charset="0"/>
              </a:rPr>
              <a:t>[1</a:t>
            </a:r>
            <a:r>
              <a:rPr lang="en-US" sz="1400" dirty="0">
                <a:latin typeface="Consolas" panose="020B0609020204030204" pitchFamily="49" charset="0"/>
              </a:rPr>
              <a:t>]=</a:t>
            </a:r>
            <a:r>
              <a:rPr lang="en-US" sz="1400" dirty="0" err="1">
                <a:latin typeface="Consolas" panose="020B0609020204030204" pitchFamily="49" charset="0"/>
              </a:rPr>
              <a:t>shl.AddVertex</a:t>
            </a:r>
            <a:r>
              <a:rPr lang="en-US" sz="1400" dirty="0">
                <a:latin typeface="Consolas" panose="020B0609020204030204" pitchFamily="49" charset="0"/>
              </a:rPr>
              <a:t>(corner[1]);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vtHd</a:t>
            </a:r>
            <a:r>
              <a:rPr lang="en-US" sz="1400" dirty="0" smtClean="0">
                <a:latin typeface="Consolas" panose="020B0609020204030204" pitchFamily="49" charset="0"/>
              </a:rPr>
              <a:t>[2</a:t>
            </a:r>
            <a:r>
              <a:rPr lang="en-US" sz="1400" dirty="0">
                <a:latin typeface="Consolas" panose="020B0609020204030204" pitchFamily="49" charset="0"/>
              </a:rPr>
              <a:t>]=</a:t>
            </a:r>
            <a:r>
              <a:rPr lang="en-US" sz="1400" dirty="0" err="1">
                <a:latin typeface="Consolas" panose="020B0609020204030204" pitchFamily="49" charset="0"/>
              </a:rPr>
              <a:t>shl.AddVertex</a:t>
            </a:r>
            <a:r>
              <a:rPr lang="en-US" sz="1400" dirty="0">
                <a:latin typeface="Consolas" panose="020B0609020204030204" pitchFamily="49" charset="0"/>
              </a:rPr>
              <a:t>(corner[2]);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vtHd</a:t>
            </a:r>
            <a:r>
              <a:rPr lang="en-US" sz="1400" dirty="0" smtClean="0">
                <a:latin typeface="Consolas" panose="020B0609020204030204" pitchFamily="49" charset="0"/>
              </a:rPr>
              <a:t>[3</a:t>
            </a:r>
            <a:r>
              <a:rPr lang="en-US" sz="1400" dirty="0">
                <a:latin typeface="Consolas" panose="020B0609020204030204" pitchFamily="49" charset="0"/>
              </a:rPr>
              <a:t>]=</a:t>
            </a:r>
            <a:r>
              <a:rPr lang="en-US" sz="1400" dirty="0" err="1">
                <a:latin typeface="Consolas" panose="020B0609020204030204" pitchFamily="49" charset="0"/>
              </a:rPr>
              <a:t>shl.AddVertex</a:t>
            </a:r>
            <a:r>
              <a:rPr lang="en-US" sz="1400" dirty="0">
                <a:latin typeface="Consolas" panose="020B0609020204030204" pitchFamily="49" charset="0"/>
              </a:rPr>
              <a:t>(corner[3]);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YsShell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PolygonHandle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plHd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shl.AddPolygon</a:t>
            </a:r>
            <a:r>
              <a:rPr lang="en-US" sz="1400" dirty="0">
                <a:latin typeface="Consolas" panose="020B0609020204030204" pitchFamily="49" charset="0"/>
              </a:rPr>
              <a:t>(4,vtHd);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shl.SetPolygonColor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plHd,YsWhite</a:t>
            </a:r>
            <a:r>
              <a:rPr lang="en-US" sz="1400" dirty="0" smtClean="0">
                <a:latin typeface="Consolas" panose="020B0609020204030204" pitchFamily="49" charset="0"/>
              </a:rPr>
              <a:t>());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// </a:t>
            </a:r>
            <a:r>
              <a:rPr lang="en-US" sz="1400" dirty="0" err="1">
                <a:latin typeface="Consolas" panose="020B0609020204030204" pitchFamily="49" charset="0"/>
              </a:rPr>
              <a:t>YsShellExt_SaveGeneral</a:t>
            </a:r>
            <a:r>
              <a:rPr lang="en-US" sz="1400" dirty="0">
                <a:latin typeface="Consolas" panose="020B0609020204030204" pitchFamily="49" charset="0"/>
              </a:rPr>
              <a:t> chooses the file format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// </a:t>
            </a:r>
            <a:r>
              <a:rPr lang="en-US" sz="1400" dirty="0">
                <a:latin typeface="Consolas" panose="020B0609020204030204" pitchFamily="49" charset="0"/>
              </a:rPr>
              <a:t>based on the file extension.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YsShellExt_SaveGeneral</a:t>
            </a:r>
            <a:r>
              <a:rPr lang="en-US" sz="1400" dirty="0">
                <a:latin typeface="Consolas" panose="020B0609020204030204" pitchFamily="49" charset="0"/>
              </a:rPr>
              <a:t>("sample.</a:t>
            </a:r>
            <a:r>
              <a:rPr lang="en-US" sz="1400" dirty="0" err="1">
                <a:latin typeface="Consolas" panose="020B0609020204030204" pitchFamily="49" charset="0"/>
              </a:rPr>
              <a:t>srf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  <a:r>
              <a:rPr lang="en-US" sz="1400" dirty="0" err="1">
                <a:latin typeface="Consolas" panose="020B0609020204030204" pitchFamily="49" charset="0"/>
              </a:rPr>
              <a:t>shl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return </a:t>
            </a:r>
            <a:r>
              <a:rPr lang="en-US" sz="1400" dirty="0">
                <a:latin typeface="Consolas" panose="020B0609020204030204" pitchFamily="49" charset="0"/>
              </a:rPr>
              <a:t>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4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in </a:t>
            </a:r>
            <a:r>
              <a:rPr lang="en-US" dirty="0" err="1" smtClean="0"/>
              <a:t>PolygonCrest</a:t>
            </a:r>
            <a:r>
              <a:rPr lang="en-US" dirty="0" smtClean="0"/>
              <a:t> Polygon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build entire public projects, </a:t>
            </a:r>
            <a:r>
              <a:rPr lang="en-US" dirty="0" err="1" smtClean="0"/>
              <a:t>PolygonCrest</a:t>
            </a:r>
            <a:r>
              <a:rPr lang="en-US" dirty="0" smtClean="0"/>
              <a:t> editor is included in the build.</a:t>
            </a:r>
          </a:p>
          <a:p>
            <a:r>
              <a:rPr lang="en-US" dirty="0" smtClean="0"/>
              <a:t>From 'build' directory, in Windows type:</a:t>
            </a:r>
          </a:p>
          <a:p>
            <a:pPr marL="457200" lvl="1" indent="0">
              <a:buNone/>
            </a:pPr>
            <a:r>
              <a:rPr lang="en-US" sz="1800" dirty="0" smtClean="0"/>
              <a:t>.\public\</a:t>
            </a:r>
            <a:r>
              <a:rPr lang="en-US" sz="1800" dirty="0" err="1" smtClean="0"/>
              <a:t>src</a:t>
            </a:r>
            <a:r>
              <a:rPr lang="en-US" sz="1800" dirty="0" smtClean="0"/>
              <a:t>\</a:t>
            </a:r>
            <a:r>
              <a:rPr lang="en-US" sz="1800" dirty="0" err="1" smtClean="0"/>
              <a:t>ysgebl</a:t>
            </a:r>
            <a:r>
              <a:rPr lang="en-US" sz="1800" dirty="0" smtClean="0"/>
              <a:t>\</a:t>
            </a:r>
            <a:r>
              <a:rPr lang="en-US" sz="1800" dirty="0" err="1" smtClean="0"/>
              <a:t>src</a:t>
            </a:r>
            <a:r>
              <a:rPr lang="en-US" sz="1800" dirty="0" smtClean="0"/>
              <a:t>\main\Debug\ysgebl64.exe </a:t>
            </a:r>
            <a:r>
              <a:rPr lang="en-US" sz="1800" dirty="0" err="1" smtClean="0"/>
              <a:t>sample.srf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(Or can be in Release if you built in the Release mode.)</a:t>
            </a:r>
          </a:p>
          <a:p>
            <a:r>
              <a:rPr lang="en-US" dirty="0" smtClean="0"/>
              <a:t>Or in Linux type:</a:t>
            </a:r>
          </a:p>
          <a:p>
            <a:pPr marL="457200" lvl="1" indent="0">
              <a:buNone/>
            </a:pPr>
            <a:r>
              <a:rPr lang="en-US" sz="1800" dirty="0" smtClean="0"/>
              <a:t>./public/</a:t>
            </a:r>
            <a:r>
              <a:rPr lang="en-US" sz="1800" dirty="0" err="1" smtClean="0"/>
              <a:t>src</a:t>
            </a:r>
            <a:r>
              <a:rPr lang="en-US" sz="1800" dirty="0" smtClean="0"/>
              <a:t>/</a:t>
            </a:r>
            <a:r>
              <a:rPr lang="en-US" sz="1800" dirty="0" err="1" smtClean="0"/>
              <a:t>ysgebl</a:t>
            </a:r>
            <a:r>
              <a:rPr lang="en-US" sz="1800" dirty="0" smtClean="0"/>
              <a:t>/</a:t>
            </a:r>
            <a:r>
              <a:rPr lang="en-US" sz="1800" dirty="0" err="1" smtClean="0"/>
              <a:t>src</a:t>
            </a:r>
            <a:r>
              <a:rPr lang="en-US" sz="1800" dirty="0" smtClean="0"/>
              <a:t>/main/ysgebl64 </a:t>
            </a:r>
            <a:r>
              <a:rPr lang="en-US" sz="1800" dirty="0" err="1"/>
              <a:t>sample.srf</a:t>
            </a:r>
            <a:endParaRPr lang="en-US" sz="1800" dirty="0" smtClean="0"/>
          </a:p>
          <a:p>
            <a:r>
              <a:rPr lang="en-US" dirty="0" smtClean="0"/>
              <a:t>Or in </a:t>
            </a:r>
            <a:r>
              <a:rPr lang="en-US" dirty="0" err="1" smtClean="0"/>
              <a:t>macOS</a:t>
            </a:r>
            <a:r>
              <a:rPr lang="en-US" dirty="0" smtClean="0"/>
              <a:t> type: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./</a:t>
            </a:r>
            <a:r>
              <a:rPr lang="en-US" sz="1800" dirty="0" smtClean="0"/>
              <a:t>public/</a:t>
            </a:r>
            <a:r>
              <a:rPr lang="en-US" sz="1800" dirty="0" err="1" smtClean="0"/>
              <a:t>src</a:t>
            </a:r>
            <a:r>
              <a:rPr lang="en-US" sz="1800" dirty="0" smtClean="0"/>
              <a:t>/</a:t>
            </a:r>
            <a:r>
              <a:rPr lang="en-US" sz="1800" dirty="0" err="1" smtClean="0"/>
              <a:t>ysgebl</a:t>
            </a:r>
            <a:r>
              <a:rPr lang="en-US" sz="1800" dirty="0" smtClean="0"/>
              <a:t>/</a:t>
            </a:r>
            <a:r>
              <a:rPr lang="en-US" sz="1800" dirty="0" err="1" smtClean="0"/>
              <a:t>src</a:t>
            </a:r>
            <a:r>
              <a:rPr lang="en-US" sz="1800" dirty="0" smtClean="0"/>
              <a:t>/main/ysgebl64.app/Contents/</a:t>
            </a:r>
            <a:r>
              <a:rPr lang="en-US" sz="1800" dirty="0" err="1" smtClean="0"/>
              <a:t>MacOS</a:t>
            </a:r>
            <a:r>
              <a:rPr lang="en-US" sz="1800" dirty="0" smtClean="0"/>
              <a:t>/ysgebl64 </a:t>
            </a:r>
            <a:r>
              <a:rPr lang="en-US" sz="1800" dirty="0" err="1"/>
              <a:t>sample.srf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</a:t>
            </a:r>
          </a:p>
          <a:p>
            <a:r>
              <a:rPr lang="en-US" dirty="0" smtClean="0"/>
              <a:t>Polygon Crest is a fully-functional polygon modeler.</a:t>
            </a:r>
          </a:p>
          <a:p>
            <a:r>
              <a:rPr lang="en-US" dirty="0" smtClean="0"/>
              <a:t>Also good for visualization.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7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95" y="1653997"/>
            <a:ext cx="6481763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64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 of Polygon Crest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Rotation:</a:t>
            </a:r>
          </a:p>
          <a:p>
            <a:pPr lvl="1"/>
            <a:r>
              <a:rPr lang="en-US" dirty="0" smtClean="0"/>
              <a:t>Shift Key + Right Button drag, or</a:t>
            </a:r>
          </a:p>
          <a:p>
            <a:pPr lvl="1"/>
            <a:r>
              <a:rPr lang="en-US" dirty="0" smtClean="0"/>
              <a:t>Three-finger touch in touch-enabled environment, or</a:t>
            </a:r>
          </a:p>
          <a:p>
            <a:pPr lvl="1"/>
            <a:r>
              <a:rPr lang="en-US" dirty="0" smtClean="0"/>
              <a:t>Buttons on the view-control dialog.</a:t>
            </a:r>
          </a:p>
          <a:p>
            <a:r>
              <a:rPr lang="en-US" dirty="0" smtClean="0"/>
              <a:t>Scroll:</a:t>
            </a:r>
          </a:p>
          <a:p>
            <a:pPr lvl="1"/>
            <a:r>
              <a:rPr lang="en-US" dirty="0" smtClean="0"/>
              <a:t>Shift Key + Left Button drag, or</a:t>
            </a:r>
          </a:p>
          <a:p>
            <a:pPr lvl="1"/>
            <a:r>
              <a:rPr lang="en-US" dirty="0" smtClean="0"/>
              <a:t>Two-finger touch in touch-enabled environment, or</a:t>
            </a:r>
          </a:p>
          <a:p>
            <a:pPr lvl="1"/>
            <a:r>
              <a:rPr lang="en-US" dirty="0" smtClean="0"/>
              <a:t>Buttons on the view-control dialog.</a:t>
            </a:r>
          </a:p>
          <a:p>
            <a:r>
              <a:rPr lang="en-US" dirty="0" smtClean="0"/>
              <a:t>Zoom/</a:t>
            </a:r>
            <a:r>
              <a:rPr lang="en-US" dirty="0" err="1" smtClean="0"/>
              <a:t>Unzoom</a:t>
            </a:r>
            <a:endParaRPr lang="en-US" dirty="0" smtClean="0"/>
          </a:p>
          <a:p>
            <a:pPr lvl="1"/>
            <a:r>
              <a:rPr lang="en-US" dirty="0" smtClean="0"/>
              <a:t>Shift Key + Left and Right button drag, or</a:t>
            </a:r>
          </a:p>
          <a:p>
            <a:pPr lvl="1"/>
            <a:r>
              <a:rPr lang="en-US" dirty="0" smtClean="0"/>
              <a:t>Pinch gesture in touch-enabled environment, or</a:t>
            </a:r>
          </a:p>
          <a:p>
            <a:pPr lvl="1"/>
            <a:r>
              <a:rPr lang="en-US" dirty="0" smtClean="0"/>
              <a:t>Zoom and </a:t>
            </a:r>
            <a:r>
              <a:rPr lang="en-US" dirty="0" err="1" smtClean="0"/>
              <a:t>Mooz</a:t>
            </a:r>
            <a:r>
              <a:rPr lang="en-US" dirty="0" smtClean="0"/>
              <a:t> buttons on the view-control dialog.</a:t>
            </a:r>
          </a:p>
          <a:p>
            <a:r>
              <a:rPr lang="en-US" dirty="0" smtClean="0"/>
              <a:t>Looking at a Vertex</a:t>
            </a:r>
          </a:p>
          <a:p>
            <a:pPr lvl="1"/>
            <a:r>
              <a:rPr lang="en-US" dirty="0" smtClean="0"/>
              <a:t>Place the mouse cursor on the vertex and press 'R'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6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Cross-Section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Enabling/Disabling the Cross-Section</a:t>
            </a:r>
          </a:p>
          <a:p>
            <a:pPr marL="457200" lvl="1" indent="0">
              <a:buNone/>
            </a:pPr>
            <a:r>
              <a:rPr lang="en-US" dirty="0" smtClean="0"/>
              <a:t>[View]-&gt;[Cross Section]-&gt;[Enable]</a:t>
            </a:r>
          </a:p>
          <a:p>
            <a:r>
              <a:rPr lang="en-US" dirty="0" smtClean="0"/>
              <a:t>Resetting the Cross-Section</a:t>
            </a:r>
          </a:p>
          <a:p>
            <a:pPr marL="457200" lvl="1" indent="0">
              <a:buNone/>
            </a:pPr>
            <a:r>
              <a:rPr lang="en-US" dirty="0"/>
              <a:t>[View]-&gt;[Cross Section]-&gt;[Reset]</a:t>
            </a:r>
          </a:p>
          <a:p>
            <a:r>
              <a:rPr lang="en-US" dirty="0" smtClean="0"/>
              <a:t>Enabling/Disabling the Viewport</a:t>
            </a:r>
          </a:p>
          <a:p>
            <a:pPr marL="457200" lvl="1" indent="0">
              <a:buNone/>
            </a:pPr>
            <a:r>
              <a:rPr lang="en-US" dirty="0" smtClean="0"/>
              <a:t>[View]-&gt;[View Port]-&gt;[Enable]</a:t>
            </a:r>
            <a:endParaRPr lang="en-US" dirty="0"/>
          </a:p>
          <a:p>
            <a:r>
              <a:rPr lang="en-US" dirty="0" smtClean="0"/>
              <a:t>Resetting the Viewport (Show all)</a:t>
            </a:r>
          </a:p>
          <a:p>
            <a:pPr marL="457200" lvl="1" indent="0">
              <a:buNone/>
            </a:pPr>
            <a:r>
              <a:rPr lang="en-US" dirty="0" smtClean="0"/>
              <a:t>[View]-&gt;[View Port]-&gt;[Reset]</a:t>
            </a:r>
            <a:endParaRPr lang="en-US" dirty="0"/>
          </a:p>
          <a:p>
            <a:r>
              <a:rPr lang="en-US" dirty="0" smtClean="0"/>
              <a:t>Moving the Viewport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[View]-&gt;[</a:t>
            </a:r>
            <a:r>
              <a:rPr lang="en-US" dirty="0" err="1" smtClean="0"/>
              <a:t>Viwe</a:t>
            </a:r>
            <a:r>
              <a:rPr lang="en-US" dirty="0" smtClean="0"/>
              <a:t> Port]-&gt;[Move]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Click and drag green handles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8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mesh of z=sin(2*PI/5)*cos(2*PI/5)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003" y="733246"/>
            <a:ext cx="5032147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math.h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ysshellext.h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ysshellextio.h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MakeMesh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YsShellExt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shl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// </a:t>
            </a:r>
            <a:r>
              <a:rPr lang="en-US" sz="1100" dirty="0" err="1">
                <a:latin typeface="Consolas" panose="020B0609020204030204" pitchFamily="49" charset="0"/>
              </a:rPr>
              <a:t>YsArray</a:t>
            </a:r>
            <a:r>
              <a:rPr lang="en-US" sz="1100" dirty="0">
                <a:latin typeface="Consolas" panose="020B0609020204030204" pitchFamily="49" charset="0"/>
              </a:rPr>
              <a:t> works just like </a:t>
            </a:r>
            <a:r>
              <a:rPr lang="en-US" sz="1100" dirty="0" err="1">
                <a:latin typeface="Consolas" panose="020B0609020204030204" pitchFamily="49" charset="0"/>
              </a:rPr>
              <a:t>std</a:t>
            </a:r>
            <a:r>
              <a:rPr lang="en-US" sz="1100" dirty="0">
                <a:latin typeface="Consolas" panose="020B0609020204030204" pitchFamily="49" charset="0"/>
              </a:rPr>
              <a:t>::vector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YsArray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YsShell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VertexHandle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vtHdMatrix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for(</a:t>
            </a:r>
            <a:r>
              <a:rPr lang="en-US" sz="1100" dirty="0" err="1" smtClean="0"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j=0; j&lt;=100; ++j)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double </a:t>
            </a:r>
            <a:r>
              <a:rPr lang="en-US" sz="1100" dirty="0">
                <a:latin typeface="Consolas" panose="020B0609020204030204" pitchFamily="49" charset="0"/>
              </a:rPr>
              <a:t>y=(double)j/20;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for(</a:t>
            </a:r>
            <a:r>
              <a:rPr lang="en-US" sz="1100" dirty="0" err="1" smtClean="0"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=0;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&lt;=100; ++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double </a:t>
            </a:r>
            <a:r>
              <a:rPr lang="en-US" sz="1100" dirty="0">
                <a:latin typeface="Consolas" panose="020B0609020204030204" pitchFamily="49" charset="0"/>
              </a:rPr>
              <a:t>x=(double)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/20;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double </a:t>
            </a:r>
            <a:r>
              <a:rPr lang="en-US" sz="1100" dirty="0">
                <a:latin typeface="Consolas" panose="020B0609020204030204" pitchFamily="49" charset="0"/>
              </a:rPr>
              <a:t>z=sin(x*2.0*</a:t>
            </a:r>
            <a:r>
              <a:rPr lang="en-US" sz="1100" dirty="0" err="1">
                <a:latin typeface="Consolas" panose="020B0609020204030204" pitchFamily="49" charset="0"/>
              </a:rPr>
              <a:t>YsPi</a:t>
            </a:r>
            <a:r>
              <a:rPr lang="en-US" sz="1100" dirty="0">
                <a:latin typeface="Consolas" panose="020B0609020204030204" pitchFamily="49" charset="0"/>
              </a:rPr>
              <a:t>/5.0)*cos(y*2.0*</a:t>
            </a:r>
            <a:r>
              <a:rPr lang="en-US" sz="1100" dirty="0" err="1">
                <a:latin typeface="Consolas" panose="020B0609020204030204" pitchFamily="49" charset="0"/>
              </a:rPr>
              <a:t>YsPi</a:t>
            </a:r>
            <a:r>
              <a:rPr lang="en-US" sz="1100" dirty="0">
                <a:latin typeface="Consolas" panose="020B0609020204030204" pitchFamily="49" charset="0"/>
              </a:rPr>
              <a:t>/5.0);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vtHdMatrix.push_back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shl.AddVertex</a:t>
            </a:r>
            <a:r>
              <a:rPr lang="en-US" sz="1100" dirty="0" smtClean="0">
                <a:latin typeface="Consolas" panose="020B0609020204030204" pitchFamily="49" charset="0"/>
              </a:rPr>
              <a:t>(YsVec3(</a:t>
            </a:r>
            <a:r>
              <a:rPr lang="en-US" sz="1100" dirty="0" err="1" smtClean="0">
                <a:latin typeface="Consolas" panose="020B0609020204030204" pitchFamily="49" charset="0"/>
              </a:rPr>
              <a:t>x,y,z</a:t>
            </a:r>
            <a:r>
              <a:rPr lang="en-US" sz="1100" dirty="0">
                <a:latin typeface="Consolas" panose="020B0609020204030204" pitchFamily="49" charset="0"/>
              </a:rPr>
              <a:t>)));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for(</a:t>
            </a:r>
            <a:r>
              <a:rPr lang="en-US" sz="1100" dirty="0" err="1" smtClean="0"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j=0; j&lt;100; ++j)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for(</a:t>
            </a:r>
            <a:r>
              <a:rPr lang="en-US" sz="1100" dirty="0" err="1" smtClean="0"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=0;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&lt;100; ++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YsShell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VertexHandle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quadVtHd</a:t>
            </a:r>
            <a:r>
              <a:rPr lang="en-US" sz="1100" dirty="0">
                <a:latin typeface="Consolas" panose="020B0609020204030204" pitchFamily="49" charset="0"/>
              </a:rPr>
              <a:t>[4]=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vtHdMatrix</a:t>
            </a:r>
            <a:r>
              <a:rPr lang="en-US" sz="1100" dirty="0">
                <a:latin typeface="Consolas" panose="020B0609020204030204" pitchFamily="49" charset="0"/>
              </a:rPr>
              <a:t>[ j*101   +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],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vtHdMatrix</a:t>
            </a:r>
            <a:r>
              <a:rPr lang="en-US" sz="1100" dirty="0">
                <a:latin typeface="Consolas" panose="020B0609020204030204" pitchFamily="49" charset="0"/>
              </a:rPr>
              <a:t>[ j*101   +i+1],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vtHdMatrix</a:t>
            </a:r>
            <a:r>
              <a:rPr lang="en-US" sz="1100" dirty="0">
                <a:latin typeface="Consolas" panose="020B0609020204030204" pitchFamily="49" charset="0"/>
              </a:rPr>
              <a:t>[(j+1)*101+i+1],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vtHdMatrix</a:t>
            </a:r>
            <a:r>
              <a:rPr lang="en-US" sz="1100" dirty="0">
                <a:latin typeface="Consolas" panose="020B0609020204030204" pitchFamily="49" charset="0"/>
              </a:rPr>
              <a:t>[(j+1)*101+i],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};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auto </a:t>
            </a:r>
            <a:r>
              <a:rPr lang="en-US" sz="1100" dirty="0" err="1">
                <a:latin typeface="Consolas" panose="020B0609020204030204" pitchFamily="49" charset="0"/>
              </a:rPr>
              <a:t>plHd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shl.AddPolygon</a:t>
            </a:r>
            <a:r>
              <a:rPr lang="en-US" sz="1100" dirty="0">
                <a:latin typeface="Consolas" panose="020B0609020204030204" pitchFamily="49" charset="0"/>
              </a:rPr>
              <a:t>(4,quadVtHd);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shl.SetPolygonColor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plHd,YsBlue</a:t>
            </a:r>
            <a:r>
              <a:rPr lang="en-US" sz="11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6876" y="819827"/>
            <a:ext cx="36471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main(void)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YsShellExt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shl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MakeMesh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shl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YsShellExt_SaveGeneral</a:t>
            </a:r>
            <a:r>
              <a:rPr lang="en-US" sz="1100" dirty="0">
                <a:latin typeface="Consolas" panose="020B0609020204030204" pitchFamily="49" charset="0"/>
              </a:rPr>
              <a:t>("sample.</a:t>
            </a:r>
            <a:r>
              <a:rPr lang="en-US" sz="1100" dirty="0" err="1">
                <a:latin typeface="Consolas" panose="020B0609020204030204" pitchFamily="49" charset="0"/>
              </a:rPr>
              <a:t>srf</a:t>
            </a:r>
            <a:r>
              <a:rPr lang="en-US" sz="1100" dirty="0">
                <a:latin typeface="Consolas" panose="020B0609020204030204" pitchFamily="49" charset="0"/>
              </a:rPr>
              <a:t>",</a:t>
            </a:r>
            <a:r>
              <a:rPr lang="en-US" sz="1100" dirty="0" err="1">
                <a:latin typeface="Consolas" panose="020B0609020204030204" pitchFamily="49" charset="0"/>
              </a:rPr>
              <a:t>shl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return </a:t>
            </a:r>
            <a:r>
              <a:rPr lang="en-US" sz="1100" dirty="0">
                <a:latin typeface="Consolas" panose="020B0609020204030204" pitchFamily="49" charset="0"/>
              </a:rPr>
              <a:t>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61037" y="2675268"/>
            <a:ext cx="302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63787" y="2490602"/>
            <a:ext cx="347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Making 101x101 matrix of vertices.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4803" y="1757157"/>
            <a:ext cx="4749488" cy="2055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4803" y="3812603"/>
            <a:ext cx="4749488" cy="254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54200" y="4475607"/>
            <a:ext cx="302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56950" y="4290941"/>
            <a:ext cx="32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Making 100x100 quad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23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95" y="1653997"/>
            <a:ext cx="6481763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7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4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normal vectors to the polygons.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tessellation may be broken in many ways.</a:t>
            </a:r>
          </a:p>
          <a:p>
            <a:r>
              <a:rPr lang="en-US" dirty="0" smtClean="0"/>
              <a:t>One possible way is having incorrect orientation, normal vector, or both.</a:t>
            </a:r>
          </a:p>
          <a:p>
            <a:r>
              <a:rPr lang="en-US" dirty="0" smtClean="0"/>
              <a:t>In the last example, we haven't assigned normal vector, but the normal vectors can be pre-calculated based on the orientation.</a:t>
            </a:r>
          </a:p>
          <a:p>
            <a:r>
              <a:rPr lang="en-US" dirty="0" smtClean="0"/>
              <a:t>You can do it by using a built-in utility class called </a:t>
            </a:r>
            <a:r>
              <a:rPr lang="en-US" dirty="0" err="1" smtClean="0"/>
              <a:t>YsShellExt_OrientationUtil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39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from the previous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02" y="1055950"/>
            <a:ext cx="8758751" cy="624358"/>
          </a:xfrm>
        </p:spPr>
        <p:txBody>
          <a:bodyPr/>
          <a:lstStyle/>
          <a:p>
            <a:r>
              <a:rPr lang="en-US" dirty="0" smtClean="0"/>
              <a:t>No change in </a:t>
            </a:r>
            <a:r>
              <a:rPr lang="en-US" dirty="0" err="1" smtClean="0"/>
              <a:t>MakeMesh</a:t>
            </a:r>
            <a:r>
              <a:rPr lang="en-US" dirty="0" smtClean="0"/>
              <a:t> function.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985" y="1742831"/>
            <a:ext cx="79095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ysshellext_orientationutil.h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main(void)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YsShellExt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shl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MakeMesh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shl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YsShellExt_OrientationUtil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util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util.RecalculateNormalFromCurrentOrientation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shl.Conv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util.Commit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shl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YsShellExt_SaveGeneral</a:t>
            </a:r>
            <a:r>
              <a:rPr lang="en-US" dirty="0">
                <a:latin typeface="Consolas" panose="020B0609020204030204" pitchFamily="49" charset="0"/>
              </a:rPr>
              <a:t>("sample.</a:t>
            </a:r>
            <a:r>
              <a:rPr lang="en-US" dirty="0" err="1">
                <a:latin typeface="Consolas" panose="020B0609020204030204" pitchFamily="49" charset="0"/>
              </a:rPr>
              <a:t>srf</a:t>
            </a:r>
            <a:r>
              <a:rPr lang="en-US" dirty="0">
                <a:latin typeface="Consolas" panose="020B0609020204030204" pitchFamily="49" charset="0"/>
              </a:rPr>
              <a:t>",</a:t>
            </a:r>
            <a:r>
              <a:rPr lang="en-US" dirty="0" err="1">
                <a:latin typeface="Consolas" panose="020B0609020204030204" pitchFamily="49" charset="0"/>
              </a:rPr>
              <a:t>shl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return </a:t>
            </a:r>
            <a:r>
              <a:rPr lang="en-US" dirty="0"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09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02" y="656492"/>
            <a:ext cx="8758751" cy="60008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normal vectors are assigned, Polygon Crest identifies back face and draws in a different color.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95" y="1653997"/>
            <a:ext cx="6481763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8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2: Re-sampling (Down-sampling) a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this example is to uniformly reduce resolution of the mesh created in the previous example.</a:t>
            </a:r>
          </a:p>
          <a:p>
            <a:r>
              <a:rPr lang="en-US" dirty="0" smtClean="0"/>
              <a:t>The program takes two command-line arguments (1) input mesh file name, and (2) output mesh file name.</a:t>
            </a:r>
          </a:p>
          <a:p>
            <a:r>
              <a:rPr lang="en-US" dirty="0" smtClean="0"/>
              <a:t>The input mesh consists of 101x101 vertices and 100x100 quadrilaterals.</a:t>
            </a:r>
          </a:p>
          <a:p>
            <a:r>
              <a:rPr lang="en-US" dirty="0" smtClean="0"/>
              <a:t>The output mesh must consists of 21x21 vertices and 20x20 quadrilaterals.</a:t>
            </a:r>
          </a:p>
          <a:p>
            <a:r>
              <a:rPr lang="en-US" dirty="0" smtClean="0"/>
              <a:t>First do it with no supporting data structure, and then with supporting data structure (</a:t>
            </a:r>
            <a:r>
              <a:rPr lang="en-US" dirty="0" err="1" smtClean="0"/>
              <a:t>YsShellLattice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Shoot columns of rays from (x,y,10.0) to the direction (0,0,-1) and use intersection points as vertices for the down sampling.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61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 to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myproj</a:t>
            </a:r>
            <a:r>
              <a:rPr lang="en-US" dirty="0" smtClean="0"/>
              <a:t> directory and type: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mkdir</a:t>
            </a:r>
            <a:r>
              <a:rPr lang="en-US" dirty="0" smtClean="0">
                <a:latin typeface="Consolas" panose="020B0609020204030204" pitchFamily="49" charset="0"/>
              </a:rPr>
              <a:t> tutorial02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(If you checked out your working directory, then use 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svn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mkdir</a:t>
            </a:r>
            <a:r>
              <a:rPr lang="en-US" dirty="0" smtClean="0">
                <a:latin typeface="Consolas" panose="020B0609020204030204" pitchFamily="49" charset="0"/>
              </a:rPr>
              <a:t> tutorial02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In tutorial02, </a:t>
            </a:r>
            <a:r>
              <a:rPr lang="en-US" dirty="0"/>
              <a:t>make CMakeLists.txt as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add_executable</a:t>
            </a:r>
            <a:r>
              <a:rPr lang="en-US" sz="1800" dirty="0" smtClean="0">
                <a:latin typeface="Consolas" panose="020B0609020204030204" pitchFamily="49" charset="0"/>
              </a:rPr>
              <a:t>(shellext_tutorial02 main.cpp)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err="1" smtClean="0">
                <a:latin typeface="Consolas" panose="020B0609020204030204" pitchFamily="49" charset="0"/>
              </a:rPr>
              <a:t>target_link_libraries</a:t>
            </a:r>
            <a:r>
              <a:rPr lang="en-US" sz="1800" dirty="0" smtClean="0">
                <a:latin typeface="Consolas" panose="020B0609020204030204" pitchFamily="49" charset="0"/>
              </a:rPr>
              <a:t>(shellext_tutorial02 </a:t>
            </a:r>
            <a:r>
              <a:rPr lang="en-US" sz="1800" dirty="0" err="1" smtClean="0">
                <a:latin typeface="Consolas" panose="020B0609020204030204" pitchFamily="49" charset="0"/>
              </a:rPr>
              <a:t>geblkernel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geblutil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In CMakeLists.txt directly under '</a:t>
            </a:r>
            <a:r>
              <a:rPr lang="en-US" dirty="0" err="1" smtClean="0"/>
              <a:t>src</a:t>
            </a:r>
            <a:r>
              <a:rPr lang="en-US" dirty="0" smtClean="0"/>
              <a:t>', </a:t>
            </a:r>
            <a:r>
              <a:rPr lang="en-US" u="sng" dirty="0" smtClean="0"/>
              <a:t>add</a:t>
            </a:r>
            <a:r>
              <a:rPr lang="en-US" dirty="0" smtClean="0"/>
              <a:t> the following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add_subdirectory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myproj</a:t>
            </a:r>
            <a:r>
              <a:rPr lang="en-US" sz="1800" dirty="0">
                <a:latin typeface="Consolas" panose="020B0609020204030204" pitchFamily="49" charset="0"/>
              </a:rPr>
              <a:t>/tutorial02)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98340" y="2829935"/>
            <a:ext cx="310032" cy="240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77576" y="3083935"/>
            <a:ext cx="310032" cy="240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20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main.cpp in tutorial02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let's make a skeleton.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9877" y="1523769"/>
            <a:ext cx="536717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ysshellextio.h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ResampleMesh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&amp;</a:t>
            </a:r>
            <a:r>
              <a:rPr lang="en-US" sz="1200" dirty="0" err="1" smtClean="0">
                <a:latin typeface="Consolas" panose="020B0609020204030204" pitchFamily="49" charset="0"/>
              </a:rPr>
              <a:t>outShl,const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YsShellExt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</a:rPr>
              <a:t>inShl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argc,char</a:t>
            </a:r>
            <a:r>
              <a:rPr lang="en-US" sz="1200" dirty="0">
                <a:latin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[])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if(3</a:t>
            </a:r>
            <a:r>
              <a:rPr lang="en-US" sz="1200" dirty="0">
                <a:latin typeface="Consolas" panose="020B0609020204030204" pitchFamily="49" charset="0"/>
              </a:rPr>
              <a:t>&lt;=</a:t>
            </a:r>
            <a:r>
              <a:rPr lang="en-US" sz="1200" dirty="0" err="1">
                <a:latin typeface="Consolas" panose="020B0609020204030204" pitchFamily="49" charset="0"/>
              </a:rPr>
              <a:t>argc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YsShellExt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inShl,outShl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if(YSOK</a:t>
            </a:r>
            <a:r>
              <a:rPr lang="en-US" sz="1200" dirty="0">
                <a:latin typeface="Consolas" panose="020B0609020204030204" pitchFamily="49" charset="0"/>
              </a:rPr>
              <a:t>!=</a:t>
            </a:r>
            <a:r>
              <a:rPr lang="en-US" sz="1200" dirty="0" err="1">
                <a:latin typeface="Consolas" panose="020B0609020204030204" pitchFamily="49" charset="0"/>
              </a:rPr>
              <a:t>YsShellExt_LoadGeneral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inShl,argv</a:t>
            </a:r>
            <a:r>
              <a:rPr lang="en-US" sz="1200" dirty="0">
                <a:latin typeface="Consolas" panose="020B0609020204030204" pitchFamily="49" charset="0"/>
              </a:rPr>
              <a:t>[1]))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fprintf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stderr</a:t>
            </a:r>
            <a:r>
              <a:rPr lang="en-US" sz="1200" dirty="0">
                <a:latin typeface="Consolas" panose="020B0609020204030204" pitchFamily="49" charset="0"/>
              </a:rPr>
              <a:t>,"Failed to read the input.\n");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return </a:t>
            </a:r>
            <a:r>
              <a:rPr lang="en-US" sz="1200" dirty="0">
                <a:latin typeface="Consolas" panose="020B0609020204030204" pitchFamily="49" charset="0"/>
              </a:rPr>
              <a:t>1;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ResampleMesh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outShl,inShl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YsShellExt_SaveGeneral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argv</a:t>
            </a:r>
            <a:r>
              <a:rPr lang="en-US" sz="1200" dirty="0" smtClean="0">
                <a:latin typeface="Consolas" panose="020B0609020204030204" pitchFamily="49" charset="0"/>
              </a:rPr>
              <a:t>[2</a:t>
            </a:r>
            <a:r>
              <a:rPr lang="en-US" sz="1200" dirty="0">
                <a:latin typeface="Consolas" panose="020B0609020204030204" pitchFamily="49" charset="0"/>
              </a:rPr>
              <a:t>],</a:t>
            </a:r>
            <a:r>
              <a:rPr lang="en-US" sz="1200" dirty="0" err="1">
                <a:latin typeface="Consolas" panose="020B0609020204030204" pitchFamily="49" charset="0"/>
              </a:rPr>
              <a:t>outShl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return </a:t>
            </a:r>
            <a:r>
              <a:rPr lang="en-US" sz="1200" dirty="0">
                <a:latin typeface="Consolas" panose="020B0609020204030204" pitchFamily="49" charset="0"/>
              </a:rPr>
              <a:t>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37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 to the 'build' directory.</a:t>
            </a:r>
          </a:p>
          <a:p>
            <a:r>
              <a:rPr lang="en-US" dirty="0" smtClean="0"/>
              <a:t>Type: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cmake</a:t>
            </a:r>
            <a:r>
              <a:rPr lang="en-US" dirty="0" smtClean="0">
                <a:latin typeface="Consolas" panose="020B0609020204030204" pitchFamily="49" charset="0"/>
              </a:rPr>
              <a:t> ../</a:t>
            </a:r>
            <a:r>
              <a:rPr lang="en-US" dirty="0" err="1" smtClean="0">
                <a:latin typeface="Consolas" panose="020B0609020204030204" pitchFamily="49" charset="0"/>
              </a:rPr>
              <a:t>src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Then build in Visual Studio or XCode.</a:t>
            </a:r>
          </a:p>
          <a:p>
            <a:r>
              <a:rPr lang="en-US" dirty="0" smtClean="0"/>
              <a:t>This program does nothing at this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23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fill Resample function.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18806"/>
            <a:ext cx="4698722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void </a:t>
            </a:r>
            <a:r>
              <a:rPr lang="en-US" sz="1000" dirty="0" err="1">
                <a:latin typeface="Consolas" panose="020B0609020204030204" pitchFamily="49" charset="0"/>
              </a:rPr>
              <a:t>ResampleMesh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YsShellExt</a:t>
            </a:r>
            <a:r>
              <a:rPr lang="en-US" sz="1000" dirty="0">
                <a:latin typeface="Consolas" panose="020B0609020204030204" pitchFamily="49" charset="0"/>
              </a:rPr>
              <a:t> &amp;</a:t>
            </a:r>
            <a:r>
              <a:rPr lang="en-US" sz="1000" dirty="0" err="1">
                <a:latin typeface="Consolas" panose="020B0609020204030204" pitchFamily="49" charset="0"/>
              </a:rPr>
              <a:t>outShl,const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YsShellExt</a:t>
            </a:r>
            <a:r>
              <a:rPr lang="en-US" sz="1000" dirty="0">
                <a:latin typeface="Consolas" panose="020B0609020204030204" pitchFamily="49" charset="0"/>
              </a:rPr>
              <a:t> &amp;</a:t>
            </a:r>
            <a:r>
              <a:rPr lang="en-US" sz="1000" dirty="0" err="1">
                <a:latin typeface="Consolas" panose="020B0609020204030204" pitchFamily="49" charset="0"/>
              </a:rPr>
              <a:t>inShl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YsArray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YsShell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VertexHandle</a:t>
            </a:r>
            <a:r>
              <a:rPr lang="en-US" sz="1000" dirty="0">
                <a:latin typeface="Consolas" panose="020B0609020204030204" pitchFamily="49" charset="0"/>
              </a:rPr>
              <a:t>&gt; </a:t>
            </a:r>
            <a:r>
              <a:rPr lang="en-US" sz="1000" dirty="0" err="1">
                <a:latin typeface="Consolas" panose="020B0609020204030204" pitchFamily="49" charset="0"/>
              </a:rPr>
              <a:t>vtHdMatrix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for(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j=0; j&lt;=20; ++j)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{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    </a:t>
            </a:r>
            <a:r>
              <a:rPr lang="en-US" sz="1000" dirty="0" err="1" smtClean="0">
                <a:latin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</a:rPr>
              <a:t>("%d\</a:t>
            </a:r>
            <a:r>
              <a:rPr lang="en-US" sz="1000" dirty="0" err="1">
                <a:latin typeface="Consolas" panose="020B0609020204030204" pitchFamily="49" charset="0"/>
              </a:rPr>
              <a:t>n",j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double </a:t>
            </a:r>
            <a:r>
              <a:rPr lang="en-US" sz="1000" dirty="0">
                <a:latin typeface="Consolas" panose="020B0609020204030204" pitchFamily="49" charset="0"/>
              </a:rPr>
              <a:t>y=5.0*(double)j/20.0;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for(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</a:rPr>
              <a:t>=0; </a:t>
            </a:r>
            <a:r>
              <a:rPr lang="en-US" sz="1000" dirty="0" err="1">
                <a:latin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</a:rPr>
              <a:t>&lt;=20; ++</a:t>
            </a:r>
            <a:r>
              <a:rPr lang="en-US" sz="1000" dirty="0" err="1">
                <a:latin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{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double </a:t>
            </a:r>
            <a:r>
              <a:rPr lang="en-US" sz="1000" dirty="0">
                <a:latin typeface="Consolas" panose="020B0609020204030204" pitchFamily="49" charset="0"/>
              </a:rPr>
              <a:t>x=5.0*(double)</a:t>
            </a:r>
            <a:r>
              <a:rPr lang="en-US" sz="1000" dirty="0" err="1">
                <a:latin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</a:rPr>
              <a:t>/20.0;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YsVec3 </a:t>
            </a:r>
            <a:r>
              <a:rPr lang="en-US" sz="1000" dirty="0">
                <a:latin typeface="Consolas" panose="020B0609020204030204" pitchFamily="49" charset="0"/>
              </a:rPr>
              <a:t>from(x,y,10.0);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YsVec3 </a:t>
            </a:r>
            <a:r>
              <a:rPr lang="en-US" sz="1000" dirty="0" err="1">
                <a:latin typeface="Consolas" panose="020B0609020204030204" pitchFamily="49" charset="0"/>
              </a:rPr>
              <a:t>dir</a:t>
            </a:r>
            <a:r>
              <a:rPr lang="en-US" sz="1000" dirty="0">
                <a:latin typeface="Consolas" panose="020B0609020204030204" pitchFamily="49" charset="0"/>
              </a:rPr>
              <a:t>(0.0,0.0,-1.0);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auto </a:t>
            </a:r>
            <a:r>
              <a:rPr lang="en-US" sz="1000" dirty="0">
                <a:latin typeface="Consolas" panose="020B0609020204030204" pitchFamily="49" charset="0"/>
              </a:rPr>
              <a:t>res=</a:t>
            </a:r>
            <a:r>
              <a:rPr lang="en-US" sz="1000" dirty="0" err="1">
                <a:latin typeface="Consolas" panose="020B0609020204030204" pitchFamily="49" charset="0"/>
              </a:rPr>
              <a:t>inShl.FindFirstIntersection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from,dir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// </a:t>
            </a:r>
            <a:r>
              <a:rPr lang="en-US" sz="1000" dirty="0">
                <a:latin typeface="Consolas" panose="020B0609020204030204" pitchFamily="49" charset="0"/>
              </a:rPr>
              <a:t>res has two members: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//    </a:t>
            </a:r>
            <a:r>
              <a:rPr lang="en-US" sz="1000" dirty="0" err="1">
                <a:latin typeface="Consolas" panose="020B0609020204030204" pitchFamily="49" charset="0"/>
              </a:rPr>
              <a:t>plHd</a:t>
            </a:r>
            <a:r>
              <a:rPr lang="en-US" sz="1000" dirty="0">
                <a:latin typeface="Consolas" panose="020B0609020204030204" pitchFamily="49" charset="0"/>
              </a:rPr>
              <a:t> intersecting polygon handle.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//         </a:t>
            </a:r>
            <a:r>
              <a:rPr lang="en-US" sz="1000" dirty="0" err="1">
                <a:latin typeface="Consolas" panose="020B0609020204030204" pitchFamily="49" charset="0"/>
              </a:rPr>
              <a:t>nullptr</a:t>
            </a:r>
            <a:r>
              <a:rPr lang="en-US" sz="1000" dirty="0">
                <a:latin typeface="Consolas" panose="020B0609020204030204" pitchFamily="49" charset="0"/>
              </a:rPr>
              <a:t> if no intersection.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//    </a:t>
            </a:r>
            <a:r>
              <a:rPr lang="en-US" sz="1000" dirty="0" err="1">
                <a:latin typeface="Consolas" panose="020B0609020204030204" pitchFamily="49" charset="0"/>
              </a:rPr>
              <a:t>pos</a:t>
            </a:r>
            <a:r>
              <a:rPr lang="en-US" sz="1000" dirty="0">
                <a:latin typeface="Consolas" panose="020B0609020204030204" pitchFamily="49" charset="0"/>
              </a:rPr>
              <a:t>  position of intersection.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if(</a:t>
            </a:r>
            <a:r>
              <a:rPr lang="en-US" sz="1000" dirty="0" err="1" smtClean="0">
                <a:latin typeface="Consolas" panose="020B0609020204030204" pitchFamily="49" charset="0"/>
              </a:rPr>
              <a:t>nullptr</a:t>
            </a:r>
            <a:r>
              <a:rPr lang="en-US" sz="1000" dirty="0">
                <a:latin typeface="Consolas" panose="020B0609020204030204" pitchFamily="49" charset="0"/>
              </a:rPr>
              <a:t>!=</a:t>
            </a:r>
            <a:r>
              <a:rPr lang="en-US" sz="1000" dirty="0" err="1">
                <a:latin typeface="Consolas" panose="020B0609020204030204" pitchFamily="49" charset="0"/>
              </a:rPr>
              <a:t>res.plHd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{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    </a:t>
            </a:r>
            <a:r>
              <a:rPr lang="en-US" sz="1000" dirty="0" err="1" smtClean="0">
                <a:latin typeface="Consolas" panose="020B0609020204030204" pitchFamily="49" charset="0"/>
              </a:rPr>
              <a:t>vtHdMatrix.push_back</a:t>
            </a:r>
            <a:r>
              <a:rPr lang="en-US" sz="1000" dirty="0" smtClean="0">
                <a:latin typeface="Consolas" panose="020B0609020204030204" pitchFamily="49" charset="0"/>
              </a:rPr>
              <a:t>(</a:t>
            </a:r>
            <a:r>
              <a:rPr lang="en-US" sz="1000" dirty="0" err="1" smtClean="0">
                <a:latin typeface="Consolas" panose="020B0609020204030204" pitchFamily="49" charset="0"/>
              </a:rPr>
              <a:t>outShl.AddVertex</a:t>
            </a:r>
            <a:r>
              <a:rPr lang="en-US" sz="1000" dirty="0" smtClean="0">
                <a:latin typeface="Consolas" panose="020B0609020204030204" pitchFamily="49" charset="0"/>
              </a:rPr>
              <a:t>(</a:t>
            </a:r>
            <a:r>
              <a:rPr lang="en-US" sz="1000" dirty="0" err="1" smtClean="0">
                <a:latin typeface="Consolas" panose="020B0609020204030204" pitchFamily="49" charset="0"/>
              </a:rPr>
              <a:t>res.pos</a:t>
            </a:r>
            <a:r>
              <a:rPr lang="en-US" sz="10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}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else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{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    </a:t>
            </a:r>
            <a:r>
              <a:rPr lang="en-US" sz="1000" dirty="0" err="1" smtClean="0">
                <a:latin typeface="Consolas" panose="020B0609020204030204" pitchFamily="49" charset="0"/>
              </a:rPr>
              <a:t>vtHdMatrix.push_back</a:t>
            </a:r>
            <a:r>
              <a:rPr lang="en-US" sz="1000" dirty="0" smtClean="0">
                <a:latin typeface="Consolas" panose="020B0609020204030204" pitchFamily="49" charset="0"/>
              </a:rPr>
              <a:t>(</a:t>
            </a:r>
            <a:r>
              <a:rPr lang="en-US" sz="1000" dirty="0" err="1" smtClean="0">
                <a:latin typeface="Consolas" panose="020B0609020204030204" pitchFamily="49" charset="0"/>
              </a:rPr>
              <a:t>nullptr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}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    }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}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17" y="1218806"/>
            <a:ext cx="455765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</a:rPr>
              <a:t>    for(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j=0; j&lt;20; ++j)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{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    for(</a:t>
            </a:r>
            <a:r>
              <a:rPr lang="en-US" sz="1000" dirty="0" err="1" smtClean="0"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</a:rPr>
              <a:t>=0; </a:t>
            </a:r>
            <a:r>
              <a:rPr lang="en-US" sz="1000" dirty="0" err="1">
                <a:latin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</a:rPr>
              <a:t>&lt;20; ++</a:t>
            </a:r>
            <a:r>
              <a:rPr lang="en-US" sz="1000" dirty="0" err="1">
                <a:latin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{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</a:t>
            </a:r>
            <a:r>
              <a:rPr lang="en-US" sz="1000" dirty="0" err="1" smtClean="0">
                <a:latin typeface="Consolas" panose="020B0609020204030204" pitchFamily="49" charset="0"/>
              </a:rPr>
              <a:t>YsShell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VertexHandle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quadVtHd</a:t>
            </a:r>
            <a:r>
              <a:rPr lang="en-US" sz="1000" dirty="0">
                <a:latin typeface="Consolas" panose="020B0609020204030204" pitchFamily="49" charset="0"/>
              </a:rPr>
              <a:t>[4]=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{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    </a:t>
            </a:r>
            <a:r>
              <a:rPr lang="en-US" sz="1000" dirty="0" err="1" smtClean="0">
                <a:latin typeface="Consolas" panose="020B0609020204030204" pitchFamily="49" charset="0"/>
              </a:rPr>
              <a:t>vtHdMatrix</a:t>
            </a:r>
            <a:r>
              <a:rPr lang="en-US" sz="1000" dirty="0">
                <a:latin typeface="Consolas" panose="020B0609020204030204" pitchFamily="49" charset="0"/>
              </a:rPr>
              <a:t>[ j*21   +</a:t>
            </a:r>
            <a:r>
              <a:rPr lang="en-US" sz="1000" dirty="0" err="1">
                <a:latin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</a:rPr>
              <a:t>],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    </a:t>
            </a:r>
            <a:r>
              <a:rPr lang="en-US" sz="1000" dirty="0" err="1" smtClean="0">
                <a:latin typeface="Consolas" panose="020B0609020204030204" pitchFamily="49" charset="0"/>
              </a:rPr>
              <a:t>vtHdMatrix</a:t>
            </a:r>
            <a:r>
              <a:rPr lang="en-US" sz="1000" dirty="0">
                <a:latin typeface="Consolas" panose="020B0609020204030204" pitchFamily="49" charset="0"/>
              </a:rPr>
              <a:t>[ j*21   +i+1],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    </a:t>
            </a:r>
            <a:r>
              <a:rPr lang="en-US" sz="1000" dirty="0" err="1" smtClean="0">
                <a:latin typeface="Consolas" panose="020B0609020204030204" pitchFamily="49" charset="0"/>
              </a:rPr>
              <a:t>vtHdMatrix</a:t>
            </a:r>
            <a:r>
              <a:rPr lang="en-US" sz="1000" dirty="0">
                <a:latin typeface="Consolas" panose="020B0609020204030204" pitchFamily="49" charset="0"/>
              </a:rPr>
              <a:t>[(j+1)*21+i+1],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    </a:t>
            </a:r>
            <a:r>
              <a:rPr lang="en-US" sz="1000" dirty="0" err="1" smtClean="0">
                <a:latin typeface="Consolas" panose="020B0609020204030204" pitchFamily="49" charset="0"/>
              </a:rPr>
              <a:t>vtHdMatrix</a:t>
            </a:r>
            <a:r>
              <a:rPr lang="en-US" sz="1000" dirty="0">
                <a:latin typeface="Consolas" panose="020B0609020204030204" pitchFamily="49" charset="0"/>
              </a:rPr>
              <a:t>[(j+1)*21+i],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};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if(</a:t>
            </a:r>
            <a:r>
              <a:rPr lang="en-US" sz="1000" dirty="0" err="1" smtClean="0">
                <a:latin typeface="Consolas" panose="020B0609020204030204" pitchFamily="49" charset="0"/>
              </a:rPr>
              <a:t>nullptr</a:t>
            </a:r>
            <a:r>
              <a:rPr lang="en-US" sz="1000" dirty="0">
                <a:latin typeface="Consolas" panose="020B0609020204030204" pitchFamily="49" charset="0"/>
              </a:rPr>
              <a:t>!=</a:t>
            </a:r>
            <a:r>
              <a:rPr lang="en-US" sz="1000" dirty="0" err="1">
                <a:latin typeface="Consolas" panose="020B0609020204030204" pitchFamily="49" charset="0"/>
              </a:rPr>
              <a:t>quadVtHd</a:t>
            </a:r>
            <a:r>
              <a:rPr lang="en-US" sz="1000" dirty="0">
                <a:latin typeface="Consolas" panose="020B0609020204030204" pitchFamily="49" charset="0"/>
              </a:rPr>
              <a:t>[0] &amp;&amp; </a:t>
            </a:r>
            <a:r>
              <a:rPr lang="en-US" sz="1000" dirty="0" err="1">
                <a:latin typeface="Consolas" panose="020B0609020204030204" pitchFamily="49" charset="0"/>
              </a:rPr>
              <a:t>nullptr</a:t>
            </a:r>
            <a:r>
              <a:rPr lang="en-US" sz="1000" dirty="0">
                <a:latin typeface="Consolas" panose="020B0609020204030204" pitchFamily="49" charset="0"/>
              </a:rPr>
              <a:t>!=</a:t>
            </a:r>
            <a:r>
              <a:rPr lang="en-US" sz="1000" dirty="0" err="1">
                <a:latin typeface="Consolas" panose="020B0609020204030204" pitchFamily="49" charset="0"/>
              </a:rPr>
              <a:t>quadVtHd</a:t>
            </a:r>
            <a:r>
              <a:rPr lang="en-US" sz="1000" dirty="0">
                <a:latin typeface="Consolas" panose="020B0609020204030204" pitchFamily="49" charset="0"/>
              </a:rPr>
              <a:t>[1] &amp;&amp;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   </a:t>
            </a:r>
            <a:r>
              <a:rPr lang="en-US" sz="1000" dirty="0" err="1">
                <a:latin typeface="Consolas" panose="020B0609020204030204" pitchFamily="49" charset="0"/>
              </a:rPr>
              <a:t>nullptr</a:t>
            </a:r>
            <a:r>
              <a:rPr lang="en-US" sz="1000" dirty="0">
                <a:latin typeface="Consolas" panose="020B0609020204030204" pitchFamily="49" charset="0"/>
              </a:rPr>
              <a:t>!=</a:t>
            </a:r>
            <a:r>
              <a:rPr lang="en-US" sz="1000" dirty="0" err="1">
                <a:latin typeface="Consolas" panose="020B0609020204030204" pitchFamily="49" charset="0"/>
              </a:rPr>
              <a:t>quadVtHd</a:t>
            </a:r>
            <a:r>
              <a:rPr lang="en-US" sz="1000" dirty="0">
                <a:latin typeface="Consolas" panose="020B0609020204030204" pitchFamily="49" charset="0"/>
              </a:rPr>
              <a:t>[2] &amp;&amp; </a:t>
            </a:r>
            <a:r>
              <a:rPr lang="en-US" sz="1000" dirty="0" err="1">
                <a:latin typeface="Consolas" panose="020B0609020204030204" pitchFamily="49" charset="0"/>
              </a:rPr>
              <a:t>nullptr</a:t>
            </a:r>
            <a:r>
              <a:rPr lang="en-US" sz="1000" dirty="0">
                <a:latin typeface="Consolas" panose="020B0609020204030204" pitchFamily="49" charset="0"/>
              </a:rPr>
              <a:t>!=</a:t>
            </a:r>
            <a:r>
              <a:rPr lang="en-US" sz="1000" dirty="0" err="1">
                <a:latin typeface="Consolas" panose="020B0609020204030204" pitchFamily="49" charset="0"/>
              </a:rPr>
              <a:t>quadVtHd</a:t>
            </a:r>
            <a:r>
              <a:rPr lang="en-US" sz="1000" dirty="0">
                <a:latin typeface="Consolas" panose="020B0609020204030204" pitchFamily="49" charset="0"/>
              </a:rPr>
              <a:t>[3])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{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    auto </a:t>
            </a:r>
            <a:r>
              <a:rPr lang="en-US" sz="1000" dirty="0" err="1">
                <a:latin typeface="Consolas" panose="020B0609020204030204" pitchFamily="49" charset="0"/>
              </a:rPr>
              <a:t>plHd</a:t>
            </a:r>
            <a:r>
              <a:rPr lang="en-US" sz="1000" dirty="0">
                <a:latin typeface="Consolas" panose="020B0609020204030204" pitchFamily="49" charset="0"/>
              </a:rPr>
              <a:t>=</a:t>
            </a:r>
            <a:r>
              <a:rPr lang="en-US" sz="1000" dirty="0" err="1">
                <a:latin typeface="Consolas" panose="020B0609020204030204" pitchFamily="49" charset="0"/>
              </a:rPr>
              <a:t>outShl.AddPolygon</a:t>
            </a:r>
            <a:r>
              <a:rPr lang="en-US" sz="1000" dirty="0">
                <a:latin typeface="Consolas" panose="020B0609020204030204" pitchFamily="49" charset="0"/>
              </a:rPr>
              <a:t>(4,quadVtHd);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    </a:t>
            </a:r>
            <a:r>
              <a:rPr lang="en-US" sz="1000" dirty="0" err="1" smtClean="0">
                <a:latin typeface="Consolas" panose="020B0609020204030204" pitchFamily="49" charset="0"/>
              </a:rPr>
              <a:t>outShl.SetPolygonColor</a:t>
            </a:r>
            <a:r>
              <a:rPr lang="en-US" sz="1000" dirty="0" smtClean="0">
                <a:latin typeface="Consolas" panose="020B0609020204030204" pitchFamily="49" charset="0"/>
              </a:rPr>
              <a:t>(</a:t>
            </a:r>
            <a:r>
              <a:rPr lang="en-US" sz="1000" dirty="0" err="1" smtClean="0">
                <a:latin typeface="Consolas" panose="020B0609020204030204" pitchFamily="49" charset="0"/>
              </a:rPr>
              <a:t>plHd,YsGreen</a:t>
            </a:r>
            <a:r>
              <a:rPr lang="en-US" sz="1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 smtClean="0">
                <a:latin typeface="Consolas" panose="020B0609020204030204" pitchFamily="49" charset="0"/>
              </a:rPr>
              <a:t>            }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    }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    }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73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does work.  But, quite slow.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95" y="1653997"/>
            <a:ext cx="6481763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17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YsShellLattice</a:t>
            </a:r>
            <a:r>
              <a:rPr lang="en-US" dirty="0" smtClean="0"/>
              <a:t> class to accelerate intersection checks.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02" y="1055950"/>
            <a:ext cx="8758751" cy="4836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Modify the first for-loop in Resample function as: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484" y="1720652"/>
            <a:ext cx="82557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YsShellLattice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ltc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ltc.SetDomain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inShl.Conv</a:t>
            </a:r>
            <a:r>
              <a:rPr lang="en-US" sz="1200" dirty="0">
                <a:latin typeface="Consolas" panose="020B0609020204030204" pitchFamily="49" charset="0"/>
              </a:rPr>
              <a:t>(),1+inShl.GetNumPolygon());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for(</a:t>
            </a:r>
            <a:r>
              <a:rPr lang="en-US" sz="1200" dirty="0" err="1" smtClean="0"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j=0; j&lt;=20; ++j)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double </a:t>
            </a:r>
            <a:r>
              <a:rPr lang="en-US" sz="1200" dirty="0">
                <a:latin typeface="Consolas" panose="020B0609020204030204" pitchFamily="49" charset="0"/>
              </a:rPr>
              <a:t>y=5.0*(double)j/20.0;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for(</a:t>
            </a:r>
            <a:r>
              <a:rPr lang="en-US" sz="1200" dirty="0" err="1" smtClean="0"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=0;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&lt;=20; ++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double </a:t>
            </a:r>
            <a:r>
              <a:rPr lang="en-US" sz="1200" dirty="0">
                <a:latin typeface="Consolas" panose="020B0609020204030204" pitchFamily="49" charset="0"/>
              </a:rPr>
              <a:t>x=5.0*(double)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/20.0;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YsVec3 </a:t>
            </a:r>
            <a:r>
              <a:rPr lang="en-US" sz="1200" dirty="0">
                <a:latin typeface="Consolas" panose="020B0609020204030204" pitchFamily="49" charset="0"/>
              </a:rPr>
              <a:t>from(x,y,10.0);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YsVec3 </a:t>
            </a:r>
            <a:r>
              <a:rPr lang="en-US" sz="1200" dirty="0" err="1">
                <a:latin typeface="Consolas" panose="020B0609020204030204" pitchFamily="49" charset="0"/>
              </a:rPr>
              <a:t>dir</a:t>
            </a:r>
            <a:r>
              <a:rPr lang="en-US" sz="1200" dirty="0">
                <a:latin typeface="Consolas" panose="020B0609020204030204" pitchFamily="49" charset="0"/>
              </a:rPr>
              <a:t>(0.0,0.0,-1.0);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YsShell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PolygonHandle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itscPlHd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YsVec3 </a:t>
            </a:r>
            <a:r>
              <a:rPr lang="en-US" sz="1200" dirty="0" err="1">
                <a:latin typeface="Consolas" panose="020B0609020204030204" pitchFamily="49" charset="0"/>
              </a:rPr>
              <a:t>itscPos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if(YSOK</a:t>
            </a:r>
            <a:r>
              <a:rPr lang="en-US" sz="1200" dirty="0">
                <a:latin typeface="Consolas" panose="020B0609020204030204" pitchFamily="49" charset="0"/>
              </a:rPr>
              <a:t>==</a:t>
            </a:r>
            <a:r>
              <a:rPr lang="en-US" sz="1200" dirty="0" err="1">
                <a:latin typeface="Consolas" panose="020B0609020204030204" pitchFamily="49" charset="0"/>
              </a:rPr>
              <a:t>ltc.FindFirstIntersection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itscPlHd,itscPos,from,dir</a:t>
            </a:r>
            <a:r>
              <a:rPr lang="en-US" sz="1200" dirty="0" smtClean="0">
                <a:latin typeface="Consolas" panose="020B0609020204030204" pitchFamily="49" charset="0"/>
              </a:rPr>
              <a:t>) &amp;&amp; </a:t>
            </a:r>
            <a:r>
              <a:rPr lang="en-US" sz="1200" dirty="0" err="1" smtClean="0">
                <a:latin typeface="Consolas" panose="020B0609020204030204" pitchFamily="49" charset="0"/>
              </a:rPr>
              <a:t>nullptr</a:t>
            </a:r>
            <a:r>
              <a:rPr lang="en-US" sz="1200" dirty="0" smtClean="0">
                <a:latin typeface="Consolas" panose="020B0609020204030204" pitchFamily="49" charset="0"/>
              </a:rPr>
              <a:t>!=</a:t>
            </a:r>
            <a:r>
              <a:rPr lang="en-US" sz="1200" dirty="0" err="1" smtClean="0">
                <a:latin typeface="Consolas" panose="020B0609020204030204" pitchFamily="49" charset="0"/>
              </a:rPr>
              <a:t>itscPlHd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vtHdMatrix.push_back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outShl.AddVertex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itscPos</a:t>
            </a:r>
            <a:r>
              <a:rPr lang="en-US" sz="12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else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vtHdMatrix.push_back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nullptr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1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Sub-Version (</a:t>
            </a:r>
            <a:r>
              <a:rPr lang="en-US" dirty="0" err="1" smtClean="0"/>
              <a:t>svn</a:t>
            </a:r>
            <a:r>
              <a:rPr lang="en-US" dirty="0" smtClean="0"/>
              <a:t>) Client Version 1.8.x or 1.9.x.  Pick one client and install on your computer.  Make sure to install terminal (command-line) support.</a:t>
            </a:r>
          </a:p>
          <a:p>
            <a:pPr lvl="1"/>
            <a:r>
              <a:rPr lang="en-US" dirty="0">
                <a:hlinkClick r:id="rId2"/>
              </a:rPr>
              <a:t>https://tortoisesvn.net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http://www.smartsvn.com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https://subversion.apache.org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CMake 3.7 or higher.  Make sure the command </a:t>
            </a:r>
            <a:r>
              <a:rPr lang="en-US" dirty="0" err="1" smtClean="0"/>
              <a:t>cmake</a:t>
            </a:r>
            <a:r>
              <a:rPr lang="en-US" dirty="0" smtClean="0"/>
              <a:t> is accessible from the terminal.</a:t>
            </a:r>
          </a:p>
          <a:p>
            <a:pPr lvl="1"/>
            <a:r>
              <a:rPr lang="en-US" dirty="0">
                <a:hlinkClick r:id="rId5"/>
              </a:rPr>
              <a:t>https://cmake.org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Visual Studio 2013 or higher with C++ and Win32 in Windows</a:t>
            </a:r>
          </a:p>
          <a:p>
            <a:r>
              <a:rPr lang="en-US" dirty="0" smtClean="0"/>
              <a:t>XCode 6.x or higher in </a:t>
            </a:r>
            <a:r>
              <a:rPr lang="en-US" dirty="0" err="1" smtClean="0"/>
              <a:t>macOS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47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56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3: Polygon-Polygon Intersection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polygons of the surface that intersects with a discretized sphere.</a:t>
            </a:r>
          </a:p>
          <a:p>
            <a:r>
              <a:rPr lang="en-US" dirty="0" smtClean="0"/>
              <a:t>Make a copy of tutorial02 to make tutorial03.</a:t>
            </a:r>
          </a:p>
          <a:p>
            <a:r>
              <a:rPr lang="en-US" dirty="0" smtClean="0"/>
              <a:t>Then rename project name in CMakeLists.txt</a:t>
            </a:r>
          </a:p>
          <a:p>
            <a:r>
              <a:rPr lang="en-US" dirty="0" smtClean="0"/>
              <a:t>You have two locations to change CMakeLists.txt in tutorial03: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add_executable</a:t>
            </a:r>
            <a:r>
              <a:rPr lang="en-US" sz="1600" dirty="0">
                <a:latin typeface="Consolas" panose="020B0609020204030204" pitchFamily="49" charset="0"/>
              </a:rPr>
              <a:t>(shellext_tutorial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03</a:t>
            </a:r>
            <a:r>
              <a:rPr lang="en-US" sz="1600" dirty="0">
                <a:latin typeface="Consolas" panose="020B0609020204030204" pitchFamily="49" charset="0"/>
              </a:rPr>
              <a:t> main.cpp)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target_link_libraries</a:t>
            </a:r>
            <a:r>
              <a:rPr lang="en-US" sz="1600" dirty="0">
                <a:latin typeface="Consolas" panose="020B0609020204030204" pitchFamily="49" charset="0"/>
              </a:rPr>
              <a:t>(shellext_tutorial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03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geblkernel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geblutil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Add new directory in the top-level CMakeLists.txt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93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it were in an assignment, I let you write your own function to discretize a sphere into a polygonal mesh, but it is not.</a:t>
            </a:r>
          </a:p>
          <a:p>
            <a:r>
              <a:rPr lang="en-US" dirty="0" smtClean="0"/>
              <a:t>Let's use a utility function that creates a set of polygons by discretizing a sphere.</a:t>
            </a:r>
          </a:p>
          <a:p>
            <a:r>
              <a:rPr lang="en-US" dirty="0" smtClean="0"/>
              <a:t>Also use a utility class called </a:t>
            </a:r>
            <a:r>
              <a:rPr lang="en-US" dirty="0" err="1" smtClean="0"/>
              <a:t>YsCollisionOfPolygon</a:t>
            </a:r>
            <a:r>
              <a:rPr lang="en-US" dirty="0" smtClean="0"/>
              <a:t> to detect polygon-vs-polygon intersection.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88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028" y="670998"/>
            <a:ext cx="757611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ysshellextio.h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ysshellext_primitiveshapeutil.h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HighlightIntersection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latin typeface="Consolas" panose="020B0609020204030204" pitchFamily="49" charset="0"/>
              </a:rPr>
              <a:t>inOutShl,const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latin typeface="Consolas" panose="020B0609020204030204" pitchFamily="49" charset="0"/>
              </a:rPr>
              <a:t>toolShl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YsShellLattice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ltc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ltc.SetDomain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inOutShl.Conv</a:t>
            </a:r>
            <a:r>
              <a:rPr lang="en-US" sz="1200" dirty="0">
                <a:latin typeface="Consolas" panose="020B0609020204030204" pitchFamily="49" charset="0"/>
              </a:rPr>
              <a:t>(),1+inOutShl.GetNumPolygon());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for(auto </a:t>
            </a:r>
            <a:r>
              <a:rPr lang="en-US" sz="1200" dirty="0" err="1">
                <a:latin typeface="Consolas" panose="020B0609020204030204" pitchFamily="49" charset="0"/>
              </a:rPr>
              <a:t>toolPlHd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</a:rPr>
              <a:t>toolShl.AllPolygon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auto </a:t>
            </a:r>
            <a:r>
              <a:rPr lang="en-US" sz="1200" dirty="0" err="1">
                <a:latin typeface="Consolas" panose="020B0609020204030204" pitchFamily="49" charset="0"/>
              </a:rPr>
              <a:t>toolPlVtPos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toolShl.GetPolygonVertexPosition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toolPlHd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auto </a:t>
            </a:r>
            <a:r>
              <a:rPr lang="en-US" sz="1200" dirty="0" err="1">
                <a:latin typeface="Consolas" panose="020B0609020204030204" pitchFamily="49" charset="0"/>
              </a:rPr>
              <a:t>itscCheckCandidate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ltc.GetPolygonIntersectionCandidate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toolPlVtPos.size</a:t>
            </a:r>
            <a:r>
              <a:rPr lang="en-US" sz="1200" dirty="0">
                <a:latin typeface="Consolas" panose="020B0609020204030204" pitchFamily="49" charset="0"/>
              </a:rPr>
              <a:t>(),</a:t>
            </a:r>
            <a:r>
              <a:rPr lang="en-US" sz="1200" dirty="0" err="1">
                <a:latin typeface="Consolas" panose="020B0609020204030204" pitchFamily="49" charset="0"/>
              </a:rPr>
              <a:t>toolPlVtPos.data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for(auto </a:t>
            </a:r>
            <a:r>
              <a:rPr lang="en-US" sz="1200" dirty="0" err="1">
                <a:latin typeface="Consolas" panose="020B0609020204030204" pitchFamily="49" charset="0"/>
              </a:rPr>
              <a:t>checkPlHd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</a:rPr>
              <a:t>itscCheckCandidate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auto </a:t>
            </a:r>
            <a:r>
              <a:rPr lang="en-US" sz="1200" dirty="0" err="1">
                <a:latin typeface="Consolas" panose="020B0609020204030204" pitchFamily="49" charset="0"/>
              </a:rPr>
              <a:t>checkPlVtPos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inOutShl.GetPolygonVertexPosition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checkPlHd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YsCollisionOfPolygon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coll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coll.SetPolygon1(</a:t>
            </a:r>
            <a:r>
              <a:rPr lang="en-US" sz="1200" dirty="0" err="1" smtClean="0">
                <a:latin typeface="Consolas" panose="020B0609020204030204" pitchFamily="49" charset="0"/>
              </a:rPr>
              <a:t>toolPlVtPos.size</a:t>
            </a:r>
            <a:r>
              <a:rPr lang="en-US" sz="1200" dirty="0">
                <a:latin typeface="Consolas" panose="020B0609020204030204" pitchFamily="49" charset="0"/>
              </a:rPr>
              <a:t>(),</a:t>
            </a:r>
            <a:r>
              <a:rPr lang="en-US" sz="1200" dirty="0" err="1">
                <a:latin typeface="Consolas" panose="020B0609020204030204" pitchFamily="49" charset="0"/>
              </a:rPr>
              <a:t>toolPlVtPos.data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coll.SetPolygon2(</a:t>
            </a:r>
            <a:r>
              <a:rPr lang="en-US" sz="1200" dirty="0" err="1" smtClean="0">
                <a:latin typeface="Consolas" panose="020B0609020204030204" pitchFamily="49" charset="0"/>
              </a:rPr>
              <a:t>checkPlVtPos.size</a:t>
            </a:r>
            <a:r>
              <a:rPr lang="en-US" sz="1200" dirty="0">
                <a:latin typeface="Consolas" panose="020B0609020204030204" pitchFamily="49" charset="0"/>
              </a:rPr>
              <a:t>(),</a:t>
            </a:r>
            <a:r>
              <a:rPr lang="en-US" sz="1200" dirty="0" err="1">
                <a:latin typeface="Consolas" panose="020B0609020204030204" pitchFamily="49" charset="0"/>
              </a:rPr>
              <a:t>checkPlVtPos.data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if(YSTRUE</a:t>
            </a:r>
            <a:r>
              <a:rPr lang="en-US" sz="1200" dirty="0">
                <a:latin typeface="Consolas" panose="020B0609020204030204" pitchFamily="49" charset="0"/>
              </a:rPr>
              <a:t>==</a:t>
            </a:r>
            <a:r>
              <a:rPr lang="en-US" sz="1200" dirty="0" err="1">
                <a:latin typeface="Consolas" panose="020B0609020204030204" pitchFamily="49" charset="0"/>
              </a:rPr>
              <a:t>coll.CheckCollision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inOutShl.SetPolygonColor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checkPlHd,YsRed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93032" y="2493034"/>
            <a:ext cx="3709359" cy="2501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193766" y="948906"/>
            <a:ext cx="878165" cy="1673524"/>
          </a:xfrm>
          <a:custGeom>
            <a:avLst/>
            <a:gdLst>
              <a:gd name="connsiteX0" fmla="*/ 0 w 878165"/>
              <a:gd name="connsiteY0" fmla="*/ 1673524 h 1673524"/>
              <a:gd name="connsiteX1" fmla="*/ 871268 w 878165"/>
              <a:gd name="connsiteY1" fmla="*/ 1250830 h 1673524"/>
              <a:gd name="connsiteX2" fmla="*/ 336430 w 878165"/>
              <a:gd name="connsiteY2" fmla="*/ 0 h 16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8165" h="1673524">
                <a:moveTo>
                  <a:pt x="0" y="1673524"/>
                </a:moveTo>
                <a:cubicBezTo>
                  <a:pt x="407598" y="1601637"/>
                  <a:pt x="815196" y="1529751"/>
                  <a:pt x="871268" y="1250830"/>
                </a:cubicBezTo>
                <a:cubicBezTo>
                  <a:pt x="927340" y="971909"/>
                  <a:pt x="631885" y="485954"/>
                  <a:pt x="33643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90017" y="302575"/>
            <a:ext cx="3867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type is </a:t>
            </a:r>
            <a:r>
              <a:rPr lang="en-US" dirty="0" err="1" smtClean="0">
                <a:solidFill>
                  <a:srgbClr val="FF0000"/>
                </a:solidFill>
              </a:rPr>
              <a:t>YsArray</a:t>
            </a:r>
            <a:r>
              <a:rPr lang="en-US" dirty="0" smtClean="0">
                <a:solidFill>
                  <a:srgbClr val="FF0000"/>
                </a:solidFill>
              </a:rPr>
              <a:t> &lt;YsVec3,4&gt;.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 can use it like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::vector &lt;YsVec3&gt;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872" y="289450"/>
            <a:ext cx="51122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argc,char</a:t>
            </a:r>
            <a:r>
              <a:rPr lang="en-US" sz="1200" dirty="0">
                <a:latin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[])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if(3</a:t>
            </a:r>
            <a:r>
              <a:rPr lang="en-US" sz="1200" dirty="0">
                <a:latin typeface="Consolas" panose="020B0609020204030204" pitchFamily="49" charset="0"/>
              </a:rPr>
              <a:t>&lt;=</a:t>
            </a:r>
            <a:r>
              <a:rPr lang="en-US" sz="1200" dirty="0" err="1">
                <a:latin typeface="Consolas" panose="020B0609020204030204" pitchFamily="49" charset="0"/>
              </a:rPr>
              <a:t>argc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YsShellExt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inOutShl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if(YSOK</a:t>
            </a:r>
            <a:r>
              <a:rPr lang="en-US" sz="1200" dirty="0">
                <a:latin typeface="Consolas" panose="020B0609020204030204" pitchFamily="49" charset="0"/>
              </a:rPr>
              <a:t>!=</a:t>
            </a:r>
            <a:r>
              <a:rPr lang="en-US" sz="1200" dirty="0" err="1">
                <a:latin typeface="Consolas" panose="020B0609020204030204" pitchFamily="49" charset="0"/>
              </a:rPr>
              <a:t>YsShellExt_LoadGeneral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inOutShl,argv</a:t>
            </a:r>
            <a:r>
              <a:rPr lang="en-US" sz="1200" dirty="0">
                <a:latin typeface="Consolas" panose="020B0609020204030204" pitchFamily="49" charset="0"/>
              </a:rPr>
              <a:t>[1]))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fprintf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stderr</a:t>
            </a:r>
            <a:r>
              <a:rPr lang="en-US" sz="1200" dirty="0">
                <a:latin typeface="Consolas" panose="020B0609020204030204" pitchFamily="49" charset="0"/>
              </a:rPr>
              <a:t>,"Failed to read the input.\n");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return </a:t>
            </a:r>
            <a:r>
              <a:rPr lang="en-US" sz="1200" dirty="0">
                <a:latin typeface="Consolas" panose="020B0609020204030204" pitchFamily="49" charset="0"/>
              </a:rPr>
              <a:t>1;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YsShellExt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toolShl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YsShellExt_SphereGeneratorUtil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util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util.SetUp</a:t>
            </a:r>
            <a:r>
              <a:rPr lang="en-US" sz="1200" dirty="0" smtClean="0">
                <a:latin typeface="Consolas" panose="020B0609020204030204" pitchFamily="49" charset="0"/>
              </a:rPr>
              <a:t>(YsVec3</a:t>
            </a:r>
            <a:r>
              <a:rPr lang="en-US" sz="1200" dirty="0">
                <a:latin typeface="Consolas" panose="020B0609020204030204" pitchFamily="49" charset="0"/>
              </a:rPr>
              <a:t>::Origin(),4.0,16,32);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util.Generate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toolShl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HighlightIntersection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inOutShl,toolShl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YsShellExt_SaveGeneral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argv</a:t>
            </a:r>
            <a:r>
              <a:rPr lang="en-US" sz="1200" dirty="0" smtClean="0">
                <a:latin typeface="Consolas" panose="020B0609020204030204" pitchFamily="49" charset="0"/>
              </a:rPr>
              <a:t>[2</a:t>
            </a:r>
            <a:r>
              <a:rPr lang="en-US" sz="1200" dirty="0">
                <a:latin typeface="Consolas" panose="020B0609020204030204" pitchFamily="49" charset="0"/>
              </a:rPr>
              <a:t>],</a:t>
            </a:r>
            <a:r>
              <a:rPr lang="en-US" sz="1200" dirty="0" err="1">
                <a:latin typeface="Consolas" panose="020B0609020204030204" pitchFamily="49" charset="0"/>
              </a:rPr>
              <a:t>inOutShl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return </a:t>
            </a:r>
            <a:r>
              <a:rPr lang="en-US" sz="1200" dirty="0">
                <a:latin typeface="Consolas" panose="020B0609020204030204" pitchFamily="49" charset="0"/>
              </a:rPr>
              <a:t>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4: Self-Intersection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common defects of an STL is self-intersection, in which an element intersects with another element in the mesh.</a:t>
            </a:r>
          </a:p>
          <a:p>
            <a:r>
              <a:rPr lang="en-US" dirty="0" smtClean="0"/>
              <a:t>For each polygon in the mesh, check if the polygon is intersecting with another polygon other than immediate neighbor that shares at least one vertex.  (Note: Immediate neighbor polygon is always intersecting.)</a:t>
            </a:r>
          </a:p>
          <a:p>
            <a:r>
              <a:rPr lang="en-US" dirty="0" smtClean="0"/>
              <a:t>This function is included in </a:t>
            </a:r>
            <a:r>
              <a:rPr lang="en-US" dirty="0" err="1" smtClean="0"/>
              <a:t>PolygonCrest</a:t>
            </a:r>
            <a:r>
              <a:rPr lang="en-US" dirty="0" smtClean="0"/>
              <a:t> GUI, but you can write the same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5247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let’s make a test model.</a:t>
            </a:r>
          </a:p>
          <a:p>
            <a:r>
              <a:rPr lang="en-US" dirty="0" smtClean="0"/>
              <a:t>Generate a mesh with:</a:t>
            </a:r>
          </a:p>
          <a:p>
            <a:pPr lvl="1"/>
            <a:r>
              <a:rPr lang="en-US" dirty="0" smtClean="0"/>
              <a:t>A sphere with radius of 5.0 centered at origin.</a:t>
            </a:r>
          </a:p>
          <a:p>
            <a:pPr lvl="1"/>
            <a:r>
              <a:rPr lang="en-US" dirty="0" smtClean="0"/>
              <a:t>A cube with an edge length of 4.0 centered at origin.</a:t>
            </a:r>
          </a:p>
          <a:p>
            <a:r>
              <a:rPr lang="en-US" dirty="0" smtClean="0"/>
              <a:t>The code: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7" y="2712378"/>
            <a:ext cx="2960370" cy="2967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438" y="3079631"/>
            <a:ext cx="545213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ysshellextio.h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ysshellext_primitiveshapeutil.h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main(void)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YsShellExt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YsShellExt_SphereGeneratorUtil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sphereUtil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sphereUtil.SetUp</a:t>
            </a:r>
            <a:r>
              <a:rPr lang="en-US" sz="1200" dirty="0" smtClean="0">
                <a:latin typeface="Consolas" panose="020B0609020204030204" pitchFamily="49" charset="0"/>
              </a:rPr>
              <a:t>(YsVec3</a:t>
            </a:r>
            <a:r>
              <a:rPr lang="en-US" sz="1200" dirty="0">
                <a:latin typeface="Consolas" panose="020B0609020204030204" pitchFamily="49" charset="0"/>
              </a:rPr>
              <a:t>::Origin(),5.0,32,32);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sphereUtil.Generate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YsShellExt_BoxGeneratorUtil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boxUtil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boxUtil.SetUp</a:t>
            </a:r>
            <a:r>
              <a:rPr lang="en-US" sz="1200" dirty="0" smtClean="0">
                <a:latin typeface="Consolas" panose="020B0609020204030204" pitchFamily="49" charset="0"/>
              </a:rPr>
              <a:t>(YsVec3</a:t>
            </a:r>
            <a:r>
              <a:rPr lang="en-US" sz="1200" dirty="0">
                <a:latin typeface="Consolas" panose="020B0609020204030204" pitchFamily="49" charset="0"/>
              </a:rPr>
              <a:t>(-4.0,-4.0,-4.0),YsVec3(4.0,4.0,4.0));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boxUtil.Generate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YsShellExt_SaveGeneral</a:t>
            </a:r>
            <a:r>
              <a:rPr lang="en-US" sz="1200" dirty="0">
                <a:latin typeface="Consolas" panose="020B0609020204030204" pitchFamily="49" charset="0"/>
              </a:rPr>
              <a:t>("selfitsc.</a:t>
            </a:r>
            <a:r>
              <a:rPr lang="en-US" sz="1200" dirty="0" err="1">
                <a:latin typeface="Consolas" panose="020B0609020204030204" pitchFamily="49" charset="0"/>
              </a:rPr>
              <a:t>srf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return </a:t>
            </a:r>
            <a:r>
              <a:rPr lang="en-US" sz="1200" dirty="0">
                <a:latin typeface="Consolas" panose="020B0609020204030204" pitchFamily="49" charset="0"/>
              </a:rPr>
              <a:t>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write the self-intersection checker.</a:t>
            </a:r>
          </a:p>
          <a:p>
            <a:r>
              <a:rPr lang="en-US" dirty="0"/>
              <a:t>The algorithm is:</a:t>
            </a:r>
          </a:p>
          <a:p>
            <a:pPr lvl="1"/>
            <a:r>
              <a:rPr lang="en-US" dirty="0"/>
              <a:t>For each polygon P0, find potentially intersecting polygons.</a:t>
            </a:r>
          </a:p>
          <a:p>
            <a:pPr lvl="2"/>
            <a:r>
              <a:rPr lang="en-US" dirty="0"/>
              <a:t>For each potentially intersecting polygon Q,</a:t>
            </a:r>
          </a:p>
          <a:p>
            <a:pPr lvl="3"/>
            <a:r>
              <a:rPr lang="en-US" dirty="0"/>
              <a:t>If Q shares at least one vertex with P0, ignore it.</a:t>
            </a:r>
          </a:p>
          <a:p>
            <a:pPr lvl="3"/>
            <a:r>
              <a:rPr lang="en-US" dirty="0"/>
              <a:t>If Q does not share any vertex with P0, check if P0 and Q1 intersects.</a:t>
            </a:r>
          </a:p>
          <a:p>
            <a:pPr lvl="4"/>
            <a:r>
              <a:rPr lang="en-US" dirty="0"/>
              <a:t>If they do intersect, mark them as self-intersecting.</a:t>
            </a:r>
          </a:p>
          <a:p>
            <a:r>
              <a:rPr lang="en-US" dirty="0" smtClean="0"/>
              <a:t>The program takes an input file as the first argument, then paint self-intersecting polygons red, other polygons white, then write to the file specified as the second argument.</a:t>
            </a:r>
          </a:p>
          <a:p>
            <a:endParaRPr lang="en-US" dirty="0"/>
          </a:p>
          <a:p>
            <a:r>
              <a:rPr lang="en-US" dirty="0" smtClean="0"/>
              <a:t>The program looks very similar to tutorial03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11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781" y="69011"/>
            <a:ext cx="757611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ysshellextio.h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HighlightIntersection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YsShellLattice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ltc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ltc.SetDomain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shl.Conv</a:t>
            </a:r>
            <a:r>
              <a:rPr lang="en-US" sz="1200" dirty="0">
                <a:latin typeface="Consolas" panose="020B0609020204030204" pitchFamily="49" charset="0"/>
              </a:rPr>
              <a:t>(),1+shl.GetNumPolygon());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for(auto </a:t>
            </a:r>
            <a:r>
              <a:rPr lang="en-US" sz="1200" dirty="0" err="1">
                <a:latin typeface="Consolas" panose="020B0609020204030204" pitchFamily="49" charset="0"/>
              </a:rPr>
              <a:t>toolPlHd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</a:rPr>
              <a:t>shl.AllPolygon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shl.SetPolygonColor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toolPlHd,YsWhite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for(auto </a:t>
            </a:r>
            <a:r>
              <a:rPr lang="en-US" sz="1200" dirty="0" err="1">
                <a:latin typeface="Consolas" panose="020B0609020204030204" pitchFamily="49" charset="0"/>
              </a:rPr>
              <a:t>toolPlHd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</a:rPr>
              <a:t>shl.AllPolygon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auto </a:t>
            </a:r>
            <a:r>
              <a:rPr lang="en-US" sz="1200" dirty="0" err="1">
                <a:latin typeface="Consolas" panose="020B0609020204030204" pitchFamily="49" charset="0"/>
              </a:rPr>
              <a:t>toolPlVtHd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shl.GetPolygonVertex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toolPlHd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auto </a:t>
            </a:r>
            <a:r>
              <a:rPr lang="en-US" sz="1200" dirty="0" err="1">
                <a:latin typeface="Consolas" panose="020B0609020204030204" pitchFamily="49" charset="0"/>
              </a:rPr>
              <a:t>toolPlVtPos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shl.GetPolygonVertexPosition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toolPlHd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auto </a:t>
            </a:r>
            <a:r>
              <a:rPr lang="en-US" sz="1200" dirty="0" err="1">
                <a:latin typeface="Consolas" panose="020B0609020204030204" pitchFamily="49" charset="0"/>
              </a:rPr>
              <a:t>itscCheckCandidate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ltc.GetPolygonIntersectionCandidate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toolPlVtPos.size</a:t>
            </a:r>
            <a:r>
              <a:rPr lang="en-US" sz="1200" dirty="0">
                <a:latin typeface="Consolas" panose="020B0609020204030204" pitchFamily="49" charset="0"/>
              </a:rPr>
              <a:t>(),</a:t>
            </a:r>
            <a:r>
              <a:rPr lang="en-US" sz="1200" dirty="0" err="1">
                <a:latin typeface="Consolas" panose="020B0609020204030204" pitchFamily="49" charset="0"/>
              </a:rPr>
              <a:t>toolPlVtPos.data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for(auto </a:t>
            </a:r>
            <a:r>
              <a:rPr lang="en-US" sz="1200" dirty="0" err="1">
                <a:latin typeface="Consolas" panose="020B0609020204030204" pitchFamily="49" charset="0"/>
              </a:rPr>
              <a:t>checkPlHd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</a:rPr>
              <a:t>itscCheckCandidate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auto </a:t>
            </a:r>
            <a:r>
              <a:rPr lang="en-US" sz="1200" dirty="0" err="1">
                <a:latin typeface="Consolas" panose="020B0609020204030204" pitchFamily="49" charset="0"/>
              </a:rPr>
              <a:t>checkPlVtHd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shl.GetPolygonVertex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checkPlHd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if(YSTRUE</a:t>
            </a:r>
            <a:r>
              <a:rPr lang="en-US" sz="1200" dirty="0">
                <a:latin typeface="Consolas" panose="020B0609020204030204" pitchFamily="49" charset="0"/>
              </a:rPr>
              <a:t>==</a:t>
            </a:r>
            <a:r>
              <a:rPr lang="en-US" sz="1200" dirty="0" err="1">
                <a:latin typeface="Consolas" panose="020B0609020204030204" pitchFamily="49" charset="0"/>
              </a:rPr>
              <a:t>toolPlVtHd.HasCommonItem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checkPlVtHd</a:t>
            </a:r>
            <a:r>
              <a:rPr lang="en-US" sz="12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    continue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latin typeface="Consolas" panose="020B0609020204030204" pitchFamily="49" charset="0"/>
              </a:rPr>
              <a:t>auto </a:t>
            </a:r>
            <a:r>
              <a:rPr lang="en-US" sz="1200" dirty="0" err="1">
                <a:latin typeface="Consolas" panose="020B0609020204030204" pitchFamily="49" charset="0"/>
              </a:rPr>
              <a:t>checkPlVtPos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shl.GetPolygonVertexPosition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checkPlHd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YsCollisionOfPolygon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coll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coll.SetPolygon1(</a:t>
            </a:r>
            <a:r>
              <a:rPr lang="en-US" sz="1200" dirty="0" err="1">
                <a:latin typeface="Consolas" panose="020B0609020204030204" pitchFamily="49" charset="0"/>
              </a:rPr>
              <a:t>toolPlVtPos.size</a:t>
            </a:r>
            <a:r>
              <a:rPr lang="en-US" sz="1200" dirty="0">
                <a:latin typeface="Consolas" panose="020B0609020204030204" pitchFamily="49" charset="0"/>
              </a:rPr>
              <a:t>(),</a:t>
            </a:r>
            <a:r>
              <a:rPr lang="en-US" sz="1200" dirty="0" err="1">
                <a:latin typeface="Consolas" panose="020B0609020204030204" pitchFamily="49" charset="0"/>
              </a:rPr>
              <a:t>toolPlVtPos.data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coll.SetPolygon2(</a:t>
            </a:r>
            <a:r>
              <a:rPr lang="en-US" sz="1200" dirty="0" err="1">
                <a:latin typeface="Consolas" panose="020B0609020204030204" pitchFamily="49" charset="0"/>
              </a:rPr>
              <a:t>checkPlVtPos.size</a:t>
            </a:r>
            <a:r>
              <a:rPr lang="en-US" sz="1200" dirty="0">
                <a:latin typeface="Consolas" panose="020B0609020204030204" pitchFamily="49" charset="0"/>
              </a:rPr>
              <a:t>(),</a:t>
            </a:r>
            <a:r>
              <a:rPr lang="en-US" sz="1200" dirty="0" err="1">
                <a:latin typeface="Consolas" panose="020B0609020204030204" pitchFamily="49" charset="0"/>
              </a:rPr>
              <a:t>checkPlVtPos.data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if(YSTRUE==</a:t>
            </a:r>
            <a:r>
              <a:rPr lang="en-US" sz="1200" dirty="0" err="1">
                <a:latin typeface="Consolas" panose="020B0609020204030204" pitchFamily="49" charset="0"/>
              </a:rPr>
              <a:t>coll.CheckCollision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shl.SetPolygonColor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checkPlHd,YsRed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shl.SetPolygonColor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toolPlHd,YsRed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08098" y="1155940"/>
            <a:ext cx="983411" cy="62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1509" y="888521"/>
            <a:ext cx="342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Tentatively paint everything white.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91509" y="3614468"/>
            <a:ext cx="793631" cy="27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85140" y="3439164"/>
            <a:ext cx="283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Ignore immediate neighbor.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16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562" y="431321"/>
            <a:ext cx="51122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argc,char</a:t>
            </a:r>
            <a:r>
              <a:rPr lang="en-US" sz="1200" dirty="0">
                <a:latin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[])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if(3&lt;=</a:t>
            </a:r>
            <a:r>
              <a:rPr lang="en-US" sz="1200" dirty="0" err="1">
                <a:latin typeface="Consolas" panose="020B0609020204030204" pitchFamily="49" charset="0"/>
              </a:rPr>
              <a:t>argc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if(YSOK!=</a:t>
            </a:r>
            <a:r>
              <a:rPr lang="en-US" sz="1200" dirty="0" err="1">
                <a:latin typeface="Consolas" panose="020B0609020204030204" pitchFamily="49" charset="0"/>
              </a:rPr>
              <a:t>YsShellExt_LoadGeneral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shl,argv</a:t>
            </a:r>
            <a:r>
              <a:rPr lang="en-US" sz="1200" dirty="0">
                <a:latin typeface="Consolas" panose="020B0609020204030204" pitchFamily="49" charset="0"/>
              </a:rPr>
              <a:t>[1]))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fprintf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stderr</a:t>
            </a:r>
            <a:r>
              <a:rPr lang="en-US" sz="1200" dirty="0">
                <a:latin typeface="Consolas" panose="020B0609020204030204" pitchFamily="49" charset="0"/>
              </a:rPr>
              <a:t>,"Failed to read the input.\n");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return 1;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HighlightIntersection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YsShellExt_SaveGeneral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[2],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2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the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directory called '</a:t>
            </a:r>
            <a:r>
              <a:rPr lang="en-US" dirty="0" err="1" smtClean="0"/>
              <a:t>src</a:t>
            </a:r>
            <a:r>
              <a:rPr lang="en-US" dirty="0" smtClean="0"/>
              <a:t>'.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terminal (or Visual Studio Command Prompt), cd to the directory you created in step 1.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Type: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svn</a:t>
            </a:r>
            <a:r>
              <a:rPr lang="en-US" sz="1600" dirty="0">
                <a:latin typeface="Consolas" panose="020B0609020204030204" pitchFamily="49" charset="0"/>
              </a:rPr>
              <a:t> checkout https://ramennoodle.me.cmu.edu/svn/public/public</a:t>
            </a:r>
          </a:p>
          <a:p>
            <a:pPr marL="0" indent="0">
              <a:buNone/>
            </a:pPr>
            <a:r>
              <a:rPr lang="en-US" dirty="0" smtClean="0"/>
              <a:t>(Needs to be in the CMU network.  If you work from home, VPN to the CMU network and then type the command.)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Please do: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</a:rPr>
              <a:t>svn</a:t>
            </a:r>
            <a:r>
              <a:rPr lang="en-US" sz="1800" dirty="0" smtClean="0">
                <a:latin typeface="Consolas" panose="020B0609020204030204" pitchFamily="49" charset="0"/>
              </a:rPr>
              <a:t> update public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occasionally to download the latest updates of the libraries.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5621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5: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STL data format is the worst possible data format for a triangular mesh.</a:t>
            </a:r>
          </a:p>
          <a:p>
            <a:r>
              <a:rPr lang="en-US" dirty="0" smtClean="0"/>
              <a:t>Maybe that’s why it is standard.</a:t>
            </a:r>
          </a:p>
          <a:p>
            <a:r>
              <a:rPr lang="en-US" dirty="0" smtClean="0"/>
              <a:t>Everything in STL needs to be a triangle.</a:t>
            </a:r>
          </a:p>
          <a:p>
            <a:r>
              <a:rPr lang="en-US" dirty="0" smtClean="0"/>
              <a:t>Non-triangular polygons in a polygonal mesh needs to be split into triangles before exported to an STL file.</a:t>
            </a:r>
          </a:p>
          <a:p>
            <a:r>
              <a:rPr lang="en-US" dirty="0" smtClean="0"/>
              <a:t>Write a command that reads a polygonal mesh file specified as the first parameter, triangulate, and then save to a file specified as the second parameter.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61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257" y="940278"/>
            <a:ext cx="51122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ysshellextio.h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ysshellext_triangulationutil.h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argc,char</a:t>
            </a:r>
            <a:r>
              <a:rPr lang="en-US" sz="1200" dirty="0">
                <a:latin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[])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if(3&lt;=</a:t>
            </a:r>
            <a:r>
              <a:rPr lang="en-US" sz="1200" dirty="0" err="1">
                <a:latin typeface="Consolas" panose="020B0609020204030204" pitchFamily="49" charset="0"/>
              </a:rPr>
              <a:t>argc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if(YSOK!=</a:t>
            </a:r>
            <a:r>
              <a:rPr lang="en-US" sz="1200" dirty="0" err="1">
                <a:latin typeface="Consolas" panose="020B0609020204030204" pitchFamily="49" charset="0"/>
              </a:rPr>
              <a:t>YsShellExt_LoadGeneral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shl,argv</a:t>
            </a:r>
            <a:r>
              <a:rPr lang="en-US" sz="1200" dirty="0">
                <a:latin typeface="Consolas" panose="020B0609020204030204" pitchFamily="49" charset="0"/>
              </a:rPr>
              <a:t>[1]))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fprintf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stderr</a:t>
            </a:r>
            <a:r>
              <a:rPr lang="en-US" sz="1200" dirty="0">
                <a:latin typeface="Consolas" panose="020B0609020204030204" pitchFamily="49" charset="0"/>
              </a:rPr>
              <a:t>,"Failed to read the input.\n");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return 1;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YsShellExt_TriangulationInfo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util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util.MakeInfo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shl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util.Commit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shl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YsShellExt_SaveGeneral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[2],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79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Session </a:t>
            </a:r>
            <a:r>
              <a:rPr lang="en-US"/>
              <a:t>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17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6: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mesh file and print:</a:t>
            </a:r>
          </a:p>
          <a:p>
            <a:pPr lvl="1"/>
            <a:r>
              <a:rPr lang="en-US" dirty="0" smtClean="0"/>
              <a:t>Number of vertices</a:t>
            </a:r>
          </a:p>
          <a:p>
            <a:pPr lvl="1"/>
            <a:r>
              <a:rPr lang="en-US" dirty="0" smtClean="0"/>
              <a:t>Number of polygons</a:t>
            </a:r>
          </a:p>
          <a:p>
            <a:pPr lvl="1"/>
            <a:r>
              <a:rPr lang="en-US" dirty="0" smtClean="0"/>
              <a:t>Min, Max, and Average valence (Number of polygons using a vertex)</a:t>
            </a:r>
          </a:p>
          <a:p>
            <a:pPr lvl="1"/>
            <a:r>
              <a:rPr lang="en-US" dirty="0" smtClean="0"/>
              <a:t>Is open, closed, or non-manifold</a:t>
            </a:r>
          </a:p>
          <a:p>
            <a:pPr lvl="2"/>
            <a:r>
              <a:rPr lang="en-US" dirty="0" smtClean="0"/>
              <a:t>Manifold: A mesh is homeomorphic to a disk at every point on the mesh.</a:t>
            </a:r>
          </a:p>
          <a:p>
            <a:pPr lvl="2"/>
            <a:r>
              <a:rPr lang="en-US" dirty="0" smtClean="0"/>
              <a:t>Non-Manifold: A mesh that includes a point connection, an edge not used by two polygons.</a:t>
            </a:r>
          </a:p>
          <a:p>
            <a:pPr lvl="2"/>
            <a:r>
              <a:rPr lang="en-US" dirty="0" smtClean="0"/>
              <a:t>Open: A mesh that has an edge that is used by only one polygon.</a:t>
            </a:r>
          </a:p>
          <a:p>
            <a:pPr lvl="2"/>
            <a:r>
              <a:rPr lang="en-US" dirty="0" smtClean="0"/>
              <a:t>Openness is a kind of non-manifoldness.  But, often are distinguished.  Don’t be surprised when someone say “open manifold mesh”, which probably means it is open, but no edge is used by more than two polygons.</a:t>
            </a:r>
          </a:p>
          <a:p>
            <a:pPr lvl="1"/>
            <a:r>
              <a:rPr lang="en-US" dirty="0" smtClean="0"/>
              <a:t>Volume if it is closed</a:t>
            </a:r>
          </a:p>
          <a:p>
            <a:pPr lvl="1"/>
            <a:r>
              <a:rPr lang="en-US" dirty="0" smtClean="0"/>
              <a:t>Total area</a:t>
            </a:r>
          </a:p>
          <a:p>
            <a:r>
              <a:rPr lang="en-US" dirty="0" smtClean="0"/>
              <a:t>For topological inquiry, you need to call:</a:t>
            </a:r>
          </a:p>
          <a:p>
            <a:pPr marL="457200" lvl="1" indent="0">
              <a:buNone/>
            </a:pPr>
            <a:r>
              <a:rPr lang="en-US" dirty="0" err="1" smtClean="0"/>
              <a:t>shl.EnableSearch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69930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07: Finding a point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easy to catch a non-manifold edge.</a:t>
            </a:r>
          </a:p>
          <a:p>
            <a:r>
              <a:rPr lang="en-US" dirty="0" smtClean="0"/>
              <a:t>What about a point connection?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all polygons using the vertex V0.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Pick one of the polygons using V0, and make a chain of polygons by traversing to the neighboring polygon by an edge that one of the edge-vertices is V0.  The traversal should stop when it cannot move any further (either cannot find a unique neighboring polygon or no neighboring polygon), or it made a loop (when it comes back to the polygon where the traversal started.)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the number of polygons in the chain is different from the number of polygons using V0, V0 is a point connection.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06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430" y="232913"/>
            <a:ext cx="5622052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ysshellextio.h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ysshellext_trackingutil.h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PrintNumVertexNumPolygon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("Number of Vertices: %d\n",(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  <a:r>
              <a:rPr lang="en-US" sz="1200" dirty="0" err="1">
                <a:latin typeface="Consolas" panose="020B0609020204030204" pitchFamily="49" charset="0"/>
              </a:rPr>
              <a:t>shl.GetNumVertex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("Number of Polygons: %d\n",(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  <a:r>
              <a:rPr lang="en-US" sz="1200" dirty="0" err="1">
                <a:latin typeface="Consolas" panose="020B0609020204030204" pitchFamily="49" charset="0"/>
              </a:rPr>
              <a:t>shl.GetNumPolygon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PrintMinMaxAverageValence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YSSIZE_T </a:t>
            </a:r>
            <a:r>
              <a:rPr lang="en-US" sz="1200" dirty="0" err="1">
                <a:latin typeface="Consolas" panose="020B0609020204030204" pitchFamily="49" charset="0"/>
              </a:rPr>
              <a:t>min,max,avg</a:t>
            </a:r>
            <a:r>
              <a:rPr lang="en-US" sz="1200" dirty="0">
                <a:latin typeface="Consolas" panose="020B0609020204030204" pitchFamily="49" charset="0"/>
              </a:rPr>
              <a:t>=0,nSample=0;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for(auto </a:t>
            </a:r>
            <a:r>
              <a:rPr lang="en-US" sz="1200" dirty="0" err="1">
                <a:latin typeface="Consolas" panose="020B0609020204030204" pitchFamily="49" charset="0"/>
              </a:rPr>
              <a:t>vtHd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</a:rPr>
              <a:t>shl.AllVertex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// </a:t>
            </a:r>
            <a:r>
              <a:rPr lang="en-US" sz="1200" dirty="0">
                <a:latin typeface="Consolas" panose="020B0609020204030204" pitchFamily="49" charset="0"/>
              </a:rPr>
              <a:t>You can also use </a:t>
            </a:r>
            <a:r>
              <a:rPr lang="en-US" sz="1200" dirty="0" err="1">
                <a:latin typeface="Consolas" panose="020B0609020204030204" pitchFamily="49" charset="0"/>
              </a:rPr>
              <a:t>GetNumPoygonUsingVertex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auto </a:t>
            </a:r>
            <a:r>
              <a:rPr lang="en-US" sz="1200" dirty="0" err="1">
                <a:latin typeface="Consolas" panose="020B0609020204030204" pitchFamily="49" charset="0"/>
              </a:rPr>
              <a:t>vtPlHd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shl.FindPolygonFromVertex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vtHd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if(0</a:t>
            </a:r>
            <a:r>
              <a:rPr lang="en-US" sz="1200" dirty="0">
                <a:latin typeface="Consolas" panose="020B0609020204030204" pitchFamily="49" charset="0"/>
              </a:rPr>
              <a:t>==</a:t>
            </a:r>
            <a:r>
              <a:rPr lang="en-US" sz="1200" dirty="0" err="1">
                <a:latin typeface="Consolas" panose="020B0609020204030204" pitchFamily="49" charset="0"/>
              </a:rPr>
              <a:t>nSample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min=</a:t>
            </a:r>
            <a:r>
              <a:rPr lang="en-US" sz="1200" dirty="0" err="1" smtClean="0">
                <a:latin typeface="Consolas" panose="020B0609020204030204" pitchFamily="49" charset="0"/>
              </a:rPr>
              <a:t>vtPlHd.size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max=</a:t>
            </a:r>
            <a:r>
              <a:rPr lang="en-US" sz="1200" dirty="0" err="1" smtClean="0">
                <a:latin typeface="Consolas" panose="020B0609020204030204" pitchFamily="49" charset="0"/>
              </a:rPr>
              <a:t>vtPlHd.size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else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YsMakeSmaller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min,vtPlHd.size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YsMakeGreater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max,vtPlHd.size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avg</a:t>
            </a:r>
            <a:r>
              <a:rPr lang="en-US" sz="1200" dirty="0">
                <a:latin typeface="Consolas" panose="020B0609020204030204" pitchFamily="49" charset="0"/>
              </a:rPr>
              <a:t>+=</a:t>
            </a:r>
            <a:r>
              <a:rPr lang="en-US" sz="1200" dirty="0" err="1">
                <a:latin typeface="Consolas" panose="020B0609020204030204" pitchFamily="49" charset="0"/>
              </a:rPr>
              <a:t>vtPlHd.size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++</a:t>
            </a:r>
            <a:r>
              <a:rPr lang="en-US" sz="1200" dirty="0" err="1">
                <a:latin typeface="Consolas" panose="020B0609020204030204" pitchFamily="49" charset="0"/>
              </a:rPr>
              <a:t>nSample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if(0&lt;</a:t>
            </a:r>
            <a:r>
              <a:rPr lang="en-US" sz="1200" dirty="0" err="1" smtClean="0">
                <a:latin typeface="Consolas" panose="020B0609020204030204" pitchFamily="49" charset="0"/>
              </a:rPr>
              <a:t>nSample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avg</a:t>
            </a:r>
            <a:r>
              <a:rPr lang="en-US" sz="1200" dirty="0">
                <a:latin typeface="Consolas" panose="020B0609020204030204" pitchFamily="49" charset="0"/>
              </a:rPr>
              <a:t>/=</a:t>
            </a:r>
            <a:r>
              <a:rPr lang="en-US" sz="1200" dirty="0" err="1">
                <a:latin typeface="Consolas" panose="020B0609020204030204" pitchFamily="49" charset="0"/>
              </a:rPr>
              <a:t>nSample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("Valence Min:%</a:t>
            </a:r>
            <a:r>
              <a:rPr lang="en-US" sz="1200" dirty="0" err="1">
                <a:latin typeface="Consolas" panose="020B0609020204030204" pitchFamily="49" charset="0"/>
              </a:rPr>
              <a:t>lld</a:t>
            </a:r>
            <a:r>
              <a:rPr lang="en-US" sz="1200" dirty="0">
                <a:latin typeface="Consolas" panose="020B0609020204030204" pitchFamily="49" charset="0"/>
              </a:rPr>
              <a:t> Max:%</a:t>
            </a:r>
            <a:r>
              <a:rPr lang="en-US" sz="1200" dirty="0" err="1">
                <a:latin typeface="Consolas" panose="020B0609020204030204" pitchFamily="49" charset="0"/>
              </a:rPr>
              <a:t>lld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Avg</a:t>
            </a:r>
            <a:r>
              <a:rPr lang="en-US" sz="1200" dirty="0">
                <a:latin typeface="Consolas" panose="020B0609020204030204" pitchFamily="49" charset="0"/>
              </a:rPr>
              <a:t>:%</a:t>
            </a:r>
            <a:r>
              <a:rPr lang="en-US" sz="1200" dirty="0" err="1">
                <a:latin typeface="Consolas" panose="020B0609020204030204" pitchFamily="49" charset="0"/>
              </a:rPr>
              <a:t>lld</a:t>
            </a:r>
            <a:r>
              <a:rPr lang="en-US" sz="1200" dirty="0">
                <a:latin typeface="Consolas" panose="020B0609020204030204" pitchFamily="49" charset="0"/>
              </a:rPr>
              <a:t>\n",</a:t>
            </a:r>
            <a:r>
              <a:rPr lang="en-US" sz="1200" dirty="0" err="1">
                <a:latin typeface="Consolas" panose="020B0609020204030204" pitchFamily="49" charset="0"/>
              </a:rPr>
              <a:t>min,max,avg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8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66" y="86264"/>
            <a:ext cx="647164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PrintMeshType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bool 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false,isNonManifold</a:t>
            </a:r>
            <a:r>
              <a:rPr lang="en-US" sz="1200" dirty="0">
                <a:latin typeface="Consolas" panose="020B0609020204030204" pitchFamily="49" charset="0"/>
              </a:rPr>
              <a:t>=false;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YsShellEdgeEnumHandle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edHd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nullptr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while(YSOK</a:t>
            </a:r>
            <a:r>
              <a:rPr lang="en-US" sz="1200" dirty="0">
                <a:latin typeface="Consolas" panose="020B0609020204030204" pitchFamily="49" charset="0"/>
              </a:rPr>
              <a:t>==</a:t>
            </a:r>
            <a:r>
              <a:rPr lang="en-US" sz="1200" dirty="0" err="1">
                <a:latin typeface="Consolas" panose="020B0609020204030204" pitchFamily="49" charset="0"/>
              </a:rPr>
              <a:t>shl.MoveToNextEdge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edHd</a:t>
            </a:r>
            <a:r>
              <a:rPr lang="en-US" sz="12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// </a:t>
            </a:r>
            <a:r>
              <a:rPr lang="en-US" sz="1200" dirty="0">
                <a:latin typeface="Consolas" panose="020B0609020204030204" pitchFamily="49" charset="0"/>
              </a:rPr>
              <a:t>You can shortcut by </a:t>
            </a:r>
            <a:r>
              <a:rPr lang="en-US" sz="1200" dirty="0" err="1">
                <a:latin typeface="Consolas" panose="020B0609020204030204" pitchFamily="49" charset="0"/>
              </a:rPr>
              <a:t>GetNumPolygonUsingEdge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// </a:t>
            </a:r>
            <a:r>
              <a:rPr lang="en-US" sz="1200" dirty="0">
                <a:latin typeface="Consolas" panose="020B0609020204030204" pitchFamily="49" charset="0"/>
              </a:rPr>
              <a:t>or you can also directly give </a:t>
            </a:r>
            <a:r>
              <a:rPr lang="en-US" sz="1200" dirty="0" err="1">
                <a:latin typeface="Consolas" panose="020B0609020204030204" pitchFamily="49" charset="0"/>
              </a:rPr>
              <a:t>edHd</a:t>
            </a:r>
            <a:r>
              <a:rPr lang="en-US" sz="1200" dirty="0">
                <a:latin typeface="Consolas" panose="020B0609020204030204" pitchFamily="49" charset="0"/>
              </a:rPr>
              <a:t> to </a:t>
            </a:r>
            <a:r>
              <a:rPr lang="en-US" sz="1200" dirty="0" err="1">
                <a:latin typeface="Consolas" panose="020B0609020204030204" pitchFamily="49" charset="0"/>
              </a:rPr>
              <a:t>FindPolygonFromEdge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auto </a:t>
            </a:r>
            <a:r>
              <a:rPr lang="en-US" sz="1200" dirty="0" err="1">
                <a:latin typeface="Consolas" panose="020B0609020204030204" pitchFamily="49" charset="0"/>
              </a:rPr>
              <a:t>edgePiece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shl.GetEdge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edHd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auto </a:t>
            </a:r>
            <a:r>
              <a:rPr lang="en-US" sz="1200" dirty="0" err="1">
                <a:latin typeface="Consolas" panose="020B0609020204030204" pitchFamily="49" charset="0"/>
              </a:rPr>
              <a:t>edPlHd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shl.FindPolygonFromEdgePiece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edgePiece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if(2</a:t>
            </a:r>
            <a:r>
              <a:rPr lang="en-US" sz="1200" dirty="0">
                <a:latin typeface="Consolas" panose="020B0609020204030204" pitchFamily="49" charset="0"/>
              </a:rPr>
              <a:t>!=</a:t>
            </a:r>
            <a:r>
              <a:rPr lang="en-US" sz="1200" dirty="0" err="1">
                <a:latin typeface="Consolas" panose="020B0609020204030204" pitchFamily="49" charset="0"/>
              </a:rPr>
              <a:t>edPlHd.size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isNonManifold</a:t>
            </a:r>
            <a:r>
              <a:rPr lang="en-US" sz="1200" dirty="0" smtClean="0">
                <a:latin typeface="Consolas" panose="020B0609020204030204" pitchFamily="49" charset="0"/>
              </a:rPr>
              <a:t>=true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if(1</a:t>
            </a:r>
            <a:r>
              <a:rPr lang="en-US" sz="1200" dirty="0">
                <a:latin typeface="Consolas" panose="020B0609020204030204" pitchFamily="49" charset="0"/>
              </a:rPr>
              <a:t>==</a:t>
            </a:r>
            <a:r>
              <a:rPr lang="en-US" sz="1200" dirty="0" err="1">
                <a:latin typeface="Consolas" panose="020B0609020204030204" pitchFamily="49" charset="0"/>
              </a:rPr>
              <a:t>edPlHd.size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isOpen</a:t>
            </a:r>
            <a:r>
              <a:rPr lang="en-US" sz="1200" dirty="0" smtClean="0">
                <a:latin typeface="Consolas" panose="020B0609020204030204" pitchFamily="49" charset="0"/>
              </a:rPr>
              <a:t>=true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// </a:t>
            </a:r>
            <a:r>
              <a:rPr lang="en-US" sz="1200" dirty="0">
                <a:latin typeface="Consolas" panose="020B0609020204030204" pitchFamily="49" charset="0"/>
              </a:rPr>
              <a:t>In fact, the following loop also captures an edge used by more than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// </a:t>
            </a:r>
            <a:r>
              <a:rPr lang="en-US" sz="1200" dirty="0">
                <a:latin typeface="Consolas" panose="020B0609020204030204" pitchFamily="49" charset="0"/>
              </a:rPr>
              <a:t>two polygons.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for(auto </a:t>
            </a:r>
            <a:r>
              <a:rPr lang="en-US" sz="1200" dirty="0" err="1">
                <a:latin typeface="Consolas" panose="020B0609020204030204" pitchFamily="49" charset="0"/>
              </a:rPr>
              <a:t>vtHd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</a:rPr>
              <a:t>shl.AllVertex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PassAll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cond</a:t>
            </a:r>
            <a:r>
              <a:rPr lang="en-US" sz="1200" dirty="0">
                <a:latin typeface="Consolas" panose="020B0609020204030204" pitchFamily="49" charset="0"/>
              </a:rPr>
              <a:t>; // &lt;- Consider all polygons.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auto </a:t>
            </a:r>
            <a:r>
              <a:rPr lang="en-US" sz="1200" dirty="0" err="1">
                <a:latin typeface="Consolas" panose="020B0609020204030204" pitchFamily="49" charset="0"/>
              </a:rPr>
              <a:t>vtPlHd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shl.FindPolygonFromVertex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vtHd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if(0&lt;</a:t>
            </a:r>
            <a:r>
              <a:rPr lang="en-US" sz="1200" dirty="0" err="1" smtClean="0">
                <a:latin typeface="Consolas" panose="020B0609020204030204" pitchFamily="49" charset="0"/>
              </a:rPr>
              <a:t>vtPlHd.size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auto </a:t>
            </a:r>
            <a:r>
              <a:rPr lang="en-US" sz="1200" dirty="0" err="1" smtClean="0">
                <a:latin typeface="Consolas" panose="020B0609020204030204" pitchFamily="49" charset="0"/>
              </a:rPr>
              <a:t>plgFan</a:t>
            </a:r>
            <a:r>
              <a:rPr lang="en-US" sz="1200" dirty="0" smtClean="0">
                <a:latin typeface="Consolas" panose="020B0609020204030204" pitchFamily="49" charset="0"/>
              </a:rPr>
              <a:t>=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   </a:t>
            </a:r>
            <a:r>
              <a:rPr lang="en-US" sz="1200" dirty="0" err="1">
                <a:latin typeface="Consolas" panose="020B0609020204030204" pitchFamily="49" charset="0"/>
              </a:rPr>
              <a:t>YsShellExt_TrackingUtil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MakePolygonFanAroundVertex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      </a:t>
            </a:r>
            <a:r>
              <a:rPr lang="en-US" sz="1200" dirty="0" err="1">
                <a:latin typeface="Consolas" panose="020B0609020204030204" pitchFamily="49" charset="0"/>
              </a:rPr>
              <a:t>shl,vtHd,vtPlHd</a:t>
            </a:r>
            <a:r>
              <a:rPr lang="en-US" sz="1200" dirty="0">
                <a:latin typeface="Consolas" panose="020B0609020204030204" pitchFamily="49" charset="0"/>
              </a:rPr>
              <a:t>[0],</a:t>
            </a:r>
            <a:r>
              <a:rPr lang="en-US" sz="1200" dirty="0" err="1">
                <a:latin typeface="Consolas" panose="020B0609020204030204" pitchFamily="49" charset="0"/>
              </a:rPr>
              <a:t>cond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if(</a:t>
            </a:r>
            <a:r>
              <a:rPr lang="en-US" sz="1200" dirty="0" err="1" smtClean="0">
                <a:latin typeface="Consolas" panose="020B0609020204030204" pitchFamily="49" charset="0"/>
              </a:rPr>
              <a:t>plgFan.size</a:t>
            </a:r>
            <a:r>
              <a:rPr lang="en-US" sz="1200" dirty="0">
                <a:latin typeface="Consolas" panose="020B0609020204030204" pitchFamily="49" charset="0"/>
              </a:rPr>
              <a:t>()!=</a:t>
            </a:r>
            <a:r>
              <a:rPr lang="en-US" sz="1200" dirty="0" err="1">
                <a:latin typeface="Consolas" panose="020B0609020204030204" pitchFamily="49" charset="0"/>
              </a:rPr>
              <a:t>vtPlHd.size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isNonManifold</a:t>
            </a:r>
            <a:r>
              <a:rPr lang="en-US" sz="1200" dirty="0" smtClean="0">
                <a:latin typeface="Consolas" panose="020B0609020204030204" pitchFamily="49" charset="0"/>
              </a:rPr>
              <a:t>=true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097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66" y="439946"/>
            <a:ext cx="64716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    if(true</a:t>
            </a:r>
            <a:r>
              <a:rPr lang="en-US" sz="1200" dirty="0">
                <a:latin typeface="Consolas" panose="020B0609020204030204" pitchFamily="49" charset="0"/>
              </a:rPr>
              <a:t>==</a:t>
            </a:r>
            <a:r>
              <a:rPr lang="en-US" sz="1200" dirty="0" err="1">
                <a:latin typeface="Consolas" panose="020B0609020204030204" pitchFamily="49" charset="0"/>
              </a:rPr>
              <a:t>isNonManifold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("Is a non-manifold mesh.\n");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if(true</a:t>
            </a:r>
            <a:r>
              <a:rPr lang="en-US" sz="1200" dirty="0">
                <a:latin typeface="Consolas" panose="020B0609020204030204" pitchFamily="49" charset="0"/>
              </a:rPr>
              <a:t>==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("Is an open mesh.\n");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if(true</a:t>
            </a:r>
            <a:r>
              <a:rPr lang="en-US" sz="1200" dirty="0">
                <a:latin typeface="Consolas" panose="020B0609020204030204" pitchFamily="49" charset="0"/>
              </a:rPr>
              <a:t>!=</a:t>
            </a:r>
            <a:r>
              <a:rPr lang="en-US" sz="1200" dirty="0" err="1">
                <a:latin typeface="Consolas" panose="020B0609020204030204" pitchFamily="49" charset="0"/>
              </a:rPr>
              <a:t>isNonManifold</a:t>
            </a:r>
            <a:r>
              <a:rPr lang="en-US" sz="1200" dirty="0">
                <a:latin typeface="Consolas" panose="020B0609020204030204" pitchFamily="49" charset="0"/>
              </a:rPr>
              <a:t> &amp;&amp; true!=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("Is a closed mesh.\n");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PrintVolume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("Volume is inaccurate if it is not a closed manifold mesh.\n");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("Volume: %lf\n",</a:t>
            </a:r>
            <a:r>
              <a:rPr lang="en-US" sz="1200" dirty="0" err="1">
                <a:latin typeface="Consolas" panose="020B0609020204030204" pitchFamily="49" charset="0"/>
              </a:rPr>
              <a:t>shl.ComputeVolume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PrintTotalArea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double </a:t>
            </a:r>
            <a:r>
              <a:rPr lang="en-US" sz="1200" dirty="0">
                <a:latin typeface="Consolas" panose="020B0609020204030204" pitchFamily="49" charset="0"/>
              </a:rPr>
              <a:t>area=0.0;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for(auto </a:t>
            </a:r>
            <a:r>
              <a:rPr lang="en-US" sz="1200" dirty="0" err="1">
                <a:latin typeface="Consolas" panose="020B0609020204030204" pitchFamily="49" charset="0"/>
              </a:rPr>
              <a:t>plHd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</a:rPr>
              <a:t>shl.AllPolygon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area</a:t>
            </a:r>
            <a:r>
              <a:rPr lang="en-US" sz="1200" dirty="0">
                <a:latin typeface="Consolas" panose="020B0609020204030204" pitchFamily="49" charset="0"/>
              </a:rPr>
              <a:t>+=</a:t>
            </a:r>
            <a:r>
              <a:rPr lang="en-US" sz="1200" dirty="0" err="1">
                <a:latin typeface="Consolas" panose="020B0609020204030204" pitchFamily="49" charset="0"/>
              </a:rPr>
              <a:t>shl.GetPolygonArea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plHd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("Total Area: %lf\</a:t>
            </a:r>
            <a:r>
              <a:rPr lang="en-US" sz="1200" dirty="0" err="1">
                <a:latin typeface="Consolas" panose="020B0609020204030204" pitchFamily="49" charset="0"/>
              </a:rPr>
              <a:t>n",area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17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66" y="86264"/>
            <a:ext cx="511229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main(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argc,char</a:t>
            </a:r>
            <a:r>
              <a:rPr lang="en-US" sz="1200" dirty="0">
                <a:latin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[])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if(2&lt;=</a:t>
            </a:r>
            <a:r>
              <a:rPr lang="en-US" sz="1200" dirty="0" err="1">
                <a:latin typeface="Consolas" panose="020B0609020204030204" pitchFamily="49" charset="0"/>
              </a:rPr>
              <a:t>argc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if(YSOK!=</a:t>
            </a:r>
            <a:r>
              <a:rPr lang="en-US" sz="1200" dirty="0" err="1">
                <a:latin typeface="Consolas" panose="020B0609020204030204" pitchFamily="49" charset="0"/>
              </a:rPr>
              <a:t>YsShellExt_LoadGeneral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shl,argv</a:t>
            </a:r>
            <a:r>
              <a:rPr lang="en-US" sz="1200" dirty="0">
                <a:latin typeface="Consolas" panose="020B0609020204030204" pitchFamily="49" charset="0"/>
              </a:rPr>
              <a:t>[1]))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fprintf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stderr</a:t>
            </a:r>
            <a:r>
              <a:rPr lang="en-US" sz="1200" dirty="0">
                <a:latin typeface="Consolas" panose="020B0609020204030204" pitchFamily="49" charset="0"/>
              </a:rPr>
              <a:t>,"Failed to read the input.\n");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return 1;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shl.EnableSearch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PrintNumVertexNumPolygon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PrintMinMaxAverageValence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PrintMeshType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PrintVolume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PrintTotalArea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665562" y="2104845"/>
            <a:ext cx="2967487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58929" y="2389517"/>
            <a:ext cx="179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forget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107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Tutorial 08: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Laplacian smoothing</a:t>
            </a:r>
          </a:p>
          <a:p>
            <a:r>
              <a:rPr lang="en-US" dirty="0" smtClean="0"/>
              <a:t>In each iteration, vertices are moved to the average of neighboring vertices.</a:t>
            </a:r>
          </a:p>
          <a:p>
            <a:r>
              <a:rPr lang="en-US" dirty="0" smtClean="0"/>
              <a:t>Only vertices away from the boundary should move.</a:t>
            </a:r>
          </a:p>
          <a:p>
            <a:r>
              <a:rPr lang="en-US" dirty="0" smtClean="0"/>
              <a:t>Also vertices must be constrained on the original polygonal mesh.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3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file called </a:t>
            </a:r>
            <a:r>
              <a:rPr lang="en-US" dirty="0" smtClean="0"/>
              <a:t>CMakeLists.txt in '</a:t>
            </a:r>
            <a:r>
              <a:rPr lang="en-US" dirty="0" err="1" smtClean="0"/>
              <a:t>src</a:t>
            </a:r>
            <a:r>
              <a:rPr lang="en-US" dirty="0" smtClean="0"/>
              <a:t>' directory as:</a:t>
            </a:r>
            <a:endParaRPr lang="en-US" dirty="0"/>
          </a:p>
          <a:p>
            <a:pPr marL="1371600" lvl="3"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cmake_minimum_required</a:t>
            </a:r>
            <a:r>
              <a:rPr lang="en-US" sz="1200" dirty="0" smtClean="0">
                <a:latin typeface="Consolas" panose="020B0609020204030204" pitchFamily="49" charset="0"/>
              </a:rPr>
              <a:t>(VERSION 3.7)</a:t>
            </a:r>
          </a:p>
          <a:p>
            <a:pPr marL="1371600" lvl="3"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set_property</a:t>
            </a:r>
            <a:r>
              <a:rPr lang="en-US" sz="1200" dirty="0" smtClean="0">
                <a:latin typeface="Consolas" panose="020B0609020204030204" pitchFamily="49" charset="0"/>
              </a:rPr>
              <a:t>(GLOBAL PROPERTY USE_FOLDERS ON)</a:t>
            </a:r>
          </a:p>
          <a:p>
            <a:pPr marL="1371600" lvl="3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include(public/</a:t>
            </a:r>
            <a:r>
              <a:rPr lang="en-US" sz="1200" dirty="0" err="1" smtClean="0">
                <a:latin typeface="Consolas" panose="020B0609020204030204" pitchFamily="49" charset="0"/>
              </a:rPr>
              <a:t>src</a:t>
            </a:r>
            <a:r>
              <a:rPr lang="en-US" sz="1200" dirty="0" smtClean="0">
                <a:latin typeface="Consolas" panose="020B0609020204030204" pitchFamily="49" charset="0"/>
              </a:rPr>
              <a:t>/CMakeInclude.txt)</a:t>
            </a:r>
          </a:p>
          <a:p>
            <a:pPr marL="1371600" lvl="3"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include_directories</a:t>
            </a:r>
            <a:r>
              <a:rPr lang="en-US" sz="1200" dirty="0" smtClean="0">
                <a:latin typeface="Consolas" panose="020B0609020204030204" pitchFamily="49" charset="0"/>
              </a:rPr>
              <a:t>(${CMAKE_SOURCE_DIR}/public/</a:t>
            </a:r>
            <a:r>
              <a:rPr lang="en-US" sz="1200" dirty="0" err="1" smtClean="0">
                <a:latin typeface="Consolas" panose="020B0609020204030204" pitchFamily="49" charset="0"/>
              </a:rPr>
              <a:t>src</a:t>
            </a:r>
            <a:r>
              <a:rPr lang="en-US" sz="1200" dirty="0" smtClean="0">
                <a:latin typeface="Consolas" panose="020B0609020204030204" pitchFamily="49" charset="0"/>
              </a:rPr>
              <a:t>/imported/include)</a:t>
            </a:r>
          </a:p>
          <a:p>
            <a:pPr marL="1371600" lvl="3"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add_subdirectory</a:t>
            </a:r>
            <a:r>
              <a:rPr lang="en-US" sz="1200" dirty="0" smtClean="0">
                <a:latin typeface="Consolas" panose="020B0609020204030204" pitchFamily="49" charset="0"/>
              </a:rPr>
              <a:t>(public/</a:t>
            </a:r>
            <a:r>
              <a:rPr lang="en-US" sz="1200" dirty="0" err="1" smtClean="0">
                <a:latin typeface="Consolas" panose="020B0609020204030204" pitchFamily="49" charset="0"/>
              </a:rPr>
              <a:t>src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directory called build at the same directory where you created '</a:t>
            </a:r>
            <a:r>
              <a:rPr lang="en-US" dirty="0" err="1" smtClean="0"/>
              <a:t>src</a:t>
            </a:r>
            <a:r>
              <a:rPr lang="en-US" dirty="0" smtClean="0"/>
              <a:t>'.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directory structure must look like:</a:t>
            </a:r>
          </a:p>
          <a:p>
            <a:pPr lvl="1"/>
            <a:r>
              <a:rPr lang="en-US" dirty="0" smtClean="0"/>
              <a:t>(A directory to put your source files.)</a:t>
            </a:r>
          </a:p>
          <a:p>
            <a:pPr lvl="2"/>
            <a:r>
              <a:rPr lang="en-US" dirty="0" err="1" smtClean="0"/>
              <a:t>src</a:t>
            </a:r>
            <a:endParaRPr lang="en-US" dirty="0" smtClean="0"/>
          </a:p>
          <a:p>
            <a:pPr lvl="3"/>
            <a:r>
              <a:rPr lang="en-US" dirty="0" smtClean="0"/>
              <a:t>CMakeLists.txt</a:t>
            </a:r>
          </a:p>
          <a:p>
            <a:pPr lvl="3"/>
            <a:r>
              <a:rPr lang="en-US" dirty="0" smtClean="0"/>
              <a:t>public</a:t>
            </a:r>
          </a:p>
          <a:p>
            <a:pPr lvl="2"/>
            <a:r>
              <a:rPr lang="en-US" dirty="0" smtClean="0"/>
              <a:t>build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terminal, cd to 'build'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Type: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cmake</a:t>
            </a:r>
            <a:r>
              <a:rPr lang="en-US" dirty="0" smtClean="0">
                <a:latin typeface="Consolas" panose="020B0609020204030204" pitchFamily="49" charset="0"/>
              </a:rPr>
              <a:t> ../</a:t>
            </a:r>
            <a:r>
              <a:rPr lang="en-US" dirty="0" err="1" smtClean="0">
                <a:latin typeface="Consolas" panose="020B0609020204030204" pitchFamily="49" charset="0"/>
              </a:rPr>
              <a:t>src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14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Laplacian with no constraint.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50497"/>
            <a:ext cx="50812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ysshellextio.h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LaplacianSmoothing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for(auto </a:t>
            </a:r>
            <a:r>
              <a:rPr lang="en-US" sz="1200" dirty="0" err="1">
                <a:latin typeface="Consolas" panose="020B0609020204030204" pitchFamily="49" charset="0"/>
              </a:rPr>
              <a:t>vtHd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</a:rPr>
              <a:t>shl.AllVertex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auto </a:t>
            </a:r>
            <a:r>
              <a:rPr lang="en-US" sz="1200" dirty="0" err="1">
                <a:latin typeface="Consolas" panose="020B0609020204030204" pitchFamily="49" charset="0"/>
              </a:rPr>
              <a:t>avg</a:t>
            </a:r>
            <a:r>
              <a:rPr lang="en-US" sz="1200" dirty="0">
                <a:latin typeface="Consolas" panose="020B0609020204030204" pitchFamily="49" charset="0"/>
              </a:rPr>
              <a:t>=YsVec3::Origin();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YSSIZE_T </a:t>
            </a:r>
            <a:r>
              <a:rPr lang="en-US" sz="1200" dirty="0" err="1">
                <a:latin typeface="Consolas" panose="020B0609020204030204" pitchFamily="49" charset="0"/>
              </a:rPr>
              <a:t>nSample</a:t>
            </a:r>
            <a:r>
              <a:rPr lang="en-US" sz="12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for(auto </a:t>
            </a:r>
            <a:r>
              <a:rPr lang="en-US" sz="1200" dirty="0" err="1">
                <a:latin typeface="Consolas" panose="020B0609020204030204" pitchFamily="49" charset="0"/>
              </a:rPr>
              <a:t>connVtHd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</a:rPr>
              <a:t>shl.GetConnectedVertex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vtHd</a:t>
            </a:r>
            <a:r>
              <a:rPr lang="en-US" sz="12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avg</a:t>
            </a:r>
            <a:r>
              <a:rPr lang="en-US" sz="1200" dirty="0">
                <a:latin typeface="Consolas" panose="020B0609020204030204" pitchFamily="49" charset="0"/>
              </a:rPr>
              <a:t>+=</a:t>
            </a:r>
            <a:r>
              <a:rPr lang="en-US" sz="1200" dirty="0" err="1">
                <a:latin typeface="Consolas" panose="020B0609020204030204" pitchFamily="49" charset="0"/>
              </a:rPr>
              <a:t>shl.GetVertexPosition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connVtHd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++</a:t>
            </a:r>
            <a:r>
              <a:rPr lang="en-US" sz="1200" dirty="0" err="1">
                <a:latin typeface="Consolas" panose="020B0609020204030204" pitchFamily="49" charset="0"/>
              </a:rPr>
              <a:t>nSample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if(0&lt;</a:t>
            </a:r>
            <a:r>
              <a:rPr lang="en-US" sz="1200" dirty="0" err="1" smtClean="0">
                <a:latin typeface="Consolas" panose="020B0609020204030204" pitchFamily="49" charset="0"/>
              </a:rPr>
              <a:t>nSample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avg</a:t>
            </a:r>
            <a:r>
              <a:rPr lang="en-US" sz="1200" dirty="0">
                <a:latin typeface="Consolas" panose="020B0609020204030204" pitchFamily="49" charset="0"/>
              </a:rPr>
              <a:t>/=(double)</a:t>
            </a:r>
            <a:r>
              <a:rPr lang="en-US" sz="1200" dirty="0" err="1">
                <a:latin typeface="Consolas" panose="020B0609020204030204" pitchFamily="49" charset="0"/>
              </a:rPr>
              <a:t>nSample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shl.SetVertexPosition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vtHd,avg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9909" y="2887682"/>
            <a:ext cx="51240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argc,char</a:t>
            </a:r>
            <a:r>
              <a:rPr lang="en-US" sz="1200" dirty="0">
                <a:latin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[])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if(3&lt;=</a:t>
            </a:r>
            <a:r>
              <a:rPr lang="en-US" sz="1200" dirty="0" err="1">
                <a:latin typeface="Consolas" panose="020B0609020204030204" pitchFamily="49" charset="0"/>
              </a:rPr>
              <a:t>argc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if(YSOK!=</a:t>
            </a:r>
            <a:r>
              <a:rPr lang="en-US" sz="1200" dirty="0" err="1">
                <a:latin typeface="Consolas" panose="020B0609020204030204" pitchFamily="49" charset="0"/>
              </a:rPr>
              <a:t>YsShellExt_LoadGeneral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shl,argv</a:t>
            </a:r>
            <a:r>
              <a:rPr lang="en-US" sz="1200" dirty="0">
                <a:latin typeface="Consolas" panose="020B0609020204030204" pitchFamily="49" charset="0"/>
              </a:rPr>
              <a:t>[1]))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fprintf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stderr</a:t>
            </a:r>
            <a:r>
              <a:rPr lang="en-US" sz="1200" dirty="0">
                <a:latin typeface="Consolas" panose="020B0609020204030204" pitchFamily="49" charset="0"/>
              </a:rPr>
              <a:t>,"Failed to read the input.\n");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return 1;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shl.EnableSearch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for(</a:t>
            </a:r>
            <a:r>
              <a:rPr lang="en-US" sz="1200" dirty="0" err="1" smtClean="0"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=0;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&lt;100; ++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LaplacianSmoothing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YsShellExt_SaveGeneral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argv</a:t>
            </a:r>
            <a:r>
              <a:rPr lang="en-US" sz="1200" dirty="0" smtClean="0">
                <a:latin typeface="Consolas" panose="020B0609020204030204" pitchFamily="49" charset="0"/>
              </a:rPr>
              <a:t>[2</a:t>
            </a:r>
            <a:r>
              <a:rPr lang="en-US" sz="1200" dirty="0">
                <a:latin typeface="Consolas" panose="020B0609020204030204" pitchFamily="49" charset="0"/>
              </a:rPr>
              <a:t>],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87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surface shrinks.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44" y="1885267"/>
            <a:ext cx="5081666" cy="470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90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Constraining boundary vertices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5745" y="1084789"/>
            <a:ext cx="4801314" cy="567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LaplacianSmoothing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YsShellExt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shl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for(auto </a:t>
            </a:r>
            <a:r>
              <a:rPr lang="en-US" sz="1100" dirty="0" err="1">
                <a:latin typeface="Consolas" panose="020B0609020204030204" pitchFamily="49" charset="0"/>
              </a:rPr>
              <a:t>vtHd</a:t>
            </a:r>
            <a:r>
              <a:rPr lang="en-US" sz="1100" dirty="0">
                <a:latin typeface="Consolas" panose="020B0609020204030204" pitchFamily="49" charset="0"/>
              </a:rPr>
              <a:t> : </a:t>
            </a:r>
            <a:r>
              <a:rPr lang="en-US" sz="1100" dirty="0" err="1">
                <a:latin typeface="Consolas" panose="020B0609020204030204" pitchFamily="49" charset="0"/>
              </a:rPr>
              <a:t>shl.AllVertex</a:t>
            </a:r>
            <a:r>
              <a:rPr lang="en-US" sz="11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bool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isOnNonManifoldEdge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=false;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for(auto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connVtHd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shl.GetConnectedVertex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vtHd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{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if(2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shl.GetNumPolygonUsingEdge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vtHd,connVtHd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{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isOnNonManifoldEdge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=true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break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}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}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if(true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isOnNonManifoldEdge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{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continue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}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auto </a:t>
            </a:r>
            <a:r>
              <a:rPr lang="en-US" sz="1100" dirty="0" err="1">
                <a:latin typeface="Consolas" panose="020B0609020204030204" pitchFamily="49" charset="0"/>
              </a:rPr>
              <a:t>avg</a:t>
            </a:r>
            <a:r>
              <a:rPr lang="en-US" sz="1100" dirty="0">
                <a:latin typeface="Consolas" panose="020B0609020204030204" pitchFamily="49" charset="0"/>
              </a:rPr>
              <a:t>=YsVec3::Origin();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YSSIZE_T </a:t>
            </a:r>
            <a:r>
              <a:rPr lang="en-US" sz="1100" dirty="0" err="1">
                <a:latin typeface="Consolas" panose="020B0609020204030204" pitchFamily="49" charset="0"/>
              </a:rPr>
              <a:t>nSample</a:t>
            </a:r>
            <a:r>
              <a:rPr lang="en-US" sz="11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for(auto </a:t>
            </a:r>
            <a:r>
              <a:rPr lang="en-US" sz="1100" dirty="0" err="1">
                <a:latin typeface="Consolas" panose="020B0609020204030204" pitchFamily="49" charset="0"/>
              </a:rPr>
              <a:t>connVtHd</a:t>
            </a:r>
            <a:r>
              <a:rPr lang="en-US" sz="1100" dirty="0">
                <a:latin typeface="Consolas" panose="020B0609020204030204" pitchFamily="49" charset="0"/>
              </a:rPr>
              <a:t> : </a:t>
            </a:r>
            <a:r>
              <a:rPr lang="en-US" sz="1100" dirty="0" err="1">
                <a:latin typeface="Consolas" panose="020B0609020204030204" pitchFamily="49" charset="0"/>
              </a:rPr>
              <a:t>shl.GetConnectedVertex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vtHd</a:t>
            </a:r>
            <a:r>
              <a:rPr lang="en-US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avg</a:t>
            </a:r>
            <a:r>
              <a:rPr lang="en-US" sz="1100" dirty="0">
                <a:latin typeface="Consolas" panose="020B0609020204030204" pitchFamily="49" charset="0"/>
              </a:rPr>
              <a:t>+=</a:t>
            </a:r>
            <a:r>
              <a:rPr lang="en-US" sz="1100" dirty="0" err="1">
                <a:latin typeface="Consolas" panose="020B0609020204030204" pitchFamily="49" charset="0"/>
              </a:rPr>
              <a:t>shl.GetVertexPosition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connVtHd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++</a:t>
            </a:r>
            <a:r>
              <a:rPr lang="en-US" sz="1100" dirty="0" err="1">
                <a:latin typeface="Consolas" panose="020B0609020204030204" pitchFamily="49" charset="0"/>
              </a:rPr>
              <a:t>nSample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if(0&lt;</a:t>
            </a:r>
            <a:r>
              <a:rPr lang="en-US" sz="1100" dirty="0" err="1" smtClean="0">
                <a:latin typeface="Consolas" panose="020B0609020204030204" pitchFamily="49" charset="0"/>
              </a:rPr>
              <a:t>nSample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avg</a:t>
            </a:r>
            <a:r>
              <a:rPr lang="en-US" sz="1100" dirty="0">
                <a:latin typeface="Consolas" panose="020B0609020204030204" pitchFamily="49" charset="0"/>
              </a:rPr>
              <a:t>/=(double)</a:t>
            </a:r>
            <a:r>
              <a:rPr lang="en-US" sz="1100" dirty="0" err="1">
                <a:latin typeface="Consolas" panose="020B0609020204030204" pitchFamily="49" charset="0"/>
              </a:rPr>
              <a:t>nSample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shl.SetVertexPosition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vtHd,avg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94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Boundary of the mesh is preserved.  Still the surface deviates too much from the input mesh (gray wireframe).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25" y="1821305"/>
            <a:ext cx="6601332" cy="457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67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Constraining vertices on the input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Face-Group Smoother (</a:t>
            </a:r>
            <a:r>
              <a:rPr lang="en-US" dirty="0" err="1" smtClean="0"/>
              <a:t>YsShellExt_FaceGroupSmoothingUtil</a:t>
            </a:r>
            <a:r>
              <a:rPr lang="en-US" dirty="0" smtClean="0"/>
              <a:t>) defined in </a:t>
            </a:r>
            <a:r>
              <a:rPr lang="en-US" dirty="0" err="1" smtClean="0"/>
              <a:t>ysshellext_smoothingutil.h</a:t>
            </a:r>
            <a:endParaRPr lang="en-US" dirty="0" smtClean="0"/>
          </a:p>
          <a:p>
            <a:r>
              <a:rPr lang="en-US" dirty="0" smtClean="0"/>
              <a:t>Steps to follow: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face group (In this case make entire mesh a one face group)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Smooth only inside vertices of the face group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Commit the changes to the mesh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817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the </a:t>
            </a:r>
            <a:r>
              <a:rPr lang="en-US" dirty="0" err="1" smtClean="0"/>
              <a:t>LaplacianSmoothing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0315" y="1147864"/>
            <a:ext cx="517481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ysshellextio.h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ysshellext_smoothingutil.h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ysshellext_triangulationutil.h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LaplacianSmoothing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YsShellExt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FaceGroupHandle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fgHd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YsShellExt_FaceGroupSmoothingUtil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&amp;smoother)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for(auto </a:t>
            </a:r>
            <a:r>
              <a:rPr lang="en-US" sz="1200" dirty="0" err="1">
                <a:latin typeface="Consolas" panose="020B0609020204030204" pitchFamily="49" charset="0"/>
              </a:rPr>
              <a:t>vtHd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shl.GetFaceGroupInsideVertex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fgHd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auto </a:t>
            </a:r>
            <a:r>
              <a:rPr lang="en-US" sz="1200" dirty="0" err="1">
                <a:latin typeface="Consolas" panose="020B0609020204030204" pitchFamily="49" charset="0"/>
              </a:rPr>
              <a:t>avg</a:t>
            </a:r>
            <a:r>
              <a:rPr lang="en-US" sz="1200" dirty="0">
                <a:latin typeface="Consolas" panose="020B0609020204030204" pitchFamily="49" charset="0"/>
              </a:rPr>
              <a:t>=YsVec3::Origin();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YSSIZE_T </a:t>
            </a:r>
            <a:r>
              <a:rPr lang="en-US" sz="1200" dirty="0" err="1">
                <a:latin typeface="Consolas" panose="020B0609020204030204" pitchFamily="49" charset="0"/>
              </a:rPr>
              <a:t>nSample</a:t>
            </a:r>
            <a:r>
              <a:rPr lang="en-US" sz="12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for(auto </a:t>
            </a:r>
            <a:r>
              <a:rPr lang="en-US" sz="1200" dirty="0" err="1">
                <a:latin typeface="Consolas" panose="020B0609020204030204" pitchFamily="49" charset="0"/>
              </a:rPr>
              <a:t>connVtHd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</a:rPr>
              <a:t>shl.GetConnectedVertex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vtHd</a:t>
            </a:r>
            <a:r>
              <a:rPr lang="en-US" sz="12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avg</a:t>
            </a:r>
            <a:r>
              <a:rPr lang="en-US" sz="1200" dirty="0">
                <a:latin typeface="Consolas" panose="020B0609020204030204" pitchFamily="49" charset="0"/>
              </a:rPr>
              <a:t>+=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smoother.</a:t>
            </a:r>
            <a:r>
              <a:rPr lang="en-US" sz="1200" dirty="0" err="1">
                <a:latin typeface="Consolas" panose="020B0609020204030204" pitchFamily="49" charset="0"/>
              </a:rPr>
              <a:t>GetVertexPosition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connVtHd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++</a:t>
            </a:r>
            <a:r>
              <a:rPr lang="en-US" sz="1200" dirty="0" err="1">
                <a:latin typeface="Consolas" panose="020B0609020204030204" pitchFamily="49" charset="0"/>
              </a:rPr>
              <a:t>nSample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if(0&lt;</a:t>
            </a:r>
            <a:r>
              <a:rPr lang="en-US" sz="1200" dirty="0" err="1" smtClean="0">
                <a:latin typeface="Consolas" panose="020B0609020204030204" pitchFamily="49" charset="0"/>
              </a:rPr>
              <a:t>nSample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avg</a:t>
            </a:r>
            <a:r>
              <a:rPr lang="en-US" sz="1200" dirty="0">
                <a:latin typeface="Consolas" panose="020B0609020204030204" pitchFamily="49" charset="0"/>
              </a:rPr>
              <a:t>/=(double)</a:t>
            </a:r>
            <a:r>
              <a:rPr lang="en-US" sz="1200" dirty="0" err="1">
                <a:latin typeface="Consolas" panose="020B0609020204030204" pitchFamily="49" charset="0"/>
              </a:rPr>
              <a:t>nSample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smoother</a:t>
            </a:r>
            <a:r>
              <a:rPr lang="en-US" sz="1200" dirty="0" err="1" smtClean="0">
                <a:latin typeface="Consolas" panose="020B0609020204030204" pitchFamily="49" charset="0"/>
              </a:rPr>
              <a:t>.SetVertexPosition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vtHd,avg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590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MakeSingleFaceGroup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0315" y="1147864"/>
            <a:ext cx="5622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FaceGroupHandle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MakeSingleFaceGroup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::vector &lt;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PolygonHandle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fgPlHd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for(auto </a:t>
            </a:r>
            <a:r>
              <a:rPr lang="en-US" sz="1200" dirty="0" err="1">
                <a:latin typeface="Consolas" panose="020B0609020204030204" pitchFamily="49" charset="0"/>
              </a:rPr>
              <a:t>plHd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</a:rPr>
              <a:t>shl.AllPolygon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fgPlHd.push_back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plHd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latin typeface="Consolas" panose="020B0609020204030204" pitchFamily="49" charset="0"/>
              </a:rPr>
              <a:t>shl.AddFaceGroup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fgPlHd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12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the main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1949" y="953311"/>
            <a:ext cx="52597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argc,char</a:t>
            </a:r>
            <a:r>
              <a:rPr lang="en-US" sz="1200" dirty="0">
                <a:latin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</a:rPr>
              <a:t>[])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if(3&lt;=</a:t>
            </a:r>
            <a:r>
              <a:rPr lang="en-US" sz="1200" dirty="0" err="1">
                <a:latin typeface="Consolas" panose="020B0609020204030204" pitchFamily="49" charset="0"/>
              </a:rPr>
              <a:t>argc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YsShellExt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if(YSOK!=</a:t>
            </a:r>
            <a:r>
              <a:rPr lang="en-US" sz="1200" dirty="0" err="1">
                <a:latin typeface="Consolas" panose="020B0609020204030204" pitchFamily="49" charset="0"/>
              </a:rPr>
              <a:t>YsShellExt_LoadGeneral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shl,argv</a:t>
            </a:r>
            <a:r>
              <a:rPr lang="en-US" sz="1200" dirty="0">
                <a:latin typeface="Consolas" panose="020B0609020204030204" pitchFamily="49" charset="0"/>
              </a:rPr>
              <a:t>[1]))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fprintf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stderr</a:t>
            </a:r>
            <a:r>
              <a:rPr lang="en-US" sz="1200" dirty="0">
                <a:latin typeface="Consolas" panose="020B0609020204030204" pitchFamily="49" charset="0"/>
              </a:rPr>
              <a:t>,"Failed to read the input.\n");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return 1;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shl.EnableSearch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fgHd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MakeSingleFaceGroup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shl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YsShellExt_FaceGroupSmoothingUtil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smoother;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smoother.Begin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shl.Conv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for(</a:t>
            </a:r>
            <a:r>
              <a:rPr lang="en-US" sz="1200" dirty="0" err="1" smtClean="0"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=0;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&lt;100; ++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("%d\n",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LaplacianSmoothing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shl,fgHd,smoother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smoother.Commit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YsShellExt_SaveGeneral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argv</a:t>
            </a:r>
            <a:r>
              <a:rPr lang="en-US" sz="1200" dirty="0" smtClean="0">
                <a:latin typeface="Consolas" panose="020B0609020204030204" pitchFamily="49" charset="0"/>
              </a:rPr>
              <a:t>[2</a:t>
            </a:r>
            <a:r>
              <a:rPr lang="en-US" sz="1200" dirty="0">
                <a:latin typeface="Consolas" panose="020B0609020204030204" pitchFamily="49" charset="0"/>
              </a:rPr>
              <a:t>],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777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79" y="2525238"/>
            <a:ext cx="3855720" cy="314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476" y="2519523"/>
            <a:ext cx="3859530" cy="3154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6230" y="5904689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58255" y="585522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18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09: Writing a Plug-In for </a:t>
            </a:r>
            <a:r>
              <a:rPr lang="en-US" dirty="0" err="1" smtClean="0"/>
              <a:t>PolygonCrest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program from command is good, but sometimes it is nicer to have a visual feedback.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9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64-bit build with Visual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CMake sets up build for 32-bit binary for Visual C++.</a:t>
            </a:r>
          </a:p>
          <a:p>
            <a:r>
              <a:rPr lang="en-US" dirty="0" smtClean="0"/>
              <a:t>Instead of typing '</a:t>
            </a:r>
            <a:r>
              <a:rPr lang="en-US" dirty="0" err="1" smtClean="0"/>
              <a:t>cmake</a:t>
            </a:r>
            <a:r>
              <a:rPr lang="en-US" dirty="0" smtClean="0"/>
              <a:t> ../</a:t>
            </a:r>
            <a:r>
              <a:rPr lang="en-US" dirty="0" err="1" smtClean="0"/>
              <a:t>src</a:t>
            </a:r>
            <a:r>
              <a:rPr lang="en-US" dirty="0" smtClean="0"/>
              <a:t>' you need to type:</a:t>
            </a:r>
          </a:p>
          <a:p>
            <a:pPr marL="457200" lvl="1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cmake</a:t>
            </a:r>
            <a:r>
              <a:rPr lang="en-US" sz="1200" dirty="0">
                <a:latin typeface="Consolas" panose="020B0609020204030204" pitchFamily="49" charset="0"/>
              </a:rPr>
              <a:t> -G "Visual Studio 14 2015 Win64" ../</a:t>
            </a:r>
            <a:r>
              <a:rPr lang="en-US" sz="1200" dirty="0" err="1">
                <a:latin typeface="Consolas" panose="020B0609020204030204" pitchFamily="49" charset="0"/>
              </a:rPr>
              <a:t>src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56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 a directory</a:t>
            </a:r>
            <a:r>
              <a:rPr lang="en-US" dirty="0"/>
              <a:t>: </a:t>
            </a:r>
            <a:r>
              <a:rPr lang="en-US" dirty="0" smtClean="0"/>
              <a:t>public/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ysgebl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Rename it to tutorial09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CMakeLists.txt </a:t>
            </a:r>
            <a:r>
              <a:rPr lang="en-US" dirty="0"/>
              <a:t>and modify:</a:t>
            </a:r>
            <a:br>
              <a:rPr lang="en-US" dirty="0"/>
            </a:br>
            <a:r>
              <a:rPr lang="en-US" sz="1800" dirty="0" smtClean="0">
                <a:latin typeface="Consolas" panose="020B0609020204030204" pitchFamily="49" charset="0"/>
              </a:rPr>
              <a:t>    set(TARGET_NAME 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en-US" sz="1800" dirty="0" err="1">
                <a:latin typeface="Consolas" panose="020B0609020204030204" pitchFamily="49" charset="0"/>
              </a:rPr>
              <a:t>ysgebl</a:t>
            </a:r>
            <a:r>
              <a:rPr lang="en-US" sz="1800" dirty="0">
                <a:latin typeface="Consolas" panose="020B0609020204030204" pitchFamily="49" charset="0"/>
              </a:rPr>
              <a:t>${BITNESS</a:t>
            </a:r>
            <a:r>
              <a:rPr lang="en-US" sz="1800" dirty="0" smtClean="0">
                <a:latin typeface="Consolas" panose="020B0609020204030204" pitchFamily="49" charset="0"/>
              </a:rPr>
              <a:t>}")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</a:rPr>
              <a:t>set(TARGET_NAME </a:t>
            </a:r>
            <a:r>
              <a:rPr lang="en-US" sz="1800" dirty="0" smtClean="0">
                <a:latin typeface="Consolas" panose="020B0609020204030204" pitchFamily="49" charset="0"/>
              </a:rPr>
              <a:t>“shellext_tutorial09")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</a:t>
            </a:r>
            <a:r>
              <a:rPr lang="en-US" dirty="0"/>
              <a:t>following lines:</a:t>
            </a:r>
            <a:br>
              <a:rPr lang="en-US" dirty="0"/>
            </a:br>
            <a:r>
              <a:rPr lang="en-US" sz="1800" dirty="0" smtClean="0">
                <a:latin typeface="Consolas" panose="020B0609020204030204" pitchFamily="49" charset="0"/>
              </a:rPr>
              <a:t>    set(SRCS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${</a:t>
            </a:r>
            <a:r>
              <a:rPr lang="en-US" sz="1800" dirty="0" err="1" smtClean="0">
                <a:latin typeface="Consolas" panose="020B0609020204030204" pitchFamily="49" charset="0"/>
              </a:rPr>
              <a:t>platform_SRCS</a:t>
            </a:r>
            <a:r>
              <a:rPr lang="en-US" sz="1800" dirty="0" smtClean="0">
                <a:latin typeface="Consolas" panose="020B0609020204030204" pitchFamily="49" charset="0"/>
              </a:rPr>
              <a:t>}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ysgebl_gui_extension.cpp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)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dirty="0" smtClean="0"/>
              <a:t>and add:</a:t>
            </a:r>
            <a:br>
              <a:rPr lang="en-US" dirty="0" smtClean="0"/>
            </a:br>
            <a:r>
              <a:rPr lang="en-US" sz="1800" dirty="0" smtClean="0">
                <a:latin typeface="Consolas" panose="020B0609020204030204" pitchFamily="49" charset="0"/>
              </a:rPr>
              <a:t>    myfunc.cpp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empty (tentatively) file called: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myfunc.cpp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tutorial09 directory in the top-level CMakeLists.txt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409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CMake</a:t>
            </a:r>
            <a:r>
              <a:rPr lang="en-US" dirty="0" smtClean="0"/>
              <a:t> and try Building.  (In Visual Studio, the new project will be in the </a:t>
            </a:r>
            <a:r>
              <a:rPr lang="en-US" dirty="0" err="1" smtClean="0"/>
              <a:t>PolygonCrest</a:t>
            </a:r>
            <a:r>
              <a:rPr lang="en-US" dirty="0" smtClean="0"/>
              <a:t> group.)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570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your menu call-back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GeblGuiExtension</a:t>
            </a:r>
            <a:r>
              <a:rPr lang="en-US" dirty="0" smtClean="0"/>
              <a:t> class in </a:t>
            </a:r>
            <a:r>
              <a:rPr lang="en-US" dirty="0" err="1" smtClean="0"/>
              <a:t>ysgebl_gui_extension.h</a:t>
            </a:r>
            <a:r>
              <a:rPr lang="en-US" dirty="0" smtClean="0"/>
              <a:t>, add the following function </a:t>
            </a:r>
            <a:r>
              <a:rPr lang="en-US" dirty="0"/>
              <a:t>declaration:</a:t>
            </a:r>
            <a:br>
              <a:rPr lang="en-US" dirty="0"/>
            </a:br>
            <a:r>
              <a:rPr lang="en-US" sz="1800" dirty="0" smtClean="0">
                <a:latin typeface="Consolas" panose="020B0609020204030204" pitchFamily="49" charset="0"/>
              </a:rPr>
              <a:t>    void </a:t>
            </a:r>
            <a:r>
              <a:rPr lang="en-US" sz="1800" dirty="0" err="1">
                <a:latin typeface="Consolas" panose="020B0609020204030204" pitchFamily="49" charset="0"/>
              </a:rPr>
              <a:t>MyCallBack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FsGuiPopUpMenuItem</a:t>
            </a:r>
            <a:r>
              <a:rPr lang="en-US" sz="1800" dirty="0">
                <a:latin typeface="Consolas" panose="020B0609020204030204" pitchFamily="49" charset="0"/>
              </a:rPr>
              <a:t> *);</a:t>
            </a:r>
          </a:p>
          <a:p>
            <a:r>
              <a:rPr lang="en-US" dirty="0" smtClean="0"/>
              <a:t>In myfunc.cpp, write the following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Modify the function </a:t>
            </a:r>
            <a:r>
              <a:rPr lang="en-US" dirty="0" err="1" smtClean="0"/>
              <a:t>AddMenu</a:t>
            </a:r>
            <a:r>
              <a:rPr lang="en-US" dirty="0" smtClean="0"/>
              <a:t> in ysgebl_gui_extension.cpp as: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 and run, select your menu to see the console output.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306" y="2422187"/>
            <a:ext cx="56509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#include "</a:t>
            </a:r>
            <a:r>
              <a:rPr lang="en-US" sz="1400" dirty="0" err="1">
                <a:latin typeface="Consolas" panose="020B0609020204030204" pitchFamily="49" charset="0"/>
              </a:rPr>
              <a:t>ysgebl_gui_extension.h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GeblGuiExtension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MyCallBack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FsGuiPopUpMenuItem</a:t>
            </a:r>
            <a:r>
              <a:rPr lang="en-US" sz="1400" dirty="0">
                <a:latin typeface="Consolas" panose="020B0609020204030204" pitchFamily="49" charset="0"/>
              </a:rPr>
              <a:t> *)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("Checking function binding.\n");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306" y="4419090"/>
            <a:ext cx="105208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GeblGuiExtension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AddMenu</a:t>
            </a:r>
            <a:r>
              <a:rPr lang="en-US" sz="1400" dirty="0">
                <a:latin typeface="Consolas" panose="020B0609020204030204" pitchFamily="49" charset="0"/>
              </a:rPr>
              <a:t>(class </a:t>
            </a:r>
            <a:r>
              <a:rPr lang="en-US" sz="1400" dirty="0" err="1">
                <a:latin typeface="Consolas" panose="020B0609020204030204" pitchFamily="49" charset="0"/>
              </a:rPr>
              <a:t>GeblGuiEditorMainMenu</a:t>
            </a:r>
            <a:r>
              <a:rPr lang="en-US" sz="1400" dirty="0">
                <a:latin typeface="Consolas" panose="020B0609020204030204" pitchFamily="49" charset="0"/>
              </a:rPr>
              <a:t> *</a:t>
            </a:r>
            <a:r>
              <a:rPr lang="en-US" sz="1400" dirty="0" err="1">
                <a:latin typeface="Consolas" panose="020B0609020204030204" pitchFamily="49" charset="0"/>
              </a:rPr>
              <a:t>mainMenu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auto </a:t>
            </a:r>
            <a:r>
              <a:rPr lang="en-US" sz="1400" dirty="0" err="1">
                <a:latin typeface="Consolas" panose="020B0609020204030204" pitchFamily="49" charset="0"/>
              </a:rPr>
              <a:t>extMenu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mainMenu</a:t>
            </a:r>
            <a:r>
              <a:rPr lang="en-US" sz="1400" dirty="0"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latin typeface="Consolas" panose="020B0609020204030204" pitchFamily="49" charset="0"/>
              </a:rPr>
              <a:t>AddTextItem</a:t>
            </a:r>
            <a:r>
              <a:rPr lang="en-US" sz="1400" dirty="0">
                <a:latin typeface="Consolas" panose="020B0609020204030204" pitchFamily="49" charset="0"/>
              </a:rPr>
              <a:t>(0,FSKEY_X,L"Extension")-&gt;</a:t>
            </a:r>
            <a:r>
              <a:rPr lang="en-US" sz="1400" dirty="0" err="1">
                <a:latin typeface="Consolas" panose="020B0609020204030204" pitchFamily="49" charset="0"/>
              </a:rPr>
              <a:t>GetSubMenu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extMenu</a:t>
            </a:r>
            <a:r>
              <a:rPr lang="en-US" sz="1400" dirty="0" smtClean="0">
                <a:latin typeface="Consolas" panose="020B06090202040302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latin typeface="Consolas" panose="020B0609020204030204" pitchFamily="49" charset="0"/>
              </a:rPr>
              <a:t>AddTextItem</a:t>
            </a:r>
            <a:r>
              <a:rPr lang="en-US" sz="1400" dirty="0">
                <a:latin typeface="Consolas" panose="020B0609020204030204" pitchFamily="49" charset="0"/>
              </a:rPr>
              <a:t>(0,FSKEY_S,L"Sample")-&gt;</a:t>
            </a:r>
            <a:r>
              <a:rPr lang="en-US" sz="1400" dirty="0" err="1">
                <a:latin typeface="Consolas" panose="020B0609020204030204" pitchFamily="49" charset="0"/>
              </a:rPr>
              <a:t>BindCallBack</a:t>
            </a:r>
            <a:r>
              <a:rPr lang="en-US" sz="1400" dirty="0"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latin typeface="Consolas" panose="020B0609020204030204" pitchFamily="49" charset="0"/>
              </a:rPr>
              <a:t>GeblGuiExtension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SampleMenuCallBack,this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extMenu</a:t>
            </a:r>
            <a:r>
              <a:rPr lang="en-US" sz="1400" dirty="0" smtClean="0">
                <a:latin typeface="Consolas" panose="020B06090202040302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latin typeface="Consolas" panose="020B0609020204030204" pitchFamily="49" charset="0"/>
              </a:rPr>
              <a:t>AddTextItem</a:t>
            </a:r>
            <a:r>
              <a:rPr lang="en-US" sz="1400" dirty="0">
                <a:latin typeface="Consolas" panose="020B0609020204030204" pitchFamily="49" charset="0"/>
              </a:rPr>
              <a:t>(0,FSKEY_NULL,L"My function")-&gt;</a:t>
            </a:r>
            <a:r>
              <a:rPr lang="en-US" sz="1400" dirty="0" err="1">
                <a:latin typeface="Consolas" panose="020B0609020204030204" pitchFamily="49" charset="0"/>
              </a:rPr>
              <a:t>BindCallBack</a:t>
            </a:r>
            <a:r>
              <a:rPr lang="en-US" sz="1400" dirty="0"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latin typeface="Consolas" panose="020B0609020204030204" pitchFamily="49" charset="0"/>
              </a:rPr>
              <a:t>GeblGuiExtension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MyCallBack,this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900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 err="1" smtClean="0"/>
              <a:t>YsShellExtEdit</a:t>
            </a:r>
            <a:r>
              <a:rPr lang="en-US" dirty="0" smtClean="0"/>
              <a:t> class in the call-back function.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02" y="1055950"/>
            <a:ext cx="8758751" cy="5802050"/>
          </a:xfrm>
        </p:spPr>
        <p:txBody>
          <a:bodyPr/>
          <a:lstStyle/>
          <a:p>
            <a:r>
              <a:rPr lang="en-US" dirty="0" smtClean="0"/>
              <a:t>The member variable </a:t>
            </a:r>
            <a:r>
              <a:rPr lang="en-US" dirty="0" err="1" smtClean="0"/>
              <a:t>canvasPtr</a:t>
            </a:r>
            <a:r>
              <a:rPr lang="en-US" dirty="0" smtClean="0"/>
              <a:t> gives a pointer to the GUI window.</a:t>
            </a:r>
          </a:p>
          <a:p>
            <a:r>
              <a:rPr lang="en-US" dirty="0" err="1" smtClean="0"/>
              <a:t>canvasPtr</a:t>
            </a:r>
            <a:r>
              <a:rPr lang="en-US" dirty="0" smtClean="0"/>
              <a:t>-&gt;</a:t>
            </a:r>
            <a:r>
              <a:rPr lang="en-US" dirty="0" err="1" smtClean="0"/>
              <a:t>Slhd</a:t>
            </a:r>
            <a:r>
              <a:rPr lang="en-US" dirty="0" smtClean="0"/>
              <a:t>() gives a pointer to </a:t>
            </a:r>
            <a:r>
              <a:rPr lang="en-US" dirty="0" err="1" smtClean="0"/>
              <a:t>YsShellExtEdit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The following example will create a sphere.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the created geometry is too large for the view port ((-5,-5,-5)-(5,5,5) default), select [View]-&gt;[Reset View Range]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4165" y="2313584"/>
            <a:ext cx="64604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stdio.h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ysshellext_primitiveshapeutil.h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ysgebl_gui_editor_base.h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"</a:t>
            </a:r>
            <a:r>
              <a:rPr lang="en-US" sz="1200" dirty="0" err="1">
                <a:latin typeface="Consolas" panose="020B0609020204030204" pitchFamily="49" charset="0"/>
              </a:rPr>
              <a:t>ysgebl_gui_extension.h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GeblGuiExtension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MyCallBack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FsGuiPopUpMenuItem</a:t>
            </a:r>
            <a:r>
              <a:rPr lang="en-US" sz="1200" dirty="0">
                <a:latin typeface="Consolas" panose="020B0609020204030204" pitchFamily="49" charset="0"/>
              </a:rPr>
              <a:t> *)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auto </a:t>
            </a:r>
            <a:r>
              <a:rPr lang="en-US" sz="1200" dirty="0">
                <a:latin typeface="Consolas" panose="020B0609020204030204" pitchFamily="49" charset="0"/>
              </a:rPr>
              <a:t>&amp;canvas=*(this-&gt;</a:t>
            </a:r>
            <a:r>
              <a:rPr lang="en-US" sz="1200" dirty="0" err="1">
                <a:latin typeface="Consolas" panose="020B0609020204030204" pitchFamily="49" charset="0"/>
              </a:rPr>
              <a:t>canvasPtr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if(NULL</a:t>
            </a:r>
            <a:r>
              <a:rPr lang="en-US" sz="1200" dirty="0">
                <a:latin typeface="Consolas" panose="020B0609020204030204" pitchFamily="49" charset="0"/>
              </a:rPr>
              <a:t>!=</a:t>
            </a:r>
            <a:r>
              <a:rPr lang="en-US" sz="1200" dirty="0" err="1">
                <a:latin typeface="Consolas" panose="020B0609020204030204" pitchFamily="49" charset="0"/>
              </a:rPr>
              <a:t>canvas.Slhd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auto </a:t>
            </a:r>
            <a:r>
              <a:rPr lang="en-US" sz="1200" dirty="0">
                <a:latin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=*</a:t>
            </a:r>
            <a:r>
              <a:rPr lang="en-US" sz="1200" dirty="0" err="1">
                <a:latin typeface="Consolas" panose="020B0609020204030204" pitchFamily="49" charset="0"/>
              </a:rPr>
              <a:t>canvas.Slhd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YsShellExt_SphereGeneratorUtil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sphereUtil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sphereUtil.SetUp</a:t>
            </a:r>
            <a:r>
              <a:rPr lang="en-US" sz="1200" dirty="0" smtClean="0">
                <a:latin typeface="Consolas" panose="020B0609020204030204" pitchFamily="49" charset="0"/>
              </a:rPr>
              <a:t>(YsVec3</a:t>
            </a:r>
            <a:r>
              <a:rPr lang="en-US" sz="1200" dirty="0">
                <a:latin typeface="Consolas" panose="020B0609020204030204" pitchFamily="49" charset="0"/>
              </a:rPr>
              <a:t>::Origin(),5.0,32,32);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sphereUtil.Generate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canvas.needRemakeDrawingBuffer</a:t>
            </a:r>
            <a:r>
              <a:rPr lang="en-US" sz="1200" dirty="0">
                <a:latin typeface="Consolas" panose="020B0609020204030204" pitchFamily="49" charset="0"/>
              </a:rPr>
              <a:t>|=</a:t>
            </a:r>
            <a:r>
              <a:rPr lang="en-US" sz="1200" dirty="0" err="1">
                <a:latin typeface="Consolas" panose="020B0609020204030204" pitchFamily="49" charset="0"/>
              </a:rPr>
              <a:t>canvas.NEED_REMAKE_DRAWING_ALL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canvas.SetNeedRedraw</a:t>
            </a:r>
            <a:r>
              <a:rPr lang="en-US" sz="1200" dirty="0" smtClean="0">
                <a:latin typeface="Consolas" panose="020B0609020204030204" pitchFamily="49" charset="0"/>
              </a:rPr>
              <a:t>(YSTRUE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81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canvasPtr</a:t>
            </a:r>
            <a:r>
              <a:rPr lang="en-US" dirty="0" smtClean="0"/>
              <a:t>-&gt;</a:t>
            </a:r>
            <a:r>
              <a:rPr lang="en-US" dirty="0" err="1" smtClean="0"/>
              <a:t>Slhd</a:t>
            </a:r>
            <a:r>
              <a:rPr lang="en-US" dirty="0" smtClean="0"/>
              <a:t>() is a pointer to </a:t>
            </a:r>
            <a:r>
              <a:rPr lang="en-US" dirty="0" err="1" smtClean="0"/>
              <a:t>YsShellExtEdit</a:t>
            </a:r>
            <a:r>
              <a:rPr lang="en-US" dirty="0" smtClean="0"/>
              <a:t>, which is a sub-class of </a:t>
            </a:r>
            <a:r>
              <a:rPr lang="en-US" dirty="0" err="1" smtClean="0"/>
              <a:t>YsShellExt</a:t>
            </a:r>
            <a:r>
              <a:rPr lang="en-US" dirty="0" smtClean="0"/>
              <a:t>.</a:t>
            </a:r>
          </a:p>
          <a:p>
            <a:r>
              <a:rPr lang="en-US" dirty="0"/>
              <a:t>When a function needs to take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YsShellExt</a:t>
            </a:r>
            <a:r>
              <a:rPr lang="en-US" dirty="0"/>
              <a:t> &amp; or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YsShell</a:t>
            </a:r>
            <a:r>
              <a:rPr lang="en-US" dirty="0"/>
              <a:t> &amp;, pass: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canvasPtr</a:t>
            </a:r>
            <a:r>
              <a:rPr lang="en-US" sz="2000" dirty="0" smtClean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Slhd</a:t>
            </a:r>
            <a:r>
              <a:rPr lang="en-US" sz="2000" dirty="0">
                <a:latin typeface="Consolas" panose="020B0609020204030204" pitchFamily="49" charset="0"/>
              </a:rPr>
              <a:t>()-&gt;Conv()</a:t>
            </a:r>
          </a:p>
          <a:p>
            <a:r>
              <a:rPr lang="en-US" dirty="0" smtClean="0"/>
              <a:t>Conv() returns a conversion object, which will convert </a:t>
            </a:r>
            <a:r>
              <a:rPr lang="en-US" dirty="0" err="1" smtClean="0"/>
              <a:t>YsShellExtEdit</a:t>
            </a:r>
            <a:r>
              <a:rPr lang="en-US" dirty="0" smtClean="0"/>
              <a:t> to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YsShellExt</a:t>
            </a:r>
            <a:r>
              <a:rPr lang="en-US" dirty="0" smtClean="0"/>
              <a:t> &amp; or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YsShell</a:t>
            </a:r>
            <a:r>
              <a:rPr lang="en-US" dirty="0" smtClean="0"/>
              <a:t> &amp; appropriately.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082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use of the conversion object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9715" y="874929"/>
            <a:ext cx="736932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ysshellext_primitiveshapeutil.h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ysshellext_triangulationutil.h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ysgebl_gui_editor_base.h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#include "</a:t>
            </a:r>
            <a:r>
              <a:rPr lang="en-US" sz="1400" dirty="0" err="1">
                <a:latin typeface="Consolas" panose="020B0609020204030204" pitchFamily="49" charset="0"/>
              </a:rPr>
              <a:t>ysgebl_gui_extension.h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GeblGuiExtension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MyCallBack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FsGuiPopUpMenuItem</a:t>
            </a:r>
            <a:r>
              <a:rPr lang="en-US" sz="1400" dirty="0">
                <a:latin typeface="Consolas" panose="020B0609020204030204" pitchFamily="49" charset="0"/>
              </a:rPr>
              <a:t> *)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auto </a:t>
            </a:r>
            <a:r>
              <a:rPr lang="en-US" sz="1400" dirty="0">
                <a:latin typeface="Consolas" panose="020B0609020204030204" pitchFamily="49" charset="0"/>
              </a:rPr>
              <a:t>&amp;canvas=*(this-&gt;</a:t>
            </a:r>
            <a:r>
              <a:rPr lang="en-US" sz="1400" dirty="0" err="1">
                <a:latin typeface="Consolas" panose="020B0609020204030204" pitchFamily="49" charset="0"/>
              </a:rPr>
              <a:t>canvasPtr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if(NULL</a:t>
            </a:r>
            <a:r>
              <a:rPr lang="en-US" sz="1400" dirty="0">
                <a:latin typeface="Consolas" panose="020B0609020204030204" pitchFamily="49" charset="0"/>
              </a:rPr>
              <a:t>!=</a:t>
            </a:r>
            <a:r>
              <a:rPr lang="en-US" sz="1400" dirty="0" err="1">
                <a:latin typeface="Consolas" panose="020B0609020204030204" pitchFamily="49" charset="0"/>
              </a:rPr>
              <a:t>canvas.Slhd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{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auto </a:t>
            </a:r>
            <a:r>
              <a:rPr lang="en-US" sz="1400" dirty="0"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latin typeface="Consolas" panose="020B0609020204030204" pitchFamily="49" charset="0"/>
              </a:rPr>
              <a:t>shl</a:t>
            </a:r>
            <a:r>
              <a:rPr lang="en-US" sz="1400" dirty="0">
                <a:latin typeface="Consolas" panose="020B0609020204030204" pitchFamily="49" charset="0"/>
              </a:rPr>
              <a:t>=*</a:t>
            </a:r>
            <a:r>
              <a:rPr lang="en-US" sz="1400" dirty="0" err="1">
                <a:latin typeface="Consolas" panose="020B0609020204030204" pitchFamily="49" charset="0"/>
              </a:rPr>
              <a:t>canvas.Slhd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latin typeface="Consolas" panose="020B0609020204030204" pitchFamily="49" charset="0"/>
              </a:rPr>
              <a:t>YsShellExt_SphereGeneratorUtil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sphereUtil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latin typeface="Consolas" panose="020B0609020204030204" pitchFamily="49" charset="0"/>
              </a:rPr>
              <a:t>sphereUtil.SetUp</a:t>
            </a:r>
            <a:r>
              <a:rPr lang="en-US" sz="1400" dirty="0" smtClean="0">
                <a:latin typeface="Consolas" panose="020B0609020204030204" pitchFamily="49" charset="0"/>
              </a:rPr>
              <a:t>(YsVec3</a:t>
            </a:r>
            <a:r>
              <a:rPr lang="en-US" sz="1400" dirty="0">
                <a:latin typeface="Consolas" panose="020B0609020204030204" pitchFamily="49" charset="0"/>
              </a:rPr>
              <a:t>::Origin(),5.0,32,32);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latin typeface="Consolas" panose="020B0609020204030204" pitchFamily="49" charset="0"/>
              </a:rPr>
              <a:t>sphereUtil.Generate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shl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YsShellExt_TriangulationInfo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util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util.MakeInfo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shl.Conv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util.Commit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shl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latin typeface="Consolas" panose="020B0609020204030204" pitchFamily="49" charset="0"/>
              </a:rPr>
              <a:t>canvas.needRemakeDrawingBuffer</a:t>
            </a:r>
            <a:r>
              <a:rPr lang="en-US" sz="1400" dirty="0">
                <a:latin typeface="Consolas" panose="020B0609020204030204" pitchFamily="49" charset="0"/>
              </a:rPr>
              <a:t>|=</a:t>
            </a:r>
            <a:r>
              <a:rPr lang="en-US" sz="1400" dirty="0" err="1">
                <a:latin typeface="Consolas" panose="020B0609020204030204" pitchFamily="49" charset="0"/>
              </a:rPr>
              <a:t>canvas.NEED_REMAKE_DRAWING_ALL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latin typeface="Consolas" panose="020B0609020204030204" pitchFamily="49" charset="0"/>
              </a:rPr>
              <a:t>canvas.SetNeedRedraw</a:t>
            </a:r>
            <a:r>
              <a:rPr lang="en-US" sz="1400" dirty="0" smtClean="0">
                <a:latin typeface="Consolas" panose="020B0609020204030204" pitchFamily="49" charset="0"/>
              </a:rPr>
              <a:t>(YSTRUE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}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338536" y="4893013"/>
            <a:ext cx="1128409" cy="194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76672" y="4931923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 Conv()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330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selected vertices and 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Use:</a:t>
            </a:r>
            <a:br>
              <a:rPr lang="en-US" dirty="0" smtClean="0"/>
            </a:br>
            <a:r>
              <a:rPr lang="en-US" dirty="0" smtClean="0"/>
              <a:t>    auto </a:t>
            </a:r>
            <a:r>
              <a:rPr lang="en-US" dirty="0" err="1" smtClean="0"/>
              <a:t>selVtHd</a:t>
            </a:r>
            <a:r>
              <a:rPr lang="en-US" dirty="0" smtClean="0"/>
              <a:t>=</a:t>
            </a:r>
            <a:r>
              <a:rPr lang="en-US" dirty="0" err="1" smtClean="0"/>
              <a:t>shl.GetSelectedVertex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auto </a:t>
            </a:r>
            <a:r>
              <a:rPr lang="en-US" dirty="0" err="1" smtClean="0"/>
              <a:t>selPlHd</a:t>
            </a:r>
            <a:r>
              <a:rPr lang="en-US" dirty="0" smtClean="0"/>
              <a:t>=</a:t>
            </a:r>
            <a:r>
              <a:rPr lang="en-US" dirty="0" err="1" smtClean="0"/>
              <a:t>shl.GetSelectedPolygon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These functions returns an array of selected vertices/polygons.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229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1132" y="1128409"/>
            <a:ext cx="646042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ysgebl_gui_editor_base.h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#include "</a:t>
            </a:r>
            <a:r>
              <a:rPr lang="en-US" sz="1200" dirty="0" err="1">
                <a:latin typeface="Consolas" panose="020B0609020204030204" pitchFamily="49" charset="0"/>
              </a:rPr>
              <a:t>ysgebl_gui_extension.h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GeblGuiExtension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MyCallBack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FsGuiPopUpMenuItem</a:t>
            </a:r>
            <a:r>
              <a:rPr lang="en-US" sz="1200" dirty="0">
                <a:latin typeface="Consolas" panose="020B0609020204030204" pitchFamily="49" charset="0"/>
              </a:rPr>
              <a:t> *)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auto </a:t>
            </a:r>
            <a:r>
              <a:rPr lang="en-US" sz="1200" dirty="0">
                <a:latin typeface="Consolas" panose="020B0609020204030204" pitchFamily="49" charset="0"/>
              </a:rPr>
              <a:t>&amp;canvas=*(this-&gt;</a:t>
            </a:r>
            <a:r>
              <a:rPr lang="en-US" sz="1200" dirty="0" err="1">
                <a:latin typeface="Consolas" panose="020B0609020204030204" pitchFamily="49" charset="0"/>
              </a:rPr>
              <a:t>canvasPtr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if(NULL</a:t>
            </a:r>
            <a:r>
              <a:rPr lang="en-US" sz="1200" dirty="0">
                <a:latin typeface="Consolas" panose="020B0609020204030204" pitchFamily="49" charset="0"/>
              </a:rPr>
              <a:t>!=</a:t>
            </a:r>
            <a:r>
              <a:rPr lang="en-US" sz="1200" dirty="0" err="1">
                <a:latin typeface="Consolas" panose="020B0609020204030204" pitchFamily="49" charset="0"/>
              </a:rPr>
              <a:t>canvas.Slhd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auto </a:t>
            </a:r>
            <a:r>
              <a:rPr lang="en-US" sz="1200" dirty="0">
                <a:latin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</a:rPr>
              <a:t>shl</a:t>
            </a:r>
            <a:r>
              <a:rPr lang="en-US" sz="1200" dirty="0">
                <a:latin typeface="Consolas" panose="020B0609020204030204" pitchFamily="49" charset="0"/>
              </a:rPr>
              <a:t>=*</a:t>
            </a:r>
            <a:r>
              <a:rPr lang="en-US" sz="1200" dirty="0" err="1">
                <a:latin typeface="Consolas" panose="020B0609020204030204" pitchFamily="49" charset="0"/>
              </a:rPr>
              <a:t>canvas.Slhd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for(auto </a:t>
            </a:r>
            <a:r>
              <a:rPr lang="en-US" sz="1200" dirty="0" err="1">
                <a:latin typeface="Consolas" panose="020B0609020204030204" pitchFamily="49" charset="0"/>
              </a:rPr>
              <a:t>plHd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</a:rPr>
              <a:t>shl.GetSelectedPolygon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shl.SetPolygonColor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plHd,YsRed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for(auto </a:t>
            </a:r>
            <a:r>
              <a:rPr lang="en-US" sz="1200" dirty="0" err="1">
                <a:latin typeface="Consolas" panose="020B0609020204030204" pitchFamily="49" charset="0"/>
              </a:rPr>
              <a:t>vtHd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</a:rPr>
              <a:t>shl.GetSelectedVertex</a:t>
            </a:r>
            <a:r>
              <a:rPr lang="en-US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for(auto </a:t>
            </a:r>
            <a:r>
              <a:rPr lang="en-US" sz="1200" dirty="0" err="1">
                <a:latin typeface="Consolas" panose="020B0609020204030204" pitchFamily="49" charset="0"/>
              </a:rPr>
              <a:t>plHd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</a:rPr>
              <a:t>shl.FindPolygonFromVertex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vtHd</a:t>
            </a:r>
            <a:r>
              <a:rPr lang="en-US" sz="12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    </a:t>
            </a:r>
            <a:r>
              <a:rPr lang="en-US" sz="1200" dirty="0" err="1" smtClean="0">
                <a:latin typeface="Consolas" panose="020B0609020204030204" pitchFamily="49" charset="0"/>
              </a:rPr>
              <a:t>shl.SetPolygonColor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plHd,YsGreen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}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canvas.needRemakeDrawingBuffer</a:t>
            </a:r>
            <a:r>
              <a:rPr lang="en-US" sz="1200" dirty="0">
                <a:latin typeface="Consolas" panose="020B0609020204030204" pitchFamily="49" charset="0"/>
              </a:rPr>
              <a:t>|=</a:t>
            </a:r>
            <a:r>
              <a:rPr lang="en-US" sz="1200" dirty="0" err="1">
                <a:latin typeface="Consolas" panose="020B0609020204030204" pitchFamily="49" charset="0"/>
              </a:rPr>
              <a:t>canvas.NEED_REMAKE_DRAWING_ALL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canvas.SetNeedRedraw</a:t>
            </a:r>
            <a:r>
              <a:rPr lang="en-US" sz="1200" dirty="0" smtClean="0">
                <a:latin typeface="Consolas" panose="020B0609020204030204" pitchFamily="49" charset="0"/>
              </a:rPr>
              <a:t>(YSTRUE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348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cover</a:t>
            </a:r>
          </a:p>
          <a:p>
            <a:r>
              <a:rPr lang="en-US" dirty="0" smtClean="0"/>
              <a:t>Boolean operation (Mesh vs. Simple shape)  Mesh vs Mesh virtually never succeeds</a:t>
            </a:r>
          </a:p>
          <a:p>
            <a:r>
              <a:rPr lang="en-US" dirty="0" smtClean="0"/>
              <a:t>Offsetting</a:t>
            </a:r>
          </a:p>
          <a:p>
            <a:r>
              <a:rPr lang="en-US" dirty="0" err="1" smtClean="0"/>
              <a:t>Trussnization</a:t>
            </a:r>
            <a:endParaRPr lang="en-US" dirty="0" smtClean="0"/>
          </a:p>
          <a:p>
            <a:r>
              <a:rPr lang="en-US" dirty="0" smtClean="0"/>
              <a:t>Face </a:t>
            </a:r>
            <a:r>
              <a:rPr lang="en-US" dirty="0"/>
              <a:t>Groups and Constraint Edges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3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Build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Windows:</a:t>
            </a:r>
          </a:p>
          <a:p>
            <a:pPr lvl="1"/>
            <a:r>
              <a:rPr lang="en-US" dirty="0" smtClean="0"/>
              <a:t>Open 'build' directory in the Explorer.</a:t>
            </a:r>
          </a:p>
          <a:p>
            <a:pPr lvl="1"/>
            <a:r>
              <a:rPr lang="en-US" dirty="0" smtClean="0"/>
              <a:t>Double-click Project.sln</a:t>
            </a:r>
          </a:p>
          <a:p>
            <a:pPr lvl="1"/>
            <a:r>
              <a:rPr lang="en-US" dirty="0" smtClean="0"/>
              <a:t>Build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macOS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Terminal type:</a:t>
            </a:r>
          </a:p>
          <a:p>
            <a:pPr marL="914400" lvl="2" indent="0">
              <a:buNone/>
            </a:pPr>
            <a:r>
              <a:rPr lang="en-US" dirty="0" smtClean="0"/>
              <a:t>make</a:t>
            </a:r>
          </a:p>
          <a:p>
            <a:r>
              <a:rPr lang="en-US" dirty="0" smtClean="0"/>
              <a:t>If everything goes well, you may see some warnings, but zero error  (or "0 failed").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1: Adding your own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Add your program and use polygonal-mesh libraries.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Terminal, cd to '</a:t>
            </a:r>
            <a:r>
              <a:rPr lang="en-US" dirty="0" err="1" smtClean="0"/>
              <a:t>src</a:t>
            </a:r>
            <a:r>
              <a:rPr lang="en-US" dirty="0" smtClean="0"/>
              <a:t>' directory you created in </a:t>
            </a:r>
            <a:r>
              <a:rPr lang="en-US" dirty="0" smtClean="0">
                <a:hlinkClick r:id="rId2" action="ppaction://hlinksldjump"/>
              </a:rPr>
              <a:t>Checking out the source code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is a good idea to make a directory where all of your programs.  Type:</a:t>
            </a:r>
            <a:br>
              <a:rPr lang="en-US" dirty="0" smtClean="0"/>
            </a:b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</a:rPr>
              <a:t>mkdir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myproj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/>
              <a:t>(If you have an account in the </a:t>
            </a:r>
            <a:r>
              <a:rPr lang="en-US" dirty="0" err="1" smtClean="0"/>
              <a:t>ramennoodle</a:t>
            </a:r>
            <a:r>
              <a:rPr lang="en-US" dirty="0" smtClean="0"/>
              <a:t> SVN server, check out your working directory instead of creating a new directory.)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Then create a directory for a program.  Type:</a:t>
            </a:r>
            <a:br>
              <a:rPr lang="en-US" dirty="0" smtClean="0"/>
            </a:br>
            <a:r>
              <a:rPr lang="en-US" sz="2000" dirty="0" smtClean="0">
                <a:latin typeface="Consolas" panose="020B0609020204030204" pitchFamily="49" charset="0"/>
              </a:rPr>
              <a:t>    cd </a:t>
            </a:r>
            <a:r>
              <a:rPr lang="en-US" sz="2000" dirty="0" err="1" smtClean="0">
                <a:latin typeface="Consolas" panose="020B0609020204030204" pitchFamily="49" charset="0"/>
              </a:rPr>
              <a:t>myproj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mkdir</a:t>
            </a:r>
            <a:r>
              <a:rPr lang="en-US" sz="2000" dirty="0" smtClean="0">
                <a:latin typeface="Consolas" panose="020B0609020204030204" pitchFamily="49" charset="0"/>
              </a:rPr>
              <a:t> tutorial01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3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02" y="144725"/>
            <a:ext cx="8758751" cy="6512633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In tutorial01, create a source file called main.cpp as: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#include &lt;</a:t>
            </a:r>
            <a:r>
              <a:rPr lang="en-US" sz="1400" dirty="0" err="1" smtClean="0">
                <a:latin typeface="Consolas" panose="020B0609020204030204" pitchFamily="49" charset="0"/>
              </a:rPr>
              <a:t>ysshellext.h</a:t>
            </a:r>
            <a:r>
              <a:rPr lang="en-US" sz="1400" dirty="0" smtClean="0">
                <a:latin typeface="Consolas" panose="020B0609020204030204" pitchFamily="49" charset="0"/>
              </a:rPr>
              <a:t>&gt;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argc,char</a:t>
            </a:r>
            <a:r>
              <a:rPr lang="en-US" sz="1400" dirty="0" smtClean="0">
                <a:latin typeface="Consolas" panose="020B0609020204030204" pitchFamily="49" charset="0"/>
              </a:rPr>
              <a:t> *</a:t>
            </a:r>
            <a:r>
              <a:rPr lang="en-US" sz="1400" dirty="0" err="1" smtClean="0">
                <a:latin typeface="Consolas" panose="020B0609020204030204" pitchFamily="49" charset="0"/>
              </a:rPr>
              <a:t>argv</a:t>
            </a:r>
            <a:r>
              <a:rPr lang="en-US" sz="1400" dirty="0" smtClean="0">
                <a:latin typeface="Consolas" panose="020B0609020204030204" pitchFamily="49" charset="0"/>
              </a:rPr>
              <a:t>[])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YsShellExt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shl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 return 0;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In tutorial01, add CMakeLists.txt as:</a:t>
            </a:r>
          </a:p>
          <a:p>
            <a:pPr marL="914400" lvl="2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add_executable</a:t>
            </a:r>
            <a:r>
              <a:rPr lang="en-US" sz="1400" dirty="0" smtClean="0">
                <a:latin typeface="Consolas" panose="020B0609020204030204" pitchFamily="49" charset="0"/>
              </a:rPr>
              <a:t>(shellext_tutorial01 </a:t>
            </a:r>
            <a:r>
              <a:rPr lang="en-US" sz="1400" dirty="0">
                <a:latin typeface="Consolas" panose="020B0609020204030204" pitchFamily="49" charset="0"/>
              </a:rPr>
              <a:t>main.cpp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err="1" smtClean="0">
                <a:latin typeface="Consolas" panose="020B0609020204030204" pitchFamily="49" charset="0"/>
              </a:rPr>
              <a:t>target_link_libraries</a:t>
            </a:r>
            <a:r>
              <a:rPr lang="en-US" sz="1400" dirty="0" smtClean="0">
                <a:latin typeface="Consolas" panose="020B0609020204030204" pitchFamily="49" charset="0"/>
              </a:rPr>
              <a:t>(shellext_tutorial01 </a:t>
            </a:r>
            <a:r>
              <a:rPr lang="en-US" sz="1400" dirty="0" err="1">
                <a:latin typeface="Consolas" panose="020B0609020204030204" pitchFamily="49" charset="0"/>
              </a:rPr>
              <a:t>geblkernel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geblutil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Open top-level CMakeLists.txt (the file in '</a:t>
            </a:r>
            <a:r>
              <a:rPr lang="en-US" dirty="0" err="1" smtClean="0"/>
              <a:t>src</a:t>
            </a:r>
            <a:r>
              <a:rPr lang="en-US" dirty="0" smtClean="0"/>
              <a:t>' directory) and </a:t>
            </a:r>
            <a:r>
              <a:rPr lang="en-US" u="sng" dirty="0" smtClean="0"/>
              <a:t>ADD</a:t>
            </a:r>
            <a:r>
              <a:rPr lang="en-US" dirty="0" smtClean="0"/>
              <a:t> the following line </a:t>
            </a:r>
            <a:r>
              <a:rPr lang="en-US" u="sng" dirty="0" smtClean="0"/>
              <a:t>IN THE END</a:t>
            </a:r>
            <a:r>
              <a:rPr lang="en-US" dirty="0"/>
              <a:t>:</a:t>
            </a:r>
            <a:br>
              <a:rPr lang="en-US" dirty="0"/>
            </a:br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add_subdirectory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myproj</a:t>
            </a:r>
            <a:r>
              <a:rPr lang="en-US" sz="1400" dirty="0" smtClean="0">
                <a:latin typeface="Consolas" panose="020B0609020204030204" pitchFamily="49" charset="0"/>
              </a:rPr>
              <a:t>/tutorial01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Cd to the 'build' directory and type:</a:t>
            </a:r>
            <a:br>
              <a:rPr lang="en-US" dirty="0" smtClean="0"/>
            </a:br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cmake</a:t>
            </a:r>
            <a:r>
              <a:rPr lang="en-US" sz="1400" dirty="0" smtClean="0">
                <a:latin typeface="Consolas" panose="020B0609020204030204" pitchFamily="49" charset="0"/>
              </a:rPr>
              <a:t> ../</a:t>
            </a:r>
            <a:r>
              <a:rPr lang="en-US" sz="1400" dirty="0" err="1" smtClean="0">
                <a:latin typeface="Consolas" panose="020B0609020204030204" pitchFamily="49" charset="0"/>
              </a:rPr>
              <a:t>src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Then type: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make shellext_tutorial01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macOS</a:t>
            </a:r>
            <a:r>
              <a:rPr lang="en-US" dirty="0" smtClean="0"/>
              <a:t> or open Project.sln and build a project called shellext_tutorial01 in Visual Studio.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0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</TotalTime>
  <Words>4749</Words>
  <Application>Microsoft Office PowerPoint</Application>
  <PresentationFormat>On-screen Show (4:3)</PresentationFormat>
  <Paragraphs>977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Consolas</vt:lpstr>
      <vt:lpstr>Office Theme</vt:lpstr>
      <vt:lpstr>Polygonal Mesh Data Structure (YsShellExt) Tutorial</vt:lpstr>
      <vt:lpstr>Session 1</vt:lpstr>
      <vt:lpstr>Prerequisite</vt:lpstr>
      <vt:lpstr>Checking out the source code</vt:lpstr>
      <vt:lpstr>Setting up build</vt:lpstr>
      <vt:lpstr>For 64-bit build with Visual C++</vt:lpstr>
      <vt:lpstr>Testing the Build Setup</vt:lpstr>
      <vt:lpstr>Tutorial 1: Adding your own program</vt:lpstr>
      <vt:lpstr>PowerPoint Presentation</vt:lpstr>
      <vt:lpstr>PowerPoint Presentation</vt:lpstr>
      <vt:lpstr>Data structure for a mesh</vt:lpstr>
      <vt:lpstr>Creating a mesh with one quadrilateral element.</vt:lpstr>
      <vt:lpstr>PowerPoint Presentation</vt:lpstr>
      <vt:lpstr>Open in PolygonCrest Polygon Editor</vt:lpstr>
      <vt:lpstr>PowerPoint Presentation</vt:lpstr>
      <vt:lpstr>Basic usage of Polygon Crest</vt:lpstr>
      <vt:lpstr>Cross-Section and Viewport</vt:lpstr>
      <vt:lpstr>Making a mesh of z=sin(2*PI/5)*cos(2*PI/5)</vt:lpstr>
      <vt:lpstr>PowerPoint Presentation</vt:lpstr>
      <vt:lpstr>Assigning normal vectors to the polygons.</vt:lpstr>
      <vt:lpstr>Changes from the previous sample</vt:lpstr>
      <vt:lpstr>PowerPoint Presentation</vt:lpstr>
      <vt:lpstr>Tutorial 2: Re-sampling (Down-sampling) a mesh</vt:lpstr>
      <vt:lpstr>Creating a new project</vt:lpstr>
      <vt:lpstr>Write main.cpp in tutorial02</vt:lpstr>
      <vt:lpstr>Test Build</vt:lpstr>
      <vt:lpstr>Then fill Resample function.</vt:lpstr>
      <vt:lpstr>PowerPoint Presentation</vt:lpstr>
      <vt:lpstr>Use YsShellLattice class to accelerate intersection checks.</vt:lpstr>
      <vt:lpstr>Session 2</vt:lpstr>
      <vt:lpstr>Tutorial 3: Polygon-Polygon Intersection Detection</vt:lpstr>
      <vt:lpstr>PowerPoint Presentation</vt:lpstr>
      <vt:lpstr>PowerPoint Presentation</vt:lpstr>
      <vt:lpstr>PowerPoint Presentation</vt:lpstr>
      <vt:lpstr>Tutorial 4: Self-Intersection Check</vt:lpstr>
      <vt:lpstr>PowerPoint Presentation</vt:lpstr>
      <vt:lpstr>PowerPoint Presentation</vt:lpstr>
      <vt:lpstr>PowerPoint Presentation</vt:lpstr>
      <vt:lpstr>PowerPoint Presentation</vt:lpstr>
      <vt:lpstr>Tutorial 5: Triangulation</vt:lpstr>
      <vt:lpstr>PowerPoint Presentation</vt:lpstr>
      <vt:lpstr>Session 3</vt:lpstr>
      <vt:lpstr>Tutorial 6: Statistics</vt:lpstr>
      <vt:lpstr>Tutorial 07: Finding a point connection</vt:lpstr>
      <vt:lpstr>PowerPoint Presentation</vt:lpstr>
      <vt:lpstr>PowerPoint Presentation</vt:lpstr>
      <vt:lpstr>PowerPoint Presentation</vt:lpstr>
      <vt:lpstr>PowerPoint Presentation</vt:lpstr>
      <vt:lpstr>Tutorial 08: Smoothing</vt:lpstr>
      <vt:lpstr>Laplacian with no constraint.</vt:lpstr>
      <vt:lpstr>PowerPoint Presentation</vt:lpstr>
      <vt:lpstr>Constraining boundary vertices </vt:lpstr>
      <vt:lpstr>PowerPoint Presentation</vt:lpstr>
      <vt:lpstr>Constraining vertices on the input mesh</vt:lpstr>
      <vt:lpstr>Change in the LaplacianSmoothing function</vt:lpstr>
      <vt:lpstr>MakeSingleFaceGroup function</vt:lpstr>
      <vt:lpstr>Changes in the main function</vt:lpstr>
      <vt:lpstr>PowerPoint Presentation</vt:lpstr>
      <vt:lpstr>Tutorial 09: Writing a Plug-In for PolygonCrest</vt:lpstr>
      <vt:lpstr>Preparation</vt:lpstr>
      <vt:lpstr>PowerPoint Presentation</vt:lpstr>
      <vt:lpstr>Add your menu call-back function</vt:lpstr>
      <vt:lpstr>Accessing the YsShellExtEdit class in the call-back function.</vt:lpstr>
      <vt:lpstr>Conversion Object</vt:lpstr>
      <vt:lpstr>Example of use of the conversion object</vt:lpstr>
      <vt:lpstr>Accessing selected vertices and polygons</vt:lpstr>
      <vt:lpstr>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Polygonal Mesh Data Structure (YsShellExt) Tutorial</dc:title>
  <dc:creator>Soji Yamakawa</dc:creator>
  <cp:lastModifiedBy>Soji Yamakawa</cp:lastModifiedBy>
  <cp:revision>99</cp:revision>
  <dcterms:created xsi:type="dcterms:W3CDTF">2017-08-29T19:13:03Z</dcterms:created>
  <dcterms:modified xsi:type="dcterms:W3CDTF">2017-10-12T19:23:14Z</dcterms:modified>
</cp:coreProperties>
</file>