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Libre Baskerville"/>
      <p:regular r:id="rId40"/>
      <p:bold r:id="rId41"/>
      <p: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  <p:embeddedFont>
      <p:font typeface="Harmattan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font" Target="fonts/LibreBaskerville-italic.fntdata"/><Relationship Id="rId47" Type="http://schemas.openxmlformats.org/officeDocument/2006/relationships/font" Target="fonts/OpenSans-regular.fntdata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font" Target="fonts/OpenSans-boldItalic.fntdata"/><Relationship Id="rId55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LibreBaskerville-regular.fntdata"/><Relationship Id="rId45" Type="http://schemas.openxmlformats.org/officeDocument/2006/relationships/font" Target="fonts/HelveticaNeue-italic.fntdata"/><Relationship Id="rId32" Type="http://schemas.openxmlformats.org/officeDocument/2006/relationships/slide" Target="slides/slide26.xml"/><Relationship Id="rId37" Type="http://schemas.openxmlformats.org/officeDocument/2006/relationships/font" Target="fonts/Roboto-bold.fntdata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53" Type="http://schemas.openxmlformats.org/officeDocument/2006/relationships/customXml" Target="../customXml/item1.xml"/><Relationship Id="rId5" Type="http://schemas.openxmlformats.org/officeDocument/2006/relationships/slideMaster" Target="slideMasters/slideMaster2.xml"/><Relationship Id="rId44" Type="http://schemas.openxmlformats.org/officeDocument/2006/relationships/font" Target="fonts/HelveticaNeue-bold.fntdata"/><Relationship Id="rId31" Type="http://schemas.openxmlformats.org/officeDocument/2006/relationships/slide" Target="slides/slide25.xml"/><Relationship Id="rId52" Type="http://schemas.openxmlformats.org/officeDocument/2006/relationships/font" Target="fonts/Harmattan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3" Type="http://schemas.openxmlformats.org/officeDocument/2006/relationships/font" Target="fonts/HelveticaNeue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font" Target="fonts/Harmattan-regular.fntdata"/><Relationship Id="rId3" Type="http://schemas.openxmlformats.org/officeDocument/2006/relationships/presProps" Target="presProps.xml"/><Relationship Id="rId46" Type="http://schemas.openxmlformats.org/officeDocument/2006/relationships/font" Target="fonts/HelveticaNeue-boldItalic.fntdata"/><Relationship Id="rId33" Type="http://schemas.openxmlformats.org/officeDocument/2006/relationships/slide" Target="slides/slide27.xml"/><Relationship Id="rId38" Type="http://schemas.openxmlformats.org/officeDocument/2006/relationships/font" Target="fonts/Roboto-italic.fntdata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41" Type="http://schemas.openxmlformats.org/officeDocument/2006/relationships/font" Target="fonts/LibreBaskerville-bold.fntdata"/><Relationship Id="rId20" Type="http://schemas.openxmlformats.org/officeDocument/2006/relationships/slide" Target="slides/slide14.xml"/><Relationship Id="rId54" Type="http://schemas.openxmlformats.org/officeDocument/2006/relationships/customXml" Target="../customXml/item2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font" Target="fonts/OpenSans-italic.fntdata"/><Relationship Id="rId36" Type="http://schemas.openxmlformats.org/officeDocument/2006/relationships/font" Target="fonts/Roboto-regular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5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450f958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ae450f958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fa66c9919_1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afa66c9919_1_1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fa66c99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afa66c991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fa66c991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afa66c9919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fa66c99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afa66c9919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a66c99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afa66c991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fa66c991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afa66c9919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fa66c9919_1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afa66c9919_1_16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fa66c9919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afa66c9919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e450f9583_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ae450f9583_6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a66c9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afa66c991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e450f958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e450f9583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fa66c991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afa66c9919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fa66c991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afa66c9919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fa66c991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afa66c9919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fa66c991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afa66c9919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fa66c9919_1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afa66c9919_1_1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fa66c991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afa66c9919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fa66c9919_1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afa66c9919_1_16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e450f9583_6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ae450f9583_6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fa66c991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afa66c9919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e450f9583_6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ae450f9583_6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e450f9583_6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e450f9583_6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450f9583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ae450f9583_2_1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e450f9583_6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ae450f9583_6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e450f9583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ae450f9583_6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e450f9583_6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ae450f9583_6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e450f9583_6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ae450f9583_6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e450f9583_6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e450f9583_6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.acm.org/doi/proceedings/10.1145/341149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ai-deep-learning-tutorials/variational-autoencoders-an-intuitive-explanation-some-keras-code-bc0362bc8113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hyperlink" Target="https://blog.usejournal.com/understanding-vector-quantized-variational-autoencoders-vq-vae-323d710a888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ilianweng.github.io/lil-log/2018/08/12/from-autoencoder-to-beta-vae.html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hQAcK_Ynun0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s://www.youtube.com/watch?v=hQAcK_Ynun0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lilianweng.github.io/lil-log/2018/08/12/from-autoencoder-to-beta-va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lilianweng.github.io/lil-log/2018/08/12/from-autoencoder-to-beta-va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4450547"/>
            <a:ext cx="9144000" cy="4768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14350" y="4747012"/>
            <a:ext cx="3549170" cy="120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161" name="Google Shape;161;p25"/>
          <p:cNvSpPr txBox="1"/>
          <p:nvPr/>
        </p:nvSpPr>
        <p:spPr>
          <a:xfrm>
            <a:off x="1351950" y="157200"/>
            <a:ext cx="6440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03D4D"/>
                </a:solidFill>
                <a:latin typeface="Harmattan"/>
                <a:ea typeface="Harmattan"/>
                <a:cs typeface="Harmattan"/>
                <a:sym typeface="Harmattan"/>
              </a:rPr>
              <a:t>APSS Seminar -Thursday 21/01/2021</a:t>
            </a:r>
            <a:endParaRPr sz="600">
              <a:latin typeface="Harmattan"/>
              <a:ea typeface="Harmattan"/>
              <a:cs typeface="Harmattan"/>
              <a:sym typeface="Harmattan"/>
            </a:endParaRPr>
          </a:p>
        </p:txBody>
      </p:sp>
      <p:grpSp>
        <p:nvGrpSpPr>
          <p:cNvPr id="162" name="Google Shape;162;p25"/>
          <p:cNvGrpSpPr/>
          <p:nvPr/>
        </p:nvGrpSpPr>
        <p:grpSpPr>
          <a:xfrm>
            <a:off x="859050" y="827824"/>
            <a:ext cx="7425900" cy="3195401"/>
            <a:chOff x="914400" y="-1200131"/>
            <a:chExt cx="19802400" cy="8521070"/>
          </a:xfrm>
        </p:grpSpPr>
        <p:sp>
          <p:nvSpPr>
            <p:cNvPr id="163" name="Google Shape;163;p25"/>
            <p:cNvSpPr txBox="1"/>
            <p:nvPr/>
          </p:nvSpPr>
          <p:spPr>
            <a:xfrm>
              <a:off x="914400" y="-1200131"/>
              <a:ext cx="19802400" cy="57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Privacy-preserving </a:t>
              </a:r>
              <a:r>
                <a:rPr lang="en-GB" sz="3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V</a:t>
              </a:r>
              <a:r>
                <a:rPr lang="en-GB" sz="3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oice </a:t>
              </a:r>
              <a:r>
                <a:rPr lang="en-GB" sz="3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  <a:r>
                <a:rPr lang="en-GB" sz="36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nalysis via Disentangled Representations</a:t>
              </a:r>
              <a:endParaRPr sz="3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Ranya Aloufi, Hamed Haddadi and David Boyle</a:t>
              </a:r>
              <a:endParaRPr sz="15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5657867" y="5300439"/>
              <a:ext cx="10315500" cy="20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50">
                  <a:solidFill>
                    <a:srgbClr val="303D4D"/>
                  </a:solidFill>
                  <a:uFill>
                    <a:noFill/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CCSW'20: Proceedings of the 2020 ACM SIGSAC Conference on Cloud Computing Security Workshop</a:t>
              </a:r>
              <a:r>
                <a:rPr lang="en-GB" sz="1350">
                  <a:solidFill>
                    <a:srgbClr val="303D4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November 2020</a:t>
              </a:r>
              <a:r>
                <a:rPr lang="en-GB" sz="1050">
                  <a:solidFill>
                    <a:srgbClr val="303D4D"/>
                  </a:solidFill>
                  <a:highlight>
                    <a:srgbClr val="FFFFFF"/>
                  </a:highlight>
                </a:rPr>
                <a:t> </a:t>
              </a:r>
              <a:endParaRPr sz="700">
                <a:solidFill>
                  <a:srgbClr val="303D4D"/>
                </a:solidFill>
              </a:endParaRPr>
            </a:p>
          </p:txBody>
        </p:sp>
      </p:grp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503625" y="190600"/>
            <a:ext cx="7501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Background : Variational Autoencoder</a:t>
            </a:r>
            <a:endParaRPr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64" name="Google Shape;264;p34"/>
          <p:cNvSpPr txBox="1"/>
          <p:nvPr/>
        </p:nvSpPr>
        <p:spPr>
          <a:xfrm>
            <a:off x="4087500" y="4599525"/>
            <a:ext cx="429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3"/>
              </a:rPr>
              <a:t>https://medium.com/ai-deep-learning-tutorials/variational-autoencoders-an-intuitive-explanation-some-keras-code-bc0362bc8113</a:t>
            </a:r>
            <a:r>
              <a:rPr lang="en-GB" sz="900"/>
              <a:t> </a:t>
            </a:r>
            <a:r>
              <a:rPr lang="en-GB" sz="1100"/>
              <a:t> </a:t>
            </a:r>
            <a:endParaRPr sz="11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350" y="894250"/>
            <a:ext cx="5826601" cy="3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Framework</a:t>
            </a:r>
            <a:endParaRPr sz="700"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 b="0" l="0" r="-6439" t="0"/>
          <a:stretch/>
        </p:blipFill>
        <p:spPr>
          <a:xfrm>
            <a:off x="1519001" y="869475"/>
            <a:ext cx="6196276" cy="3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7329900" y="3839750"/>
            <a:ext cx="15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(Aloufi et al., 2020, Figure 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General </a:t>
            </a: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Framework</a:t>
            </a:r>
            <a:endParaRPr sz="700"/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84" name="Google Shape;284;p36"/>
          <p:cNvSpPr txBox="1"/>
          <p:nvPr/>
        </p:nvSpPr>
        <p:spPr>
          <a:xfrm>
            <a:off x="514350" y="1458300"/>
            <a:ext cx="6975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Given user preference, map it into 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into </a:t>
            </a:r>
            <a:r>
              <a:rPr i="1"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n 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tasks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Models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lphaL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For each task, build a specific encoder branch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1" marL="9144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lphaL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Decoder: vocoder to concatenate features from each branch and reconstructs speech.  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1296750" y="116800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</a:t>
            </a:r>
            <a:r>
              <a:rPr b="1" lang="en-GB" sz="2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Framework</a:t>
            </a:r>
            <a:endParaRPr sz="100"/>
          </a:p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93" name="Google Shape;293;p37"/>
          <p:cNvSpPr txBox="1"/>
          <p:nvPr/>
        </p:nvSpPr>
        <p:spPr>
          <a:xfrm>
            <a:off x="6869125" y="3790875"/>
            <a:ext cx="15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(Aloufi et al., 2020, Figure 3)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2880" l="0" r="2095" t="3582"/>
          <a:stretch/>
        </p:blipFill>
        <p:spPr>
          <a:xfrm>
            <a:off x="1164300" y="620375"/>
            <a:ext cx="5704826" cy="3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/>
          <p:nvPr/>
        </p:nvSpPr>
        <p:spPr>
          <a:xfrm>
            <a:off x="470500" y="4464282"/>
            <a:ext cx="86736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0" y="91600"/>
            <a:ext cx="7774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Framework: Disentanglement</a:t>
            </a:r>
            <a:endParaRPr sz="300"/>
          </a:p>
        </p:txBody>
      </p:sp>
      <p:sp>
        <p:nvSpPr>
          <p:cNvPr id="301" name="Google Shape;301;p38"/>
          <p:cNvSpPr txBox="1"/>
          <p:nvPr/>
        </p:nvSpPr>
        <p:spPr>
          <a:xfrm>
            <a:off x="676050" y="4721685"/>
            <a:ext cx="3366600" cy="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498800" y="1273500"/>
            <a:ext cx="1593300" cy="123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8"/>
          <p:cNvGrpSpPr/>
          <p:nvPr/>
        </p:nvGrpSpPr>
        <p:grpSpPr>
          <a:xfrm>
            <a:off x="2648183" y="531621"/>
            <a:ext cx="4318240" cy="3793648"/>
            <a:chOff x="2398510" y="684375"/>
            <a:chExt cx="4817314" cy="4148784"/>
          </a:xfrm>
        </p:grpSpPr>
        <p:sp>
          <p:nvSpPr>
            <p:cNvPr id="305" name="Google Shape;305;p38"/>
            <p:cNvSpPr/>
            <p:nvPr/>
          </p:nvSpPr>
          <p:spPr>
            <a:xfrm>
              <a:off x="4077717" y="684375"/>
              <a:ext cx="1458900" cy="429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Raw data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756924" y="1556507"/>
              <a:ext cx="1458900" cy="42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Speaker Identification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398510" y="1556507"/>
              <a:ext cx="1458900" cy="42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Speech Recognition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1441" y="2096256"/>
              <a:ext cx="12936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Droid Sans"/>
                  <a:ea typeface="Droid Sans"/>
                  <a:cs typeface="Droid Sans"/>
                  <a:sym typeface="Droid Sans"/>
                </a:rPr>
                <a:t>VQVAE</a:t>
              </a:r>
              <a:endParaRPr b="1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09" name="Google Shape;309;p38"/>
            <p:cNvCxnSpPr>
              <a:stCxn id="305" idx="2"/>
              <a:endCxn id="306" idx="0"/>
            </p:cNvCxnSpPr>
            <p:nvPr/>
          </p:nvCxnSpPr>
          <p:spPr>
            <a:xfrm flipH="1" rot="-5400000">
              <a:off x="5425167" y="495375"/>
              <a:ext cx="443100" cy="1679100"/>
            </a:xfrm>
            <a:prstGeom prst="bentConnector3">
              <a:avLst>
                <a:gd fmla="val 5000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8"/>
            <p:cNvCxnSpPr>
              <a:stCxn id="307" idx="0"/>
              <a:endCxn id="305" idx="2"/>
            </p:cNvCxnSpPr>
            <p:nvPr/>
          </p:nvCxnSpPr>
          <p:spPr>
            <a:xfrm rot="-5400000">
              <a:off x="3745960" y="495407"/>
              <a:ext cx="443100" cy="1679100"/>
            </a:xfrm>
            <a:prstGeom prst="bentConnector3">
              <a:avLst>
                <a:gd fmla="val 5000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38"/>
            <p:cNvSpPr/>
            <p:nvPr/>
          </p:nvSpPr>
          <p:spPr>
            <a:xfrm>
              <a:off x="2481140" y="3010381"/>
              <a:ext cx="1293600" cy="4290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Content/ Speech embedding</a:t>
              </a:r>
              <a:endParaRPr sz="9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4157016" y="3674979"/>
              <a:ext cx="1293600" cy="4290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Decoder: WaveRNN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5839521" y="3010381"/>
              <a:ext cx="1293600" cy="4290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Speaker embedding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4157019" y="4404159"/>
              <a:ext cx="1293600" cy="429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Reconstructed speech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315" name="Google Shape;315;p38"/>
            <p:cNvCxnSpPr>
              <a:stCxn id="314" idx="0"/>
              <a:endCxn id="312" idx="2"/>
            </p:cNvCxnSpPr>
            <p:nvPr/>
          </p:nvCxnSpPr>
          <p:spPr>
            <a:xfrm rot="-5400000">
              <a:off x="4653969" y="4253709"/>
              <a:ext cx="300300" cy="600"/>
            </a:xfrm>
            <a:prstGeom prst="bentConnector3">
              <a:avLst>
                <a:gd fmla="val 4998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8"/>
            <p:cNvCxnSpPr>
              <a:stCxn id="312" idx="0"/>
              <a:endCxn id="313" idx="2"/>
            </p:cNvCxnSpPr>
            <p:nvPr/>
          </p:nvCxnSpPr>
          <p:spPr>
            <a:xfrm rot="-5400000">
              <a:off x="5527266" y="2716029"/>
              <a:ext cx="235500" cy="1682400"/>
            </a:xfrm>
            <a:prstGeom prst="bentConnector3">
              <a:avLst>
                <a:gd fmla="val 50021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8"/>
            <p:cNvCxnSpPr>
              <a:stCxn id="312" idx="0"/>
              <a:endCxn id="311" idx="2"/>
            </p:cNvCxnSpPr>
            <p:nvPr/>
          </p:nvCxnSpPr>
          <p:spPr>
            <a:xfrm flipH="1" rot="5400000">
              <a:off x="3848166" y="2719329"/>
              <a:ext cx="235500" cy="1675800"/>
            </a:xfrm>
            <a:prstGeom prst="bentConnector3">
              <a:avLst>
                <a:gd fmla="val 50021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38"/>
            <p:cNvSpPr/>
            <p:nvPr/>
          </p:nvSpPr>
          <p:spPr>
            <a:xfrm>
              <a:off x="5839820" y="2207026"/>
              <a:ext cx="12936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Droid Sans"/>
                  <a:ea typeface="Droid Sans"/>
                  <a:cs typeface="Droid Sans"/>
                  <a:sym typeface="Droid Sans"/>
                </a:rPr>
                <a:t>Thin Resnet-34</a:t>
              </a:r>
              <a:endParaRPr b="1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19" name="Google Shape;319;p38"/>
          <p:cNvSpPr/>
          <p:nvPr/>
        </p:nvSpPr>
        <p:spPr>
          <a:xfrm>
            <a:off x="5511350" y="1273500"/>
            <a:ext cx="1593300" cy="123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38"/>
          <p:cNvCxnSpPr>
            <a:stCxn id="311" idx="0"/>
            <a:endCxn id="303" idx="2"/>
          </p:cNvCxnSpPr>
          <p:nvPr/>
        </p:nvCxnSpPr>
        <p:spPr>
          <a:xfrm rot="10800000">
            <a:off x="3295443" y="2507621"/>
            <a:ext cx="66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8"/>
          <p:cNvCxnSpPr>
            <a:stCxn id="313" idx="0"/>
            <a:endCxn id="319" idx="2"/>
          </p:cNvCxnSpPr>
          <p:nvPr/>
        </p:nvCxnSpPr>
        <p:spPr>
          <a:xfrm rot="10800000">
            <a:off x="6307996" y="2507621"/>
            <a:ext cx="45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8"/>
          <p:cNvCxnSpPr>
            <a:stCxn id="305" idx="2"/>
          </p:cNvCxnSpPr>
          <p:nvPr/>
        </p:nvCxnSpPr>
        <p:spPr>
          <a:xfrm flipH="1">
            <a:off x="4801303" y="923898"/>
            <a:ext cx="60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3" name="Google Shape;3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950" y="2940575"/>
            <a:ext cx="182700" cy="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871325" y="246525"/>
            <a:ext cx="6975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Speech Recognition Task:</a:t>
            </a: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Vector Quantized Variational Autoencoder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32" name="Google Shape;332;p39"/>
          <p:cNvSpPr txBox="1"/>
          <p:nvPr/>
        </p:nvSpPr>
        <p:spPr>
          <a:xfrm>
            <a:off x="454500" y="1242300"/>
            <a:ext cx="82350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Learns discrete latent representations by mapping the output of the encoder  to the closest vector from a codebook of K vectors.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1111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3657600" marR="0" rtl="0" algn="l">
              <a:lnSpc>
                <a:spcPct val="139958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862"/>
            <a:ext cx="9144001" cy="197947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/>
        </p:nvSpPr>
        <p:spPr>
          <a:xfrm>
            <a:off x="1928800" y="4527900"/>
            <a:ext cx="638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https://blog.usejournal.com/understanding-vector-quantized-variational-autoencoders-vq-vae-323d710a888a</a:t>
            </a:r>
            <a:r>
              <a:rPr lang="en-GB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871325" y="246525"/>
            <a:ext cx="6975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Speech Recognition Task:</a:t>
            </a:r>
            <a:r>
              <a:rPr b="1" lang="en-GB" sz="2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Vector Quantized Variational Autoencoder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1" name="Google Shape;341;p4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43" name="Google Shape;343;p40"/>
          <p:cNvSpPr txBox="1"/>
          <p:nvPr/>
        </p:nvSpPr>
        <p:spPr>
          <a:xfrm>
            <a:off x="514350" y="1458300"/>
            <a:ext cx="82350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Learns discrete latent representations by mapping the output of the encoder  to the closest vector from a codebook of K code vectors.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079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50"/>
              <a:buFont typeface="Droid Sans"/>
              <a:buChar char="●"/>
            </a:pPr>
            <a:r>
              <a:rPr b="1" i="1"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VQ loss</a:t>
            </a:r>
            <a:r>
              <a:rPr b="1"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:</a:t>
            </a:r>
            <a:r>
              <a:rPr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 The L2 error between the embedding space and the encoder outputs.</a:t>
            </a:r>
            <a:endParaRPr sz="1250">
              <a:solidFill>
                <a:srgbClr val="11111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0797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50"/>
              <a:buFont typeface="Droid Sans"/>
              <a:buChar char="●"/>
            </a:pPr>
            <a:r>
              <a:rPr b="1" i="1"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Commitment loss</a:t>
            </a:r>
            <a:r>
              <a:rPr b="1"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:</a:t>
            </a:r>
            <a:r>
              <a:rPr lang="en-GB" sz="1250">
                <a:solidFill>
                  <a:srgbClr val="111111"/>
                </a:solidFill>
                <a:latin typeface="Droid Sans"/>
                <a:ea typeface="Droid Sans"/>
                <a:cs typeface="Droid Sans"/>
                <a:sym typeface="Droid Sans"/>
              </a:rPr>
              <a:t> A measure to encourage the encoder output to stay close to the embedding space and to prevent it from fluctuating too frequently from one code vector to another.</a:t>
            </a:r>
            <a:endParaRPr sz="1250">
              <a:solidFill>
                <a:srgbClr val="11111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3657600" marR="0" rtl="0" algn="l">
              <a:lnSpc>
                <a:spcPct val="139958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https://lilianweng.github.io/lil-log/2018/08/12/from-autoencoder-to-beta-vae.html</a:t>
            </a:r>
            <a:r>
              <a:rPr lang="en-GB" sz="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9144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225" y="2467413"/>
            <a:ext cx="62293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921550" y="246525"/>
            <a:ext cx="8090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Speaker Verification Task: Thin Resnet-34</a:t>
            </a:r>
            <a:endParaRPr sz="700"/>
          </a:p>
        </p:txBody>
      </p:sp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53" name="Google Shape;353;p41"/>
          <p:cNvSpPr txBox="1"/>
          <p:nvPr/>
        </p:nvSpPr>
        <p:spPr>
          <a:xfrm>
            <a:off x="514350" y="1458300"/>
            <a:ext cx="6975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CNN model trained to learn speaker embeddings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Trained on Voxceleb, speaker identification task 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514350" y="512050"/>
            <a:ext cx="8081116" cy="3677625"/>
            <a:chOff x="0" y="0"/>
            <a:chExt cx="13771500" cy="9807000"/>
          </a:xfrm>
        </p:grpSpPr>
        <p:sp>
          <p:nvSpPr>
            <p:cNvPr id="360" name="Google Shape;360;p42"/>
            <p:cNvSpPr txBox="1"/>
            <p:nvPr/>
          </p:nvSpPr>
          <p:spPr>
            <a:xfrm>
              <a:off x="0" y="2523000"/>
              <a:ext cx="13177500" cy="72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AutoNum type="arabicPeriod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Attribute inference attack on representations extracted from pretrained acoustic models 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29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AutoNum type="arabicPeriod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Defense efficiency of the framework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1" name="Google Shape;361;p42"/>
            <p:cNvSpPr txBox="1"/>
            <p:nvPr/>
          </p:nvSpPr>
          <p:spPr>
            <a:xfrm>
              <a:off x="0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Experiments</a:t>
              </a:r>
              <a:endParaRPr b="1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62" name="Google Shape;362;p4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3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Attributes Per Dataset</a:t>
            </a:r>
            <a:endParaRPr sz="700"/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73" name="Google Shape;373;p43"/>
          <p:cNvSpPr txBox="1"/>
          <p:nvPr/>
        </p:nvSpPr>
        <p:spPr>
          <a:xfrm>
            <a:off x="514350" y="1458300"/>
            <a:ext cx="6975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b="1"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Emotion and gender: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 IEMOCAP (12h, 4 emotions), RAVDESS (1,440 recordings, 7 emotions)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b="1"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Emotion: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 SAVEE (480 recordings, 7 emotions)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b="1"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Gender</a:t>
            </a:r>
            <a:r>
              <a:rPr b="1"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: 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Librispeech (100 hours, 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audiobooks</a:t>
            </a: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), VoxCeleb (1,251 celebrities, 1,200 recordings) 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4450547"/>
            <a:ext cx="9144000" cy="4768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962623" y="514350"/>
            <a:ext cx="52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Voice Privacy Issues</a:t>
            </a:r>
            <a:endParaRPr sz="700"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1566473" y="2987703"/>
            <a:ext cx="6298801" cy="194432"/>
            <a:chOff x="494785" y="2273528"/>
            <a:chExt cx="6298801" cy="194432"/>
          </a:xfrm>
        </p:grpSpPr>
        <p:sp>
          <p:nvSpPr>
            <p:cNvPr id="173" name="Google Shape;173;p26"/>
            <p:cNvSpPr txBox="1"/>
            <p:nvPr/>
          </p:nvSpPr>
          <p:spPr>
            <a:xfrm>
              <a:off x="494785" y="2273528"/>
              <a:ext cx="1635805" cy="194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Emotion</a:t>
              </a:r>
              <a:endParaRPr sz="700"/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2651178" y="2273528"/>
              <a:ext cx="1635750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Health conditions</a:t>
              </a:r>
              <a:endParaRPr sz="700"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4870061" y="2273538"/>
              <a:ext cx="1923525" cy="1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Age, gender, accent</a:t>
              </a:r>
              <a:endParaRPr sz="700"/>
            </a:p>
          </p:txBody>
        </p:sp>
      </p:grp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25" y="2004825"/>
            <a:ext cx="789350" cy="7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125" y="1961350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350" y="2004838"/>
            <a:ext cx="789350" cy="7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 1: Inference attac</a:t>
            </a:r>
            <a:r>
              <a:rPr b="1" lang="en-GB" sz="29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ks</a:t>
            </a:r>
            <a:endParaRPr sz="2900"/>
          </a:p>
        </p:txBody>
      </p:sp>
      <p:sp>
        <p:nvSpPr>
          <p:cNvPr id="380" name="Google Shape;380;p44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382" name="Google Shape;382;p44"/>
          <p:cNvSpPr txBox="1"/>
          <p:nvPr/>
        </p:nvSpPr>
        <p:spPr>
          <a:xfrm>
            <a:off x="514350" y="1458300"/>
            <a:ext cx="6975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Extract representations from pre-trained wav2vec model and DeepSpeech2 as input features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Train Logistic regression, SVM, Random Forest, Multilayer perceptron to infer gender, emotion on both on all 5 datasets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 sz="1000"/>
          </a:p>
        </p:txBody>
      </p:sp>
      <p:sp>
        <p:nvSpPr>
          <p:cNvPr id="389" name="Google Shape;389;p45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45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159575"/>
            <a:ext cx="8839201" cy="209694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/>
          <p:nvPr/>
        </p:nvSpPr>
        <p:spPr>
          <a:xfrm>
            <a:off x="6386525" y="3415800"/>
            <a:ext cx="22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(Aloufi et al., 2020, Table 1)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1296725" y="246525"/>
            <a:ext cx="7168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 2: </a:t>
            </a:r>
            <a:r>
              <a:rPr b="1" lang="en-GB" sz="27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Framework evaluation</a:t>
            </a:r>
            <a:endParaRPr sz="300"/>
          </a:p>
        </p:txBody>
      </p:sp>
      <p:sp>
        <p:nvSpPr>
          <p:cNvPr id="399" name="Google Shape;399;p46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01" name="Google Shape;401;p46"/>
          <p:cNvSpPr txBox="1"/>
          <p:nvPr/>
        </p:nvSpPr>
        <p:spPr>
          <a:xfrm>
            <a:off x="514350" y="1458300"/>
            <a:ext cx="6975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Train the model branches and decoder for speech recognition and speaker identification, using Librispeech dataset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800"/>
              <a:buFont typeface="Droid Sans"/>
              <a:buAutoNum type="arabicPeriod"/>
            </a:pPr>
            <a:r>
              <a:rPr lang="en-GB"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Evaluate inference accuracy on reconstructed speech</a:t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03D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Results: Gender</a:t>
            </a:r>
            <a:endParaRPr sz="1000"/>
          </a:p>
        </p:txBody>
      </p:sp>
      <p:sp>
        <p:nvSpPr>
          <p:cNvPr id="408" name="Google Shape;408;p4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9" name="Google Shape;409;p47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10" name="Google Shape;410;p47"/>
          <p:cNvSpPr txBox="1"/>
          <p:nvPr/>
        </p:nvSpPr>
        <p:spPr>
          <a:xfrm>
            <a:off x="6386525" y="3415800"/>
            <a:ext cx="22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(Aloufi et al., 2020, Table 3)</a:t>
            </a:r>
            <a:endParaRPr sz="1100"/>
          </a:p>
        </p:txBody>
      </p:sp>
      <p:pic>
        <p:nvPicPr>
          <p:cNvPr id="411" name="Google Shape;411;p47"/>
          <p:cNvPicPr preferRelativeResize="0"/>
          <p:nvPr/>
        </p:nvPicPr>
        <p:blipFill rotWithShape="1">
          <a:blip r:embed="rId3">
            <a:alphaModFix/>
          </a:blip>
          <a:srcRect b="0" l="0" r="1941" t="0"/>
          <a:stretch/>
        </p:blipFill>
        <p:spPr>
          <a:xfrm>
            <a:off x="45275" y="1051900"/>
            <a:ext cx="8966576" cy="2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Results: Emotion</a:t>
            </a:r>
            <a:endParaRPr sz="1000"/>
          </a:p>
        </p:txBody>
      </p:sp>
      <p:sp>
        <p:nvSpPr>
          <p:cNvPr id="418" name="Google Shape;418;p4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20" name="Google Shape;420;p48"/>
          <p:cNvSpPr txBox="1"/>
          <p:nvPr/>
        </p:nvSpPr>
        <p:spPr>
          <a:xfrm>
            <a:off x="6448350" y="3984550"/>
            <a:ext cx="22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(Aloufi et al., 2020, Figure 6)</a:t>
            </a:r>
            <a:endParaRPr sz="1100"/>
          </a:p>
        </p:txBody>
      </p:sp>
      <p:pic>
        <p:nvPicPr>
          <p:cNvPr id="421" name="Google Shape;4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5" y="883275"/>
            <a:ext cx="8976322" cy="297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"/>
          <p:cNvSpPr txBox="1"/>
          <p:nvPr/>
        </p:nvSpPr>
        <p:spPr>
          <a:xfrm>
            <a:off x="1296725" y="24652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 sz="1000"/>
          </a:p>
        </p:txBody>
      </p:sp>
      <p:sp>
        <p:nvSpPr>
          <p:cNvPr id="428" name="Google Shape;428;p4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430" name="Google Shape;430;p49"/>
          <p:cNvSpPr txBox="1"/>
          <p:nvPr/>
        </p:nvSpPr>
        <p:spPr>
          <a:xfrm>
            <a:off x="6300800" y="4061763"/>
            <a:ext cx="22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(Aloufi et al., 2020, Table 2)</a:t>
            </a:r>
            <a:endParaRPr sz="1100"/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0" y="840450"/>
            <a:ext cx="5760250" cy="3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1296750" y="192375"/>
            <a:ext cx="6550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</a:t>
            </a:r>
            <a:endParaRPr sz="1000"/>
          </a:p>
        </p:txBody>
      </p:sp>
      <p:sp>
        <p:nvSpPr>
          <p:cNvPr id="438" name="Google Shape;438;p5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440" name="Google Shape;440;p50" title="AudioSni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850" y="706575"/>
            <a:ext cx="4788750" cy="35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0"/>
          <p:cNvSpPr txBox="1"/>
          <p:nvPr/>
        </p:nvSpPr>
        <p:spPr>
          <a:xfrm>
            <a:off x="3672150" y="4499625"/>
            <a:ext cx="4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https://www.youtube.com/watch?v=hQAcK_Ynun0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51"/>
          <p:cNvGrpSpPr/>
          <p:nvPr/>
        </p:nvGrpSpPr>
        <p:grpSpPr>
          <a:xfrm>
            <a:off x="514350" y="512050"/>
            <a:ext cx="7197269" cy="3818499"/>
            <a:chOff x="0" y="0"/>
            <a:chExt cx="18602400" cy="10182664"/>
          </a:xfrm>
        </p:grpSpPr>
        <p:sp>
          <p:nvSpPr>
            <p:cNvPr id="448" name="Google Shape;448;p51"/>
            <p:cNvSpPr txBox="1"/>
            <p:nvPr/>
          </p:nvSpPr>
          <p:spPr>
            <a:xfrm>
              <a:off x="0" y="2523364"/>
              <a:ext cx="18602400" cy="76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Shows plausibility of inference attacks for gender and emotion using models trained on other tasks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Low and medium reduces inference attacks to nearly random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Speech recognition performance suffers slightly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51"/>
            <p:cNvSpPr txBox="1"/>
            <p:nvPr/>
          </p:nvSpPr>
          <p:spPr>
            <a:xfrm>
              <a:off x="39345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Discussion</a:t>
              </a:r>
              <a:endParaRPr sz="700"/>
            </a:p>
          </p:txBody>
        </p:sp>
      </p:grp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52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458" name="Google Shape;458;p52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Only acoustic features are considered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Requires a new model for each feature type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Does not evaluate their approach on other personal attributes (mental/physical abilities, age)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75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400"/>
                <a:buFont typeface="Open Sans"/>
                <a:buAutoNum type="arabicPeriod"/>
              </a:pPr>
              <a:r>
                <a:rPr lang="en-GB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Quality of audio is altered</a:t>
              </a:r>
              <a:endParaRPr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9" name="Google Shape;459;p52"/>
            <p:cNvSpPr txBox="1"/>
            <p:nvPr/>
          </p:nvSpPr>
          <p:spPr>
            <a:xfrm>
              <a:off x="39345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Limitations</a:t>
              </a:r>
              <a:endParaRPr sz="700"/>
            </a:p>
          </p:txBody>
        </p:sp>
      </p:grpSp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1" name="Google Shape;461;p5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62" name="Google Shape;462;p52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53"/>
          <p:cNvGrpSpPr/>
          <p:nvPr/>
        </p:nvGrpSpPr>
        <p:grpSpPr>
          <a:xfrm>
            <a:off x="514350" y="512038"/>
            <a:ext cx="6975900" cy="3012662"/>
            <a:chOff x="0" y="0"/>
            <a:chExt cx="18602400" cy="8033764"/>
          </a:xfrm>
        </p:grpSpPr>
        <p:sp>
          <p:nvSpPr>
            <p:cNvPr id="469" name="Google Shape;469;p53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AutoNum type="arabicPeriod"/>
              </a:pPr>
              <a:r>
                <a:rPr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Preech: A system for privacy-preserving speech transcription. </a:t>
              </a:r>
              <a:r>
                <a:rPr i="1"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S Ahmed, AR Chowdhury, K Fawaz, P Ramanathan - 29th USENIX Security …, 2020</a:t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○"/>
              </a:pPr>
              <a:r>
                <a:rPr i="1"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Considers linguistic and acoustic feature.</a:t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AutoNum type="arabicPeriod"/>
              </a:pPr>
              <a:r>
                <a:rPr i="1"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Voice-Indistinguishability: Protecting Voiceprint In Privacy-Preserving Speech Data Release.Y. Han, S. Li, Y. Cao, Q. Ma and M. Yoshikawa -IEEE International Conference on Multimedia and Expo (ICME), London, United Kingdom, 2020.</a:t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AutoNum type="arabicPeriod"/>
              </a:pPr>
              <a:r>
                <a:rPr i="1"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Paralinguistic Privacy Protection at the Edge. Ranya Aloufi, Hamed Haddadi, David Boyle</a:t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200"/>
                <a:buFont typeface="Open Sans"/>
                <a:buChar char="○"/>
              </a:pPr>
              <a:r>
                <a:rPr i="1" lang="en-GB" sz="1200">
                  <a:solidFill>
                    <a:srgbClr val="303D4D"/>
                  </a:solidFill>
                  <a:latin typeface="Open Sans"/>
                  <a:ea typeface="Open Sans"/>
                  <a:cs typeface="Open Sans"/>
                  <a:sym typeface="Open Sans"/>
                </a:rPr>
                <a:t>Extension for edge </a:t>
              </a:r>
              <a:endParaRPr i="1"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0" name="Google Shape;470;p53"/>
            <p:cNvSpPr txBox="1"/>
            <p:nvPr/>
          </p:nvSpPr>
          <p:spPr>
            <a:xfrm>
              <a:off x="3934567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Related Work</a:t>
              </a:r>
              <a:endParaRPr sz="700"/>
            </a:p>
          </p:txBody>
        </p:sp>
      </p:grpSp>
      <p:sp>
        <p:nvSpPr>
          <p:cNvPr id="471" name="Google Shape;471;p5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232300" y="246450"/>
            <a:ext cx="5949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Learning Latent Representations</a:t>
            </a:r>
            <a:endParaRPr sz="20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2715" l="1620" r="3078" t="1991"/>
          <a:stretch/>
        </p:blipFill>
        <p:spPr>
          <a:xfrm>
            <a:off x="1683275" y="685800"/>
            <a:ext cx="5047051" cy="36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911600" y="3834950"/>
            <a:ext cx="15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(Aloufi et al., 2020, </a:t>
            </a:r>
            <a:r>
              <a:rPr lang="en-GB"/>
              <a:t>Figure 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0" y="4450547"/>
            <a:ext cx="9144000" cy="4768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14350" y="512038"/>
            <a:ext cx="6975899" cy="3012662"/>
            <a:chOff x="0" y="0"/>
            <a:chExt cx="18602400" cy="8033764"/>
          </a:xfrm>
        </p:grpSpPr>
        <p:sp>
          <p:nvSpPr>
            <p:cNvPr id="197" name="Google Shape;197;p28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Open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Show inference attacks of </a:t>
              </a: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emotion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, </a:t>
              </a: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identity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and </a:t>
              </a:r>
              <a:r>
                <a:rPr b="1"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gender </a:t>
              </a: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on commonly used acoustic models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Propose a privacy-aware framework with different levels of privacy. The framework is based on a quantized variational autoencoder model and disentanglement learning.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Evaluate their framework on 5 different datasets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415433" y="0"/>
              <a:ext cx="137715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Paper’s Contributions</a:t>
              </a:r>
              <a:endParaRPr sz="700"/>
            </a:p>
          </p:txBody>
        </p:sp>
      </p:grp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514350" y="512050"/>
            <a:ext cx="7332913" cy="3012650"/>
            <a:chOff x="0" y="31"/>
            <a:chExt cx="19554433" cy="8033733"/>
          </a:xfrm>
        </p:grpSpPr>
        <p:sp>
          <p:nvSpPr>
            <p:cNvPr id="207" name="Google Shape;207;p29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2385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User shares voice recordings with cloud service providers to accomplish a certain task but do not wish to share additional attributes..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2385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500"/>
                <a:buFont typeface="Droid Sans"/>
                <a:buAutoNum type="arabicPeriod"/>
              </a:pPr>
              <a:r>
                <a:rPr lang="en-GB" sz="15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Attacker (service provider, surveillance agency, advertiser) wants to infer sensitive attributes to track the user, advertise to them or sell their data. </a:t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29"/>
            <p:cNvSpPr txBox="1"/>
            <p:nvPr/>
          </p:nvSpPr>
          <p:spPr>
            <a:xfrm>
              <a:off x="2086333" y="31"/>
              <a:ext cx="17468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Scenario and Threat Model</a:t>
              </a:r>
              <a:endParaRPr sz="700"/>
            </a:p>
          </p:txBody>
        </p:sp>
      </p:grp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514350" y="512050"/>
            <a:ext cx="7332913" cy="3012650"/>
            <a:chOff x="0" y="31"/>
            <a:chExt cx="19554433" cy="8033733"/>
          </a:xfrm>
        </p:grpSpPr>
        <p:sp>
          <p:nvSpPr>
            <p:cNvPr id="217" name="Google Shape;217;p30"/>
            <p:cNvSpPr txBox="1"/>
            <p:nvPr/>
          </p:nvSpPr>
          <p:spPr>
            <a:xfrm>
              <a:off x="0" y="2523364"/>
              <a:ext cx="18602400" cy="55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AutoNum type="arabicPeriod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To what extent </a:t>
              </a: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can an attacker infer sensitive attributes?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45720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2900" lvl="0" marL="45720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800"/>
                <a:buFont typeface="Droid Sans"/>
                <a:buAutoNum type="arabicPeriod"/>
              </a:pPr>
              <a:r>
                <a:rPr lang="en-GB" sz="18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 Can we build a effective defense?</a:t>
              </a:r>
              <a:endParaRPr sz="18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2086333" y="31"/>
              <a:ext cx="17468100" cy="13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Research Questions</a:t>
              </a:r>
              <a:endParaRPr sz="700"/>
            </a:p>
          </p:txBody>
        </p:sp>
      </p:grp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1"/>
          <p:cNvGrpSpPr/>
          <p:nvPr/>
        </p:nvGrpSpPr>
        <p:grpSpPr>
          <a:xfrm>
            <a:off x="514350" y="512050"/>
            <a:ext cx="7501336" cy="3549050"/>
            <a:chOff x="0" y="0"/>
            <a:chExt cx="13771500" cy="2741003"/>
          </a:xfrm>
        </p:grpSpPr>
        <p:sp>
          <p:nvSpPr>
            <p:cNvPr id="227" name="Google Shape;227;p31"/>
            <p:cNvSpPr txBox="1"/>
            <p:nvPr/>
          </p:nvSpPr>
          <p:spPr>
            <a:xfrm>
              <a:off x="0" y="786203"/>
              <a:ext cx="13771500" cy="19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Learning t</a:t>
              </a:r>
              <a:r>
                <a:rPr lang="en-GB" sz="20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echnique to separate representations</a:t>
              </a:r>
              <a:endParaRPr sz="20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9250" lvl="0" marL="45720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900"/>
                <a:buFont typeface="Droid Sans"/>
                <a:buChar char="●"/>
              </a:pPr>
              <a:r>
                <a:rPr lang="en-GB" sz="19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Computer vision: body pose or shape, face shape, make up</a:t>
              </a:r>
              <a:endParaRPr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9250" lvl="0" marL="45720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900"/>
                <a:buFont typeface="Droid Sans"/>
                <a:buChar char="●"/>
              </a:pPr>
              <a:r>
                <a:rPr lang="en-GB" sz="19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NLP: syntax and semantics</a:t>
              </a:r>
              <a:endParaRPr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-349250" lvl="0" marL="45720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D4D"/>
                </a:buClr>
                <a:buSzPts val="1900"/>
                <a:buFont typeface="Droid Sans"/>
                <a:buChar char="●"/>
              </a:pPr>
              <a:r>
                <a:rPr lang="en-GB" sz="1900">
                  <a:solidFill>
                    <a:srgbClr val="303D4D"/>
                  </a:solidFill>
                  <a:latin typeface="Droid Sans"/>
                  <a:ea typeface="Droid Sans"/>
                  <a:cs typeface="Droid Sans"/>
                  <a:sym typeface="Droid Sans"/>
                </a:rPr>
                <a:t>Speech : content, accent, prosody, emotion, language, environment</a:t>
              </a:r>
              <a:endParaRPr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0" y="0"/>
              <a:ext cx="13771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Background : </a:t>
              </a:r>
              <a:r>
                <a:rPr b="1" lang="en-GB" sz="3400">
                  <a:solidFill>
                    <a:srgbClr val="303D4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Disentanglement</a:t>
              </a:r>
              <a:endParaRPr sz="20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514350" y="294750"/>
            <a:ext cx="7501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Background : Auto Encoder</a:t>
            </a:r>
            <a:endParaRPr sz="2000"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25" y="1050725"/>
            <a:ext cx="6737924" cy="3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3528925" y="4132250"/>
            <a:ext cx="423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4"/>
              </a:rPr>
              <a:t>https://lilianweng.github.io/lil-log/2018/08/12/from-autoencoder-to-beta-vae.html</a:t>
            </a:r>
            <a:r>
              <a:rPr lang="en-GB" sz="900"/>
              <a:t> 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0" y="4450547"/>
            <a:ext cx="9144000" cy="4800"/>
          </a:xfrm>
          <a:prstGeom prst="rect">
            <a:avLst/>
          </a:prstGeom>
          <a:solidFill>
            <a:srgbClr val="303D4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503625" y="190600"/>
            <a:ext cx="7501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303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Background : Variational Auto Encoder</a:t>
            </a:r>
            <a:endParaRPr>
              <a:solidFill>
                <a:srgbClr val="303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595750" y="4716075"/>
            <a:ext cx="314400" cy="182700"/>
          </a:xfrm>
          <a:prstGeom prst="rect">
            <a:avLst/>
          </a:prstGeom>
          <a:noFill/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5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‹#›</a:t>
            </a:fld>
            <a:endParaRPr b="1" sz="15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216700" y="4716087"/>
            <a:ext cx="35493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APSS</a:t>
            </a:r>
            <a:r>
              <a:rPr b="0" i="0" lang="en-GB" sz="800" u="none" cap="none" strike="noStrike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 | </a:t>
            </a:r>
            <a:r>
              <a:rPr lang="en-GB" sz="800">
                <a:solidFill>
                  <a:srgbClr val="303D4D"/>
                </a:solidFill>
                <a:latin typeface="Open Sans"/>
                <a:ea typeface="Open Sans"/>
                <a:cs typeface="Open Sans"/>
                <a:sym typeface="Open Sans"/>
              </a:rPr>
              <a:t>DOMINIKA WOSZCZYK</a:t>
            </a:r>
            <a:endParaRPr sz="800"/>
          </a:p>
        </p:txBody>
      </p:sp>
      <p:sp>
        <p:nvSpPr>
          <p:cNvPr id="252" name="Google Shape;252;p33"/>
          <p:cNvSpPr txBox="1"/>
          <p:nvPr/>
        </p:nvSpPr>
        <p:spPr>
          <a:xfrm>
            <a:off x="503625" y="1133550"/>
            <a:ext cx="7501200" cy="25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900"/>
              <a:buFont typeface="Droid Sans"/>
              <a:buChar char="●"/>
            </a:pPr>
            <a:r>
              <a:rPr lang="en-GB"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Introduces continuous latent space representations</a:t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9250" lvl="0" marL="45720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Clr>
                <a:srgbClr val="303D4D"/>
              </a:buClr>
              <a:buSzPts val="1900"/>
              <a:buFont typeface="Droid Sans"/>
              <a:buChar char="●"/>
            </a:pPr>
            <a:r>
              <a:rPr lang="en-GB" sz="1900">
                <a:solidFill>
                  <a:srgbClr val="303D4D"/>
                </a:solidFill>
                <a:latin typeface="Droid Sans"/>
                <a:ea typeface="Droid Sans"/>
                <a:cs typeface="Droid Sans"/>
                <a:sym typeface="Droid Sans"/>
              </a:rPr>
              <a:t>Generative model</a:t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03D4D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33" y="685900"/>
            <a:ext cx="7713742" cy="32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/>
        </p:nvSpPr>
        <p:spPr>
          <a:xfrm>
            <a:off x="4087500" y="4599525"/>
            <a:ext cx="429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4"/>
              </a:rPr>
              <a:t>https://lilianweng.github.io/lil-log/2018/08/12/from-autoencoder-to-beta-vae.html</a:t>
            </a:r>
            <a:r>
              <a:rPr lang="en-GB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2F8241-E1A6-475D-90C4-C8075B140FA5}"/>
</file>

<file path=customXml/itemProps2.xml><?xml version="1.0" encoding="utf-8"?>
<ds:datastoreItem xmlns:ds="http://schemas.openxmlformats.org/officeDocument/2006/customXml" ds:itemID="{8BBA7E49-019B-4F2E-B73C-0390F7FC71C2}"/>
</file>

<file path=customXml/itemProps3.xml><?xml version="1.0" encoding="utf-8"?>
<ds:datastoreItem xmlns:ds="http://schemas.openxmlformats.org/officeDocument/2006/customXml" ds:itemID="{1C55BC8D-CF23-4E5A-B8D4-DEE9AF2FD98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