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Lato"/>
      <p:regular r:id="rId59"/>
      <p:bold r:id="rId60"/>
      <p:italic r:id="rId61"/>
      <p:boldItalic r:id="rId62"/>
    </p:embeddedFont>
    <p:embeddedFont>
      <p:font typeface="Libre Baskerville"/>
      <p:regular r:id="rId63"/>
      <p:bold r:id="rId64"/>
      <p:italic r:id="rId65"/>
    </p:embeddedFont>
    <p:embeddedFont>
      <p:font typeface="Bitter"/>
      <p:regular r:id="rId66"/>
      <p:bold r:id="rId67"/>
      <p:italic r:id="rId68"/>
      <p:boldItalic r:id="rId69"/>
    </p:embeddedFont>
    <p:embeddedFont>
      <p:font typeface="Helvetica Neue"/>
      <p:regular r:id="rId70"/>
      <p:bold r:id="rId71"/>
      <p:italic r:id="rId72"/>
      <p:boldItalic r:id="rId73"/>
    </p:embeddedFont>
    <p:embeddedFont>
      <p:font typeface="Roboto Mono"/>
      <p:regular r:id="rId74"/>
      <p:bold r:id="rId75"/>
      <p:italic r:id="rId76"/>
      <p:boldItalic r:id="rId77"/>
    </p:embeddedFont>
    <p:embeddedFont>
      <p:font typeface="Harmattan"/>
      <p:regular r:id="rId78"/>
      <p:bold r:id="rId79"/>
    </p:embeddedFont>
    <p:embeddedFont>
      <p:font typeface="Open Sans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045606-F3F7-4B3D-B9EE-C3435EB185AD}">
  <a:tblStyle styleId="{F7045606-F3F7-4B3D-B9EE-C3435EB185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font" Target="fonts/LibreBaskerville-regular.fntdata"/><Relationship Id="rId21" Type="http://schemas.openxmlformats.org/officeDocument/2006/relationships/slide" Target="slides/slide15.xml"/><Relationship Id="rId68" Type="http://schemas.openxmlformats.org/officeDocument/2006/relationships/font" Target="fonts/Bitter-italic.fntdata"/><Relationship Id="rId84" Type="http://schemas.openxmlformats.org/officeDocument/2006/relationships/customXml" Target="../customXml/item1.xml"/><Relationship Id="rId16" Type="http://schemas.openxmlformats.org/officeDocument/2006/relationships/slide" Target="slides/slide10.xml"/><Relationship Id="rId74" Type="http://schemas.openxmlformats.org/officeDocument/2006/relationships/font" Target="fonts/RobotoMono-regular.fntdata"/><Relationship Id="rId32" Type="http://schemas.openxmlformats.org/officeDocument/2006/relationships/slide" Target="slides/slide26.xml"/><Relationship Id="rId79" Type="http://schemas.openxmlformats.org/officeDocument/2006/relationships/font" Target="fonts/Harmattan-bold.fntdata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11" Type="http://schemas.openxmlformats.org/officeDocument/2006/relationships/slide" Target="slides/slide5.xml"/><Relationship Id="rId58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30" Type="http://schemas.openxmlformats.org/officeDocument/2006/relationships/slide" Target="slides/slide24.xml"/><Relationship Id="rId77" Type="http://schemas.openxmlformats.org/officeDocument/2006/relationships/font" Target="fonts/RobotoMono-boldItalic.fntdata"/><Relationship Id="rId35" Type="http://schemas.openxmlformats.org/officeDocument/2006/relationships/slide" Target="slides/slide29.xml"/><Relationship Id="rId64" Type="http://schemas.openxmlformats.org/officeDocument/2006/relationships/font" Target="fonts/LibreBaskerville-bold.fntdata"/><Relationship Id="rId22" Type="http://schemas.openxmlformats.org/officeDocument/2006/relationships/slide" Target="slides/slide16.xml"/><Relationship Id="rId69" Type="http://schemas.openxmlformats.org/officeDocument/2006/relationships/font" Target="fonts/Bitter-boldItalic.fntdata"/><Relationship Id="rId27" Type="http://schemas.openxmlformats.org/officeDocument/2006/relationships/slide" Target="slides/slide21.xml"/><Relationship Id="rId56" Type="http://schemas.openxmlformats.org/officeDocument/2006/relationships/font" Target="fonts/Roboto-bold.fntdata"/><Relationship Id="rId14" Type="http://schemas.openxmlformats.org/officeDocument/2006/relationships/slide" Target="slides/slide8.xml"/><Relationship Id="rId80" Type="http://schemas.openxmlformats.org/officeDocument/2006/relationships/font" Target="fonts/OpenSans-regular.fntdata"/><Relationship Id="rId8" Type="http://schemas.openxmlformats.org/officeDocument/2006/relationships/slide" Target="slides/slide2.xml"/><Relationship Id="rId72" Type="http://schemas.openxmlformats.org/officeDocument/2006/relationships/font" Target="fonts/HelveticaNeue-italic.fntdata"/><Relationship Id="rId51" Type="http://schemas.openxmlformats.org/officeDocument/2006/relationships/slide" Target="slides/slide45.xml"/><Relationship Id="rId85" Type="http://schemas.openxmlformats.org/officeDocument/2006/relationships/customXml" Target="../customXml/item2.xml"/><Relationship Id="rId3" Type="http://schemas.openxmlformats.org/officeDocument/2006/relationships/presProps" Target="presProps.xml"/><Relationship Id="rId46" Type="http://schemas.openxmlformats.org/officeDocument/2006/relationships/slide" Target="slides/slide40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67" Type="http://schemas.openxmlformats.org/officeDocument/2006/relationships/font" Target="fonts/Bitter-bold.fntdata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59" Type="http://schemas.openxmlformats.org/officeDocument/2006/relationships/font" Target="fonts/Lato-regular.fntdata"/><Relationship Id="rId17" Type="http://schemas.openxmlformats.org/officeDocument/2006/relationships/slide" Target="slides/slide11.xml"/><Relationship Id="rId83" Type="http://schemas.openxmlformats.org/officeDocument/2006/relationships/font" Target="fonts/OpenSans-boldItalic.fntdata"/><Relationship Id="rId41" Type="http://schemas.openxmlformats.org/officeDocument/2006/relationships/slide" Target="slides/slide35.xml"/><Relationship Id="rId75" Type="http://schemas.openxmlformats.org/officeDocument/2006/relationships/font" Target="fonts/RobotoMono-bold.fntdata"/><Relationship Id="rId70" Type="http://schemas.openxmlformats.org/officeDocument/2006/relationships/font" Target="fonts/HelveticaNeue-regular.fntdata"/><Relationship Id="rId62" Type="http://schemas.openxmlformats.org/officeDocument/2006/relationships/font" Target="fonts/Lato-boldItalic.fntdata"/><Relationship Id="rId20" Type="http://schemas.openxmlformats.org/officeDocument/2006/relationships/slide" Target="slides/slide14.xml"/><Relationship Id="rId54" Type="http://schemas.openxmlformats.org/officeDocument/2006/relationships/slide" Target="slides/slide4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49" Type="http://schemas.openxmlformats.org/officeDocument/2006/relationships/slide" Target="slides/slide43.xml"/><Relationship Id="rId36" Type="http://schemas.openxmlformats.org/officeDocument/2006/relationships/slide" Target="slides/slide30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7" Type="http://schemas.openxmlformats.org/officeDocument/2006/relationships/font" Target="fonts/Roboto-italic.fntdata"/><Relationship Id="rId15" Type="http://schemas.openxmlformats.org/officeDocument/2006/relationships/slide" Target="slides/slide9.xml"/><Relationship Id="rId44" Type="http://schemas.openxmlformats.org/officeDocument/2006/relationships/slide" Target="slides/slide38.xml"/><Relationship Id="rId81" Type="http://schemas.openxmlformats.org/officeDocument/2006/relationships/font" Target="fonts/OpenSans-bold.fntdata"/><Relationship Id="rId73" Type="http://schemas.openxmlformats.org/officeDocument/2006/relationships/font" Target="fonts/HelveticaNeue-boldItalic.fntdata"/><Relationship Id="rId31" Type="http://schemas.openxmlformats.org/officeDocument/2006/relationships/slide" Target="slides/slide25.xml"/><Relationship Id="rId78" Type="http://schemas.openxmlformats.org/officeDocument/2006/relationships/font" Target="fonts/Harmattan-regular.fntdata"/><Relationship Id="rId65" Type="http://schemas.openxmlformats.org/officeDocument/2006/relationships/font" Target="fonts/LibreBaskerville-italic.fntdata"/><Relationship Id="rId60" Type="http://schemas.openxmlformats.org/officeDocument/2006/relationships/font" Target="fonts/Lato-bold.fntdata"/><Relationship Id="rId52" Type="http://schemas.openxmlformats.org/officeDocument/2006/relationships/slide" Target="slides/slide46.xml"/><Relationship Id="rId10" Type="http://schemas.openxmlformats.org/officeDocument/2006/relationships/slide" Target="slides/slide4.xml"/><Relationship Id="rId86" Type="http://schemas.openxmlformats.org/officeDocument/2006/relationships/customXml" Target="../customXml/item3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39" Type="http://schemas.openxmlformats.org/officeDocument/2006/relationships/slide" Target="slides/slide3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76" Type="http://schemas.openxmlformats.org/officeDocument/2006/relationships/font" Target="fonts/RobotoMono-italic.fntdata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font" Target="fonts/Roboto-regular.fntdata"/><Relationship Id="rId7" Type="http://schemas.openxmlformats.org/officeDocument/2006/relationships/slide" Target="slides/slide1.xml"/><Relationship Id="rId71" Type="http://schemas.openxmlformats.org/officeDocument/2006/relationships/font" Target="fonts/HelveticaNeue-bold.fntdata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font" Target="fonts/Bitter-regular.fntdata"/><Relationship Id="rId24" Type="http://schemas.openxmlformats.org/officeDocument/2006/relationships/slide" Target="slides/slide18.xml"/><Relationship Id="rId82" Type="http://schemas.openxmlformats.org/officeDocument/2006/relationships/font" Target="fonts/OpenSans-italic.fntdata"/><Relationship Id="rId61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9ed9989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b9ed99892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9561d7794b414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d9561d7794b414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8dfe64e6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c8dfe64e6d_0_3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8dfe64e6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c8dfe64e6d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8dfe64e6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c8dfe64e6d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e9f64f289_1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e9f64f28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8dfe64e6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c8dfe64e6d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88af0f4a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d88af0f4a5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88af0f4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d88af0f4a5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88af0f4a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d88af0f4a5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88af0f4a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d88af0f4a5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9f64f289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9f64f2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88af0f4a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d88af0f4a5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88af0f4a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d88af0f4a5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88af0f4a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d88af0f4a5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88af0f4a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d88af0f4a5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88af0f4a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d88af0f4a5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88af0f4a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d88af0f4a5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8dfe64e6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c8dfe64e6d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8dfe64e6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c8dfe64e6d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88af0f4a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d88af0f4a5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88af0f4a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d88af0f4a5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e9f64f2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be9f64f289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88af0f4a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d88af0f4a5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88af0f4a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d88af0f4a5_0_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88af0f4a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d88af0f4a5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88af0f4a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d88af0f4a5_0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88af0f4a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d88af0f4a5_0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8dfe64e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c8dfe64e6d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88af0f4a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d88af0f4a5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88af0f4a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d88af0f4a5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8a99e8ef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d8a99e8ef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88af0f4a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d88af0f4a5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8af0f4a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88af0f4a5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88af0f4a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d88af0f4a5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8dfe64e6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c8dfe64e6d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88af0f4a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d88af0f4a5_0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e9f64f28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be9f64f289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8a99e8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d8a99e8e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e9f64f2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be9f64f28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b9ed99892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b9ed99892d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8dfe64e6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c8dfe64e6d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8dfe64e6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c8dfe64e6d_0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8af0f4a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d88af0f4a5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9f64f2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be9f64f28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8af0f4a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d88af0f4a5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e9f64f28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be9f64f289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8dfe64e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c8dfe64e6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2100" y="3850"/>
            <a:ext cx="4045200" cy="5143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561225" y="1233175"/>
            <a:ext cx="2927100" cy="14823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561225" y="2854825"/>
            <a:ext cx="2927100" cy="12351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224950" y="4758550"/>
            <a:ext cx="4620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idx="2" type="title"/>
          </p:nvPr>
        </p:nvSpPr>
        <p:spPr>
          <a:xfrm>
            <a:off x="4578175" y="444050"/>
            <a:ext cx="3412500" cy="4809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3" type="subTitle"/>
          </p:nvPr>
        </p:nvSpPr>
        <p:spPr>
          <a:xfrm>
            <a:off x="4578175" y="925108"/>
            <a:ext cx="2927100" cy="8013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4" type="title"/>
          </p:nvPr>
        </p:nvSpPr>
        <p:spPr>
          <a:xfrm>
            <a:off x="4578175" y="1837944"/>
            <a:ext cx="3412500" cy="4809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5" type="subTitle"/>
          </p:nvPr>
        </p:nvSpPr>
        <p:spPr>
          <a:xfrm>
            <a:off x="4578175" y="2306497"/>
            <a:ext cx="2927100" cy="8451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6" type="title"/>
          </p:nvPr>
        </p:nvSpPr>
        <p:spPr>
          <a:xfrm>
            <a:off x="4578175" y="3231850"/>
            <a:ext cx="3412500" cy="4809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7" type="subTitle"/>
          </p:nvPr>
        </p:nvSpPr>
        <p:spPr>
          <a:xfrm>
            <a:off x="4578175" y="3712913"/>
            <a:ext cx="2927100" cy="8451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14"/>
          <p:cNvSpPr/>
          <p:nvPr/>
        </p:nvSpPr>
        <p:spPr>
          <a:xfrm>
            <a:off x="0" y="4668702"/>
            <a:ext cx="9144000" cy="3900"/>
          </a:xfrm>
          <a:prstGeom prst="rect">
            <a:avLst/>
          </a:prstGeom>
          <a:noFill/>
          <a:ln cap="flat" cmpd="sng" w="1905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75" lIns="22875" spcFirstLastPara="1" rIns="22875" wrap="square" tIns="2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4" name="Google Shape;94;p14"/>
          <p:cNvSpPr txBox="1"/>
          <p:nvPr/>
        </p:nvSpPr>
        <p:spPr>
          <a:xfrm>
            <a:off x="901238" y="4814300"/>
            <a:ext cx="1244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000" u="none" cap="none" strike="noStrike">
                <a:solidFill>
                  <a:srgbClr val="8C52FF"/>
                </a:solidFill>
                <a:latin typeface="Bitter"/>
                <a:ea typeface="Bitter"/>
                <a:cs typeface="Bitter"/>
                <a:sym typeface="Bitter"/>
              </a:rPr>
              <a:t>GLAM AI</a:t>
            </a:r>
            <a:endParaRPr b="1" sz="1000"/>
          </a:p>
        </p:txBody>
      </p:sp>
      <p:sp>
        <p:nvSpPr>
          <p:cNvPr id="95" name="Google Shape;95;p14"/>
          <p:cNvSpPr txBox="1"/>
          <p:nvPr>
            <p:ph idx="2"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46364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1351950" y="157200"/>
            <a:ext cx="6440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03D4D"/>
                </a:solidFill>
                <a:latin typeface="Harmattan"/>
                <a:ea typeface="Harmattan"/>
                <a:cs typeface="Harmattan"/>
                <a:sym typeface="Harmattan"/>
              </a:rPr>
              <a:t>Monday 10</a:t>
            </a:r>
            <a:r>
              <a:rPr lang="en-GB" sz="1700">
                <a:solidFill>
                  <a:srgbClr val="303D4D"/>
                </a:solidFill>
                <a:latin typeface="Harmattan"/>
                <a:ea typeface="Harmattan"/>
                <a:cs typeface="Harmattan"/>
                <a:sym typeface="Harmattan"/>
              </a:rPr>
              <a:t>/05/2021</a:t>
            </a:r>
            <a:endParaRPr sz="600">
              <a:latin typeface="Harmattan"/>
              <a:ea typeface="Harmattan"/>
              <a:cs typeface="Harmattan"/>
              <a:sym typeface="Harmattan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859050" y="1261625"/>
            <a:ext cx="7425900" cy="2605430"/>
            <a:chOff x="914400" y="-43331"/>
            <a:chExt cx="19802400" cy="6267573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914400" y="-43331"/>
              <a:ext cx="19802400" cy="57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The Audio Auditor: User-Level Membership Inference in Internet of Things Voice Services</a:t>
              </a:r>
              <a:endParaRPr b="1" sz="25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Yuantian Miao, Minhui Xue, Chao Chen, Lei Pan, Jun Zhang, Benjamin Zi Hao Zhao, Dali Kaafar, Yang Xiang</a:t>
              </a:r>
              <a:endParaRPr sz="25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5657867" y="4850542"/>
              <a:ext cx="10315500" cy="13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50">
                  <a:solidFill>
                    <a:srgbClr val="303D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PETS 2021</a:t>
              </a:r>
              <a:endParaRPr sz="800">
                <a:solidFill>
                  <a:srgbClr val="303D4D"/>
                </a:solidFill>
              </a:endParaRPr>
            </a:p>
          </p:txBody>
        </p:sp>
      </p:grp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 | DOMINIKA WOSZCZYK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4"/>
          <p:cNvGrpSpPr/>
          <p:nvPr/>
        </p:nvGrpSpPr>
        <p:grpSpPr>
          <a:xfrm>
            <a:off x="468451" y="225725"/>
            <a:ext cx="7747900" cy="3896301"/>
            <a:chOff x="-175690" y="31"/>
            <a:chExt cx="18602400" cy="10390135"/>
          </a:xfrm>
        </p:grpSpPr>
        <p:sp>
          <p:nvSpPr>
            <p:cNvPr id="194" name="Google Shape;194;p24"/>
            <p:cNvSpPr txBox="1"/>
            <p:nvPr/>
          </p:nvSpPr>
          <p:spPr>
            <a:xfrm>
              <a:off x="-175690" y="1659266"/>
              <a:ext cx="18602400" cy="87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Training phase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13716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 ASR shadow models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Auditor phase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13716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Generate transcriptions with shadow model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13716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Extract features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13716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 an auditor on the extracted features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168000" y="31"/>
              <a:ext cx="179151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Methodology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5"/>
          <p:cNvGrpSpPr/>
          <p:nvPr/>
        </p:nvGrpSpPr>
        <p:grpSpPr>
          <a:xfrm>
            <a:off x="541626" y="225725"/>
            <a:ext cx="7747900" cy="3908832"/>
            <a:chOff x="0" y="31"/>
            <a:chExt cx="18602400" cy="10423553"/>
          </a:xfrm>
        </p:grpSpPr>
        <p:sp>
          <p:nvSpPr>
            <p:cNvPr id="204" name="Google Shape;204;p25"/>
            <p:cNvSpPr txBox="1"/>
            <p:nvPr/>
          </p:nvSpPr>
          <p:spPr>
            <a:xfrm>
              <a:off x="0" y="1692683"/>
              <a:ext cx="18602400" cy="87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Extract speaker speed and frame length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Source transcription to compare with target transcription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Cosine similarity between transcription_src and transcription_target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Missing characters and insertions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Compute mean, std, median, max, min and variance per user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5" name="Google Shape;205;p25"/>
            <p:cNvSpPr txBox="1"/>
            <p:nvPr/>
          </p:nvSpPr>
          <p:spPr>
            <a:xfrm>
              <a:off x="168000" y="31"/>
              <a:ext cx="179151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Features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6"/>
          <p:cNvGrpSpPr/>
          <p:nvPr/>
        </p:nvGrpSpPr>
        <p:grpSpPr>
          <a:xfrm>
            <a:off x="577350" y="512050"/>
            <a:ext cx="7573387" cy="3245488"/>
            <a:chOff x="168000" y="31"/>
            <a:chExt cx="20195700" cy="7244392"/>
          </a:xfrm>
        </p:grpSpPr>
        <p:sp>
          <p:nvSpPr>
            <p:cNvPr id="214" name="Google Shape;214;p26"/>
            <p:cNvSpPr txBox="1"/>
            <p:nvPr/>
          </p:nvSpPr>
          <p:spPr>
            <a:xfrm>
              <a:off x="11544267" y="1734023"/>
              <a:ext cx="83439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 model with similar architectures as </a:t>
              </a: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target model</a:t>
              </a:r>
              <a:endParaRPr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2385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○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Shadow model</a:t>
              </a:r>
              <a:endParaRPr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Outputs transcription</a:t>
              </a:r>
              <a:endParaRPr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26"/>
            <p:cNvSpPr txBox="1"/>
            <p:nvPr/>
          </p:nvSpPr>
          <p:spPr>
            <a:xfrm>
              <a:off x="168000" y="31"/>
              <a:ext cx="201957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Phase 1: Shadow models</a:t>
              </a:r>
              <a:endParaRPr sz="100"/>
            </a:p>
          </p:txBody>
        </p:sp>
      </p:grpSp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217" name="Google Shape;217;p26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219" name="Google Shape;219;p26"/>
          <p:cNvSpPr txBox="1"/>
          <p:nvPr/>
        </p:nvSpPr>
        <p:spPr>
          <a:xfrm>
            <a:off x="296025" y="4252225"/>
            <a:ext cx="51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Figure </a:t>
            </a:r>
            <a:r>
              <a:rPr lang="en-GB" sz="800"/>
              <a:t>1</a:t>
            </a:r>
            <a:endParaRPr sz="800"/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16268" l="4552" r="54249" t="0"/>
          <a:stretch/>
        </p:blipFill>
        <p:spPr>
          <a:xfrm>
            <a:off x="782850" y="1032663"/>
            <a:ext cx="3499000" cy="3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7"/>
          <p:cNvGrpSpPr/>
          <p:nvPr/>
        </p:nvGrpSpPr>
        <p:grpSpPr>
          <a:xfrm>
            <a:off x="577350" y="512050"/>
            <a:ext cx="8112987" cy="3294025"/>
            <a:chOff x="168000" y="31"/>
            <a:chExt cx="21634633" cy="7352734"/>
          </a:xfrm>
        </p:grpSpPr>
        <p:sp>
          <p:nvSpPr>
            <p:cNvPr id="226" name="Google Shape;226;p27"/>
            <p:cNvSpPr txBox="1"/>
            <p:nvPr/>
          </p:nvSpPr>
          <p:spPr>
            <a:xfrm>
              <a:off x="13458733" y="1842365"/>
              <a:ext cx="83439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Attacker takes transcription and extract features</a:t>
              </a:r>
              <a:endParaRPr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Training set labelled as </a:t>
              </a:r>
              <a:r>
                <a:rPr b="1"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IN</a:t>
              </a:r>
              <a:endParaRPr b="1"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Test set labeled as </a:t>
              </a:r>
              <a:r>
                <a:rPr b="1"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OUT</a:t>
              </a:r>
              <a:endParaRPr b="1"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One attacker model</a:t>
              </a:r>
              <a:endParaRPr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27"/>
            <p:cNvSpPr txBox="1"/>
            <p:nvPr/>
          </p:nvSpPr>
          <p:spPr>
            <a:xfrm>
              <a:off x="168000" y="31"/>
              <a:ext cx="201957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Phase 2: Attacker model</a:t>
              </a:r>
              <a:endParaRPr sz="100"/>
            </a:p>
          </p:txBody>
        </p:sp>
      </p:grp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229" name="Google Shape;229;p27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0" l="29304" r="1938" t="6252"/>
          <a:stretch/>
        </p:blipFill>
        <p:spPr>
          <a:xfrm>
            <a:off x="139300" y="1052400"/>
            <a:ext cx="5314951" cy="29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561225" y="1233175"/>
            <a:ext cx="2927100" cy="14823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Experiments</a:t>
            </a:r>
            <a:endParaRPr sz="33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224950" y="4758550"/>
            <a:ext cx="462000" cy="2910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p28"/>
          <p:cNvSpPr txBox="1"/>
          <p:nvPr>
            <p:ph idx="3" type="subTitle"/>
          </p:nvPr>
        </p:nvSpPr>
        <p:spPr>
          <a:xfrm>
            <a:off x="4578175" y="1552050"/>
            <a:ext cx="4197900" cy="20394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 lnSpcReduction="10000"/>
          </a:bodyPr>
          <a:lstStyle/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GB" sz="1600"/>
              <a:t>RQ1</a:t>
            </a:r>
            <a:r>
              <a:rPr lang="en-GB" sz="1600"/>
              <a:t>: </a:t>
            </a:r>
            <a:r>
              <a:rPr lang="en-GB" sz="12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performant is the auditor and how does it perform with different size of training sets?</a:t>
            </a:r>
            <a:endParaRPr sz="1200">
              <a:solidFill>
                <a:srgbClr val="2429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42933"/>
              </a:buClr>
              <a:buSzPts val="1600"/>
              <a:buFont typeface="Roboto"/>
              <a:buChar char="➔"/>
            </a:pPr>
            <a:r>
              <a:rPr b="1" lang="en-GB" sz="14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RQ2</a:t>
            </a:r>
            <a:r>
              <a:rPr b="1" lang="en-GB" sz="16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2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many queries are necessary?</a:t>
            </a:r>
            <a:endParaRPr sz="1200">
              <a:solidFill>
                <a:srgbClr val="2429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42933"/>
              </a:buClr>
              <a:buSzPts val="1600"/>
              <a:buFont typeface="Roboto"/>
              <a:buChar char="➔"/>
            </a:pPr>
            <a:r>
              <a:rPr b="1" lang="en-GB" sz="14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RQ3</a:t>
            </a:r>
            <a:r>
              <a:rPr b="1" lang="en-GB" sz="16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Transferability across datasets</a:t>
            </a:r>
            <a:endParaRPr>
              <a:solidFill>
                <a:srgbClr val="2429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032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42933"/>
              </a:buClr>
              <a:buSzPts val="1400"/>
              <a:buFont typeface="Roboto"/>
              <a:buChar char="➔"/>
            </a:pPr>
            <a:r>
              <a:rPr b="1" lang="en-GB" sz="14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RQ4: </a:t>
            </a:r>
            <a:r>
              <a:rPr lang="en-GB" sz="12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Robustness to different blackbox models</a:t>
            </a:r>
            <a:endParaRPr sz="1200">
              <a:solidFill>
                <a:srgbClr val="2429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42933"/>
              </a:buClr>
              <a:buSzPts val="1200"/>
              <a:buFont typeface="Roboto"/>
              <a:buChar char="➔"/>
            </a:pPr>
            <a:r>
              <a:rPr lang="en-GB" sz="12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Real-world implementation</a:t>
            </a:r>
            <a:endParaRPr sz="1200">
              <a:solidFill>
                <a:srgbClr val="2429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9"/>
          <p:cNvGrpSpPr/>
          <p:nvPr/>
        </p:nvGrpSpPr>
        <p:grpSpPr>
          <a:xfrm>
            <a:off x="514350" y="512050"/>
            <a:ext cx="6975900" cy="4037225"/>
            <a:chOff x="0" y="31"/>
            <a:chExt cx="18602400" cy="10765933"/>
          </a:xfrm>
        </p:grpSpPr>
        <p:sp>
          <p:nvSpPr>
            <p:cNvPr id="244" name="Google Shape;244;p29"/>
            <p:cNvSpPr txBox="1"/>
            <p:nvPr/>
          </p:nvSpPr>
          <p:spPr>
            <a:xfrm>
              <a:off x="0" y="29509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Split shadow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sets for IN and OUT samples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 ASR target model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 ASR shadow model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 auditor on shadow training set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Evaluate attacker model (Accuracy, Precision and Recall)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5" name="Google Shape;245;p29"/>
            <p:cNvSpPr txBox="1"/>
            <p:nvPr/>
          </p:nvSpPr>
          <p:spPr>
            <a:xfrm>
              <a:off x="168000" y="31"/>
              <a:ext cx="17915100" cy="30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Experiments setup</a:t>
              </a:r>
              <a:endParaRPr b="1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0"/>
          <p:cNvGrpSpPr/>
          <p:nvPr/>
        </p:nvGrpSpPr>
        <p:grpSpPr>
          <a:xfrm>
            <a:off x="514350" y="512050"/>
            <a:ext cx="6975900" cy="4037225"/>
            <a:chOff x="0" y="31"/>
            <a:chExt cx="18602400" cy="10765933"/>
          </a:xfrm>
        </p:grpSpPr>
        <p:sp>
          <p:nvSpPr>
            <p:cNvPr id="254" name="Google Shape;254;p30"/>
            <p:cNvSpPr txBox="1"/>
            <p:nvPr/>
          </p:nvSpPr>
          <p:spPr>
            <a:xfrm>
              <a:off x="0" y="29509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Assumptions: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Target ASR  and Shadow ASR have same pipeline (Hybrid ASR)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◆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Target ASR: LSTM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◆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Shadow ASR: GRU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Auditor model is a random forest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 Target ASR and shadow ASR on Librispeech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5" name="Google Shape;255;p30"/>
            <p:cNvSpPr txBox="1"/>
            <p:nvPr/>
          </p:nvSpPr>
          <p:spPr>
            <a:xfrm>
              <a:off x="168000" y="31"/>
              <a:ext cx="17915100" cy="30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Experiments setup</a:t>
              </a:r>
              <a:endParaRPr b="1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265" name="Google Shape;265;p31"/>
          <p:cNvSpPr txBox="1"/>
          <p:nvPr/>
        </p:nvSpPr>
        <p:spPr>
          <a:xfrm>
            <a:off x="395450" y="1104350"/>
            <a:ext cx="7834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RQ1: Auditor Performance (wr training size) </a:t>
            </a:r>
            <a:endParaRPr b="1" sz="380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2"/>
          <p:cNvGrpSpPr/>
          <p:nvPr/>
        </p:nvGrpSpPr>
        <p:grpSpPr>
          <a:xfrm>
            <a:off x="514350" y="512050"/>
            <a:ext cx="6975900" cy="4037225"/>
            <a:chOff x="0" y="31"/>
            <a:chExt cx="18602400" cy="10765933"/>
          </a:xfrm>
        </p:grpSpPr>
        <p:sp>
          <p:nvSpPr>
            <p:cNvPr id="271" name="Google Shape;271;p32"/>
            <p:cNvSpPr txBox="1"/>
            <p:nvPr/>
          </p:nvSpPr>
          <p:spPr>
            <a:xfrm>
              <a:off x="0" y="29509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Build a shadow set using N users.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Examine extreme cases: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◆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Auditor’s testing set only contains member users querying with the unseen audios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◆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Auditor’s testing set that only contains member users querying with the seen audios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Experiment with number of samples per user in the shadow set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2" name="Google Shape;272;p32"/>
            <p:cNvSpPr txBox="1"/>
            <p:nvPr/>
          </p:nvSpPr>
          <p:spPr>
            <a:xfrm>
              <a:off x="168000" y="31"/>
              <a:ext cx="17915100" cy="30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Experiment </a:t>
              </a:r>
              <a:endParaRPr b="1" sz="18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283" name="Google Shape;283;p33"/>
          <p:cNvPicPr preferRelativeResize="0"/>
          <p:nvPr/>
        </p:nvPicPr>
        <p:blipFill rotWithShape="1">
          <a:blip r:embed="rId3">
            <a:alphaModFix/>
          </a:blip>
          <a:srcRect b="0" l="0" r="0" t="2704"/>
          <a:stretch/>
        </p:blipFill>
        <p:spPr>
          <a:xfrm>
            <a:off x="55975" y="449800"/>
            <a:ext cx="4596526" cy="37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451" y="270275"/>
            <a:ext cx="4186700" cy="3425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75" y="4273721"/>
            <a:ext cx="4852608" cy="30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5000" y="3746273"/>
            <a:ext cx="3991924" cy="81488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 txBox="1"/>
          <p:nvPr/>
        </p:nvSpPr>
        <p:spPr>
          <a:xfrm>
            <a:off x="332450" y="49600"/>
            <a:ext cx="45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ibre Baskerville"/>
                <a:ea typeface="Libre Baskerville"/>
                <a:cs typeface="Libre Baskerville"/>
                <a:sym typeface="Libre Baskerville"/>
              </a:rPr>
              <a:t>Average performance and extremes cases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561225" y="1233175"/>
            <a:ext cx="2927100" cy="14823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Contents</a:t>
            </a:r>
            <a:endParaRPr sz="31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" name="Google Shape;112;p16"/>
          <p:cNvSpPr txBox="1"/>
          <p:nvPr>
            <p:ph idx="3" type="subTitle"/>
          </p:nvPr>
        </p:nvSpPr>
        <p:spPr>
          <a:xfrm>
            <a:off x="4578175" y="1552050"/>
            <a:ext cx="3646800" cy="20394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/>
              <a:t>User membership Inference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/>
              <a:t>Audio Auditor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/>
              <a:t>Efficacity, </a:t>
            </a:r>
            <a:r>
              <a:rPr lang="en-GB" sz="1600"/>
              <a:t>Efficiency, Transferability and robustness of attack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/>
              <a:t>Discussion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/>
        </p:nvSpPr>
        <p:spPr>
          <a:xfrm>
            <a:off x="191900" y="91650"/>
            <a:ext cx="6816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25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Impact of samples size per user</a:t>
            </a:r>
            <a:endParaRPr sz="100"/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294" name="Google Shape;294;p34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296" name="Google Shape;2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525" y="470013"/>
            <a:ext cx="4093551" cy="328059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 txBox="1"/>
          <p:nvPr/>
        </p:nvSpPr>
        <p:spPr>
          <a:xfrm>
            <a:off x="1877425" y="3750613"/>
            <a:ext cx="4812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Fig.6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.  A comparison of average accuracy for one audio, five audios, and all audios per user when training the auditor model with a limited number of audios per user gained in the auditing phase.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5"/>
          <p:cNvGrpSpPr/>
          <p:nvPr/>
        </p:nvGrpSpPr>
        <p:grpSpPr>
          <a:xfrm>
            <a:off x="514350" y="512050"/>
            <a:ext cx="7951050" cy="3012650"/>
            <a:chOff x="0" y="31"/>
            <a:chExt cx="21202800" cy="8033733"/>
          </a:xfrm>
        </p:grpSpPr>
        <p:sp>
          <p:nvSpPr>
            <p:cNvPr id="303" name="Google Shape;303;p35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The auditor performs best on samples seen during the target ASR training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Larger training size lower the precision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The performance peak around 5000 users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When training the auditor, 5 samples per users is optimal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4" name="Google Shape;304;p35"/>
            <p:cNvSpPr txBox="1"/>
            <p:nvPr/>
          </p:nvSpPr>
          <p:spPr>
            <a:xfrm>
              <a:off x="168000" y="31"/>
              <a:ext cx="210348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3800">
                  <a:solidFill>
                    <a:srgbClr val="434343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Impact of number of users</a:t>
              </a:r>
              <a:endParaRPr sz="100"/>
            </a:p>
          </p:txBody>
        </p:sp>
      </p:grpSp>
      <p:sp>
        <p:nvSpPr>
          <p:cNvPr id="305" name="Google Shape;305;p35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06" name="Google Shape;306;p35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314" name="Google Shape;314;p36"/>
          <p:cNvSpPr txBox="1"/>
          <p:nvPr/>
        </p:nvSpPr>
        <p:spPr>
          <a:xfrm>
            <a:off x="395450" y="1104350"/>
            <a:ext cx="6741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RQ2: Number of queries</a:t>
            </a:r>
            <a:endParaRPr b="1" sz="380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/>
        </p:nvSpPr>
        <p:spPr>
          <a:xfrm>
            <a:off x="77403" y="51275"/>
            <a:ext cx="624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Query size</a:t>
            </a:r>
            <a:endParaRPr sz="100"/>
          </a:p>
        </p:txBody>
      </p:sp>
      <p:sp>
        <p:nvSpPr>
          <p:cNvPr id="320" name="Google Shape;320;p3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21" name="Google Shape;321;p37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176575"/>
            <a:ext cx="4447000" cy="37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 txBox="1"/>
          <p:nvPr/>
        </p:nvSpPr>
        <p:spPr>
          <a:xfrm>
            <a:off x="77400" y="3904363"/>
            <a:ext cx="781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Fig.7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.  A varying number of audios used for each speaker when querying an auditor model trained with 5 audios per user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8"/>
          <p:cNvGrpSpPr/>
          <p:nvPr/>
        </p:nvGrpSpPr>
        <p:grpSpPr>
          <a:xfrm>
            <a:off x="514350" y="512038"/>
            <a:ext cx="6975900" cy="3012662"/>
            <a:chOff x="0" y="0"/>
            <a:chExt cx="18602400" cy="8033764"/>
          </a:xfrm>
        </p:grpSpPr>
        <p:sp>
          <p:nvSpPr>
            <p:cNvPr id="330" name="Google Shape;330;p38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More queries results in a better precision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Recall and accuracy drops after a 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certain threshold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Model is “cautious”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 queries seems to be the optimal spot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38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Query size</a:t>
              </a:r>
              <a:endParaRPr sz="100"/>
            </a:p>
          </p:txBody>
        </p:sp>
      </p:grpSp>
      <p:sp>
        <p:nvSpPr>
          <p:cNvPr id="332" name="Google Shape;332;p3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33" name="Google Shape;333;p38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341" name="Google Shape;341;p39"/>
          <p:cNvSpPr txBox="1"/>
          <p:nvPr/>
        </p:nvSpPr>
        <p:spPr>
          <a:xfrm>
            <a:off x="395450" y="1104350"/>
            <a:ext cx="6741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RQ3: Transferability</a:t>
            </a:r>
            <a:endParaRPr b="1" sz="380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0"/>
          <p:cNvGrpSpPr/>
          <p:nvPr/>
        </p:nvGrpSpPr>
        <p:grpSpPr>
          <a:xfrm>
            <a:off x="364325" y="512050"/>
            <a:ext cx="8486775" cy="4037262"/>
            <a:chOff x="-400067" y="31"/>
            <a:chExt cx="22631400" cy="10766033"/>
          </a:xfrm>
        </p:grpSpPr>
        <p:sp>
          <p:nvSpPr>
            <p:cNvPr id="347" name="Google Shape;347;p40"/>
            <p:cNvSpPr txBox="1"/>
            <p:nvPr/>
          </p:nvSpPr>
          <p:spPr>
            <a:xfrm>
              <a:off x="0" y="2092164"/>
              <a:ext cx="18602400" cy="86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 Target ASR on different datasets: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Librispeech (100 hours clean + 500h noisy)</a:t>
              </a:r>
              <a:endParaRPr b="1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○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Recordings of audiobooks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TIMIT (6,300 samples)</a:t>
              </a:r>
              <a:endParaRPr b="1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○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Telephone conversations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TED-LIUM (118 hours)</a:t>
              </a:r>
              <a:endParaRPr b="1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○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TED Talks recordings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Auditor is trained on Librispeech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48" name="Google Shape;348;p40"/>
            <p:cNvSpPr txBox="1"/>
            <p:nvPr/>
          </p:nvSpPr>
          <p:spPr>
            <a:xfrm>
              <a:off x="-400067" y="31"/>
              <a:ext cx="22631400" cy="24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Different datasets distributions from black box</a:t>
              </a:r>
              <a:endParaRPr b="1" sz="18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349" name="Google Shape;349;p4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0" name="Google Shape;350;p40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/>
        </p:nvSpPr>
        <p:spPr>
          <a:xfrm>
            <a:off x="148725" y="126300"/>
            <a:ext cx="6718163" cy="67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Different ASR training sets </a:t>
            </a:r>
            <a:endParaRPr b="1" sz="2600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4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8" name="Google Shape;358;p41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1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60" name="Google Shape;3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5" y="696525"/>
            <a:ext cx="9093551" cy="38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42"/>
          <p:cNvGrpSpPr/>
          <p:nvPr/>
        </p:nvGrpSpPr>
        <p:grpSpPr>
          <a:xfrm>
            <a:off x="514350" y="512050"/>
            <a:ext cx="7038904" cy="3012650"/>
            <a:chOff x="0" y="31"/>
            <a:chExt cx="18770412" cy="8033733"/>
          </a:xfrm>
        </p:grpSpPr>
        <p:sp>
          <p:nvSpPr>
            <p:cNvPr id="366" name="Google Shape;366;p42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Training shadow ASR on the same dataset performs the best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Low precision: tends to classify non members as members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Auditor performs well even when trained with different datasets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42"/>
            <p:cNvSpPr txBox="1"/>
            <p:nvPr/>
          </p:nvSpPr>
          <p:spPr>
            <a:xfrm>
              <a:off x="168012" y="31"/>
              <a:ext cx="186024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Different ASR training sets</a:t>
              </a:r>
              <a:endParaRPr sz="100"/>
            </a:p>
          </p:txBody>
        </p:sp>
      </p:grpSp>
      <p:sp>
        <p:nvSpPr>
          <p:cNvPr id="368" name="Google Shape;368;p4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69" name="Google Shape;369;p42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2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43"/>
          <p:cNvGrpSpPr/>
          <p:nvPr/>
        </p:nvGrpSpPr>
        <p:grpSpPr>
          <a:xfrm>
            <a:off x="514350" y="512050"/>
            <a:ext cx="6975900" cy="4037187"/>
            <a:chOff x="0" y="31"/>
            <a:chExt cx="18602400" cy="10765833"/>
          </a:xfrm>
        </p:grpSpPr>
        <p:sp>
          <p:nvSpPr>
            <p:cNvPr id="376" name="Google Shape;376;p43"/>
            <p:cNvSpPr txBox="1"/>
            <p:nvPr/>
          </p:nvSpPr>
          <p:spPr>
            <a:xfrm>
              <a:off x="0" y="1806364"/>
              <a:ext cx="18602400" cy="89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175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Char char="➔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 two target LSTM-HMM ASR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Char char="◆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Trained with clean audios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Char char="◆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Trained with noisy audios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Char char="➔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 shadows models and create sets for noisy and clean audios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Char char="➔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 Shadow Hybrid models with different DNN models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Char char="◆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LSTM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Char char="◆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GRU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Char char="◆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RNN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7" name="Google Shape;377;p43"/>
            <p:cNvSpPr txBox="1"/>
            <p:nvPr/>
          </p:nvSpPr>
          <p:spPr>
            <a:xfrm>
              <a:off x="168000" y="31"/>
              <a:ext cx="17915100" cy="18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Noisy queries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78" name="Google Shape;378;p43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9" name="Google Shape;379;p43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3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7"/>
          <p:cNvGrpSpPr/>
          <p:nvPr/>
        </p:nvGrpSpPr>
        <p:grpSpPr>
          <a:xfrm>
            <a:off x="514350" y="512050"/>
            <a:ext cx="6975900" cy="3012650"/>
            <a:chOff x="0" y="31"/>
            <a:chExt cx="18602400" cy="8033733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168006" y="31"/>
              <a:ext cx="163197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3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Record-level Membership inference</a:t>
              </a:r>
              <a:endParaRPr sz="100"/>
            </a:p>
          </p:txBody>
        </p:sp>
      </p:grp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121" name="Google Shape;121;p17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13" y="958875"/>
            <a:ext cx="68294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1810925" y="4716075"/>
            <a:ext cx="644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https://speakerdeck.com/sorami/acl2020-membership-inference-attacks-on-sequence-to-sequence-models-is-my-data-in-your-machine-translation-system?slide=13</a:t>
            </a:r>
            <a:endParaRPr sz="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6" name="Google Shape;386;p44"/>
          <p:cNvPicPr preferRelativeResize="0"/>
          <p:nvPr/>
        </p:nvPicPr>
        <p:blipFill rotWithShape="1">
          <a:blip r:embed="rId3">
            <a:alphaModFix/>
          </a:blip>
          <a:srcRect b="0" l="1653" r="4414" t="2334"/>
          <a:stretch/>
        </p:blipFill>
        <p:spPr>
          <a:xfrm>
            <a:off x="297560" y="0"/>
            <a:ext cx="783558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45"/>
          <p:cNvGrpSpPr/>
          <p:nvPr/>
        </p:nvGrpSpPr>
        <p:grpSpPr>
          <a:xfrm>
            <a:off x="514350" y="512038"/>
            <a:ext cx="6975900" cy="3012662"/>
            <a:chOff x="0" y="0"/>
            <a:chExt cx="18602400" cy="8033764"/>
          </a:xfrm>
        </p:grpSpPr>
        <p:sp>
          <p:nvSpPr>
            <p:cNvPr id="392" name="Google Shape;392;p45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Noisy training sets negatively impact the auditor’s recall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The auditor model is less impacted by noise when built with the 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same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architecture as target asr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45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Noisy queries</a:t>
              </a:r>
              <a:endParaRPr sz="100"/>
            </a:p>
          </p:txBody>
        </p:sp>
      </p:grpSp>
      <p:sp>
        <p:nvSpPr>
          <p:cNvPr id="394" name="Google Shape;394;p45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95" name="Google Shape;395;p45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5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6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403" name="Google Shape;403;p46"/>
          <p:cNvSpPr txBox="1"/>
          <p:nvPr/>
        </p:nvSpPr>
        <p:spPr>
          <a:xfrm>
            <a:off x="395450" y="1104350"/>
            <a:ext cx="6741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RQ4: Robustness to different blackbox models</a:t>
            </a:r>
            <a:endParaRPr b="1" sz="380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47"/>
          <p:cNvGrpSpPr/>
          <p:nvPr/>
        </p:nvGrpSpPr>
        <p:grpSpPr>
          <a:xfrm>
            <a:off x="514350" y="512050"/>
            <a:ext cx="7951050" cy="3012650"/>
            <a:chOff x="0" y="31"/>
            <a:chExt cx="21202800" cy="8033733"/>
          </a:xfrm>
        </p:grpSpPr>
        <p:sp>
          <p:nvSpPr>
            <p:cNvPr id="409" name="Google Shape;409;p47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302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600"/>
                <a:buFont typeface="Open Sans"/>
                <a:buChar char="➔"/>
              </a:pPr>
              <a:r>
                <a:rPr lang="en-GB" sz="16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 Shadow Hybrid models with different models </a:t>
              </a:r>
              <a:endParaRPr sz="16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3020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600"/>
                <a:buFont typeface="Open Sans"/>
                <a:buChar char="◆"/>
              </a:pPr>
              <a:r>
                <a:rPr lang="en-GB" sz="16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LSTM</a:t>
              </a:r>
              <a:endParaRPr sz="16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3020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600"/>
                <a:buFont typeface="Open Sans"/>
                <a:buChar char="◆"/>
              </a:pPr>
              <a:r>
                <a:rPr lang="en-GB" sz="16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GRU</a:t>
              </a:r>
              <a:endParaRPr sz="16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3020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600"/>
                <a:buFont typeface="Open Sans"/>
                <a:buChar char="◆"/>
              </a:pPr>
              <a:r>
                <a:rPr lang="en-GB" sz="16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RNN</a:t>
              </a:r>
              <a:endParaRPr sz="16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3020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600"/>
                <a:buFont typeface="Open Sans"/>
                <a:buChar char="◆"/>
              </a:pPr>
              <a:r>
                <a:rPr lang="en-GB" sz="16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Combine multiple Shadow ASR</a:t>
              </a:r>
              <a:endParaRPr sz="16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0" name="Google Shape;410;p47"/>
            <p:cNvSpPr txBox="1"/>
            <p:nvPr/>
          </p:nvSpPr>
          <p:spPr>
            <a:xfrm>
              <a:off x="168000" y="31"/>
              <a:ext cx="210348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GB" sz="3200">
                  <a:solidFill>
                    <a:srgbClr val="434343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Different target ASR architectures</a:t>
              </a:r>
              <a:endParaRPr sz="100"/>
            </a:p>
          </p:txBody>
        </p:sp>
      </p:grpSp>
      <p:sp>
        <p:nvSpPr>
          <p:cNvPr id="411" name="Google Shape;411;p4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12" name="Google Shape;412;p47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7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/>
          <p:nvPr/>
        </p:nvSpPr>
        <p:spPr>
          <a:xfrm>
            <a:off x="395175" y="115575"/>
            <a:ext cx="7341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Different ASR Shadow architectures</a:t>
            </a:r>
            <a:endParaRPr b="1" sz="2600">
              <a:solidFill>
                <a:srgbClr val="303D4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03D4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9" name="Google Shape;419;p4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8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422" name="Google Shape;4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005550"/>
            <a:ext cx="55816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/>
          <p:nvPr/>
        </p:nvSpPr>
        <p:spPr>
          <a:xfrm>
            <a:off x="395175" y="115575"/>
            <a:ext cx="7341525" cy="4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Different ASR Shadow architectures</a:t>
            </a:r>
            <a:endParaRPr b="1" sz="2600">
              <a:solidFill>
                <a:srgbClr val="303D4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03D4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8" name="Google Shape;428;p4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9" name="Google Shape;429;p49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9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431" name="Google Shape;4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5" y="744750"/>
            <a:ext cx="9014225" cy="349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50"/>
          <p:cNvGrpSpPr/>
          <p:nvPr/>
        </p:nvGrpSpPr>
        <p:grpSpPr>
          <a:xfrm>
            <a:off x="514350" y="512050"/>
            <a:ext cx="7951050" cy="3012650"/>
            <a:chOff x="0" y="31"/>
            <a:chExt cx="21202800" cy="8033733"/>
          </a:xfrm>
        </p:grpSpPr>
        <p:sp>
          <p:nvSpPr>
            <p:cNvPr id="437" name="Google Shape;437;p50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429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800"/>
                <a:buFont typeface="Droid Sans"/>
                <a:buChar char="➔"/>
              </a:pPr>
              <a:r>
                <a:rPr lang="en-GB" sz="18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Evaluate Hybrid Shadow ASR and Auditor with different target ASR pipeline</a:t>
              </a:r>
              <a:endParaRPr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4290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800"/>
                <a:buFont typeface="Droid Sans"/>
                <a:buChar char="◆"/>
              </a:pPr>
              <a:r>
                <a:rPr lang="en-GB" sz="18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Hybrid DNN-HMM</a:t>
              </a:r>
              <a:endParaRPr sz="1700"/>
            </a:p>
            <a:p>
              <a:pPr indent="-34290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800"/>
                <a:buFont typeface="Droid Sans"/>
                <a:buChar char="◆"/>
              </a:pPr>
              <a:r>
                <a:rPr lang="en-GB" sz="18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End-to-End </a:t>
              </a:r>
              <a:endParaRPr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8" name="Google Shape;438;p50"/>
            <p:cNvSpPr txBox="1"/>
            <p:nvPr/>
          </p:nvSpPr>
          <p:spPr>
            <a:xfrm>
              <a:off x="168000" y="31"/>
              <a:ext cx="210348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GB" sz="3200">
                  <a:solidFill>
                    <a:srgbClr val="434343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Different target ASR pipeline</a:t>
              </a:r>
              <a:endParaRPr sz="100"/>
            </a:p>
          </p:txBody>
        </p:sp>
      </p:grpSp>
      <p:sp>
        <p:nvSpPr>
          <p:cNvPr id="439" name="Google Shape;439;p5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40" name="Google Shape;440;p50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0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"/>
          <p:cNvSpPr txBox="1"/>
          <p:nvPr/>
        </p:nvSpPr>
        <p:spPr>
          <a:xfrm>
            <a:off x="395175" y="115575"/>
            <a:ext cx="7341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Different ASR pipelines</a:t>
            </a:r>
            <a:endParaRPr b="1" sz="2600">
              <a:solidFill>
                <a:srgbClr val="303D4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03D4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7" name="Google Shape;447;p5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8" name="Google Shape;448;p51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1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450" name="Google Shape;4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5650"/>
            <a:ext cx="9143999" cy="351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/>
        </p:nvSpPr>
        <p:spPr>
          <a:xfrm>
            <a:off x="395175" y="115575"/>
            <a:ext cx="7341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Different ASR pipelines</a:t>
            </a:r>
            <a:endParaRPr b="1" sz="2600">
              <a:solidFill>
                <a:srgbClr val="303D4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03D4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6" name="Google Shape;456;p5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7" name="Google Shape;457;p52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2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graphicFrame>
        <p:nvGraphicFramePr>
          <p:cNvPr id="459" name="Google Shape;459;p52"/>
          <p:cNvGraphicFramePr/>
          <p:nvPr/>
        </p:nvGraphicFramePr>
        <p:xfrm>
          <a:off x="909625" y="179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{F7045606-F3F7-4B3D-B9EE-C3435EB185AD}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Target ASR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Overfitting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Hybrid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End-to-end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0" name="Google Shape;460;p52"/>
          <p:cNvSpPr txBox="1"/>
          <p:nvPr/>
        </p:nvSpPr>
        <p:spPr>
          <a:xfrm>
            <a:off x="739375" y="1060850"/>
            <a:ext cx="42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Overfitting = WER</a:t>
            </a:r>
            <a:r>
              <a:rPr baseline="-25000" lang="en-GB">
                <a:latin typeface="Droid Sans"/>
                <a:ea typeface="Droid Sans"/>
                <a:cs typeface="Droid Sans"/>
                <a:sym typeface="Droid Sans"/>
              </a:rPr>
              <a:t>train</a:t>
            </a: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− WER</a:t>
            </a:r>
            <a:r>
              <a:rPr baseline="-25000" lang="en-GB">
                <a:latin typeface="Droid Sans"/>
                <a:ea typeface="Droid Sans"/>
                <a:cs typeface="Droid Sans"/>
                <a:sym typeface="Droid Sans"/>
              </a:rPr>
              <a:t>test</a:t>
            </a:r>
            <a:endParaRPr baseline="-25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53"/>
          <p:cNvGrpSpPr/>
          <p:nvPr/>
        </p:nvGrpSpPr>
        <p:grpSpPr>
          <a:xfrm>
            <a:off x="514350" y="512050"/>
            <a:ext cx="7350980" cy="3012650"/>
            <a:chOff x="0" y="31"/>
            <a:chExt cx="19602614" cy="8033733"/>
          </a:xfrm>
        </p:grpSpPr>
        <p:sp>
          <p:nvSpPr>
            <p:cNvPr id="466" name="Google Shape;466;p53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Differences in ASR pipelines between the target model and the shadow model negatively impact the performance of the auditor.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Different architectures still perform above random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Overfitting is not an indication of higher leakage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7" name="Google Shape;467;p53"/>
            <p:cNvSpPr txBox="1"/>
            <p:nvPr/>
          </p:nvSpPr>
          <p:spPr>
            <a:xfrm>
              <a:off x="168014" y="31"/>
              <a:ext cx="194346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3200">
                  <a:solidFill>
                    <a:srgbClr val="434343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Robustness to blackbox models</a:t>
              </a:r>
              <a:endParaRPr sz="100"/>
            </a:p>
          </p:txBody>
        </p:sp>
      </p:grpSp>
      <p:sp>
        <p:nvSpPr>
          <p:cNvPr id="468" name="Google Shape;468;p53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69" name="Google Shape;469;p53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3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8"/>
          <p:cNvGrpSpPr/>
          <p:nvPr/>
        </p:nvGrpSpPr>
        <p:grpSpPr>
          <a:xfrm>
            <a:off x="514350" y="512050"/>
            <a:ext cx="6975900" cy="3012650"/>
            <a:chOff x="0" y="31"/>
            <a:chExt cx="18602400" cy="8033733"/>
          </a:xfrm>
        </p:grpSpPr>
        <p:sp>
          <p:nvSpPr>
            <p:cNvPr id="130" name="Google Shape;130;p18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168006" y="31"/>
              <a:ext cx="163197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3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Record-level Membership inference</a:t>
              </a:r>
              <a:endParaRPr sz="100"/>
            </a:p>
          </p:txBody>
        </p:sp>
      </p:grp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133" name="Google Shape;133;p18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135" name="Google Shape;135;p18"/>
          <p:cNvSpPr txBox="1"/>
          <p:nvPr/>
        </p:nvSpPr>
        <p:spPr>
          <a:xfrm>
            <a:off x="514350" y="1393600"/>
            <a:ext cx="77256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925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900"/>
              <a:buFont typeface="Open Sans"/>
              <a:buChar char="➔"/>
            </a:pPr>
            <a:r>
              <a:rPr lang="en-GB" sz="19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Single record </a:t>
            </a:r>
            <a:endParaRPr sz="19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925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900"/>
              <a:buFont typeface="Droid Sans"/>
              <a:buChar char="➔"/>
            </a:pPr>
            <a:r>
              <a:rPr lang="en-GB" sz="19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Check if that specific record is in the training set</a:t>
            </a:r>
            <a:endParaRPr sz="19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925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900"/>
              <a:buFont typeface="Droid Sans"/>
              <a:buChar char="➔"/>
            </a:pPr>
            <a:r>
              <a:rPr lang="en-GB" sz="19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Works best for tabular data</a:t>
            </a:r>
            <a:endParaRPr sz="19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477" name="Google Shape;477;p54"/>
          <p:cNvSpPr txBox="1"/>
          <p:nvPr/>
        </p:nvSpPr>
        <p:spPr>
          <a:xfrm>
            <a:off x="395450" y="1104350"/>
            <a:ext cx="6741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Real-world evaluation: SIRI</a:t>
            </a:r>
            <a:endParaRPr b="1" sz="380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55"/>
          <p:cNvGrpSpPr/>
          <p:nvPr/>
        </p:nvGrpSpPr>
        <p:grpSpPr>
          <a:xfrm>
            <a:off x="514350" y="512050"/>
            <a:ext cx="6975900" cy="4037237"/>
            <a:chOff x="0" y="31"/>
            <a:chExt cx="18602400" cy="10765967"/>
          </a:xfrm>
        </p:grpSpPr>
        <p:sp>
          <p:nvSpPr>
            <p:cNvPr id="483" name="Google Shape;483;p55"/>
            <p:cNvSpPr txBox="1"/>
            <p:nvPr/>
          </p:nvSpPr>
          <p:spPr>
            <a:xfrm>
              <a:off x="0" y="1949297"/>
              <a:ext cx="18602400" cy="88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242933"/>
                </a:buClr>
                <a:buSzPts val="1500"/>
                <a:buFont typeface="Roboto"/>
                <a:buChar char="➔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Shadow ASR: GRU shadow trained on Librispeech</a:t>
              </a:r>
              <a:endParaRPr sz="15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933"/>
                </a:buClr>
                <a:buSzPts val="1500"/>
                <a:buFont typeface="Roboto"/>
                <a:buChar char="➔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Sample 5 samples per user with 1000 users</a:t>
              </a:r>
              <a:endParaRPr sz="15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933"/>
                </a:buClr>
                <a:buSzPts val="1500"/>
                <a:buFont typeface="Roboto"/>
                <a:buChar char="➔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Samples played via bluetooth speaker</a:t>
              </a:r>
              <a:endParaRPr sz="15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242933"/>
                </a:buClr>
                <a:buSzPts val="1500"/>
                <a:buFont typeface="Roboto"/>
                <a:buChar char="➔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Samples:</a:t>
              </a:r>
              <a:endParaRPr sz="15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933"/>
                </a:buClr>
                <a:buSzPts val="1500"/>
                <a:buFont typeface="Roboto"/>
                <a:buChar char="◆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Member: Iphone owner </a:t>
              </a:r>
              <a:endParaRPr sz="15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933"/>
                </a:buClr>
                <a:buSzPts val="1500"/>
                <a:buFont typeface="Roboto"/>
                <a:buChar char="◆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Non-members: 52 speakers from Librispeech</a:t>
              </a:r>
              <a:endParaRPr sz="15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933"/>
                </a:buClr>
                <a:buSzPts val="1500"/>
                <a:buFont typeface="Roboto"/>
                <a:buChar char="◆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6 members samples, 52 non member samples</a:t>
              </a:r>
              <a:endParaRPr sz="17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55"/>
            <p:cNvSpPr txBox="1"/>
            <p:nvPr/>
          </p:nvSpPr>
          <p:spPr>
            <a:xfrm>
              <a:off x="168000" y="31"/>
              <a:ext cx="17915100" cy="21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Set up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85" name="Google Shape;485;p55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6" name="Google Shape;486;p55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5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56"/>
          <p:cNvGrpSpPr/>
          <p:nvPr/>
        </p:nvGrpSpPr>
        <p:grpSpPr>
          <a:xfrm>
            <a:off x="514350" y="512050"/>
            <a:ext cx="6975900" cy="4037237"/>
            <a:chOff x="0" y="31"/>
            <a:chExt cx="18602400" cy="10765967"/>
          </a:xfrm>
        </p:grpSpPr>
        <p:sp>
          <p:nvSpPr>
            <p:cNvPr id="493" name="Google Shape;493;p56"/>
            <p:cNvSpPr txBox="1"/>
            <p:nvPr/>
          </p:nvSpPr>
          <p:spPr>
            <a:xfrm>
              <a:off x="0" y="1949297"/>
              <a:ext cx="18602400" cy="88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242933"/>
                </a:buClr>
                <a:buSzPts val="1600"/>
                <a:buFont typeface="Roboto"/>
                <a:buChar char="➔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Overall </a:t>
              </a:r>
              <a:r>
                <a:rPr b="1"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accuracy </a:t>
              </a: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is 89.76%</a:t>
              </a:r>
              <a:endParaRPr sz="15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933"/>
                </a:buClr>
                <a:buSzPts val="1600"/>
                <a:buFont typeface="Roboto"/>
                <a:buChar char="➔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Member </a:t>
              </a:r>
              <a:r>
                <a:rPr b="1"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precision</a:t>
              </a: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: 58.45%</a:t>
              </a:r>
              <a:endParaRPr sz="15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933"/>
                </a:buClr>
                <a:buSzPts val="1600"/>
                <a:buFont typeface="Roboto"/>
                <a:buChar char="➔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Non-member </a:t>
              </a:r>
              <a:r>
                <a:rPr b="1"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precision</a:t>
              </a: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: 92.61%</a:t>
              </a:r>
              <a:endParaRPr sz="15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933"/>
                </a:buClr>
                <a:buSzPts val="1500"/>
                <a:buFont typeface="Roboto"/>
                <a:buChar char="➔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Precision for seen member samples: 100%</a:t>
              </a:r>
              <a:endParaRPr sz="15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4" name="Google Shape;494;p56"/>
            <p:cNvSpPr txBox="1"/>
            <p:nvPr/>
          </p:nvSpPr>
          <p:spPr>
            <a:xfrm>
              <a:off x="168000" y="31"/>
              <a:ext cx="17915100" cy="21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Results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95" name="Google Shape;495;p56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6" name="Google Shape;496;p56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6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57"/>
          <p:cNvGrpSpPr/>
          <p:nvPr/>
        </p:nvGrpSpPr>
        <p:grpSpPr>
          <a:xfrm>
            <a:off x="514350" y="512038"/>
            <a:ext cx="6975900" cy="3012662"/>
            <a:chOff x="0" y="0"/>
            <a:chExt cx="18602400" cy="8033764"/>
          </a:xfrm>
        </p:grpSpPr>
        <p:sp>
          <p:nvSpPr>
            <p:cNvPr id="503" name="Google Shape;503;p57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The auditor performs best on seen audios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Training size impact the performance - sweet spot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Auditor is relatively robust to different datasets and architectures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Noisy training has a negative impact on the auditor’s performance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Previous mitigations strategies do not apply here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Overfitting is less indicative of the auditor’s performance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4" name="Google Shape;504;p57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Discussion</a:t>
              </a:r>
              <a:endParaRPr sz="100"/>
            </a:p>
          </p:txBody>
        </p:sp>
      </p:grpSp>
      <p:sp>
        <p:nvSpPr>
          <p:cNvPr id="505" name="Google Shape;505;p5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506" name="Google Shape;506;p57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7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58"/>
          <p:cNvGrpSpPr/>
          <p:nvPr/>
        </p:nvGrpSpPr>
        <p:grpSpPr>
          <a:xfrm>
            <a:off x="514350" y="512050"/>
            <a:ext cx="6975900" cy="4037237"/>
            <a:chOff x="0" y="31"/>
            <a:chExt cx="18602400" cy="10765967"/>
          </a:xfrm>
        </p:grpSpPr>
        <p:sp>
          <p:nvSpPr>
            <p:cNvPr id="513" name="Google Shape;513;p58"/>
            <p:cNvSpPr txBox="1"/>
            <p:nvPr/>
          </p:nvSpPr>
          <p:spPr>
            <a:xfrm>
              <a:off x="0" y="1949297"/>
              <a:ext cx="18602400" cy="88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242933"/>
                </a:buClr>
                <a:buSzPts val="1600"/>
                <a:buFont typeface="Roboto"/>
                <a:buChar char="➔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Voice conversion</a:t>
              </a:r>
              <a:endParaRPr sz="15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933"/>
                </a:buClr>
                <a:buSzPts val="1600"/>
                <a:buFont typeface="Roboto"/>
                <a:buChar char="➔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Differential Privacy</a:t>
              </a:r>
              <a:endParaRPr sz="1500">
                <a:solidFill>
                  <a:srgbClr val="2429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933"/>
                </a:buClr>
                <a:buSzPts val="1600"/>
                <a:buFont typeface="Roboto"/>
                <a:buChar char="➔"/>
              </a:pPr>
              <a:r>
                <a:rPr lang="en-GB" sz="1500">
                  <a:solidFill>
                    <a:srgbClr val="2429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Regularization might not be very effective here</a:t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58"/>
            <p:cNvSpPr txBox="1"/>
            <p:nvPr/>
          </p:nvSpPr>
          <p:spPr>
            <a:xfrm>
              <a:off x="168000" y="31"/>
              <a:ext cx="17915100" cy="21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Mitigations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15" name="Google Shape;515;p5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6" name="Google Shape;516;p58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8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59"/>
          <p:cNvGrpSpPr/>
          <p:nvPr/>
        </p:nvGrpSpPr>
        <p:grpSpPr>
          <a:xfrm>
            <a:off x="514350" y="512038"/>
            <a:ext cx="6975900" cy="3817037"/>
            <a:chOff x="0" y="0"/>
            <a:chExt cx="18602400" cy="10178764"/>
          </a:xfrm>
        </p:grpSpPr>
        <p:sp>
          <p:nvSpPr>
            <p:cNvPr id="523" name="Google Shape;523;p59"/>
            <p:cNvSpPr txBox="1"/>
            <p:nvPr/>
          </p:nvSpPr>
          <p:spPr>
            <a:xfrm>
              <a:off x="0" y="2523364"/>
              <a:ext cx="18602400" cy="76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Performance r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elies on audio features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More feature exploration needed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Some doubts about ground truth for Siri evaluation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Limited testing on blackbox models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Few mitigations strategies are discussed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4" name="Google Shape;524;p59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en-GB" sz="2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Limitations</a:t>
              </a:r>
              <a:endParaRPr sz="2200"/>
            </a:p>
          </p:txBody>
        </p:sp>
      </p:grpSp>
      <p:sp>
        <p:nvSpPr>
          <p:cNvPr id="525" name="Google Shape;525;p5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526" name="Google Shape;526;p59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9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60"/>
          <p:cNvGrpSpPr/>
          <p:nvPr/>
        </p:nvGrpSpPr>
        <p:grpSpPr>
          <a:xfrm>
            <a:off x="514350" y="512050"/>
            <a:ext cx="7917181" cy="2667287"/>
            <a:chOff x="0" y="0"/>
            <a:chExt cx="18602400" cy="7112764"/>
          </a:xfrm>
        </p:grpSpPr>
        <p:sp>
          <p:nvSpPr>
            <p:cNvPr id="533" name="Google Shape;533;p60"/>
            <p:cNvSpPr txBox="1"/>
            <p:nvPr/>
          </p:nvSpPr>
          <p:spPr>
            <a:xfrm>
              <a:off x="0" y="1602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302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600"/>
                <a:buFont typeface="Open Sans"/>
                <a:buAutoNum type="arabicPeriod"/>
              </a:pPr>
              <a:r>
                <a:rPr lang="en-GB" sz="16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Work present a user-level </a:t>
              </a:r>
              <a:r>
                <a:rPr lang="en-GB" sz="16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membership</a:t>
              </a:r>
              <a:r>
                <a:rPr lang="en-GB" sz="16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inference attack on black box voice services</a:t>
              </a:r>
              <a:endParaRPr sz="16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302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600"/>
                <a:buFont typeface="Droid Sans"/>
                <a:buAutoNum type="arabicPeriod"/>
              </a:pPr>
              <a:r>
                <a:rPr lang="en-GB" sz="16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Approach it as a ‘tool’ to detect privacy violations</a:t>
              </a:r>
              <a:endParaRPr sz="16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302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600"/>
                <a:buFont typeface="Droid Sans"/>
                <a:buAutoNum type="arabicPeriod"/>
              </a:pPr>
              <a:r>
                <a:rPr lang="en-GB" sz="16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Show robustness to different environment, data distribution and model architectures</a:t>
              </a:r>
              <a:endParaRPr sz="16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302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600"/>
                <a:buFont typeface="Droid Sans"/>
                <a:buAutoNum type="arabicPeriod"/>
              </a:pPr>
              <a:r>
                <a:rPr lang="en-GB" sz="16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Successfully demonstrate the feasibility of the attack on a real-world bloack box model </a:t>
              </a:r>
              <a:endParaRPr sz="16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60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Conclusion</a:t>
              </a:r>
              <a:endParaRPr sz="100"/>
            </a:p>
          </p:txBody>
        </p:sp>
      </p:grpSp>
      <p:sp>
        <p:nvSpPr>
          <p:cNvPr id="535" name="Google Shape;535;p6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536" name="Google Shape;536;p60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0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61"/>
          <p:cNvGrpSpPr/>
          <p:nvPr/>
        </p:nvGrpSpPr>
        <p:grpSpPr>
          <a:xfrm>
            <a:off x="514350" y="512038"/>
            <a:ext cx="8176050" cy="3012662"/>
            <a:chOff x="0" y="0"/>
            <a:chExt cx="21802800" cy="8033764"/>
          </a:xfrm>
        </p:grpSpPr>
        <p:sp>
          <p:nvSpPr>
            <p:cNvPr id="543" name="Google Shape;543;p61"/>
            <p:cNvSpPr txBox="1"/>
            <p:nvPr/>
          </p:nvSpPr>
          <p:spPr>
            <a:xfrm>
              <a:off x="0" y="2523364"/>
              <a:ext cx="218028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AutoNum type="arabicPeriod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Sound masking</a:t>
              </a:r>
              <a:endParaRPr b="1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Exploiting Sound Masking for Audio Privacy in Smartphones, Tung, Yu-Chih, and Kang G. Shin., Asia CCS '19</a:t>
              </a:r>
              <a:endParaRPr b="1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Patronus: preventing unauthorized speech recordings with support for selective unscrambling, Li, Lingkun, et al., SenSys '20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Microphone Jamming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: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"Alexa, stop spying on me!": speech privacy protection against voice assistants, Sun, Ke, Chen Chen, and Xinyu Zhang., Sensys 20’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4" name="Google Shape;544;p61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en-GB" sz="2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Related Work</a:t>
              </a:r>
              <a:endParaRPr sz="2200"/>
            </a:p>
          </p:txBody>
        </p:sp>
      </p:grpSp>
      <p:sp>
        <p:nvSpPr>
          <p:cNvPr id="545" name="Google Shape;545;p6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546" name="Google Shape;546;p61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1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2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2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554" name="Google Shape;554;p62"/>
          <p:cNvSpPr txBox="1"/>
          <p:nvPr/>
        </p:nvSpPr>
        <p:spPr>
          <a:xfrm>
            <a:off x="2049900" y="1865150"/>
            <a:ext cx="5044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you!</a:t>
            </a:r>
            <a:endParaRPr sz="380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9"/>
          <p:cNvGrpSpPr/>
          <p:nvPr/>
        </p:nvGrpSpPr>
        <p:grpSpPr>
          <a:xfrm>
            <a:off x="514350" y="512050"/>
            <a:ext cx="6975900" cy="3012650"/>
            <a:chOff x="0" y="31"/>
            <a:chExt cx="18602400" cy="8033733"/>
          </a:xfrm>
        </p:grpSpPr>
        <p:sp>
          <p:nvSpPr>
            <p:cNvPr id="141" name="Google Shape;141;p19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168006" y="31"/>
              <a:ext cx="163197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3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User</a:t>
              </a:r>
              <a:r>
                <a:rPr b="1" lang="en-GB" sz="23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-level Membership inference</a:t>
              </a:r>
              <a:endParaRPr sz="100"/>
            </a:p>
          </p:txBody>
        </p:sp>
      </p:grp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144" name="Google Shape;144;p19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146" name="Google Shape;146;p19"/>
          <p:cNvSpPr txBox="1"/>
          <p:nvPr/>
        </p:nvSpPr>
        <p:spPr>
          <a:xfrm>
            <a:off x="514350" y="1393600"/>
            <a:ext cx="77256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700"/>
              <a:buFont typeface="Open Sans"/>
              <a:buChar char="➔"/>
            </a:pPr>
            <a:r>
              <a:rPr lang="en-GB" sz="17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Multiple records per user</a:t>
            </a:r>
            <a:endParaRPr sz="17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700"/>
              <a:buFont typeface="Droid Sans"/>
              <a:buChar char="➔"/>
            </a:pPr>
            <a:r>
              <a:rPr lang="en-GB" sz="17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Check if any sample of user was part of training set</a:t>
            </a:r>
            <a:endParaRPr sz="17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700"/>
              <a:buFont typeface="Droid Sans"/>
              <a:buChar char="➔"/>
            </a:pPr>
            <a:r>
              <a:rPr lang="en-GB" sz="17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Speech recording, photos, texts... </a:t>
            </a:r>
            <a:endParaRPr sz="17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0"/>
          <p:cNvGrpSpPr/>
          <p:nvPr/>
        </p:nvGrpSpPr>
        <p:grpSpPr>
          <a:xfrm>
            <a:off x="514350" y="512050"/>
            <a:ext cx="7725577" cy="4037225"/>
            <a:chOff x="0" y="31"/>
            <a:chExt cx="18602400" cy="10765933"/>
          </a:xfrm>
        </p:grpSpPr>
        <p:sp>
          <p:nvSpPr>
            <p:cNvPr id="152" name="Google Shape;152;p20"/>
            <p:cNvSpPr txBox="1"/>
            <p:nvPr/>
          </p:nvSpPr>
          <p:spPr>
            <a:xfrm>
              <a:off x="0" y="29509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Proposed approach allow user to see if their data was used for the training of a voice assistant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Perform user 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membership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inference on black box ASR systems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Build shadow models and auditor based on transcriptions and audio features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Demonstrate attack on Apple’s Siri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168000" y="31"/>
              <a:ext cx="17915100" cy="30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Paper in a Nutshell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1"/>
          <p:cNvGrpSpPr/>
          <p:nvPr/>
        </p:nvGrpSpPr>
        <p:grpSpPr>
          <a:xfrm>
            <a:off x="514350" y="512050"/>
            <a:ext cx="8081411" cy="4037225"/>
            <a:chOff x="0" y="31"/>
            <a:chExt cx="19459212" cy="10765933"/>
          </a:xfrm>
        </p:grpSpPr>
        <p:sp>
          <p:nvSpPr>
            <p:cNvPr id="162" name="Google Shape;162;p21"/>
            <p:cNvSpPr txBox="1"/>
            <p:nvPr/>
          </p:nvSpPr>
          <p:spPr>
            <a:xfrm>
              <a:off x="0" y="29509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Paper trains shadows models on generated data labelled by target model to perform membership inference on blackbox models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Uses output probability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Shows that overfitting leads to data leakage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Most effective mitigation strategy is regularization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168012" y="31"/>
              <a:ext cx="19291200" cy="30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Previous work: </a:t>
              </a:r>
              <a:r>
                <a:rPr b="1" lang="en-GB" sz="25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Membership Inference Attacks Against Machine Learning Models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2"/>
          <p:cNvGrpSpPr/>
          <p:nvPr/>
        </p:nvGrpSpPr>
        <p:grpSpPr>
          <a:xfrm>
            <a:off x="514350" y="512050"/>
            <a:ext cx="6975900" cy="3876837"/>
            <a:chOff x="0" y="31"/>
            <a:chExt cx="18602400" cy="10338233"/>
          </a:xfrm>
        </p:grpSpPr>
        <p:sp>
          <p:nvSpPr>
            <p:cNvPr id="172" name="Google Shape;172;p22"/>
            <p:cNvSpPr txBox="1"/>
            <p:nvPr/>
          </p:nvSpPr>
          <p:spPr>
            <a:xfrm>
              <a:off x="0" y="1634964"/>
              <a:ext cx="18602400" cy="87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Model trained on private data can be released and leak training samples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○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Commercial models trained on large training sets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○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Voice cloning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○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Some manufacturers might not respect privacy policies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Assumptions: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Black box models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Access to transcription only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Auditor queries black box models to identify membership of user in training set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22"/>
            <p:cNvSpPr txBox="1"/>
            <p:nvPr/>
          </p:nvSpPr>
          <p:spPr>
            <a:xfrm>
              <a:off x="0" y="31"/>
              <a:ext cx="18083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Threat model</a:t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 sz="1200"/>
          </a:p>
        </p:txBody>
      </p:sp>
      <p:sp>
        <p:nvSpPr>
          <p:cNvPr id="175" name="Google Shape;175;p22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3"/>
          <p:cNvGrpSpPr/>
          <p:nvPr/>
        </p:nvGrpSpPr>
        <p:grpSpPr>
          <a:xfrm>
            <a:off x="514350" y="512050"/>
            <a:ext cx="7636388" cy="3012650"/>
            <a:chOff x="0" y="31"/>
            <a:chExt cx="20363700" cy="8033733"/>
          </a:xfrm>
        </p:grpSpPr>
        <p:sp>
          <p:nvSpPr>
            <p:cNvPr id="182" name="Google Shape;182;p23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168000" y="31"/>
              <a:ext cx="201957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Attack</a:t>
              </a:r>
              <a:endParaRPr sz="100"/>
            </a:p>
          </p:txBody>
        </p:sp>
      </p:grp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185" name="Google Shape;185;p23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187" name="Google Shape;187;p23"/>
          <p:cNvSpPr txBox="1"/>
          <p:nvPr/>
        </p:nvSpPr>
        <p:spPr>
          <a:xfrm>
            <a:off x="296025" y="4198650"/>
            <a:ext cx="51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Figure 1</a:t>
            </a:r>
            <a:endParaRPr sz="800"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5" y="88375"/>
            <a:ext cx="8790375" cy="45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C6B9A56B0A348A65D492ECBAF7C0B" ma:contentTypeVersion="2" ma:contentTypeDescription="Create a new document." ma:contentTypeScope="" ma:versionID="80222df6aecbaefd5660afcbc55e236f">
  <xsd:schema xmlns:xsd="http://www.w3.org/2001/XMLSchema" xmlns:xs="http://www.w3.org/2001/XMLSchema" xmlns:p="http://schemas.microsoft.com/office/2006/metadata/properties" xmlns:ns2="a6b95832-3ae1-4680-9ca3-b014ac75c9b3" targetNamespace="http://schemas.microsoft.com/office/2006/metadata/properties" ma:root="true" ma:fieldsID="6e5a3082bfb09c7081f6253046b5b2e0" ns2:_="">
    <xsd:import namespace="a6b95832-3ae1-4680-9ca3-b014ac75c9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95832-3ae1-4680-9ca3-b014ac75c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BB6317-AA71-4975-A034-94026E25F0DF}"/>
</file>

<file path=customXml/itemProps2.xml><?xml version="1.0" encoding="utf-8"?>
<ds:datastoreItem xmlns:ds="http://schemas.openxmlformats.org/officeDocument/2006/customXml" ds:itemID="{59DFC0AD-CBDD-4E58-BB4C-0CCABC0C298C}"/>
</file>

<file path=customXml/itemProps3.xml><?xml version="1.0" encoding="utf-8"?>
<ds:datastoreItem xmlns:ds="http://schemas.openxmlformats.org/officeDocument/2006/customXml" ds:itemID="{1358436B-D3A7-4483-9592-0B3F7CC4263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0x010100F75C6B9A56B0A348A65D492ECBAF7C0B</vt:lpwstr>
  </property>
</Properties>
</file>