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 Slab"/>
      <p:regular r:id="rId40"/>
      <p:bold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Libre Baskerville"/>
      <p:regular r:id="rId46"/>
      <p:bold r:id="rId47"/>
      <p:italic r:id="rId48"/>
    </p:embeddedFont>
    <p:embeddedFont>
      <p:font typeface="Bitter"/>
      <p:regular r:id="rId49"/>
      <p:bold r:id="rId50"/>
      <p:italic r:id="rId51"/>
      <p:boldItalic r:id="rId52"/>
    </p:embeddedFont>
    <p:embeddedFont>
      <p:font typeface="Helvetica Neue"/>
      <p:regular r:id="rId53"/>
      <p:bold r:id="rId54"/>
      <p:italic r:id="rId55"/>
      <p:boldItalic r:id="rId56"/>
    </p:embeddedFont>
    <p:embeddedFont>
      <p:font typeface="Roboto Mono"/>
      <p:regular r:id="rId57"/>
      <p:bold r:id="rId58"/>
      <p:italic r:id="rId59"/>
      <p:boldItalic r:id="rId60"/>
    </p:embeddedFont>
    <p:embeddedFont>
      <p:font typeface="DM Sans"/>
      <p:regular r:id="rId61"/>
      <p:bold r:id="rId62"/>
      <p:italic r:id="rId63"/>
      <p:boldItalic r:id="rId64"/>
    </p:embeddedFont>
    <p:embeddedFont>
      <p:font typeface="Harmattan"/>
      <p:regular r:id="rId65"/>
      <p:bold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42" Type="http://schemas.openxmlformats.org/officeDocument/2006/relationships/font" Target="fonts/Lato-regular.fntdata"/><Relationship Id="rId47" Type="http://schemas.openxmlformats.org/officeDocument/2006/relationships/font" Target="fonts/LibreBaskerville-bold.fntdata"/><Relationship Id="rId63" Type="http://schemas.openxmlformats.org/officeDocument/2006/relationships/font" Target="fonts/DMSans-italic.fntdata"/><Relationship Id="rId21" Type="http://schemas.openxmlformats.org/officeDocument/2006/relationships/slide" Target="slides/slide16.xml"/><Relationship Id="rId68" Type="http://schemas.openxmlformats.org/officeDocument/2006/relationships/font" Target="fonts/OpenSans-bold.fntdata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RobotoSlab-regular.fntdata"/><Relationship Id="rId45" Type="http://schemas.openxmlformats.org/officeDocument/2006/relationships/font" Target="fonts/Lato-boldItalic.fntdata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66" Type="http://schemas.openxmlformats.org/officeDocument/2006/relationships/font" Target="fonts/Harmattan-bold.fntdata"/><Relationship Id="rId24" Type="http://schemas.openxmlformats.org/officeDocument/2006/relationships/slide" Target="slides/slide19.xml"/><Relationship Id="rId53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58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1" Type="http://schemas.openxmlformats.org/officeDocument/2006/relationships/font" Target="fonts/DMSans-regular.fntdata"/><Relationship Id="rId19" Type="http://schemas.openxmlformats.org/officeDocument/2006/relationships/slide" Target="slides/slide14.xml"/><Relationship Id="rId43" Type="http://schemas.openxmlformats.org/officeDocument/2006/relationships/font" Target="fonts/Lato-bold.fntdata"/><Relationship Id="rId48" Type="http://schemas.openxmlformats.org/officeDocument/2006/relationships/font" Target="fonts/LibreBaskerville-italic.fntdata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64" Type="http://schemas.openxmlformats.org/officeDocument/2006/relationships/font" Target="fonts/DMSans-boldItalic.fntdata"/><Relationship Id="rId22" Type="http://schemas.openxmlformats.org/officeDocument/2006/relationships/slide" Target="slides/slide17.xml"/><Relationship Id="rId69" Type="http://schemas.openxmlformats.org/officeDocument/2006/relationships/font" Target="fonts/OpenSans-italic.fntdata"/><Relationship Id="rId27" Type="http://schemas.openxmlformats.org/officeDocument/2006/relationships/slide" Target="slides/slide22.xml"/><Relationship Id="rId56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51" Type="http://schemas.openxmlformats.org/officeDocument/2006/relationships/font" Target="fonts/Bitter-italic.fntdata"/><Relationship Id="rId72" Type="http://schemas.openxmlformats.org/officeDocument/2006/relationships/customXml" Target="../customXml/item2.xml"/><Relationship Id="rId3" Type="http://schemas.openxmlformats.org/officeDocument/2006/relationships/presProps" Target="presProps.xml"/><Relationship Id="rId46" Type="http://schemas.openxmlformats.org/officeDocument/2006/relationships/font" Target="fonts/LibreBaskerville-regular.fntdata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67" Type="http://schemas.openxmlformats.org/officeDocument/2006/relationships/font" Target="fonts/OpenSans-regular.fntdata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59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41" Type="http://schemas.openxmlformats.org/officeDocument/2006/relationships/font" Target="fonts/RobotoSlab-bold.fntdata"/><Relationship Id="rId70" Type="http://schemas.openxmlformats.org/officeDocument/2006/relationships/font" Target="fonts/OpenSans-boldItalic.fntdata"/><Relationship Id="rId62" Type="http://schemas.openxmlformats.org/officeDocument/2006/relationships/font" Target="fonts/DMSans-bold.fntdata"/><Relationship Id="rId20" Type="http://schemas.openxmlformats.org/officeDocument/2006/relationships/slide" Target="slides/slide15.xml"/><Relationship Id="rId54" Type="http://schemas.openxmlformats.org/officeDocument/2006/relationships/font" Target="fonts/HelveticaNeue-bold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49" Type="http://schemas.openxmlformats.org/officeDocument/2006/relationships/font" Target="fonts/Bitter-regular.fntdata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7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44" Type="http://schemas.openxmlformats.org/officeDocument/2006/relationships/font" Target="fonts/Lato-italic.fntdata"/><Relationship Id="rId31" Type="http://schemas.openxmlformats.org/officeDocument/2006/relationships/slide" Target="slides/slide26.xml"/><Relationship Id="rId65" Type="http://schemas.openxmlformats.org/officeDocument/2006/relationships/font" Target="fonts/Harmattan-regular.fntdata"/><Relationship Id="rId60" Type="http://schemas.openxmlformats.org/officeDocument/2006/relationships/font" Target="fonts/RobotoMono-boldItalic.fntdata"/><Relationship Id="rId52" Type="http://schemas.openxmlformats.org/officeDocument/2006/relationships/font" Target="fonts/Bitter-boldItalic.fntdata"/><Relationship Id="rId10" Type="http://schemas.openxmlformats.org/officeDocument/2006/relationships/slide" Target="slides/slide5.xml"/><Relationship Id="rId7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9" Type="http://schemas.openxmlformats.org/officeDocument/2006/relationships/slide" Target="slides/slide3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4" Type="http://schemas.openxmlformats.org/officeDocument/2006/relationships/slide" Target="slides/slide29.xml"/><Relationship Id="rId50" Type="http://schemas.openxmlformats.org/officeDocument/2006/relationships/font" Target="fonts/Bitter-bold.fntdata"/><Relationship Id="rId55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71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9ed9989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b9ed99892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e9f64f2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be9f64f28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e9f64f28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be9f64f289_1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e9f64f28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be9f64f289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eb6aec92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beb6aec92e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e9f64f289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be9f64f289_1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eb6aec92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beb6aec92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eb6aec92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beb6aec92e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eb6aec92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beb6aec92e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eb6aec92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beb6aec92e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e9f64f289_1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e9f64f28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e9f64f289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e9f64f28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eb6aec92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beb6aec92e_0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eb6aec92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beb6aec92e_0_3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eb6aec92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beb6aec92e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eb6aec92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beb6aec92e_0_3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eb6aec92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beb6aec92e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eb6aec92e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beb6aec92e_0_3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eb6aec92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beb6aec92e_0_3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e9f64f289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be9f64f289_1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e9f64f28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be9f64f289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e9f64f2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be9f64f28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e9f64f2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be9f64f28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e9f64f289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be9f64f289_1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eb6aec9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beb6aec92e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eb6aec92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beb6aec92e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9ed99892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b9ed99892d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e9f64f28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be9f64f289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e9f64f28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be9f64f289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e9f64f2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be9f64f28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eb6aec92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beb6aec92e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eb6aec92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beb6aec92e_0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eb6aec92e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beb6aec92e_0_3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eb6aec92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beb6aec92e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4550" y="-125850"/>
            <a:ext cx="2262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2100" y="3850"/>
            <a:ext cx="4045200" cy="51435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561225" y="1233175"/>
            <a:ext cx="2927100" cy="14823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561225" y="2854825"/>
            <a:ext cx="2927100" cy="12351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224950" y="4758550"/>
            <a:ext cx="4620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3"/>
          <p:cNvSpPr txBox="1"/>
          <p:nvPr>
            <p:ph idx="2" type="title"/>
          </p:nvPr>
        </p:nvSpPr>
        <p:spPr>
          <a:xfrm>
            <a:off x="4578175" y="444050"/>
            <a:ext cx="3412500" cy="4809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3" type="subTitle"/>
          </p:nvPr>
        </p:nvSpPr>
        <p:spPr>
          <a:xfrm>
            <a:off x="4578175" y="925108"/>
            <a:ext cx="2927100" cy="8013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4" type="title"/>
          </p:nvPr>
        </p:nvSpPr>
        <p:spPr>
          <a:xfrm>
            <a:off x="4578175" y="1837944"/>
            <a:ext cx="3412500" cy="4809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5" type="subTitle"/>
          </p:nvPr>
        </p:nvSpPr>
        <p:spPr>
          <a:xfrm>
            <a:off x="4578175" y="2306497"/>
            <a:ext cx="2927100" cy="8451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6" type="title"/>
          </p:nvPr>
        </p:nvSpPr>
        <p:spPr>
          <a:xfrm>
            <a:off x="4578175" y="3231850"/>
            <a:ext cx="3412500" cy="4809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7" type="subTitle"/>
          </p:nvPr>
        </p:nvSpPr>
        <p:spPr>
          <a:xfrm>
            <a:off x="4578175" y="3712913"/>
            <a:ext cx="2927100" cy="8451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14"/>
          <p:cNvSpPr/>
          <p:nvPr/>
        </p:nvSpPr>
        <p:spPr>
          <a:xfrm>
            <a:off x="0" y="4668702"/>
            <a:ext cx="9144000" cy="3900"/>
          </a:xfrm>
          <a:prstGeom prst="rect">
            <a:avLst/>
          </a:prstGeom>
          <a:noFill/>
          <a:ln cap="flat" cmpd="sng" w="1905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75" lIns="22875" spcFirstLastPara="1" rIns="22875" wrap="square" tIns="2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4" name="Google Shape;94;p14"/>
          <p:cNvSpPr txBox="1"/>
          <p:nvPr/>
        </p:nvSpPr>
        <p:spPr>
          <a:xfrm>
            <a:off x="901238" y="4814300"/>
            <a:ext cx="1244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000" u="none" cap="none" strike="noStrike">
                <a:solidFill>
                  <a:srgbClr val="8C52FF"/>
                </a:solidFill>
                <a:latin typeface="Bitter"/>
                <a:ea typeface="Bitter"/>
                <a:cs typeface="Bitter"/>
                <a:sym typeface="Bitter"/>
              </a:rPr>
              <a:t>GLAM AI</a:t>
            </a:r>
            <a:endParaRPr b="1" sz="1000"/>
          </a:p>
        </p:txBody>
      </p:sp>
      <p:sp>
        <p:nvSpPr>
          <p:cNvPr id="95" name="Google Shape;95;p14"/>
          <p:cNvSpPr txBox="1"/>
          <p:nvPr>
            <p:ph idx="2"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156" y="1453357"/>
            <a:ext cx="3886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86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3241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28600" y="767556"/>
            <a:ext cx="2020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8600" y="1087438"/>
            <a:ext cx="20202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322513" y="767556"/>
            <a:ext cx="20208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322513" y="1087438"/>
            <a:ext cx="20208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8600" y="717550"/>
            <a:ext cx="15042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6144" y="2683669"/>
            <a:ext cx="2743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arxiv.org/abs/1607.00133" TargetMode="External"/><Relationship Id="rId4" Type="http://schemas.openxmlformats.org/officeDocument/2006/relationships/hyperlink" Target="https://arxiv.org/abs/1902.0488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46364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1351950" y="157200"/>
            <a:ext cx="6440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03D4D"/>
                </a:solidFill>
                <a:latin typeface="Harmattan"/>
                <a:ea typeface="Harmattan"/>
                <a:cs typeface="Harmattan"/>
                <a:sym typeface="Harmattan"/>
              </a:rPr>
              <a:t>Monday </a:t>
            </a:r>
            <a:r>
              <a:rPr lang="en-GB" sz="1700">
                <a:solidFill>
                  <a:srgbClr val="303D4D"/>
                </a:solidFill>
                <a:latin typeface="Harmattan"/>
                <a:ea typeface="Harmattan"/>
                <a:cs typeface="Harmattan"/>
                <a:sym typeface="Harmattan"/>
              </a:rPr>
              <a:t>22/01/2021</a:t>
            </a:r>
            <a:endParaRPr sz="600">
              <a:latin typeface="Harmattan"/>
              <a:ea typeface="Harmattan"/>
              <a:cs typeface="Harmattan"/>
              <a:sym typeface="Harmattan"/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859050" y="1261624"/>
            <a:ext cx="7425900" cy="2350351"/>
            <a:chOff x="914400" y="-43331"/>
            <a:chExt cx="19802400" cy="6267603"/>
          </a:xfrm>
        </p:grpSpPr>
        <p:sp>
          <p:nvSpPr>
            <p:cNvPr id="103" name="Google Shape;103;p15"/>
            <p:cNvSpPr txBox="1"/>
            <p:nvPr/>
          </p:nvSpPr>
          <p:spPr>
            <a:xfrm>
              <a:off x="914400" y="-43331"/>
              <a:ext cx="19802400" cy="57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5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Semi-supervised Knowledge Transfer for Deep Learning from Private Training Data</a:t>
              </a:r>
              <a:endParaRPr b="1" sz="25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Nicolas Papernot, Martín Abadi, Úlfar Erlingsson, Ian Goodfellow, Kunal Talwar</a:t>
              </a:r>
              <a:endParaRPr sz="11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5657867" y="4203772"/>
              <a:ext cx="10315500" cy="20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50">
                  <a:solidFill>
                    <a:srgbClr val="303D4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ICLR 2017</a:t>
              </a:r>
              <a:endParaRPr sz="800">
                <a:solidFill>
                  <a:srgbClr val="303D4D"/>
                </a:solidFill>
              </a:endParaRPr>
            </a:p>
          </p:txBody>
        </p:sp>
      </p:grp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 | DOMINIKA WOSZCZYK</a:t>
            </a:r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4"/>
          <p:cNvGrpSpPr/>
          <p:nvPr/>
        </p:nvGrpSpPr>
        <p:grpSpPr>
          <a:xfrm>
            <a:off x="514350" y="512050"/>
            <a:ext cx="6975900" cy="4037225"/>
            <a:chOff x="0" y="31"/>
            <a:chExt cx="18602400" cy="10765933"/>
          </a:xfrm>
        </p:grpSpPr>
        <p:sp>
          <p:nvSpPr>
            <p:cNvPr id="195" name="Google Shape;195;p24"/>
            <p:cNvSpPr txBox="1"/>
            <p:nvPr/>
          </p:nvSpPr>
          <p:spPr>
            <a:xfrm>
              <a:off x="0" y="29509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Disjoint training sets and classifiers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Noisy aggregation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Semi supervised learning with PATE-G:  teacher-student training of modified GAN model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" name="Google Shape;196;p24"/>
            <p:cNvSpPr txBox="1"/>
            <p:nvPr/>
          </p:nvSpPr>
          <p:spPr>
            <a:xfrm>
              <a:off x="168000" y="31"/>
              <a:ext cx="17915100" cy="30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Paper in a Nutshell</a:t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303D4D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303D4D"/>
                  </a:solidFill>
                  <a:latin typeface="Lato"/>
                  <a:ea typeface="Lato"/>
                  <a:cs typeface="Lato"/>
                  <a:sym typeface="Lato"/>
                </a:rPr>
                <a:t>Private Aggregation of Teacher Ensembles - PATE</a:t>
              </a:r>
              <a:endParaRPr b="1" sz="26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5"/>
          <p:cNvGrpSpPr/>
          <p:nvPr/>
        </p:nvGrpSpPr>
        <p:grpSpPr>
          <a:xfrm>
            <a:off x="514350" y="512050"/>
            <a:ext cx="6975900" cy="3876875"/>
            <a:chOff x="0" y="31"/>
            <a:chExt cx="18602400" cy="10338333"/>
          </a:xfrm>
        </p:grpSpPr>
        <p:sp>
          <p:nvSpPr>
            <p:cNvPr id="205" name="Google Shape;205;p25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Trust ML service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Do no trust user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7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Adversaries</a:t>
              </a:r>
              <a:r>
                <a:rPr b="1" lang="en-GB" sz="1700">
                  <a:solidFill>
                    <a:srgbClr val="303D4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: </a:t>
              </a:r>
              <a:endParaRPr b="1" sz="17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23850" lvl="0" marL="45720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-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Has access to model parameters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-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Unlimited number of queries</a:t>
              </a:r>
              <a:endParaRPr sz="9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25"/>
            <p:cNvSpPr txBox="1"/>
            <p:nvPr/>
          </p:nvSpPr>
          <p:spPr>
            <a:xfrm>
              <a:off x="0" y="31"/>
              <a:ext cx="180831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Threat model</a:t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 sz="1200"/>
          </a:p>
        </p:txBody>
      </p:sp>
      <p:sp>
        <p:nvSpPr>
          <p:cNvPr id="208" name="Google Shape;208;p25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6"/>
          <p:cNvGrpSpPr/>
          <p:nvPr/>
        </p:nvGrpSpPr>
        <p:grpSpPr>
          <a:xfrm>
            <a:off x="514350" y="512050"/>
            <a:ext cx="6975900" cy="3876875"/>
            <a:chOff x="0" y="31"/>
            <a:chExt cx="18602400" cy="10338333"/>
          </a:xfrm>
        </p:grpSpPr>
        <p:sp>
          <p:nvSpPr>
            <p:cNvPr id="215" name="Google Shape;215;p26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26"/>
            <p:cNvSpPr txBox="1"/>
            <p:nvPr/>
          </p:nvSpPr>
          <p:spPr>
            <a:xfrm>
              <a:off x="168010" y="31"/>
              <a:ext cx="179151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PATE</a:t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 sz="1200"/>
          </a:p>
        </p:txBody>
      </p:sp>
      <p:sp>
        <p:nvSpPr>
          <p:cNvPr id="218" name="Google Shape;218;p26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37" y="1190837"/>
            <a:ext cx="8702324" cy="25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/>
        </p:nvSpPr>
        <p:spPr>
          <a:xfrm>
            <a:off x="4572000" y="1248600"/>
            <a:ext cx="42303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685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Droid Sans"/>
              <a:buAutoNum type="arabicPeriod"/>
            </a:pPr>
            <a:r>
              <a:rPr lang="en-GB" sz="13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Divide dataset into n subsets</a:t>
            </a:r>
            <a:endParaRPr sz="13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19685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Droid Sans"/>
              <a:buAutoNum type="arabicPeriod"/>
            </a:pPr>
            <a:r>
              <a:rPr lang="en-GB" sz="13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For each subsets, train a separate instance of a model (teacher)</a:t>
            </a:r>
            <a:endParaRPr sz="13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19685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Droid Sans"/>
              <a:buAutoNum type="arabicPeriod"/>
            </a:pPr>
            <a:r>
              <a:rPr lang="en-GB" sz="13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At inference time, each teacher outputs its prediction </a:t>
            </a:r>
            <a:endParaRPr sz="13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19685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Droid Sans"/>
              <a:buAutoNum type="arabicPeriod"/>
            </a:pPr>
            <a:r>
              <a:rPr lang="en-GB" sz="13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Count votes for each label, the one with the most counts  is the predicted class</a:t>
            </a:r>
            <a:endParaRPr sz="13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19685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roid Sans"/>
              <a:buAutoNum type="arabicPeriod"/>
            </a:pPr>
            <a:r>
              <a:rPr lang="en-GB" sz="13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Users have access to predictions only (blackbox teachers models)</a:t>
            </a:r>
            <a:endParaRPr sz="13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577354" y="588250"/>
            <a:ext cx="6718163" cy="514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Teacher Ensemble</a:t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A64D7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228" name="Google Shape;228;p27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5" y="1640425"/>
            <a:ext cx="40767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/>
        </p:nvSpPr>
        <p:spPr>
          <a:xfrm>
            <a:off x="4770400" y="1523563"/>
            <a:ext cx="33243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prediction for class j from each teacher given input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Laplacian noise to each vote count </a:t>
            </a:r>
            <a:r>
              <a:rPr i="1" lang="en-GB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</a:t>
            </a:r>
            <a:r>
              <a:rPr baseline="-25000" i="1" lang="en-GB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 ,   </a:t>
            </a:r>
            <a:r>
              <a:rPr i="1" lang="en-GB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γ</a:t>
            </a:r>
            <a:r>
              <a:rPr i="1" lang="en-GB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5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being  privacy parameter </a:t>
            </a:r>
            <a:endParaRPr sz="15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20955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Droid Sans"/>
              <a:buChar char="●"/>
            </a:pPr>
            <a:r>
              <a:rPr lang="en-GB" sz="15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Return the prediction with the most votes</a:t>
            </a:r>
            <a:endParaRPr sz="15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577354" y="512050"/>
            <a:ext cx="6718163" cy="514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Aggregation Algorithm</a:t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A64D7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38" y="1384288"/>
            <a:ext cx="332422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 rotWithShape="1">
          <a:blip r:embed="rId4">
            <a:alphaModFix/>
          </a:blip>
          <a:srcRect b="0" l="0" r="0" t="12914"/>
          <a:stretch/>
        </p:blipFill>
        <p:spPr>
          <a:xfrm>
            <a:off x="4770400" y="831325"/>
            <a:ext cx="3549300" cy="69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ver&gt;&lt;mi&gt;x&lt;/mi&gt;&lt;mo&gt;&amp;#x2192;&lt;/mo&gt;&lt;/mover&gt;&lt;/math&gt;" id="242" name="Google Shape;242;p28" title="x with rightwards arrow on top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4111" y="1939972"/>
            <a:ext cx="172688" cy="1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9"/>
          <p:cNvGrpSpPr/>
          <p:nvPr/>
        </p:nvGrpSpPr>
        <p:grpSpPr>
          <a:xfrm>
            <a:off x="514350" y="512050"/>
            <a:ext cx="6975900" cy="3876875"/>
            <a:chOff x="0" y="31"/>
            <a:chExt cx="18602400" cy="10338333"/>
          </a:xfrm>
        </p:grpSpPr>
        <p:sp>
          <p:nvSpPr>
            <p:cNvPr id="248" name="Google Shape;248;p29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29"/>
            <p:cNvSpPr txBox="1"/>
            <p:nvPr/>
          </p:nvSpPr>
          <p:spPr>
            <a:xfrm>
              <a:off x="168010" y="31"/>
              <a:ext cx="179151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251" name="Google Shape;251;p29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00" y="441449"/>
            <a:ext cx="7710799" cy="39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9"/>
          <p:cNvSpPr txBox="1"/>
          <p:nvPr/>
        </p:nvSpPr>
        <p:spPr>
          <a:xfrm>
            <a:off x="123350" y="4230750"/>
            <a:ext cx="728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http://www.cleverhans.io/privacy/2018/04/29/privacy-and-machine-learning.html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0"/>
          <p:cNvGrpSpPr/>
          <p:nvPr/>
        </p:nvGrpSpPr>
        <p:grpSpPr>
          <a:xfrm>
            <a:off x="514350" y="512050"/>
            <a:ext cx="6975900" cy="3876875"/>
            <a:chOff x="0" y="31"/>
            <a:chExt cx="18602400" cy="10338333"/>
          </a:xfrm>
        </p:grpSpPr>
        <p:sp>
          <p:nvSpPr>
            <p:cNvPr id="260" name="Google Shape;260;p30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Each query from the adversary increase the privacy costs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Teachers’ parameters could be discovered and consequently reveal the data they were trained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1" name="Google Shape;261;p30"/>
            <p:cNvSpPr txBox="1"/>
            <p:nvPr/>
          </p:nvSpPr>
          <p:spPr>
            <a:xfrm>
              <a:off x="168000" y="31"/>
              <a:ext cx="17915100" cy="22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Privacy guarantee?</a:t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263" name="Google Shape;263;p30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/>
        </p:nvSpPr>
        <p:spPr>
          <a:xfrm>
            <a:off x="4213925" y="1353675"/>
            <a:ext cx="43818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400"/>
              <a:buFont typeface="Open Sans"/>
              <a:buChar char="●"/>
            </a:pPr>
            <a:r>
              <a:rPr lang="en-GB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Student model trained on data partly labeled by teacher ensemble </a:t>
            </a:r>
            <a:endParaRPr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400"/>
              <a:buFont typeface="Open Sans"/>
              <a:buChar char="●"/>
            </a:pPr>
            <a:r>
              <a:rPr lang="en-GB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Available to users</a:t>
            </a:r>
            <a:endParaRPr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400"/>
              <a:buFont typeface="Open Sans"/>
              <a:buChar char="●"/>
            </a:pPr>
            <a:r>
              <a:rPr lang="en-GB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Data must be non sensitive</a:t>
            </a:r>
            <a:endParaRPr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400"/>
              <a:buFont typeface="Open Sans"/>
              <a:buChar char="●"/>
            </a:pPr>
            <a:r>
              <a:rPr lang="en-GB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Privacy  loss is fixed to the number of queries allowed to the student model</a:t>
            </a:r>
            <a:endParaRPr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400"/>
              <a:buFont typeface="Open Sans"/>
              <a:buChar char="●"/>
            </a:pPr>
            <a:r>
              <a:rPr lang="en-GB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Privacy loss does not grow with number of queries to the student model</a:t>
            </a:r>
            <a:endParaRPr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577354" y="512050"/>
            <a:ext cx="6718163" cy="514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Student Model</a:t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A64D7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272" name="Google Shape;272;p31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125" y="1511738"/>
            <a:ext cx="2571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/>
        </p:nvSpPr>
        <p:spPr>
          <a:xfrm>
            <a:off x="514350" y="1458300"/>
            <a:ext cx="6975900" cy="29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2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281" name="Google Shape;281;p32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00" y="421400"/>
            <a:ext cx="7974199" cy="40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561225" y="1233175"/>
            <a:ext cx="2927100" cy="14823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Experiments</a:t>
            </a:r>
            <a:endParaRPr sz="33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9" name="Google Shape;289;p33"/>
          <p:cNvSpPr txBox="1"/>
          <p:nvPr>
            <p:ph idx="12" type="sldNum"/>
          </p:nvPr>
        </p:nvSpPr>
        <p:spPr>
          <a:xfrm>
            <a:off x="8224950" y="4758550"/>
            <a:ext cx="462000" cy="2910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0" name="Google Shape;290;p33"/>
          <p:cNvSpPr txBox="1"/>
          <p:nvPr>
            <p:ph idx="3" type="subTitle"/>
          </p:nvPr>
        </p:nvSpPr>
        <p:spPr>
          <a:xfrm>
            <a:off x="4578175" y="1552056"/>
            <a:ext cx="2927100" cy="20394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 lnSpcReduction="20000"/>
          </a:bodyPr>
          <a:lstStyle/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A86E8"/>
              </a:buClr>
              <a:buSzPts val="1600"/>
              <a:buChar char="➔"/>
            </a:pPr>
            <a:r>
              <a:rPr lang="en-GB" sz="1600"/>
              <a:t>Student model: PATE-G</a:t>
            </a:r>
            <a:endParaRPr sz="1600"/>
          </a:p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A86E8"/>
              </a:buClr>
              <a:buSzPts val="1600"/>
              <a:buChar char="➔"/>
            </a:pPr>
            <a:r>
              <a:rPr lang="en-GB" sz="1600"/>
              <a:t>Number of teachers</a:t>
            </a:r>
            <a:endParaRPr sz="1600"/>
          </a:p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A86E8"/>
              </a:buClr>
              <a:buSzPts val="1600"/>
              <a:buChar char="➔"/>
            </a:pPr>
            <a:r>
              <a:rPr lang="en-GB" sz="1600"/>
              <a:t>Privacy cost</a:t>
            </a:r>
            <a:endParaRPr sz="1600"/>
          </a:p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A86E8"/>
              </a:buClr>
              <a:buSzPts val="1600"/>
              <a:buChar char="➔"/>
            </a:pPr>
            <a:r>
              <a:rPr lang="en-GB" sz="1600"/>
              <a:t>Utility (Accuracy)</a:t>
            </a:r>
            <a:endParaRPr sz="1600"/>
          </a:p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A86E8"/>
              </a:buClr>
              <a:buSzPts val="1600"/>
              <a:buChar char="➔"/>
            </a:pPr>
            <a:r>
              <a:rPr lang="en-GB" sz="1600"/>
              <a:t>Experiments on MNIST and SVHN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561225" y="1233175"/>
            <a:ext cx="2927100" cy="14823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Contents</a:t>
            </a:r>
            <a:endParaRPr sz="31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2" name="Google Shape;112;p16"/>
          <p:cNvSpPr txBox="1"/>
          <p:nvPr>
            <p:ph idx="3" type="subTitle"/>
          </p:nvPr>
        </p:nvSpPr>
        <p:spPr>
          <a:xfrm>
            <a:off x="4578175" y="1552050"/>
            <a:ext cx="3646800" cy="20394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 fontScale="92500" lnSpcReduction="20000"/>
          </a:bodyPr>
          <a:lstStyle/>
          <a:p>
            <a:pPr indent="-20828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-GB" sz="1600"/>
              <a:t>Machine Learning &amp; </a:t>
            </a:r>
            <a:r>
              <a:rPr lang="en-GB" sz="1600"/>
              <a:t>Differential Privacy</a:t>
            </a:r>
            <a:endParaRPr sz="1600"/>
          </a:p>
          <a:p>
            <a:pPr indent="-20828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-GB" sz="1600"/>
              <a:t>What is PATE?</a:t>
            </a:r>
            <a:endParaRPr sz="1600"/>
          </a:p>
          <a:p>
            <a:pPr indent="-20828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-GB" sz="1600"/>
              <a:t>Threat model</a:t>
            </a:r>
            <a:endParaRPr sz="1600"/>
          </a:p>
          <a:p>
            <a:pPr indent="-20828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-GB" sz="1600"/>
              <a:t>Framework</a:t>
            </a:r>
            <a:endParaRPr sz="1600"/>
          </a:p>
          <a:p>
            <a:pPr indent="-20828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-GB" sz="1600"/>
              <a:t>Experiments and Results</a:t>
            </a:r>
            <a:endParaRPr sz="1600"/>
          </a:p>
          <a:p>
            <a:pPr indent="-20828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-GB" sz="1600"/>
              <a:t>Refined PATE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297" name="Google Shape;297;p34"/>
          <p:cNvSpPr txBox="1"/>
          <p:nvPr/>
        </p:nvSpPr>
        <p:spPr>
          <a:xfrm>
            <a:off x="416875" y="1983025"/>
            <a:ext cx="5044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PATE-G</a:t>
            </a:r>
            <a:endParaRPr b="1" sz="380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35"/>
          <p:cNvGrpSpPr/>
          <p:nvPr/>
        </p:nvGrpSpPr>
        <p:grpSpPr>
          <a:xfrm>
            <a:off x="514350" y="512050"/>
            <a:ext cx="6975900" cy="3876875"/>
            <a:chOff x="0" y="31"/>
            <a:chExt cx="18602400" cy="10338333"/>
          </a:xfrm>
        </p:grpSpPr>
        <p:sp>
          <p:nvSpPr>
            <p:cNvPr id="303" name="Google Shape;303;p35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4" name="Google Shape;304;p35"/>
            <p:cNvSpPr txBox="1"/>
            <p:nvPr/>
          </p:nvSpPr>
          <p:spPr>
            <a:xfrm>
              <a:off x="168010" y="31"/>
              <a:ext cx="179151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Student Model: Semi-supervised GAN</a:t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05" name="Google Shape;305;p35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06" name="Google Shape;306;p35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308" name="Google Shape;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700" y="1042150"/>
            <a:ext cx="5176275" cy="31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 txBox="1"/>
          <p:nvPr/>
        </p:nvSpPr>
        <p:spPr>
          <a:xfrm>
            <a:off x="191900" y="4293925"/>
            <a:ext cx="580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https://livebook.manning.com/book/gans-in-action/chapter-7/v-6/1</a:t>
            </a: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/>
        </p:nvSpPr>
        <p:spPr>
          <a:xfrm>
            <a:off x="514350" y="1458300"/>
            <a:ext cx="6975900" cy="29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36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16" name="Google Shape;316;p36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318" name="Google Shape;3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75" y="347025"/>
            <a:ext cx="8149700" cy="40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7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325" name="Google Shape;325;p37"/>
          <p:cNvSpPr txBox="1"/>
          <p:nvPr/>
        </p:nvSpPr>
        <p:spPr>
          <a:xfrm>
            <a:off x="416875" y="1983025"/>
            <a:ext cx="5044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Experiments</a:t>
            </a:r>
            <a:endParaRPr b="1" sz="380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38"/>
          <p:cNvGrpSpPr/>
          <p:nvPr/>
        </p:nvGrpSpPr>
        <p:grpSpPr>
          <a:xfrm>
            <a:off x="514350" y="512050"/>
            <a:ext cx="6975900" cy="3876875"/>
            <a:chOff x="0" y="31"/>
            <a:chExt cx="18602400" cy="10338333"/>
          </a:xfrm>
        </p:grpSpPr>
        <p:sp>
          <p:nvSpPr>
            <p:cNvPr id="331" name="Google Shape;331;p38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38"/>
            <p:cNvSpPr txBox="1"/>
            <p:nvPr/>
          </p:nvSpPr>
          <p:spPr>
            <a:xfrm>
              <a:off x="168010" y="31"/>
              <a:ext cx="179151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Experiment setup</a:t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33" name="Google Shape;333;p38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34" name="Google Shape;334;p38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336" name="Google Shape;336;p38"/>
          <p:cNvPicPr preferRelativeResize="0"/>
          <p:nvPr/>
        </p:nvPicPr>
        <p:blipFill rotWithShape="1">
          <a:blip r:embed="rId3">
            <a:alphaModFix/>
          </a:blip>
          <a:srcRect b="42064" l="0" r="0" t="2088"/>
          <a:stretch/>
        </p:blipFill>
        <p:spPr>
          <a:xfrm>
            <a:off x="514350" y="1319800"/>
            <a:ext cx="7742349" cy="17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39"/>
          <p:cNvGrpSpPr/>
          <p:nvPr/>
        </p:nvGrpSpPr>
        <p:grpSpPr>
          <a:xfrm>
            <a:off x="514350" y="512050"/>
            <a:ext cx="6975900" cy="3876875"/>
            <a:chOff x="0" y="31"/>
            <a:chExt cx="18602400" cy="10338333"/>
          </a:xfrm>
        </p:grpSpPr>
        <p:sp>
          <p:nvSpPr>
            <p:cNvPr id="342" name="Google Shape;342;p39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39"/>
            <p:cNvSpPr txBox="1"/>
            <p:nvPr/>
          </p:nvSpPr>
          <p:spPr>
            <a:xfrm>
              <a:off x="168010" y="31"/>
              <a:ext cx="179151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Accuracy per noise amplitude</a:t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44" name="Google Shape;344;p39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45" name="Google Shape;345;p39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347" name="Google Shape;3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400" y="1007725"/>
            <a:ext cx="4728600" cy="35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40"/>
          <p:cNvGrpSpPr/>
          <p:nvPr/>
        </p:nvGrpSpPr>
        <p:grpSpPr>
          <a:xfrm>
            <a:off x="514350" y="512050"/>
            <a:ext cx="6975900" cy="3876875"/>
            <a:chOff x="0" y="31"/>
            <a:chExt cx="18602400" cy="10338333"/>
          </a:xfrm>
        </p:grpSpPr>
        <p:sp>
          <p:nvSpPr>
            <p:cNvPr id="353" name="Google Shape;353;p40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4" name="Google Shape;354;p40"/>
            <p:cNvSpPr txBox="1"/>
            <p:nvPr/>
          </p:nvSpPr>
          <p:spPr>
            <a:xfrm>
              <a:off x="168010" y="31"/>
              <a:ext cx="179151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Number of teachers and privacy</a:t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55" name="Google Shape;355;p40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56" name="Google Shape;356;p40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358" name="Google Shape;3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663" y="1005950"/>
            <a:ext cx="4354675" cy="36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41"/>
          <p:cNvGrpSpPr/>
          <p:nvPr/>
        </p:nvGrpSpPr>
        <p:grpSpPr>
          <a:xfrm>
            <a:off x="514350" y="512050"/>
            <a:ext cx="6975900" cy="3876875"/>
            <a:chOff x="0" y="31"/>
            <a:chExt cx="18602400" cy="10338333"/>
          </a:xfrm>
        </p:grpSpPr>
        <p:sp>
          <p:nvSpPr>
            <p:cNvPr id="364" name="Google Shape;364;p41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41"/>
            <p:cNvSpPr txBox="1"/>
            <p:nvPr/>
          </p:nvSpPr>
          <p:spPr>
            <a:xfrm>
              <a:off x="168010" y="31"/>
              <a:ext cx="179151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Results</a:t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66" name="Google Shape;366;p41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67" name="Google Shape;367;p41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1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369" name="Google Shape;3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03" y="1350953"/>
            <a:ext cx="8135650" cy="20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42"/>
          <p:cNvGrpSpPr/>
          <p:nvPr/>
        </p:nvGrpSpPr>
        <p:grpSpPr>
          <a:xfrm>
            <a:off x="514350" y="512038"/>
            <a:ext cx="6975900" cy="3012662"/>
            <a:chOff x="0" y="0"/>
            <a:chExt cx="18602400" cy="8033764"/>
          </a:xfrm>
        </p:grpSpPr>
        <p:sp>
          <p:nvSpPr>
            <p:cNvPr id="375" name="Google Shape;375;p42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Requires ~250 of teacher models and data subsets for SVHN and MNIST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Number of teachers are a parameter to optimise for each dataset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Impact on accuracy is relatively low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6" name="Google Shape;376;p42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Discussion</a:t>
              </a:r>
              <a:endParaRPr sz="100"/>
            </a:p>
          </p:txBody>
        </p:sp>
      </p:grpSp>
      <p:sp>
        <p:nvSpPr>
          <p:cNvPr id="377" name="Google Shape;377;p42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78" name="Google Shape;378;p42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2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43"/>
          <p:cNvGrpSpPr/>
          <p:nvPr/>
        </p:nvGrpSpPr>
        <p:grpSpPr>
          <a:xfrm>
            <a:off x="514350" y="512038"/>
            <a:ext cx="6975900" cy="3012662"/>
            <a:chOff x="0" y="0"/>
            <a:chExt cx="18602400" cy="8033764"/>
          </a:xfrm>
        </p:grpSpPr>
        <p:sp>
          <p:nvSpPr>
            <p:cNvPr id="385" name="Google Shape;385;p43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Evaluated only on MNIST and SVHN tasks (relatively simple )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Require many teachers as number of output classes and complexity of models increases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Datasets must have private and public sets available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6" name="Google Shape;386;p43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en-GB" sz="24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Limitations</a:t>
              </a:r>
              <a:endParaRPr sz="2200"/>
            </a:p>
          </p:txBody>
        </p:sp>
      </p:grpSp>
      <p:sp>
        <p:nvSpPr>
          <p:cNvPr id="387" name="Google Shape;387;p43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88" name="Google Shape;388;p43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3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7"/>
          <p:cNvGrpSpPr/>
          <p:nvPr/>
        </p:nvGrpSpPr>
        <p:grpSpPr>
          <a:xfrm>
            <a:off x="514350" y="512050"/>
            <a:ext cx="7719996" cy="3012662"/>
            <a:chOff x="0" y="0"/>
            <a:chExt cx="18602400" cy="8033764"/>
          </a:xfrm>
        </p:grpSpPr>
        <p:sp>
          <p:nvSpPr>
            <p:cNvPr id="118" name="Google Shape;118;p17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ML models can retain information (overlearning) and some memorise training data.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111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300"/>
                <a:buFont typeface="Droid Sans"/>
                <a:buChar char="●"/>
              </a:pPr>
              <a:r>
                <a:rPr lang="en-GB" sz="13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e.g Model Inversion Attacks that Exploit Confidence Information and Basic Countermeasures(</a:t>
              </a:r>
              <a:r>
                <a:rPr lang="en-GB" sz="1000">
                  <a:solidFill>
                    <a:srgbClr val="222222"/>
                  </a:solidFill>
                  <a:highlight>
                    <a:srgbClr val="FFFFFF"/>
                  </a:highlight>
                </a:rPr>
                <a:t>Fredrikson, Matt et al.,  2015 </a:t>
              </a:r>
              <a:r>
                <a:rPr lang="en-GB" sz="13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)</a:t>
              </a:r>
              <a:endParaRPr sz="13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303D4D"/>
                  </a:solidFill>
                  <a:latin typeface="Lato"/>
                  <a:ea typeface="Lato"/>
                  <a:cs typeface="Lato"/>
                  <a:sym typeface="Lato"/>
                </a:rPr>
                <a:t>Threats:</a:t>
              </a:r>
              <a:endParaRPr b="1" sz="1800">
                <a:solidFill>
                  <a:srgbClr val="303D4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Model querying (blackbox)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Model inspection (white box)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Machine Learning  &amp; Privacy</a:t>
              </a:r>
              <a:endParaRPr sz="100"/>
            </a:p>
          </p:txBody>
        </p:sp>
      </p:grp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700"/>
              <a:t>‹#›</a:t>
            </a:fld>
            <a:endParaRPr sz="1200"/>
          </a:p>
        </p:txBody>
      </p:sp>
      <p:sp>
        <p:nvSpPr>
          <p:cNvPr id="121" name="Google Shape;121;p17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44"/>
          <p:cNvGrpSpPr/>
          <p:nvPr/>
        </p:nvGrpSpPr>
        <p:grpSpPr>
          <a:xfrm>
            <a:off x="514350" y="512050"/>
            <a:ext cx="7140600" cy="3012650"/>
            <a:chOff x="0" y="31"/>
            <a:chExt cx="19041600" cy="8033733"/>
          </a:xfrm>
        </p:grpSpPr>
        <p:sp>
          <p:nvSpPr>
            <p:cNvPr id="395" name="Google Shape;395;p44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Refined aggregation algorithm: Confident Aggregator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Smaller privacy loss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Better predictions performance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6" name="Google Shape;396;p44"/>
            <p:cNvSpPr txBox="1"/>
            <p:nvPr/>
          </p:nvSpPr>
          <p:spPr>
            <a:xfrm>
              <a:off x="168000" y="31"/>
              <a:ext cx="188736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en-GB" sz="24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Scalable Private Learning with PATE (2018)</a:t>
              </a:r>
              <a:endParaRPr sz="2200"/>
            </a:p>
          </p:txBody>
        </p:sp>
      </p:grpSp>
      <p:sp>
        <p:nvSpPr>
          <p:cNvPr id="397" name="Google Shape;397;p44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98" name="Google Shape;398;p44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4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/>
        </p:nvSpPr>
        <p:spPr>
          <a:xfrm>
            <a:off x="577350" y="512050"/>
            <a:ext cx="7077600" cy="514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Confident Aggregator</a:t>
            </a:r>
            <a:endParaRPr sz="2200"/>
          </a:p>
        </p:txBody>
      </p:sp>
      <p:sp>
        <p:nvSpPr>
          <p:cNvPr id="405" name="Google Shape;405;p45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406" name="Google Shape;406;p45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5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408" name="Google Shape;4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50" y="1026288"/>
            <a:ext cx="7522719" cy="328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6"/>
          <p:cNvSpPr txBox="1"/>
          <p:nvPr/>
        </p:nvSpPr>
        <p:spPr>
          <a:xfrm>
            <a:off x="577350" y="512050"/>
            <a:ext cx="7077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Scalable Private Learning with PATE (2018)</a:t>
            </a:r>
            <a:endParaRPr sz="2200"/>
          </a:p>
        </p:txBody>
      </p:sp>
      <p:sp>
        <p:nvSpPr>
          <p:cNvPr id="414" name="Google Shape;414;p46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415" name="Google Shape;415;p46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6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417" name="Google Shape;417;p46"/>
          <p:cNvPicPr preferRelativeResize="0"/>
          <p:nvPr/>
        </p:nvPicPr>
        <p:blipFill rotWithShape="1">
          <a:blip r:embed="rId3">
            <a:alphaModFix/>
          </a:blip>
          <a:srcRect b="0" l="1289" r="3171" t="0"/>
          <a:stretch/>
        </p:blipFill>
        <p:spPr>
          <a:xfrm>
            <a:off x="118850" y="1097775"/>
            <a:ext cx="8791300" cy="29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47"/>
          <p:cNvGrpSpPr/>
          <p:nvPr/>
        </p:nvGrpSpPr>
        <p:grpSpPr>
          <a:xfrm>
            <a:off x="514350" y="512050"/>
            <a:ext cx="7917181" cy="2667287"/>
            <a:chOff x="0" y="0"/>
            <a:chExt cx="18602400" cy="7112764"/>
          </a:xfrm>
        </p:grpSpPr>
        <p:sp>
          <p:nvSpPr>
            <p:cNvPr id="423" name="Google Shape;423;p47"/>
            <p:cNvSpPr txBox="1"/>
            <p:nvPr/>
          </p:nvSpPr>
          <p:spPr>
            <a:xfrm>
              <a:off x="0" y="1602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PATE is a general framework for privacy preserving machine learning training using a b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lack box training strategy on sensitive data and noisy aggregation that provides differential privacy guarantee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Compared to previous work, make no assumption about models, parameters or student model. Student model is free and can only access top k votes.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PATE acts as a regularizer and can improve generability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Requires large datasets with private and public data available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4" name="Google Shape;424;p47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Conclusion</a:t>
              </a:r>
              <a:endParaRPr sz="100"/>
            </a:p>
          </p:txBody>
        </p:sp>
      </p:grpSp>
      <p:sp>
        <p:nvSpPr>
          <p:cNvPr id="425" name="Google Shape;425;p47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426" name="Google Shape;426;p47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7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48"/>
          <p:cNvGrpSpPr/>
          <p:nvPr/>
        </p:nvGrpSpPr>
        <p:grpSpPr>
          <a:xfrm>
            <a:off x="514350" y="512038"/>
            <a:ext cx="6975900" cy="3012662"/>
            <a:chOff x="0" y="0"/>
            <a:chExt cx="18602400" cy="8033764"/>
          </a:xfrm>
        </p:grpSpPr>
        <p:sp>
          <p:nvSpPr>
            <p:cNvPr id="433" name="Google Shape;433;p48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Differentially private stochastic gradient descent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Deep Learning with Differential Privacy (Abadi et al., 2016) </a:t>
              </a:r>
              <a:r>
                <a:rPr lang="en-GB" sz="1500" u="sng">
                  <a:solidFill>
                    <a:schemeClr val="hlink"/>
                  </a:solidFill>
                  <a:latin typeface="Droid Sans"/>
                  <a:ea typeface="Droid Sans"/>
                  <a:cs typeface="Droid Sans"/>
                  <a:sym typeface="Droid Sans"/>
                  <a:hlinkClick r:id="rId3"/>
                </a:rPr>
                <a:t>[here]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Federated Learning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Federated Machine Learning: Concept and Applications (Yang, Qiang, et al, 2019) </a:t>
              </a:r>
              <a:r>
                <a:rPr lang="en-GB" sz="1500" u="sng">
                  <a:solidFill>
                    <a:schemeClr val="hlink"/>
                  </a:solidFill>
                  <a:latin typeface="Droid Sans"/>
                  <a:ea typeface="Droid Sans"/>
                  <a:cs typeface="Droid Sans"/>
                  <a:sym typeface="Droid Sans"/>
                  <a:hlinkClick r:id="rId4"/>
                </a:rPr>
                <a:t>[here]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4" name="Google Shape;434;p48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en-GB" sz="24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Related Work</a:t>
              </a:r>
              <a:endParaRPr sz="2200"/>
            </a:p>
          </p:txBody>
        </p:sp>
      </p:grpSp>
      <p:sp>
        <p:nvSpPr>
          <p:cNvPr id="435" name="Google Shape;435;p48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436" name="Google Shape;436;p48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8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8"/>
          <p:cNvGrpSpPr/>
          <p:nvPr/>
        </p:nvGrpSpPr>
        <p:grpSpPr>
          <a:xfrm>
            <a:off x="514350" y="512038"/>
            <a:ext cx="6975900" cy="3012662"/>
            <a:chOff x="0" y="0"/>
            <a:chExt cx="18602400" cy="8033764"/>
          </a:xfrm>
        </p:grpSpPr>
        <p:sp>
          <p:nvSpPr>
            <p:cNvPr id="128" name="Google Shape;128;p18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3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Differential Privacy</a:t>
              </a:r>
              <a:endParaRPr sz="100"/>
            </a:p>
          </p:txBody>
        </p:sp>
      </p:grp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131" name="Google Shape;131;p18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5731" t="0"/>
          <a:stretch/>
        </p:blipFill>
        <p:spPr>
          <a:xfrm>
            <a:off x="315825" y="868639"/>
            <a:ext cx="5123700" cy="327698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5772575" y="1324950"/>
            <a:ext cx="2573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92929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Differential Privacy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Droid Sans"/>
              <a:ea typeface="Droid Sans"/>
              <a:cs typeface="Droid Sans"/>
              <a:sym typeface="Droid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Droid Sans"/>
              <a:buChar char="➔"/>
            </a:pP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same inference from query,  whether an individual was included in the input data or not.</a:t>
            </a:r>
            <a:endParaRPr sz="13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91900" y="4224750"/>
            <a:ext cx="543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https://www.winton.com/research/using-differential-privacy-to-protect-personal-data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9"/>
          <p:cNvGrpSpPr/>
          <p:nvPr/>
        </p:nvGrpSpPr>
        <p:grpSpPr>
          <a:xfrm>
            <a:off x="514350" y="512050"/>
            <a:ext cx="7636388" cy="3012650"/>
            <a:chOff x="0" y="31"/>
            <a:chExt cx="20363700" cy="8033733"/>
          </a:xfrm>
        </p:grpSpPr>
        <p:sp>
          <p:nvSpPr>
            <p:cNvPr id="141" name="Google Shape;141;p19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" name="Google Shape;142;p19"/>
            <p:cNvSpPr txBox="1"/>
            <p:nvPr/>
          </p:nvSpPr>
          <p:spPr>
            <a:xfrm>
              <a:off x="168000" y="31"/>
              <a:ext cx="201957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Differential Privacy in Machine Learning</a:t>
              </a:r>
              <a:endParaRPr sz="100"/>
            </a:p>
          </p:txBody>
        </p:sp>
      </p:grp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144" name="Google Shape;144;p19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74" y="1702162"/>
            <a:ext cx="7787174" cy="17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296025" y="4198650"/>
            <a:ext cx="512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https://2021.ai/machine-learning-differential-privacy-overview/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0"/>
          <p:cNvGrpSpPr/>
          <p:nvPr/>
        </p:nvGrpSpPr>
        <p:grpSpPr>
          <a:xfrm>
            <a:off x="514350" y="512038"/>
            <a:ext cx="6975900" cy="3012662"/>
            <a:chOff x="0" y="0"/>
            <a:chExt cx="18602400" cy="8033764"/>
          </a:xfrm>
        </p:grpSpPr>
        <p:sp>
          <p:nvSpPr>
            <p:cNvPr id="153" name="Google Shape;153;p20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3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Differential Privacy</a:t>
              </a:r>
              <a:endParaRPr sz="100"/>
            </a:p>
          </p:txBody>
        </p:sp>
      </p:grp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156" name="Google Shape;156;p20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158" name="Google Shape;158;p20"/>
          <p:cNvSpPr txBox="1"/>
          <p:nvPr/>
        </p:nvSpPr>
        <p:spPr>
          <a:xfrm>
            <a:off x="602800" y="1171350"/>
            <a:ext cx="83073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35">
                <a:solidFill>
                  <a:srgbClr val="595959"/>
                </a:solidFill>
                <a:latin typeface="Roboto Slab"/>
                <a:ea typeface="Roboto Slab"/>
                <a:cs typeface="Roboto Slab"/>
                <a:sym typeface="Roboto Slab"/>
              </a:rPr>
              <a:t>Definition 1: </a:t>
            </a:r>
            <a:r>
              <a:rPr lang="en-GB" sz="1435">
                <a:solidFill>
                  <a:srgbClr val="595959"/>
                </a:solidFill>
                <a:latin typeface="Roboto Slab"/>
                <a:ea typeface="Roboto Slab"/>
                <a:cs typeface="Roboto Slab"/>
                <a:sym typeface="Roboto Slab"/>
              </a:rPr>
              <a:t>A randomized mechanism M with domain D and range R satisfies(ε,δ)-differential privacy if for any two adjacent inputs d, d’∈ D and for any subset of outputs S ⊆ R it holds that: </a:t>
            </a:r>
            <a:endParaRPr sz="1435">
              <a:solidFill>
                <a:srgbClr val="595959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606">
                <a:solidFill>
                  <a:srgbClr val="595959"/>
                </a:solidFill>
                <a:latin typeface="Roboto Slab"/>
                <a:ea typeface="Roboto Slab"/>
                <a:cs typeface="Roboto Slab"/>
                <a:sym typeface="Roboto Slab"/>
              </a:rPr>
              <a:t>Pr[M(d) ∈ S] ≤ e</a:t>
            </a:r>
            <a:r>
              <a:rPr baseline="30000" lang="en-GB" sz="1606">
                <a:solidFill>
                  <a:srgbClr val="595959"/>
                </a:solidFill>
                <a:latin typeface="Roboto Slab"/>
                <a:ea typeface="Roboto Slab"/>
                <a:cs typeface="Roboto Slab"/>
                <a:sym typeface="Roboto Slab"/>
              </a:rPr>
              <a:t>ε</a:t>
            </a:r>
            <a:r>
              <a:rPr lang="en-GB" sz="1606">
                <a:solidFill>
                  <a:srgbClr val="595959"/>
                </a:solidFill>
                <a:latin typeface="Roboto Slab"/>
                <a:ea typeface="Roboto Slab"/>
                <a:cs typeface="Roboto Slab"/>
                <a:sym typeface="Roboto Slab"/>
              </a:rPr>
              <a:t> Pr[M(d’) ∈ S] + δ.</a:t>
            </a:r>
            <a:endParaRPr sz="1606">
              <a:solidFill>
                <a:srgbClr val="595959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606">
                <a:solidFill>
                  <a:srgbClr val="595959"/>
                </a:solidFill>
                <a:latin typeface="Roboto Slab"/>
                <a:ea typeface="Roboto Slab"/>
                <a:cs typeface="Roboto Slab"/>
                <a:sym typeface="Roboto Slab"/>
              </a:rPr>
              <a:t>S</a:t>
            </a:r>
            <a:r>
              <a:rPr lang="en-GB" sz="1606">
                <a:solidFill>
                  <a:srgbClr val="595959"/>
                </a:solidFill>
                <a:latin typeface="Roboto Slab"/>
                <a:ea typeface="Roboto Slab"/>
                <a:cs typeface="Roboto Slab"/>
                <a:sym typeface="Roboto Slab"/>
              </a:rPr>
              <a:t>maller ε, stronger privacy guarantee and more noise. </a:t>
            </a:r>
            <a:endParaRPr sz="1606">
              <a:solidFill>
                <a:srgbClr val="595959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-GB" sz="1606">
                <a:solidFill>
                  <a:srgbClr val="595959"/>
                </a:solidFill>
                <a:latin typeface="Roboto Slab"/>
                <a:ea typeface="Roboto Slab"/>
                <a:cs typeface="Roboto Slab"/>
                <a:sym typeface="Roboto Slab"/>
              </a:rPr>
              <a:t>δ is the tolerance bias.</a:t>
            </a:r>
            <a:endParaRPr sz="1606">
              <a:solidFill>
                <a:srgbClr val="595959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514350" y="512038"/>
            <a:ext cx="6975900" cy="3012662"/>
            <a:chOff x="0" y="0"/>
            <a:chExt cx="18602400" cy="8033764"/>
          </a:xfrm>
        </p:grpSpPr>
        <p:sp>
          <p:nvSpPr>
            <p:cNvPr id="164" name="Google Shape;164;p21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3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Privacy Loss</a:t>
              </a:r>
              <a:endParaRPr sz="100"/>
            </a:p>
          </p:txBody>
        </p:sp>
      </p:grp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167" name="Google Shape;167;p21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169" name="Google Shape;169;p21"/>
          <p:cNvSpPr txBox="1"/>
          <p:nvPr/>
        </p:nvSpPr>
        <p:spPr>
          <a:xfrm>
            <a:off x="602800" y="1171350"/>
            <a:ext cx="83073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35">
                <a:solidFill>
                  <a:srgbClr val="595959"/>
                </a:solidFill>
                <a:latin typeface="Roboto Slab"/>
                <a:ea typeface="Roboto Slab"/>
                <a:cs typeface="Roboto Slab"/>
                <a:sym typeface="Roboto Slab"/>
              </a:rPr>
              <a:t>Definition 2: </a:t>
            </a:r>
            <a:r>
              <a:rPr lang="en-GB" sz="1435">
                <a:solidFill>
                  <a:srgbClr val="595959"/>
                </a:solidFill>
                <a:latin typeface="Roboto Slab"/>
                <a:ea typeface="Roboto Slab"/>
                <a:cs typeface="Roboto Slab"/>
                <a:sym typeface="Roboto Slab"/>
              </a:rPr>
              <a:t>. Let M: D → R be a randomized mechanism and d, d’ a pair of adjacent databases. Let aux denote an auxiliary input. For an outcome o ∈ R, the privacy loss at o is defined as: </a:t>
            </a:r>
            <a:endParaRPr sz="1435">
              <a:solidFill>
                <a:srgbClr val="595959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606">
              <a:solidFill>
                <a:srgbClr val="595959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606">
              <a:solidFill>
                <a:srgbClr val="595959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606">
              <a:solidFill>
                <a:srgbClr val="595959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550" y="2381538"/>
            <a:ext cx="6090699" cy="7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577354" y="512050"/>
            <a:ext cx="6718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Moments Accountant</a:t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A64D7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177" name="Google Shape;177;p22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179" name="Google Shape;179;p22"/>
          <p:cNvSpPr txBox="1"/>
          <p:nvPr/>
        </p:nvSpPr>
        <p:spPr>
          <a:xfrm>
            <a:off x="612250" y="1393800"/>
            <a:ext cx="7104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Procedure that computes the privacy cost at each access to the training data, and accumulates this cost as the training progress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713250" y="2187913"/>
            <a:ext cx="644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At each step, we use the aggregation mechanism with noise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Thus over T steps, we get 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800" y="2466050"/>
            <a:ext cx="2247950" cy="3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620" y="2843171"/>
            <a:ext cx="4258555" cy="3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189" name="Google Shape;189;p23"/>
          <p:cNvSpPr txBox="1"/>
          <p:nvPr/>
        </p:nvSpPr>
        <p:spPr>
          <a:xfrm>
            <a:off x="416875" y="1983025"/>
            <a:ext cx="5044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PATE</a:t>
            </a:r>
            <a:endParaRPr b="1" sz="380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C6B9A56B0A348A65D492ECBAF7C0B" ma:contentTypeVersion="2" ma:contentTypeDescription="Create a new document." ma:contentTypeScope="" ma:versionID="80222df6aecbaefd5660afcbc55e236f">
  <xsd:schema xmlns:xsd="http://www.w3.org/2001/XMLSchema" xmlns:xs="http://www.w3.org/2001/XMLSchema" xmlns:p="http://schemas.microsoft.com/office/2006/metadata/properties" xmlns:ns2="a6b95832-3ae1-4680-9ca3-b014ac75c9b3" targetNamespace="http://schemas.microsoft.com/office/2006/metadata/properties" ma:root="true" ma:fieldsID="6e5a3082bfb09c7081f6253046b5b2e0" ns2:_="">
    <xsd:import namespace="a6b95832-3ae1-4680-9ca3-b014ac75c9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95832-3ae1-4680-9ca3-b014ac75c9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27F710-E958-4EAC-A1D2-00964E5B9BAE}"/>
</file>

<file path=customXml/itemProps2.xml><?xml version="1.0" encoding="utf-8"?>
<ds:datastoreItem xmlns:ds="http://schemas.openxmlformats.org/officeDocument/2006/customXml" ds:itemID="{B30BBAAC-2478-4F1B-B2B1-FE2018FCA619}"/>
</file>

<file path=customXml/itemProps3.xml><?xml version="1.0" encoding="utf-8"?>
<ds:datastoreItem xmlns:ds="http://schemas.openxmlformats.org/officeDocument/2006/customXml" ds:itemID="{E047DBE7-0D70-4855-AFBF-E7A1FDC0B1BF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0x010100F75C6B9A56B0A348A65D492ECBAF7C0B</vt:lpwstr>
  </property>
</Properties>
</file>