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5143500" cx="9144000"/>
  <p:notesSz cx="6858000" cy="9144000"/>
  <p:embeddedFontLst>
    <p:embeddedFont>
      <p:font typeface="Lato"/>
      <p:regular r:id="rId46"/>
      <p:bold r:id="rId47"/>
      <p:italic r:id="rId48"/>
      <p:boldItalic r:id="rId49"/>
    </p:embeddedFont>
    <p:embeddedFont>
      <p:font typeface="Libre Baskerville"/>
      <p:regular r:id="rId50"/>
      <p:bold r:id="rId51"/>
      <p:italic r:id="rId52"/>
    </p:embeddedFont>
    <p:embeddedFont>
      <p:font typeface="Bitter"/>
      <p:regular r:id="rId53"/>
      <p:bold r:id="rId54"/>
      <p:italic r:id="rId55"/>
      <p:boldItalic r:id="rId56"/>
    </p:embeddedFont>
    <p:embeddedFont>
      <p:font typeface="Helvetica Neue"/>
      <p:regular r:id="rId57"/>
      <p:bold r:id="rId58"/>
      <p:italic r:id="rId59"/>
      <p:boldItalic r:id="rId60"/>
    </p:embeddedFont>
    <p:embeddedFont>
      <p:font typeface="Roboto Mono"/>
      <p:regular r:id="rId61"/>
      <p:bold r:id="rId62"/>
      <p:italic r:id="rId63"/>
      <p:boldItalic r:id="rId64"/>
    </p:embeddedFont>
    <p:embeddedFont>
      <p:font typeface="Harmattan"/>
      <p:regular r:id="rId65"/>
      <p:bold r:id="rId66"/>
    </p:embeddedFont>
    <p:embeddedFont>
      <p:font typeface="Open Sans"/>
      <p:regular r:id="rId67"/>
      <p:bold r:id="rId68"/>
      <p:italic r:id="rId69"/>
      <p:boldItalic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42" Type="http://schemas.openxmlformats.org/officeDocument/2006/relationships/slide" Target="slides/slide37.xml"/><Relationship Id="rId47" Type="http://schemas.openxmlformats.org/officeDocument/2006/relationships/font" Target="fonts/Lato-bold.fntdata"/><Relationship Id="rId63" Type="http://schemas.openxmlformats.org/officeDocument/2006/relationships/font" Target="fonts/RobotoMono-italic.fntdata"/><Relationship Id="rId21" Type="http://schemas.openxmlformats.org/officeDocument/2006/relationships/slide" Target="slides/slide16.xml"/><Relationship Id="rId68" Type="http://schemas.openxmlformats.org/officeDocument/2006/relationships/font" Target="fonts/OpenSans-bold.fntdata"/><Relationship Id="rId2" Type="http://schemas.openxmlformats.org/officeDocument/2006/relationships/viewProps" Target="viewProps.xml"/><Relationship Id="rId29" Type="http://schemas.openxmlformats.org/officeDocument/2006/relationships/slide" Target="slides/slide24.xml"/><Relationship Id="rId16" Type="http://schemas.openxmlformats.org/officeDocument/2006/relationships/slide" Target="slides/slide11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66" Type="http://schemas.openxmlformats.org/officeDocument/2006/relationships/font" Target="fonts/Harmattan-bold.fntdata"/><Relationship Id="rId24" Type="http://schemas.openxmlformats.org/officeDocument/2006/relationships/slide" Target="slides/slide19.xml"/><Relationship Id="rId53" Type="http://schemas.openxmlformats.org/officeDocument/2006/relationships/font" Target="fonts/Bitter-regular.fntdata"/><Relationship Id="rId11" Type="http://schemas.openxmlformats.org/officeDocument/2006/relationships/slide" Target="slides/slide6.xml"/><Relationship Id="rId58" Type="http://schemas.openxmlformats.org/officeDocument/2006/relationships/font" Target="fonts/HelveticaNeue-bold.fntdata"/><Relationship Id="rId5" Type="http://schemas.openxmlformats.org/officeDocument/2006/relationships/notesMaster" Target="notesMasters/notesMaster1.xml"/><Relationship Id="rId61" Type="http://schemas.openxmlformats.org/officeDocument/2006/relationships/font" Target="fonts/RobotoMono-regular.fntdata"/><Relationship Id="rId19" Type="http://schemas.openxmlformats.org/officeDocument/2006/relationships/slide" Target="slides/slide14.xml"/><Relationship Id="rId43" Type="http://schemas.openxmlformats.org/officeDocument/2006/relationships/slide" Target="slides/slide38.xml"/><Relationship Id="rId48" Type="http://schemas.openxmlformats.org/officeDocument/2006/relationships/font" Target="fonts/Lato-italic.fntdata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64" Type="http://schemas.openxmlformats.org/officeDocument/2006/relationships/font" Target="fonts/RobotoMono-boldItalic.fntdata"/><Relationship Id="rId22" Type="http://schemas.openxmlformats.org/officeDocument/2006/relationships/slide" Target="slides/slide17.xml"/><Relationship Id="rId69" Type="http://schemas.openxmlformats.org/officeDocument/2006/relationships/font" Target="fonts/OpenSans-italic.fntdata"/><Relationship Id="rId27" Type="http://schemas.openxmlformats.org/officeDocument/2006/relationships/slide" Target="slides/slide22.xml"/><Relationship Id="rId56" Type="http://schemas.openxmlformats.org/officeDocument/2006/relationships/font" Target="fonts/Bitter-boldItalic.fntdata"/><Relationship Id="rId14" Type="http://schemas.openxmlformats.org/officeDocument/2006/relationships/slide" Target="slides/slide9.xml"/><Relationship Id="rId8" Type="http://schemas.openxmlformats.org/officeDocument/2006/relationships/slide" Target="slides/slide3.xml"/><Relationship Id="rId51" Type="http://schemas.openxmlformats.org/officeDocument/2006/relationships/font" Target="fonts/LibreBaskerville-bold.fntdata"/><Relationship Id="rId72" Type="http://schemas.openxmlformats.org/officeDocument/2006/relationships/customXml" Target="../customXml/item2.xml"/><Relationship Id="rId3" Type="http://schemas.openxmlformats.org/officeDocument/2006/relationships/presProps" Target="presProps.xml"/><Relationship Id="rId46" Type="http://schemas.openxmlformats.org/officeDocument/2006/relationships/font" Target="fonts/Lato-regular.fntdata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67" Type="http://schemas.openxmlformats.org/officeDocument/2006/relationships/font" Target="fonts/OpenSans-regular.fntdata"/><Relationship Id="rId25" Type="http://schemas.openxmlformats.org/officeDocument/2006/relationships/slide" Target="slides/slide20.xml"/><Relationship Id="rId12" Type="http://schemas.openxmlformats.org/officeDocument/2006/relationships/slide" Target="slides/slide7.xml"/><Relationship Id="rId59" Type="http://schemas.openxmlformats.org/officeDocument/2006/relationships/font" Target="fonts/HelveticaNeue-italic.fntdata"/><Relationship Id="rId17" Type="http://schemas.openxmlformats.org/officeDocument/2006/relationships/slide" Target="slides/slide12.xml"/><Relationship Id="rId41" Type="http://schemas.openxmlformats.org/officeDocument/2006/relationships/slide" Target="slides/slide36.xml"/><Relationship Id="rId70" Type="http://schemas.openxmlformats.org/officeDocument/2006/relationships/font" Target="fonts/OpenSans-boldItalic.fntdata"/><Relationship Id="rId62" Type="http://schemas.openxmlformats.org/officeDocument/2006/relationships/font" Target="fonts/RobotoMono-bold.fntdata"/><Relationship Id="rId20" Type="http://schemas.openxmlformats.org/officeDocument/2006/relationships/slide" Target="slides/slide15.xml"/><Relationship Id="rId54" Type="http://schemas.openxmlformats.org/officeDocument/2006/relationships/font" Target="fonts/Bitter-bold.fntdata"/><Relationship Id="rId1" Type="http://schemas.openxmlformats.org/officeDocument/2006/relationships/theme" Target="theme/theme1.xml"/><Relationship Id="rId6" Type="http://schemas.openxmlformats.org/officeDocument/2006/relationships/slide" Target="slides/slide1.xml"/><Relationship Id="rId49" Type="http://schemas.openxmlformats.org/officeDocument/2006/relationships/font" Target="fonts/Lato-boldItalic.fntdata"/><Relationship Id="rId36" Type="http://schemas.openxmlformats.org/officeDocument/2006/relationships/slide" Target="slides/slide31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57" Type="http://schemas.openxmlformats.org/officeDocument/2006/relationships/font" Target="fonts/HelveticaNeue-regular.fntdata"/><Relationship Id="rId15" Type="http://schemas.openxmlformats.org/officeDocument/2006/relationships/slide" Target="slides/slide10.xml"/><Relationship Id="rId44" Type="http://schemas.openxmlformats.org/officeDocument/2006/relationships/slide" Target="slides/slide39.xml"/><Relationship Id="rId31" Type="http://schemas.openxmlformats.org/officeDocument/2006/relationships/slide" Target="slides/slide26.xml"/><Relationship Id="rId65" Type="http://schemas.openxmlformats.org/officeDocument/2006/relationships/font" Target="fonts/Harmattan-regular.fntdata"/><Relationship Id="rId60" Type="http://schemas.openxmlformats.org/officeDocument/2006/relationships/font" Target="fonts/HelveticaNeue-boldItalic.fntdata"/><Relationship Id="rId52" Type="http://schemas.openxmlformats.org/officeDocument/2006/relationships/font" Target="fonts/LibreBaskerville-italic.fntdata"/><Relationship Id="rId10" Type="http://schemas.openxmlformats.org/officeDocument/2006/relationships/slide" Target="slides/slide5.xml"/><Relationship Id="rId7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39" Type="http://schemas.openxmlformats.org/officeDocument/2006/relationships/slide" Target="slides/slide3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4" Type="http://schemas.openxmlformats.org/officeDocument/2006/relationships/slide" Target="slides/slide29.xml"/><Relationship Id="rId50" Type="http://schemas.openxmlformats.org/officeDocument/2006/relationships/font" Target="fonts/LibreBaskerville-regular.fntdata"/><Relationship Id="rId55" Type="http://schemas.openxmlformats.org/officeDocument/2006/relationships/font" Target="fonts/Bitter-italic.fntdata"/><Relationship Id="rId7" Type="http://schemas.openxmlformats.org/officeDocument/2006/relationships/slide" Target="slides/slide2.xml"/><Relationship Id="rId71" Type="http://schemas.openxmlformats.org/officeDocument/2006/relationships/customXml" Target="../customXml/item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9ed99892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b9ed99892d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c8dfe64e6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c8dfe64e6d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c8dfe64e6d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c8dfe64e6d_0_4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c8dfe64e6d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c8dfe64e6d_0_1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c8dfe64e6d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c8dfe64e6d_0_1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be9f64f289_1_1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be9f64f289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c8dfe64e6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c8dfe64e6d_0_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c8dfe64e6d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c8dfe64e6d_0_1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c8dfe64e6d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c8dfe64e6d_0_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c8dfe64e6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c8dfe64e6d_0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c8dfe64e6d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c8dfe64e6d_0_1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e9f64f289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be9f64f28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c8dfe64e6d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c8dfe64e6d_0_1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c8dfe64e6d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c8dfe64e6d_0_3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c8dfe64e6d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gc8dfe64e6d_0_3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c8dfe64e6d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gc8dfe64e6d_0_2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c8dfe64e6d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gc8dfe64e6d_0_2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c8dfe64e6d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gc8dfe64e6d_0_2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c8dfe64e6d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gc8dfe64e6d_0_2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c8dfe64e6d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gc8dfe64e6d_0_3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c8dfe64e6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gc8dfe64e6d_0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c8dfe64e6d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gc8dfe64e6d_0_3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e9f64f289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be9f64f289_1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c8dfe64e6d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gc8dfe64e6d_0_3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be9f64f289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gbe9f64f289_1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c8dfe64e6d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gc8dfe64e6d_0_2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c8dfe64e6d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gc8dfe64e6d_0_1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c8dfe64e6d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gc8dfe64e6d_0_1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c8dfe64e6d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gc8dfe64e6d_0_2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beb6aec92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gbeb6aec92e_0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be9f64f28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gbe9f64f289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b9ed99892d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gb9ed99892d_0_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c8dfe64e6d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gc8dfe64e6d_0_2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8dfe64e6d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c8dfe64e6d_0_3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c8dfe64e6d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gc8dfe64e6d_0_2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e9f64f28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be9f64f289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be9f64f289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be9f64f289_1_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e9f64f28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be9f64f289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c8dfe64e6d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c8dfe64e6d_0_3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c8dfe64e6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c8dfe64e6d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1154550" y="-125850"/>
            <a:ext cx="22629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28575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2366100" y="1085919"/>
            <a:ext cx="29259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270600" y="95319"/>
            <a:ext cx="2925900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28575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/>
          <p:nvPr/>
        </p:nvSpPr>
        <p:spPr>
          <a:xfrm>
            <a:off x="2100" y="3850"/>
            <a:ext cx="4045200" cy="51435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"/>
          <p:cNvSpPr txBox="1"/>
          <p:nvPr>
            <p:ph type="title"/>
          </p:nvPr>
        </p:nvSpPr>
        <p:spPr>
          <a:xfrm>
            <a:off x="561225" y="1233175"/>
            <a:ext cx="2927100" cy="1482300"/>
          </a:xfrm>
          <a:prstGeom prst="rect">
            <a:avLst/>
          </a:prstGeom>
        </p:spPr>
        <p:txBody>
          <a:bodyPr anchorCtr="0" anchor="b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13"/>
          <p:cNvSpPr txBox="1"/>
          <p:nvPr>
            <p:ph idx="1" type="subTitle"/>
          </p:nvPr>
        </p:nvSpPr>
        <p:spPr>
          <a:xfrm>
            <a:off x="561225" y="2854825"/>
            <a:ext cx="2927100" cy="1235100"/>
          </a:xfrm>
          <a:prstGeom prst="rect">
            <a:avLst/>
          </a:prstGeom>
        </p:spPr>
        <p:txBody>
          <a:bodyPr anchorCtr="0" anchor="t" bIns="22850" lIns="45725" spcFirstLastPara="1" rIns="45725" wrap="square" tIns="22850">
            <a:noAutofit/>
          </a:bodyPr>
          <a:lstStyle>
            <a:lvl1pPr lv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13"/>
          <p:cNvSpPr txBox="1"/>
          <p:nvPr>
            <p:ph idx="12" type="sldNum"/>
          </p:nvPr>
        </p:nvSpPr>
        <p:spPr>
          <a:xfrm>
            <a:off x="8224950" y="4758550"/>
            <a:ext cx="4620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1" u="sng">
                <a:solidFill>
                  <a:schemeClr val="accent2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 b="1" u="sng">
                <a:solidFill>
                  <a:schemeClr val="accent2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 b="1" u="sng">
                <a:solidFill>
                  <a:schemeClr val="accent2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 b="1" u="sng">
                <a:solidFill>
                  <a:schemeClr val="accent2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 b="1" u="sng">
                <a:solidFill>
                  <a:schemeClr val="accent2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 b="1" u="sng">
                <a:solidFill>
                  <a:schemeClr val="accent2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 b="1" u="sng">
                <a:solidFill>
                  <a:schemeClr val="accent2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 b="1" u="sng">
                <a:solidFill>
                  <a:schemeClr val="accent2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 b="1" u="sng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5" name="Google Shape;85;p13"/>
          <p:cNvSpPr txBox="1"/>
          <p:nvPr>
            <p:ph idx="2" type="title"/>
          </p:nvPr>
        </p:nvSpPr>
        <p:spPr>
          <a:xfrm>
            <a:off x="4578175" y="444050"/>
            <a:ext cx="3412500" cy="480900"/>
          </a:xfrm>
          <a:prstGeom prst="rect">
            <a:avLst/>
          </a:prstGeom>
        </p:spPr>
        <p:txBody>
          <a:bodyPr anchorCtr="0" anchor="t" bIns="22850" lIns="45725" spcFirstLastPara="1" rIns="45725" wrap="square" tIns="2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3" type="subTitle"/>
          </p:nvPr>
        </p:nvSpPr>
        <p:spPr>
          <a:xfrm>
            <a:off x="4578175" y="925108"/>
            <a:ext cx="2927100" cy="801300"/>
          </a:xfrm>
          <a:prstGeom prst="rect">
            <a:avLst/>
          </a:prstGeom>
        </p:spPr>
        <p:txBody>
          <a:bodyPr anchorCtr="0" anchor="t" bIns="22850" lIns="45725" spcFirstLastPara="1" rIns="45725" wrap="square" tIns="22850">
            <a:noAutofit/>
          </a:bodyPr>
          <a:lstStyle>
            <a:lvl1pPr lvl="0" rtl="0">
              <a:spcBef>
                <a:spcPts val="300"/>
              </a:spcBef>
              <a:spcAft>
                <a:spcPts val="0"/>
              </a:spcAft>
              <a:buSzPts val="1300"/>
              <a:buNone/>
              <a:defRPr sz="1300"/>
            </a:lvl1pPr>
            <a:lvl2pPr lvl="1" rtl="0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200"/>
              </a:spcBef>
              <a:spcAft>
                <a:spcPts val="0"/>
              </a:spcAft>
              <a:buSzPts val="1000"/>
              <a:buNone/>
              <a:defRPr/>
            </a:lvl4pPr>
            <a:lvl5pPr lvl="4" rtl="0">
              <a:spcBef>
                <a:spcPts val="200"/>
              </a:spcBef>
              <a:spcAft>
                <a:spcPts val="0"/>
              </a:spcAft>
              <a:buSzPts val="1000"/>
              <a:buNone/>
              <a:defRPr/>
            </a:lvl5pPr>
            <a:lvl6pPr lvl="5" rtl="0">
              <a:spcBef>
                <a:spcPts val="200"/>
              </a:spcBef>
              <a:spcAft>
                <a:spcPts val="0"/>
              </a:spcAft>
              <a:buSzPts val="1000"/>
              <a:buNone/>
              <a:defRPr/>
            </a:lvl6pPr>
            <a:lvl7pPr lvl="6" rtl="0">
              <a:spcBef>
                <a:spcPts val="200"/>
              </a:spcBef>
              <a:spcAft>
                <a:spcPts val="0"/>
              </a:spcAft>
              <a:buSzPts val="1000"/>
              <a:buNone/>
              <a:defRPr/>
            </a:lvl7pPr>
            <a:lvl8pPr lvl="7" rtl="0">
              <a:spcBef>
                <a:spcPts val="200"/>
              </a:spcBef>
              <a:spcAft>
                <a:spcPts val="0"/>
              </a:spcAft>
              <a:buSzPts val="1000"/>
              <a:buNone/>
              <a:defRPr/>
            </a:lvl8pPr>
            <a:lvl9pPr lvl="8" rtl="0">
              <a:spcBef>
                <a:spcPts val="20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4" type="title"/>
          </p:nvPr>
        </p:nvSpPr>
        <p:spPr>
          <a:xfrm>
            <a:off x="4578175" y="1837944"/>
            <a:ext cx="3412500" cy="480900"/>
          </a:xfrm>
          <a:prstGeom prst="rect">
            <a:avLst/>
          </a:prstGeom>
        </p:spPr>
        <p:txBody>
          <a:bodyPr anchorCtr="0" anchor="t" bIns="22850" lIns="45725" spcFirstLastPara="1" rIns="45725" wrap="square" tIns="2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5" type="subTitle"/>
          </p:nvPr>
        </p:nvSpPr>
        <p:spPr>
          <a:xfrm>
            <a:off x="4578175" y="2306497"/>
            <a:ext cx="2927100" cy="845100"/>
          </a:xfrm>
          <a:prstGeom prst="rect">
            <a:avLst/>
          </a:prstGeom>
        </p:spPr>
        <p:txBody>
          <a:bodyPr anchorCtr="0" anchor="t" bIns="22850" lIns="45725" spcFirstLastPara="1" rIns="45725" wrap="square" tIns="22850">
            <a:noAutofit/>
          </a:bodyPr>
          <a:lstStyle>
            <a:lvl1pPr lvl="0" rtl="0">
              <a:spcBef>
                <a:spcPts val="300"/>
              </a:spcBef>
              <a:spcAft>
                <a:spcPts val="0"/>
              </a:spcAft>
              <a:buSzPts val="1300"/>
              <a:buNone/>
              <a:defRPr sz="1300"/>
            </a:lvl1pPr>
            <a:lvl2pPr lvl="1" rtl="0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200"/>
              </a:spcBef>
              <a:spcAft>
                <a:spcPts val="0"/>
              </a:spcAft>
              <a:buSzPts val="1000"/>
              <a:buNone/>
              <a:defRPr/>
            </a:lvl4pPr>
            <a:lvl5pPr lvl="4" rtl="0">
              <a:spcBef>
                <a:spcPts val="200"/>
              </a:spcBef>
              <a:spcAft>
                <a:spcPts val="0"/>
              </a:spcAft>
              <a:buSzPts val="1000"/>
              <a:buNone/>
              <a:defRPr/>
            </a:lvl5pPr>
            <a:lvl6pPr lvl="5" rtl="0">
              <a:spcBef>
                <a:spcPts val="200"/>
              </a:spcBef>
              <a:spcAft>
                <a:spcPts val="0"/>
              </a:spcAft>
              <a:buSzPts val="1000"/>
              <a:buNone/>
              <a:defRPr/>
            </a:lvl6pPr>
            <a:lvl7pPr lvl="6" rtl="0">
              <a:spcBef>
                <a:spcPts val="200"/>
              </a:spcBef>
              <a:spcAft>
                <a:spcPts val="0"/>
              </a:spcAft>
              <a:buSzPts val="1000"/>
              <a:buNone/>
              <a:defRPr/>
            </a:lvl7pPr>
            <a:lvl8pPr lvl="7" rtl="0">
              <a:spcBef>
                <a:spcPts val="200"/>
              </a:spcBef>
              <a:spcAft>
                <a:spcPts val="0"/>
              </a:spcAft>
              <a:buSzPts val="1000"/>
              <a:buNone/>
              <a:defRPr/>
            </a:lvl8pPr>
            <a:lvl9pPr lvl="8" rtl="0">
              <a:spcBef>
                <a:spcPts val="20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6" type="title"/>
          </p:nvPr>
        </p:nvSpPr>
        <p:spPr>
          <a:xfrm>
            <a:off x="4578175" y="3231850"/>
            <a:ext cx="3412500" cy="480900"/>
          </a:xfrm>
          <a:prstGeom prst="rect">
            <a:avLst/>
          </a:prstGeom>
        </p:spPr>
        <p:txBody>
          <a:bodyPr anchorCtr="0" anchor="t" bIns="22850" lIns="45725" spcFirstLastPara="1" rIns="45725" wrap="square" tIns="2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7" type="subTitle"/>
          </p:nvPr>
        </p:nvSpPr>
        <p:spPr>
          <a:xfrm>
            <a:off x="4578175" y="3712913"/>
            <a:ext cx="2927100" cy="845100"/>
          </a:xfrm>
          <a:prstGeom prst="rect">
            <a:avLst/>
          </a:prstGeom>
        </p:spPr>
        <p:txBody>
          <a:bodyPr anchorCtr="0" anchor="t" bIns="22850" lIns="45725" spcFirstLastPara="1" rIns="45725" wrap="square" tIns="22850">
            <a:noAutofit/>
          </a:bodyPr>
          <a:lstStyle>
            <a:lvl1pPr lvl="0" rtl="0">
              <a:spcBef>
                <a:spcPts val="300"/>
              </a:spcBef>
              <a:spcAft>
                <a:spcPts val="0"/>
              </a:spcAft>
              <a:buSzPts val="1300"/>
              <a:buNone/>
              <a:defRPr sz="1300"/>
            </a:lvl1pPr>
            <a:lvl2pPr lvl="1" rtl="0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200"/>
              </a:spcBef>
              <a:spcAft>
                <a:spcPts val="0"/>
              </a:spcAft>
              <a:buSzPts val="1000"/>
              <a:buNone/>
              <a:defRPr/>
            </a:lvl4pPr>
            <a:lvl5pPr lvl="4" rtl="0">
              <a:spcBef>
                <a:spcPts val="200"/>
              </a:spcBef>
              <a:spcAft>
                <a:spcPts val="0"/>
              </a:spcAft>
              <a:buSzPts val="1000"/>
              <a:buNone/>
              <a:defRPr/>
            </a:lvl5pPr>
            <a:lvl6pPr lvl="5" rtl="0">
              <a:spcBef>
                <a:spcPts val="200"/>
              </a:spcBef>
              <a:spcAft>
                <a:spcPts val="0"/>
              </a:spcAft>
              <a:buSzPts val="1000"/>
              <a:buNone/>
              <a:defRPr/>
            </a:lvl6pPr>
            <a:lvl7pPr lvl="6" rtl="0">
              <a:spcBef>
                <a:spcPts val="200"/>
              </a:spcBef>
              <a:spcAft>
                <a:spcPts val="0"/>
              </a:spcAft>
              <a:buSzPts val="1000"/>
              <a:buNone/>
              <a:defRPr/>
            </a:lvl7pPr>
            <a:lvl8pPr lvl="7" rtl="0">
              <a:spcBef>
                <a:spcPts val="200"/>
              </a:spcBef>
              <a:spcAft>
                <a:spcPts val="0"/>
              </a:spcAft>
              <a:buSzPts val="1000"/>
              <a:buNone/>
              <a:defRPr/>
            </a:lvl8pPr>
            <a:lvl9pPr lvl="8" rtl="0">
              <a:spcBef>
                <a:spcPts val="20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bg>
      <p:bgPr>
        <a:solidFill>
          <a:srgbClr val="FFFF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3" name="Google Shape;93;p14"/>
          <p:cNvSpPr/>
          <p:nvPr/>
        </p:nvSpPr>
        <p:spPr>
          <a:xfrm>
            <a:off x="0" y="4668702"/>
            <a:ext cx="9144000" cy="3900"/>
          </a:xfrm>
          <a:prstGeom prst="rect">
            <a:avLst/>
          </a:prstGeom>
          <a:noFill/>
          <a:ln cap="flat" cmpd="sng" w="19050">
            <a:solidFill>
              <a:srgbClr val="8C52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75" lIns="22875" spcFirstLastPara="1" rIns="22875" wrap="square" tIns="2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94" name="Google Shape;94;p14"/>
          <p:cNvSpPr txBox="1"/>
          <p:nvPr/>
        </p:nvSpPr>
        <p:spPr>
          <a:xfrm>
            <a:off x="901238" y="4814300"/>
            <a:ext cx="12444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000" u="none" cap="none" strike="noStrike">
                <a:solidFill>
                  <a:srgbClr val="8C52FF"/>
                </a:solidFill>
                <a:latin typeface="Bitter"/>
                <a:ea typeface="Bitter"/>
                <a:cs typeface="Bitter"/>
                <a:sym typeface="Bitter"/>
              </a:rPr>
              <a:t>GLAM AI</a:t>
            </a:r>
            <a:endParaRPr b="1" sz="1000"/>
          </a:p>
        </p:txBody>
      </p:sp>
      <p:sp>
        <p:nvSpPr>
          <p:cNvPr id="95" name="Google Shape;95;p14"/>
          <p:cNvSpPr txBox="1"/>
          <p:nvPr>
            <p:ph idx="2"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22850" lIns="45725" spcFirstLastPara="1" rIns="45725" wrap="square" tIns="2285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342900" y="1065213"/>
            <a:ext cx="38862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lvl="0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228600" y="800100"/>
            <a:ext cx="4114800" cy="22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28575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361156" y="2203450"/>
            <a:ext cx="38862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61156" y="1453357"/>
            <a:ext cx="38862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>
            <a:lvl1pPr indent="-228600" lvl="0" marL="4572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indent="-228600" lvl="1" marL="9144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228600" y="800100"/>
            <a:ext cx="2019300" cy="22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317500" lvl="0" marL="457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2324100" y="800100"/>
            <a:ext cx="2019300" cy="22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317500" lvl="0" marL="457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228600" y="767556"/>
            <a:ext cx="20202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>
            <a:lvl1pPr indent="-22860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228600" y="1087438"/>
            <a:ext cx="2020200" cy="19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30480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2322513" y="767556"/>
            <a:ext cx="20208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>
            <a:lvl1pPr indent="-22860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2322513" y="1087438"/>
            <a:ext cx="2020800" cy="19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30480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228600" y="136525"/>
            <a:ext cx="15042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1787525" y="136525"/>
            <a:ext cx="2556000" cy="29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330200" lvl="0" marL="457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17500" lvl="1" marL="914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048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210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indent="-29210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indent="-29210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228600" y="717550"/>
            <a:ext cx="1504200" cy="23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228600" lvl="0" marL="4572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96144" y="2400300"/>
            <a:ext cx="27432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lvl="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96144" y="2683669"/>
            <a:ext cx="27432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228600" lvl="0" marL="4572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28600" y="800100"/>
            <a:ext cx="4114800" cy="22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3302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/>
          <p:nvPr/>
        </p:nvSpPr>
        <p:spPr>
          <a:xfrm>
            <a:off x="0" y="4636447"/>
            <a:ext cx="9144000" cy="4800"/>
          </a:xfrm>
          <a:prstGeom prst="rect">
            <a:avLst/>
          </a:prstGeom>
          <a:solidFill>
            <a:srgbClr val="303D4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 txBox="1"/>
          <p:nvPr/>
        </p:nvSpPr>
        <p:spPr>
          <a:xfrm>
            <a:off x="1351950" y="157200"/>
            <a:ext cx="64401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303D4D"/>
                </a:solidFill>
                <a:latin typeface="Harmattan"/>
                <a:ea typeface="Harmattan"/>
                <a:cs typeface="Harmattan"/>
                <a:sym typeface="Harmattan"/>
              </a:rPr>
              <a:t>Monday </a:t>
            </a:r>
            <a:r>
              <a:rPr lang="en-GB" sz="1700">
                <a:solidFill>
                  <a:srgbClr val="303D4D"/>
                </a:solidFill>
                <a:latin typeface="Harmattan"/>
                <a:ea typeface="Harmattan"/>
                <a:cs typeface="Harmattan"/>
                <a:sym typeface="Harmattan"/>
              </a:rPr>
              <a:t>22/03/2021</a:t>
            </a:r>
            <a:endParaRPr sz="600">
              <a:latin typeface="Harmattan"/>
              <a:ea typeface="Harmattan"/>
              <a:cs typeface="Harmattan"/>
              <a:sym typeface="Harmattan"/>
            </a:endParaRPr>
          </a:p>
        </p:txBody>
      </p:sp>
      <p:grpSp>
        <p:nvGrpSpPr>
          <p:cNvPr id="102" name="Google Shape;102;p15"/>
          <p:cNvGrpSpPr/>
          <p:nvPr/>
        </p:nvGrpSpPr>
        <p:grpSpPr>
          <a:xfrm>
            <a:off x="859050" y="1261624"/>
            <a:ext cx="7425900" cy="2350351"/>
            <a:chOff x="914400" y="-43331"/>
            <a:chExt cx="19802400" cy="6267603"/>
          </a:xfrm>
        </p:grpSpPr>
        <p:sp>
          <p:nvSpPr>
            <p:cNvPr id="103" name="Google Shape;103;p15"/>
            <p:cNvSpPr txBox="1"/>
            <p:nvPr/>
          </p:nvSpPr>
          <p:spPr>
            <a:xfrm>
              <a:off x="914400" y="-43331"/>
              <a:ext cx="19802400" cy="576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500">
                  <a:solidFill>
                    <a:srgbClr val="303D4D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Membership Inference Attacks Against Machine Learning Models</a:t>
              </a:r>
              <a:endParaRPr b="1" sz="2500">
                <a:solidFill>
                  <a:srgbClr val="303D4D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303D4D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rgbClr val="303D4D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Reza Shokri , Marco Stronati, Congzheng Song, Vitaly Shmatikov </a:t>
              </a:r>
              <a:endParaRPr sz="2500">
                <a:solidFill>
                  <a:srgbClr val="303D4D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500">
                <a:solidFill>
                  <a:srgbClr val="303D4D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104" name="Google Shape;104;p15"/>
            <p:cNvSpPr txBox="1"/>
            <p:nvPr/>
          </p:nvSpPr>
          <p:spPr>
            <a:xfrm>
              <a:off x="5657867" y="4203772"/>
              <a:ext cx="10315500" cy="202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50">
                  <a:solidFill>
                    <a:srgbClr val="303D4D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S&amp;P 2017</a:t>
              </a:r>
              <a:endParaRPr sz="800">
                <a:solidFill>
                  <a:srgbClr val="303D4D"/>
                </a:solidFill>
              </a:endParaRPr>
            </a:p>
          </p:txBody>
        </p:sp>
      </p:grpSp>
      <p:sp>
        <p:nvSpPr>
          <p:cNvPr id="105" name="Google Shape;105;p15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6" name="Google Shape;106;p15"/>
          <p:cNvSpPr txBox="1"/>
          <p:nvPr/>
        </p:nvSpPr>
        <p:spPr>
          <a:xfrm>
            <a:off x="216700" y="4716087"/>
            <a:ext cx="35493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APSS | DOMINIKA WOSZCZYK</a:t>
            </a:r>
            <a:endParaRPr sz="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24"/>
          <p:cNvGrpSpPr/>
          <p:nvPr/>
        </p:nvGrpSpPr>
        <p:grpSpPr>
          <a:xfrm>
            <a:off x="514350" y="512050"/>
            <a:ext cx="6975900" cy="4037237"/>
            <a:chOff x="0" y="31"/>
            <a:chExt cx="18602400" cy="10765967"/>
          </a:xfrm>
        </p:grpSpPr>
        <p:sp>
          <p:nvSpPr>
            <p:cNvPr id="194" name="Google Shape;194;p24"/>
            <p:cNvSpPr txBox="1"/>
            <p:nvPr/>
          </p:nvSpPr>
          <p:spPr>
            <a:xfrm>
              <a:off x="0" y="2117897"/>
              <a:ext cx="18602400" cy="864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323850" lvl="0" marL="45720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Droid Sans"/>
                <a:buAutoNum type="arabicPeriod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Synthetic data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0" marL="91440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500"/>
                <a:buFont typeface="Open Sans"/>
                <a:buChar char="➔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Generate synthetic data that is classified with high accuracy by target model (through queries)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0" marL="9144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500"/>
                <a:buFont typeface="Droid Sans"/>
                <a:buChar char="➔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Hill climbing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0" marL="9144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500"/>
                <a:buFont typeface="Droid Sans"/>
                <a:buChar char="➔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Doesn’t work on all type of inputs (high resolution pictures)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0" lvl="0" marL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2. Noisy data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0" marL="9144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Droid Sans"/>
                <a:buChar char="➔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Replace some values with random values from original dataset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0" lvl="0" marL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3. Statistic based: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0" marL="9144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Droid Sans"/>
                <a:buChar char="➔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Sample from marginal </a:t>
              </a: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distribution</a:t>
              </a: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 over features 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0" lvl="0" marL="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5" name="Google Shape;195;p24"/>
            <p:cNvSpPr txBox="1"/>
            <p:nvPr/>
          </p:nvSpPr>
          <p:spPr>
            <a:xfrm>
              <a:off x="168000" y="31"/>
              <a:ext cx="17915100" cy="129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600">
                  <a:solidFill>
                    <a:srgbClr val="303D4D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Shadow model dataset generation</a:t>
              </a:r>
              <a:endParaRPr b="1" sz="2600">
                <a:solidFill>
                  <a:srgbClr val="A64D79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96" name="Google Shape;196;p24"/>
          <p:cNvSpPr txBox="1"/>
          <p:nvPr>
            <p:ph idx="12" type="sldNum"/>
          </p:nvPr>
        </p:nvSpPr>
        <p:spPr>
          <a:xfrm>
            <a:off x="8595750" y="4716075"/>
            <a:ext cx="314400" cy="182700"/>
          </a:xfrm>
          <a:prstGeom prst="rect">
            <a:avLst/>
          </a:prstGeom>
          <a:noFill/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7" name="Google Shape;197;p24"/>
          <p:cNvSpPr/>
          <p:nvPr/>
        </p:nvSpPr>
        <p:spPr>
          <a:xfrm>
            <a:off x="0" y="4611672"/>
            <a:ext cx="9144000" cy="4800"/>
          </a:xfrm>
          <a:prstGeom prst="rect">
            <a:avLst/>
          </a:prstGeom>
          <a:solidFill>
            <a:srgbClr val="303D4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4"/>
          <p:cNvSpPr txBox="1"/>
          <p:nvPr/>
        </p:nvSpPr>
        <p:spPr>
          <a:xfrm>
            <a:off x="191900" y="4847162"/>
            <a:ext cx="35493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APSS</a:t>
            </a:r>
            <a:r>
              <a:rPr b="0" i="0" lang="en-GB" sz="800" u="none" cap="none" strike="noStrike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DOMINIKA WOSZCZYK</a:t>
            </a:r>
            <a:endParaRPr sz="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04" name="Google Shape;20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6175" y="85725"/>
            <a:ext cx="3842650" cy="497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oogle Shape;209;p26"/>
          <p:cNvGrpSpPr/>
          <p:nvPr/>
        </p:nvGrpSpPr>
        <p:grpSpPr>
          <a:xfrm>
            <a:off x="577350" y="512050"/>
            <a:ext cx="7573387" cy="3245488"/>
            <a:chOff x="168000" y="31"/>
            <a:chExt cx="20195700" cy="7244392"/>
          </a:xfrm>
        </p:grpSpPr>
        <p:sp>
          <p:nvSpPr>
            <p:cNvPr id="210" name="Google Shape;210;p26"/>
            <p:cNvSpPr txBox="1"/>
            <p:nvPr/>
          </p:nvSpPr>
          <p:spPr>
            <a:xfrm>
              <a:off x="11544267" y="1734023"/>
              <a:ext cx="8343900" cy="55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323850" lvl="0" marL="45720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Open Sans"/>
                <a:buChar char="●"/>
              </a:pPr>
              <a:r>
                <a:rPr lang="en-GB" sz="1500">
                  <a:solidFill>
                    <a:srgbClr val="303D4D"/>
                  </a:solidFill>
                  <a:latin typeface="Open Sans"/>
                  <a:ea typeface="Open Sans"/>
                  <a:cs typeface="Open Sans"/>
                  <a:sym typeface="Open Sans"/>
                </a:rPr>
                <a:t>Train model with similar architectures as </a:t>
              </a:r>
              <a:r>
                <a:rPr lang="en-GB" sz="1500">
                  <a:solidFill>
                    <a:srgbClr val="303D4D"/>
                  </a:solidFill>
                  <a:latin typeface="Open Sans"/>
                  <a:ea typeface="Open Sans"/>
                  <a:cs typeface="Open Sans"/>
                  <a:sym typeface="Open Sans"/>
                </a:rPr>
                <a:t>target model</a:t>
              </a:r>
              <a:endParaRPr sz="15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-323850" lvl="1" marL="91440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Open Sans"/>
                <a:buChar char="○"/>
              </a:pPr>
              <a:r>
                <a:rPr lang="en-GB" sz="1500">
                  <a:solidFill>
                    <a:srgbClr val="303D4D"/>
                  </a:solidFill>
                  <a:latin typeface="Open Sans"/>
                  <a:ea typeface="Open Sans"/>
                  <a:cs typeface="Open Sans"/>
                  <a:sym typeface="Open Sans"/>
                </a:rPr>
                <a:t>Shadow model</a:t>
              </a:r>
              <a:endParaRPr sz="15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91440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-323850" lvl="0" marL="45720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Open Sans"/>
                <a:buChar char="●"/>
              </a:pPr>
              <a:r>
                <a:rPr lang="en-GB" sz="1500">
                  <a:solidFill>
                    <a:srgbClr val="303D4D"/>
                  </a:solidFill>
                  <a:latin typeface="Open Sans"/>
                  <a:ea typeface="Open Sans"/>
                  <a:cs typeface="Open Sans"/>
                  <a:sym typeface="Open Sans"/>
                </a:rPr>
                <a:t>Outputs probability and class</a:t>
              </a:r>
              <a:endParaRPr sz="15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1" name="Google Shape;211;p26"/>
            <p:cNvSpPr txBox="1"/>
            <p:nvPr/>
          </p:nvSpPr>
          <p:spPr>
            <a:xfrm>
              <a:off x="168000" y="31"/>
              <a:ext cx="20195700" cy="137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600">
                  <a:solidFill>
                    <a:srgbClr val="303D4D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Phase 1: Shadow models</a:t>
              </a:r>
              <a:endParaRPr sz="100"/>
            </a:p>
          </p:txBody>
        </p:sp>
      </p:grpSp>
      <p:sp>
        <p:nvSpPr>
          <p:cNvPr id="212" name="Google Shape;212;p26"/>
          <p:cNvSpPr txBox="1"/>
          <p:nvPr>
            <p:ph idx="12" type="sldNum"/>
          </p:nvPr>
        </p:nvSpPr>
        <p:spPr>
          <a:xfrm>
            <a:off x="8595750" y="4716075"/>
            <a:ext cx="314400" cy="182700"/>
          </a:xfrm>
          <a:prstGeom prst="rect">
            <a:avLst/>
          </a:prstGeom>
          <a:noFill/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 sz="1200"/>
              <a:t>‹#›</a:t>
            </a:fld>
            <a:endParaRPr sz="1200"/>
          </a:p>
        </p:txBody>
      </p:sp>
      <p:sp>
        <p:nvSpPr>
          <p:cNvPr id="213" name="Google Shape;213;p26"/>
          <p:cNvSpPr/>
          <p:nvPr/>
        </p:nvSpPr>
        <p:spPr>
          <a:xfrm>
            <a:off x="0" y="4611672"/>
            <a:ext cx="9144000" cy="4800"/>
          </a:xfrm>
          <a:prstGeom prst="rect">
            <a:avLst/>
          </a:prstGeom>
          <a:solidFill>
            <a:srgbClr val="303D4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6"/>
          <p:cNvSpPr txBox="1"/>
          <p:nvPr/>
        </p:nvSpPr>
        <p:spPr>
          <a:xfrm>
            <a:off x="191900" y="4847162"/>
            <a:ext cx="35493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APSS</a:t>
            </a:r>
            <a:r>
              <a:rPr b="0" i="0" lang="en-GB" sz="800" u="none" cap="none" strike="noStrike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DOMINIKA WOSZCZYK</a:t>
            </a:r>
            <a:endParaRPr sz="800"/>
          </a:p>
        </p:txBody>
      </p:sp>
      <p:sp>
        <p:nvSpPr>
          <p:cNvPr id="215" name="Google Shape;215;p26"/>
          <p:cNvSpPr txBox="1"/>
          <p:nvPr/>
        </p:nvSpPr>
        <p:spPr>
          <a:xfrm>
            <a:off x="296025" y="4252225"/>
            <a:ext cx="5126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Figure </a:t>
            </a:r>
            <a:r>
              <a:rPr lang="en-GB" sz="800"/>
              <a:t>1</a:t>
            </a:r>
            <a:endParaRPr sz="800"/>
          </a:p>
        </p:txBody>
      </p:sp>
      <p:pic>
        <p:nvPicPr>
          <p:cNvPr id="216" name="Google Shape;216;p26"/>
          <p:cNvPicPr preferRelativeResize="0"/>
          <p:nvPr/>
        </p:nvPicPr>
        <p:blipFill rotWithShape="1">
          <a:blip r:embed="rId3">
            <a:alphaModFix/>
          </a:blip>
          <a:srcRect b="16268" l="4552" r="54249" t="0"/>
          <a:stretch/>
        </p:blipFill>
        <p:spPr>
          <a:xfrm>
            <a:off x="782850" y="1032663"/>
            <a:ext cx="3499000" cy="307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oogle Shape;221;p27"/>
          <p:cNvGrpSpPr/>
          <p:nvPr/>
        </p:nvGrpSpPr>
        <p:grpSpPr>
          <a:xfrm>
            <a:off x="577350" y="512050"/>
            <a:ext cx="8112987" cy="3294025"/>
            <a:chOff x="168000" y="31"/>
            <a:chExt cx="21634633" cy="7352734"/>
          </a:xfrm>
        </p:grpSpPr>
        <p:sp>
          <p:nvSpPr>
            <p:cNvPr id="222" name="Google Shape;222;p27"/>
            <p:cNvSpPr txBox="1"/>
            <p:nvPr/>
          </p:nvSpPr>
          <p:spPr>
            <a:xfrm>
              <a:off x="13458733" y="1842365"/>
              <a:ext cx="8343900" cy="55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323850" lvl="0" marL="45720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Open Sans"/>
                <a:buChar char="●"/>
              </a:pPr>
              <a:r>
                <a:rPr lang="en-GB" sz="1500">
                  <a:solidFill>
                    <a:srgbClr val="303D4D"/>
                  </a:solidFill>
                  <a:latin typeface="Open Sans"/>
                  <a:ea typeface="Open Sans"/>
                  <a:cs typeface="Open Sans"/>
                  <a:sym typeface="Open Sans"/>
                </a:rPr>
                <a:t>Attacker takes shadow models prediction probabilities over the classes </a:t>
              </a:r>
              <a:endParaRPr sz="15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-323850" lvl="0" marL="45720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Open Sans"/>
                <a:buChar char="●"/>
              </a:pPr>
              <a:r>
                <a:rPr lang="en-GB" sz="1500">
                  <a:solidFill>
                    <a:srgbClr val="303D4D"/>
                  </a:solidFill>
                  <a:latin typeface="Open Sans"/>
                  <a:ea typeface="Open Sans"/>
                  <a:cs typeface="Open Sans"/>
                  <a:sym typeface="Open Sans"/>
                </a:rPr>
                <a:t>Training set labelled as </a:t>
              </a:r>
              <a:r>
                <a:rPr b="1" lang="en-GB" sz="1500">
                  <a:solidFill>
                    <a:srgbClr val="303D4D"/>
                  </a:solidFill>
                  <a:latin typeface="Open Sans"/>
                  <a:ea typeface="Open Sans"/>
                  <a:cs typeface="Open Sans"/>
                  <a:sym typeface="Open Sans"/>
                </a:rPr>
                <a:t>IN</a:t>
              </a:r>
              <a:endParaRPr b="1" sz="15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-323850" lvl="0" marL="45720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Open Sans"/>
                <a:buChar char="●"/>
              </a:pPr>
              <a:r>
                <a:rPr lang="en-GB" sz="1500">
                  <a:solidFill>
                    <a:srgbClr val="303D4D"/>
                  </a:solidFill>
                  <a:latin typeface="Open Sans"/>
                  <a:ea typeface="Open Sans"/>
                  <a:cs typeface="Open Sans"/>
                  <a:sym typeface="Open Sans"/>
                </a:rPr>
                <a:t>Test set labeled as </a:t>
              </a:r>
              <a:r>
                <a:rPr b="1" lang="en-GB" sz="1500">
                  <a:solidFill>
                    <a:srgbClr val="303D4D"/>
                  </a:solidFill>
                  <a:latin typeface="Open Sans"/>
                  <a:ea typeface="Open Sans"/>
                  <a:cs typeface="Open Sans"/>
                  <a:sym typeface="Open Sans"/>
                </a:rPr>
                <a:t>OUT</a:t>
              </a:r>
              <a:endParaRPr b="1" sz="15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-323850" lvl="0" marL="45720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Open Sans"/>
                <a:buChar char="●"/>
              </a:pPr>
              <a:r>
                <a:rPr lang="en-GB" sz="1500">
                  <a:solidFill>
                    <a:srgbClr val="303D4D"/>
                  </a:solidFill>
                  <a:latin typeface="Open Sans"/>
                  <a:ea typeface="Open Sans"/>
                  <a:cs typeface="Open Sans"/>
                  <a:sym typeface="Open Sans"/>
                </a:rPr>
                <a:t>For each class, train an attacker model</a:t>
              </a:r>
              <a:endParaRPr sz="15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3" name="Google Shape;223;p27"/>
            <p:cNvSpPr txBox="1"/>
            <p:nvPr/>
          </p:nvSpPr>
          <p:spPr>
            <a:xfrm>
              <a:off x="168000" y="31"/>
              <a:ext cx="20195700" cy="137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600">
                  <a:solidFill>
                    <a:srgbClr val="303D4D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Phase 2: Attacker model</a:t>
              </a:r>
              <a:endParaRPr sz="100"/>
            </a:p>
          </p:txBody>
        </p:sp>
      </p:grpSp>
      <p:sp>
        <p:nvSpPr>
          <p:cNvPr id="224" name="Google Shape;224;p27"/>
          <p:cNvSpPr txBox="1"/>
          <p:nvPr>
            <p:ph idx="12" type="sldNum"/>
          </p:nvPr>
        </p:nvSpPr>
        <p:spPr>
          <a:xfrm>
            <a:off x="8595750" y="4716075"/>
            <a:ext cx="314400" cy="182700"/>
          </a:xfrm>
          <a:prstGeom prst="rect">
            <a:avLst/>
          </a:prstGeom>
          <a:noFill/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 sz="1200"/>
              <a:t>‹#›</a:t>
            </a:fld>
            <a:endParaRPr sz="1200"/>
          </a:p>
        </p:txBody>
      </p:sp>
      <p:sp>
        <p:nvSpPr>
          <p:cNvPr id="225" name="Google Shape;225;p27"/>
          <p:cNvSpPr/>
          <p:nvPr/>
        </p:nvSpPr>
        <p:spPr>
          <a:xfrm>
            <a:off x="0" y="4611672"/>
            <a:ext cx="9144000" cy="4800"/>
          </a:xfrm>
          <a:prstGeom prst="rect">
            <a:avLst/>
          </a:prstGeom>
          <a:solidFill>
            <a:srgbClr val="303D4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7"/>
          <p:cNvSpPr txBox="1"/>
          <p:nvPr/>
        </p:nvSpPr>
        <p:spPr>
          <a:xfrm>
            <a:off x="191900" y="4847162"/>
            <a:ext cx="35493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APSS</a:t>
            </a:r>
            <a:r>
              <a:rPr b="0" i="0" lang="en-GB" sz="800" u="none" cap="none" strike="noStrike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DOMINIKA WOSZCZYK</a:t>
            </a:r>
            <a:endParaRPr sz="800"/>
          </a:p>
        </p:txBody>
      </p:sp>
      <p:pic>
        <p:nvPicPr>
          <p:cNvPr id="227" name="Google Shape;227;p27"/>
          <p:cNvPicPr preferRelativeResize="0"/>
          <p:nvPr/>
        </p:nvPicPr>
        <p:blipFill rotWithShape="1">
          <a:blip r:embed="rId3">
            <a:alphaModFix/>
          </a:blip>
          <a:srcRect b="0" l="29304" r="1938" t="6252"/>
          <a:stretch/>
        </p:blipFill>
        <p:spPr>
          <a:xfrm>
            <a:off x="139300" y="1052400"/>
            <a:ext cx="5314951" cy="292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/>
          <p:nvPr>
            <p:ph type="title"/>
          </p:nvPr>
        </p:nvSpPr>
        <p:spPr>
          <a:xfrm>
            <a:off x="561225" y="1233175"/>
            <a:ext cx="2927100" cy="1482300"/>
          </a:xfrm>
          <a:prstGeom prst="rect">
            <a:avLst/>
          </a:prstGeom>
        </p:spPr>
        <p:txBody>
          <a:bodyPr anchorCtr="0" anchor="b" bIns="22850" lIns="45725" spcFirstLastPara="1" rIns="45725" wrap="square" tIns="2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Experiments</a:t>
            </a:r>
            <a:endParaRPr sz="33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33" name="Google Shape;233;p28"/>
          <p:cNvSpPr txBox="1"/>
          <p:nvPr>
            <p:ph idx="12" type="sldNum"/>
          </p:nvPr>
        </p:nvSpPr>
        <p:spPr>
          <a:xfrm>
            <a:off x="8224950" y="4758550"/>
            <a:ext cx="462000" cy="291000"/>
          </a:xfrm>
          <a:prstGeom prst="rect">
            <a:avLst/>
          </a:prstGeom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34" name="Google Shape;234;p28"/>
          <p:cNvSpPr txBox="1"/>
          <p:nvPr>
            <p:ph idx="3" type="subTitle"/>
          </p:nvPr>
        </p:nvSpPr>
        <p:spPr>
          <a:xfrm>
            <a:off x="4578175" y="1552056"/>
            <a:ext cx="2927100" cy="2039400"/>
          </a:xfrm>
          <a:prstGeom prst="rect">
            <a:avLst/>
          </a:prstGeom>
        </p:spPr>
        <p:txBody>
          <a:bodyPr anchorCtr="0" anchor="ctr" bIns="22850" lIns="45725" spcFirstLastPara="1" rIns="45725" wrap="square" tIns="22850">
            <a:normAutofit/>
          </a:bodyPr>
          <a:lstStyle/>
          <a:p>
            <a:pPr indent="-215900" lvl="0" marL="2286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4A86E8"/>
              </a:buClr>
              <a:buSzPts val="1600"/>
              <a:buChar char="➔"/>
            </a:pPr>
            <a:r>
              <a:rPr lang="en-GB" sz="1600"/>
              <a:t>Attack precision</a:t>
            </a:r>
            <a:endParaRPr sz="1600"/>
          </a:p>
          <a:p>
            <a:pPr indent="-215900" lvl="0" marL="2286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4A86E8"/>
              </a:buClr>
              <a:buSzPts val="1600"/>
              <a:buChar char="➔"/>
            </a:pPr>
            <a:r>
              <a:rPr lang="en-GB" sz="1600"/>
              <a:t>Training set size</a:t>
            </a:r>
            <a:endParaRPr sz="1600"/>
          </a:p>
          <a:p>
            <a:pPr indent="-215900" lvl="0" marL="2286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4A86E8"/>
              </a:buClr>
              <a:buSzPts val="1600"/>
              <a:buChar char="➔"/>
            </a:pPr>
            <a:r>
              <a:rPr lang="en-GB" sz="1600"/>
              <a:t>Number of classes</a:t>
            </a:r>
            <a:endParaRPr sz="1600"/>
          </a:p>
          <a:p>
            <a:pPr indent="-215900" lvl="0" marL="2286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4A86E8"/>
              </a:buClr>
              <a:buSzPts val="1600"/>
              <a:buChar char="➔"/>
            </a:pPr>
            <a:r>
              <a:rPr lang="en-GB" sz="1600"/>
              <a:t>Different data sampling</a:t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oogle Shape;239;p29"/>
          <p:cNvGrpSpPr/>
          <p:nvPr/>
        </p:nvGrpSpPr>
        <p:grpSpPr>
          <a:xfrm>
            <a:off x="514350" y="512050"/>
            <a:ext cx="6975900" cy="4037225"/>
            <a:chOff x="0" y="31"/>
            <a:chExt cx="18602400" cy="10765933"/>
          </a:xfrm>
        </p:grpSpPr>
        <p:sp>
          <p:nvSpPr>
            <p:cNvPr id="240" name="Google Shape;240;p29"/>
            <p:cNvSpPr txBox="1"/>
            <p:nvPr/>
          </p:nvSpPr>
          <p:spPr>
            <a:xfrm>
              <a:off x="0" y="2950964"/>
              <a:ext cx="18602400" cy="781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45720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Droid Sans"/>
                <a:buChar char="➔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Split shadow</a:t>
              </a: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 sets for IN and OUT samples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500"/>
                <a:buFont typeface="Droid Sans"/>
                <a:buChar char="➔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Train cloud-based models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Droid Sans"/>
                <a:buChar char="➔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Train shadow models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Droid Sans"/>
                <a:buChar char="➔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Evaluate attacker model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41" name="Google Shape;241;p29"/>
            <p:cNvSpPr txBox="1"/>
            <p:nvPr/>
          </p:nvSpPr>
          <p:spPr>
            <a:xfrm>
              <a:off x="168000" y="31"/>
              <a:ext cx="17915100" cy="309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600">
                  <a:solidFill>
                    <a:srgbClr val="303D4D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Experiment setup</a:t>
              </a:r>
              <a:endParaRPr b="1" sz="2600">
                <a:solidFill>
                  <a:srgbClr val="303D4D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303D4D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sp>
        <p:nvSpPr>
          <p:cNvPr id="242" name="Google Shape;242;p29"/>
          <p:cNvSpPr txBox="1"/>
          <p:nvPr>
            <p:ph idx="12" type="sldNum"/>
          </p:nvPr>
        </p:nvSpPr>
        <p:spPr>
          <a:xfrm>
            <a:off x="8595750" y="4716075"/>
            <a:ext cx="314400" cy="182700"/>
          </a:xfrm>
          <a:prstGeom prst="rect">
            <a:avLst/>
          </a:prstGeom>
          <a:noFill/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3" name="Google Shape;243;p29"/>
          <p:cNvSpPr/>
          <p:nvPr/>
        </p:nvSpPr>
        <p:spPr>
          <a:xfrm>
            <a:off x="0" y="4611672"/>
            <a:ext cx="9144000" cy="4800"/>
          </a:xfrm>
          <a:prstGeom prst="rect">
            <a:avLst/>
          </a:prstGeom>
          <a:solidFill>
            <a:srgbClr val="303D4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9"/>
          <p:cNvSpPr txBox="1"/>
          <p:nvPr/>
        </p:nvSpPr>
        <p:spPr>
          <a:xfrm>
            <a:off x="191900" y="4847162"/>
            <a:ext cx="35493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APSS</a:t>
            </a:r>
            <a:r>
              <a:rPr b="0" i="0" lang="en-GB" sz="800" u="none" cap="none" strike="noStrike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DOMINIKA WOSZCZYK</a:t>
            </a:r>
            <a:endParaRPr sz="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30"/>
          <p:cNvGrpSpPr/>
          <p:nvPr/>
        </p:nvGrpSpPr>
        <p:grpSpPr>
          <a:xfrm>
            <a:off x="514350" y="512050"/>
            <a:ext cx="6975900" cy="4037262"/>
            <a:chOff x="0" y="31"/>
            <a:chExt cx="18602400" cy="10766033"/>
          </a:xfrm>
        </p:grpSpPr>
        <p:sp>
          <p:nvSpPr>
            <p:cNvPr id="250" name="Google Shape;250;p30"/>
            <p:cNvSpPr txBox="1"/>
            <p:nvPr/>
          </p:nvSpPr>
          <p:spPr>
            <a:xfrm>
              <a:off x="0" y="2092164"/>
              <a:ext cx="18602400" cy="867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45720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0" marL="45720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500"/>
                <a:buFont typeface="Open Sans"/>
                <a:buChar char="●"/>
              </a:pPr>
              <a:r>
                <a:rPr b="1"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CIFAR10 &amp; CIFAR 100:</a:t>
              </a: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 image recognition 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0" marL="45720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500"/>
                <a:buFont typeface="Open Sans"/>
                <a:buChar char="●"/>
              </a:pPr>
              <a:r>
                <a:rPr b="1"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Purchases</a:t>
              </a: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: Predict the purchase style (2, 10, 20, 50, 100 classes)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Droid Sans"/>
                <a:buChar char="●"/>
              </a:pPr>
              <a:r>
                <a:rPr b="1"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Locations</a:t>
              </a: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: Predict the user’s geosocial type given their record (30 classes)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Droid Sans"/>
                <a:buChar char="●"/>
              </a:pPr>
              <a:r>
                <a:rPr b="1"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Texas hospital stays</a:t>
              </a: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: Classify patient procedure  (100 classes)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Droid Sans"/>
                <a:buChar char="●"/>
              </a:pPr>
              <a:r>
                <a:rPr b="1"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MNIST:</a:t>
              </a: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 handwritten digits recognition (10 classes)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Droid Sans"/>
                <a:buChar char="●"/>
              </a:pPr>
              <a:r>
                <a:rPr b="1"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UCI Adult:</a:t>
              </a: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  Census data for binary income classification using age, gender, education, marital status, occupation, working hours, native country. 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51" name="Google Shape;251;p30"/>
            <p:cNvSpPr txBox="1"/>
            <p:nvPr/>
          </p:nvSpPr>
          <p:spPr>
            <a:xfrm>
              <a:off x="168000" y="31"/>
              <a:ext cx="17915100" cy="243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600">
                  <a:solidFill>
                    <a:srgbClr val="303D4D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Datasets and Tasks</a:t>
              </a:r>
              <a:endParaRPr b="1" sz="1800">
                <a:solidFill>
                  <a:srgbClr val="303D4D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sp>
        <p:nvSpPr>
          <p:cNvPr id="252" name="Google Shape;252;p30"/>
          <p:cNvSpPr txBox="1"/>
          <p:nvPr>
            <p:ph idx="12" type="sldNum"/>
          </p:nvPr>
        </p:nvSpPr>
        <p:spPr>
          <a:xfrm>
            <a:off x="8595750" y="4716075"/>
            <a:ext cx="314400" cy="182700"/>
          </a:xfrm>
          <a:prstGeom prst="rect">
            <a:avLst/>
          </a:prstGeom>
          <a:noFill/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3" name="Google Shape;253;p30"/>
          <p:cNvSpPr/>
          <p:nvPr/>
        </p:nvSpPr>
        <p:spPr>
          <a:xfrm>
            <a:off x="0" y="4611672"/>
            <a:ext cx="9144000" cy="4800"/>
          </a:xfrm>
          <a:prstGeom prst="rect">
            <a:avLst/>
          </a:prstGeom>
          <a:solidFill>
            <a:srgbClr val="303D4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0"/>
          <p:cNvSpPr txBox="1"/>
          <p:nvPr/>
        </p:nvSpPr>
        <p:spPr>
          <a:xfrm>
            <a:off x="191900" y="4847162"/>
            <a:ext cx="35493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APSS</a:t>
            </a:r>
            <a:r>
              <a:rPr b="0" i="0" lang="en-GB" sz="800" u="none" cap="none" strike="noStrike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DOMINIKA WOSZCZYK</a:t>
            </a:r>
            <a:endParaRPr sz="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oogle Shape;259;p31"/>
          <p:cNvGrpSpPr/>
          <p:nvPr/>
        </p:nvGrpSpPr>
        <p:grpSpPr>
          <a:xfrm>
            <a:off x="514350" y="512050"/>
            <a:ext cx="6975900" cy="4037225"/>
            <a:chOff x="0" y="31"/>
            <a:chExt cx="18602400" cy="10765933"/>
          </a:xfrm>
        </p:grpSpPr>
        <p:sp>
          <p:nvSpPr>
            <p:cNvPr id="260" name="Google Shape;260;p31"/>
            <p:cNvSpPr txBox="1"/>
            <p:nvPr/>
          </p:nvSpPr>
          <p:spPr>
            <a:xfrm>
              <a:off x="0" y="2950964"/>
              <a:ext cx="18602400" cy="781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Target: 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0" marL="91440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500"/>
                <a:buFont typeface="Open Sans"/>
                <a:buChar char="➔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Google Prediction API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0" marL="91440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500"/>
                <a:buFont typeface="Open Sans"/>
                <a:buChar char="➔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 Amazon ML : 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1" marL="137160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Droid Sans"/>
                <a:buChar char="◆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Model with 10 max passes and L2 = 1e-6 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1" marL="137160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Droid Sans"/>
                <a:buChar char="◆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Model with 100 max passes and L2 = 1e-4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0" marL="9144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500"/>
                <a:buFont typeface="Droid Sans"/>
                <a:buChar char="➔"/>
              </a:pPr>
              <a:r>
                <a:rPr b="1"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Local</a:t>
              </a: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: NN, CNN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0" lvl="0" marL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Shadows : 	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0" marL="9144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Droid Sans"/>
                <a:buChar char="➔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NN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0" marL="9144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Droid Sans"/>
                <a:buChar char="➔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CNN	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61" name="Google Shape;261;p31"/>
            <p:cNvSpPr txBox="1"/>
            <p:nvPr/>
          </p:nvSpPr>
          <p:spPr>
            <a:xfrm>
              <a:off x="168000" y="31"/>
              <a:ext cx="17915100" cy="309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600">
                  <a:solidFill>
                    <a:srgbClr val="303D4D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Target models</a:t>
              </a:r>
              <a:endParaRPr b="1" sz="2600">
                <a:solidFill>
                  <a:srgbClr val="303D4D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rgbClr val="303D4D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Blackbox</a:t>
              </a:r>
              <a:endParaRPr b="1" sz="1800">
                <a:solidFill>
                  <a:srgbClr val="303D4D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sp>
        <p:nvSpPr>
          <p:cNvPr id="262" name="Google Shape;262;p31"/>
          <p:cNvSpPr txBox="1"/>
          <p:nvPr>
            <p:ph idx="12" type="sldNum"/>
          </p:nvPr>
        </p:nvSpPr>
        <p:spPr>
          <a:xfrm>
            <a:off x="8595750" y="4716075"/>
            <a:ext cx="314400" cy="182700"/>
          </a:xfrm>
          <a:prstGeom prst="rect">
            <a:avLst/>
          </a:prstGeom>
          <a:noFill/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63" name="Google Shape;263;p31"/>
          <p:cNvSpPr/>
          <p:nvPr/>
        </p:nvSpPr>
        <p:spPr>
          <a:xfrm>
            <a:off x="0" y="4611672"/>
            <a:ext cx="9144000" cy="4800"/>
          </a:xfrm>
          <a:prstGeom prst="rect">
            <a:avLst/>
          </a:prstGeom>
          <a:solidFill>
            <a:srgbClr val="303D4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1"/>
          <p:cNvSpPr txBox="1"/>
          <p:nvPr/>
        </p:nvSpPr>
        <p:spPr>
          <a:xfrm>
            <a:off x="191900" y="4847162"/>
            <a:ext cx="35493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APSS</a:t>
            </a:r>
            <a:r>
              <a:rPr b="0" i="0" lang="en-GB" sz="800" u="none" cap="none" strike="noStrike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DOMINIKA WOSZCZYK</a:t>
            </a:r>
            <a:endParaRPr sz="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269;p32"/>
          <p:cNvGrpSpPr/>
          <p:nvPr/>
        </p:nvGrpSpPr>
        <p:grpSpPr>
          <a:xfrm>
            <a:off x="514350" y="512050"/>
            <a:ext cx="6975900" cy="4037187"/>
            <a:chOff x="0" y="31"/>
            <a:chExt cx="18602400" cy="10765833"/>
          </a:xfrm>
        </p:grpSpPr>
        <p:sp>
          <p:nvSpPr>
            <p:cNvPr id="270" name="Google Shape;270;p32"/>
            <p:cNvSpPr txBox="1"/>
            <p:nvPr/>
          </p:nvSpPr>
          <p:spPr>
            <a:xfrm>
              <a:off x="0" y="1806364"/>
              <a:ext cx="18602400" cy="895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323850" lvl="0" marL="45720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Droid Sans"/>
                <a:buChar char="➔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Split dataset between target models and shadow models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0" marL="45720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Droid Sans"/>
                <a:buChar char="➔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Shadow models datasets can overlap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0" marL="45720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500"/>
                <a:buFont typeface="Open Sans"/>
                <a:buChar char="➔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10 000 samples for all sets expect for Locations with 1,200 samples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Droid Sans"/>
                <a:buChar char="➔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Shadow models count: 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1" marL="9144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Droid Sans"/>
                <a:buChar char="◆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CIFAR: 100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1" marL="9144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Droid Sans"/>
                <a:buChar char="◆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Purchase: 20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1" marL="9144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Droid Sans"/>
                <a:buChar char="◆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Texas hospital: 10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1" marL="9144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Droid Sans"/>
                <a:buChar char="◆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Location: 60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1" marL="9144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Droid Sans"/>
                <a:buChar char="◆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MNIST: 50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1" marL="9144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Droid Sans"/>
                <a:buChar char="◆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Census: 20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0" lvl="0" marL="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1" name="Google Shape;271;p32"/>
            <p:cNvSpPr txBox="1"/>
            <p:nvPr/>
          </p:nvSpPr>
          <p:spPr>
            <a:xfrm>
              <a:off x="168000" y="31"/>
              <a:ext cx="17915100" cy="180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600">
                  <a:solidFill>
                    <a:srgbClr val="303D4D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Training</a:t>
              </a:r>
              <a:endParaRPr b="1" sz="2600">
                <a:solidFill>
                  <a:srgbClr val="A64D79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272" name="Google Shape;272;p32"/>
          <p:cNvSpPr txBox="1"/>
          <p:nvPr>
            <p:ph idx="12" type="sldNum"/>
          </p:nvPr>
        </p:nvSpPr>
        <p:spPr>
          <a:xfrm>
            <a:off x="8595750" y="4716075"/>
            <a:ext cx="314400" cy="182700"/>
          </a:xfrm>
          <a:prstGeom prst="rect">
            <a:avLst/>
          </a:prstGeom>
          <a:noFill/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73" name="Google Shape;273;p32"/>
          <p:cNvSpPr/>
          <p:nvPr/>
        </p:nvSpPr>
        <p:spPr>
          <a:xfrm>
            <a:off x="0" y="4611672"/>
            <a:ext cx="9144000" cy="4800"/>
          </a:xfrm>
          <a:prstGeom prst="rect">
            <a:avLst/>
          </a:prstGeom>
          <a:solidFill>
            <a:srgbClr val="303D4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2"/>
          <p:cNvSpPr txBox="1"/>
          <p:nvPr/>
        </p:nvSpPr>
        <p:spPr>
          <a:xfrm>
            <a:off x="191900" y="4847162"/>
            <a:ext cx="35493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APSS</a:t>
            </a:r>
            <a:r>
              <a:rPr b="0" i="0" lang="en-GB" sz="800" u="none" cap="none" strike="noStrike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DOMINIKA WOSZCZYK</a:t>
            </a:r>
            <a:endParaRPr sz="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3"/>
          <p:cNvSpPr/>
          <p:nvPr/>
        </p:nvSpPr>
        <p:spPr>
          <a:xfrm>
            <a:off x="0" y="4611672"/>
            <a:ext cx="9144000" cy="4800"/>
          </a:xfrm>
          <a:prstGeom prst="rect">
            <a:avLst/>
          </a:prstGeom>
          <a:solidFill>
            <a:srgbClr val="303D4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3"/>
          <p:cNvSpPr txBox="1"/>
          <p:nvPr/>
        </p:nvSpPr>
        <p:spPr>
          <a:xfrm>
            <a:off x="191900" y="4847162"/>
            <a:ext cx="35493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APSS</a:t>
            </a:r>
            <a:r>
              <a:rPr b="0" i="0" lang="en-GB" sz="800" u="none" cap="none" strike="noStrike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DOMINIKA WOSZCZYK</a:t>
            </a:r>
            <a:endParaRPr sz="800"/>
          </a:p>
        </p:txBody>
      </p:sp>
      <p:sp>
        <p:nvSpPr>
          <p:cNvPr id="281" name="Google Shape;281;p33"/>
          <p:cNvSpPr txBox="1"/>
          <p:nvPr/>
        </p:nvSpPr>
        <p:spPr>
          <a:xfrm>
            <a:off x="416875" y="1983025"/>
            <a:ext cx="50442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800">
                <a:solidFill>
                  <a:srgbClr val="43434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Results</a:t>
            </a:r>
            <a:endParaRPr b="1" sz="3800">
              <a:solidFill>
                <a:srgbClr val="434343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561225" y="1233175"/>
            <a:ext cx="2927100" cy="1482300"/>
          </a:xfrm>
          <a:prstGeom prst="rect">
            <a:avLst/>
          </a:prstGeom>
        </p:spPr>
        <p:txBody>
          <a:bodyPr anchorCtr="0" anchor="b" bIns="22850" lIns="45725" spcFirstLastPara="1" rIns="45725" wrap="square" tIns="2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Contents</a:t>
            </a:r>
            <a:endParaRPr sz="31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12" name="Google Shape;112;p16"/>
          <p:cNvSpPr txBox="1"/>
          <p:nvPr>
            <p:ph idx="3" type="subTitle"/>
          </p:nvPr>
        </p:nvSpPr>
        <p:spPr>
          <a:xfrm>
            <a:off x="4578175" y="1552050"/>
            <a:ext cx="3646800" cy="2039400"/>
          </a:xfrm>
          <a:prstGeom prst="rect">
            <a:avLst/>
          </a:prstGeom>
        </p:spPr>
        <p:txBody>
          <a:bodyPr anchorCtr="0" anchor="ctr" bIns="22850" lIns="45725" spcFirstLastPara="1" rIns="45725" wrap="square" tIns="22850">
            <a:normAutofit/>
          </a:bodyPr>
          <a:lstStyle/>
          <a:p>
            <a:pPr indent="-215900" lvl="0" marL="2286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595959"/>
              </a:buClr>
              <a:buSzPts val="1600"/>
              <a:buChar char="●"/>
            </a:pPr>
            <a:r>
              <a:rPr lang="en-GB" sz="1600"/>
              <a:t>Membership Inference</a:t>
            </a:r>
            <a:endParaRPr sz="1600"/>
          </a:p>
          <a:p>
            <a:pPr indent="-215900" lvl="0" marL="2286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595959"/>
              </a:buClr>
              <a:buSzPts val="1600"/>
              <a:buChar char="●"/>
            </a:pPr>
            <a:r>
              <a:rPr lang="en-GB" sz="1600"/>
              <a:t>Threat model</a:t>
            </a:r>
            <a:endParaRPr sz="1600"/>
          </a:p>
          <a:p>
            <a:pPr indent="-215900" lvl="0" marL="2286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595959"/>
              </a:buClr>
              <a:buSzPts val="1600"/>
              <a:buChar char="●"/>
            </a:pPr>
            <a:r>
              <a:rPr lang="en-GB" sz="1600"/>
              <a:t>Proposed Attack</a:t>
            </a:r>
            <a:endParaRPr sz="1600"/>
          </a:p>
          <a:p>
            <a:pPr indent="-215900" lvl="0" marL="2286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595959"/>
              </a:buClr>
              <a:buSzPts val="1600"/>
              <a:buChar char="●"/>
            </a:pPr>
            <a:r>
              <a:rPr lang="en-GB" sz="1600"/>
              <a:t>Experiments and Results</a:t>
            </a:r>
            <a:endParaRPr sz="1600"/>
          </a:p>
          <a:p>
            <a:pPr indent="-215900" lvl="0" marL="2286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595959"/>
              </a:buClr>
              <a:buSzPts val="1600"/>
              <a:buChar char="●"/>
            </a:pPr>
            <a:r>
              <a:rPr lang="en-GB" sz="1600"/>
              <a:t>Discussion</a:t>
            </a:r>
            <a:endParaRPr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oogle Shape;286;p34"/>
          <p:cNvGrpSpPr/>
          <p:nvPr/>
        </p:nvGrpSpPr>
        <p:grpSpPr>
          <a:xfrm>
            <a:off x="514350" y="512050"/>
            <a:ext cx="8466277" cy="3876875"/>
            <a:chOff x="0" y="31"/>
            <a:chExt cx="21202798" cy="10338333"/>
          </a:xfrm>
        </p:grpSpPr>
        <p:sp>
          <p:nvSpPr>
            <p:cNvPr id="287" name="Google Shape;287;p34"/>
            <p:cNvSpPr txBox="1"/>
            <p:nvPr/>
          </p:nvSpPr>
          <p:spPr>
            <a:xfrm>
              <a:off x="0" y="2523364"/>
              <a:ext cx="18602400" cy="781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8" name="Google Shape;288;p34"/>
            <p:cNvSpPr txBox="1"/>
            <p:nvPr/>
          </p:nvSpPr>
          <p:spPr>
            <a:xfrm>
              <a:off x="167998" y="31"/>
              <a:ext cx="21034800" cy="137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600">
                  <a:solidFill>
                    <a:srgbClr val="303D4D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Attack Precision (Google)</a:t>
              </a:r>
              <a:endParaRPr b="1" sz="2600">
                <a:solidFill>
                  <a:srgbClr val="303D4D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solidFill>
                  <a:srgbClr val="303D4D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solidFill>
                  <a:srgbClr val="303D4D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solidFill>
                  <a:srgbClr val="303D4D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solidFill>
                  <a:srgbClr val="303D4D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solidFill>
                  <a:srgbClr val="303D4D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solidFill>
                  <a:srgbClr val="303D4D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sp>
        <p:nvSpPr>
          <p:cNvPr id="289" name="Google Shape;289;p34"/>
          <p:cNvSpPr txBox="1"/>
          <p:nvPr>
            <p:ph idx="12" type="sldNum"/>
          </p:nvPr>
        </p:nvSpPr>
        <p:spPr>
          <a:xfrm>
            <a:off x="8595750" y="4716075"/>
            <a:ext cx="314400" cy="182700"/>
          </a:xfrm>
          <a:prstGeom prst="rect">
            <a:avLst/>
          </a:prstGeom>
          <a:noFill/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 sz="1200"/>
              <a:t>‹#›</a:t>
            </a:fld>
            <a:endParaRPr sz="1200"/>
          </a:p>
        </p:txBody>
      </p:sp>
      <p:sp>
        <p:nvSpPr>
          <p:cNvPr id="290" name="Google Shape;290;p34"/>
          <p:cNvSpPr/>
          <p:nvPr/>
        </p:nvSpPr>
        <p:spPr>
          <a:xfrm>
            <a:off x="0" y="4611672"/>
            <a:ext cx="9144000" cy="4800"/>
          </a:xfrm>
          <a:prstGeom prst="rect">
            <a:avLst/>
          </a:prstGeom>
          <a:solidFill>
            <a:srgbClr val="303D4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4"/>
          <p:cNvSpPr txBox="1"/>
          <p:nvPr/>
        </p:nvSpPr>
        <p:spPr>
          <a:xfrm>
            <a:off x="191900" y="4847162"/>
            <a:ext cx="35493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APSS</a:t>
            </a:r>
            <a:r>
              <a:rPr b="0" i="0" lang="en-GB" sz="800" u="none" cap="none" strike="noStrike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DOMINIKA WOSZCZYK</a:t>
            </a:r>
            <a:endParaRPr sz="800"/>
          </a:p>
        </p:txBody>
      </p:sp>
      <p:pic>
        <p:nvPicPr>
          <p:cNvPr id="292" name="Google Shape;29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7600" y="1090613"/>
            <a:ext cx="4895850" cy="26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" name="Google Shape;297;p35"/>
          <p:cNvGrpSpPr/>
          <p:nvPr/>
        </p:nvGrpSpPr>
        <p:grpSpPr>
          <a:xfrm>
            <a:off x="514350" y="512050"/>
            <a:ext cx="8466277" cy="3876875"/>
            <a:chOff x="0" y="31"/>
            <a:chExt cx="21202798" cy="10338333"/>
          </a:xfrm>
        </p:grpSpPr>
        <p:sp>
          <p:nvSpPr>
            <p:cNvPr id="298" name="Google Shape;298;p35"/>
            <p:cNvSpPr txBox="1"/>
            <p:nvPr/>
          </p:nvSpPr>
          <p:spPr>
            <a:xfrm>
              <a:off x="0" y="2523364"/>
              <a:ext cx="18602400" cy="781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9" name="Google Shape;299;p35"/>
            <p:cNvSpPr txBox="1"/>
            <p:nvPr/>
          </p:nvSpPr>
          <p:spPr>
            <a:xfrm>
              <a:off x="167998" y="31"/>
              <a:ext cx="21034800" cy="137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600">
                  <a:solidFill>
                    <a:srgbClr val="303D4D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Number of classes (Google) </a:t>
              </a:r>
              <a:endParaRPr b="1" sz="2600">
                <a:solidFill>
                  <a:srgbClr val="303D4D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solidFill>
                  <a:srgbClr val="303D4D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solidFill>
                  <a:srgbClr val="303D4D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solidFill>
                  <a:srgbClr val="303D4D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solidFill>
                  <a:srgbClr val="303D4D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solidFill>
                  <a:srgbClr val="303D4D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solidFill>
                  <a:srgbClr val="303D4D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sp>
        <p:nvSpPr>
          <p:cNvPr id="300" name="Google Shape;300;p35"/>
          <p:cNvSpPr txBox="1"/>
          <p:nvPr>
            <p:ph idx="12" type="sldNum"/>
          </p:nvPr>
        </p:nvSpPr>
        <p:spPr>
          <a:xfrm>
            <a:off x="8595750" y="4716075"/>
            <a:ext cx="314400" cy="182700"/>
          </a:xfrm>
          <a:prstGeom prst="rect">
            <a:avLst/>
          </a:prstGeom>
          <a:noFill/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 sz="1200"/>
              <a:t>‹#›</a:t>
            </a:fld>
            <a:endParaRPr sz="1200"/>
          </a:p>
        </p:txBody>
      </p:sp>
      <p:sp>
        <p:nvSpPr>
          <p:cNvPr id="301" name="Google Shape;301;p35"/>
          <p:cNvSpPr/>
          <p:nvPr/>
        </p:nvSpPr>
        <p:spPr>
          <a:xfrm>
            <a:off x="0" y="4611672"/>
            <a:ext cx="9144000" cy="4800"/>
          </a:xfrm>
          <a:prstGeom prst="rect">
            <a:avLst/>
          </a:prstGeom>
          <a:solidFill>
            <a:srgbClr val="303D4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5"/>
          <p:cNvSpPr txBox="1"/>
          <p:nvPr/>
        </p:nvSpPr>
        <p:spPr>
          <a:xfrm>
            <a:off x="191900" y="4847162"/>
            <a:ext cx="35493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APSS</a:t>
            </a:r>
            <a:r>
              <a:rPr b="0" i="0" lang="en-GB" sz="800" u="none" cap="none" strike="noStrike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DOMINIKA WOSZCZYK</a:t>
            </a:r>
            <a:endParaRPr sz="800"/>
          </a:p>
        </p:txBody>
      </p:sp>
      <p:pic>
        <p:nvPicPr>
          <p:cNvPr id="303" name="Google Shape;303;p35"/>
          <p:cNvPicPr preferRelativeResize="0"/>
          <p:nvPr/>
        </p:nvPicPr>
        <p:blipFill rotWithShape="1">
          <a:blip r:embed="rId3">
            <a:alphaModFix/>
          </a:blip>
          <a:srcRect b="0" l="12669" r="5383" t="5891"/>
          <a:stretch/>
        </p:blipFill>
        <p:spPr>
          <a:xfrm>
            <a:off x="2453875" y="939225"/>
            <a:ext cx="3879074" cy="344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" name="Google Shape;308;p36"/>
          <p:cNvGrpSpPr/>
          <p:nvPr/>
        </p:nvGrpSpPr>
        <p:grpSpPr>
          <a:xfrm>
            <a:off x="514350" y="512050"/>
            <a:ext cx="8466271" cy="3876875"/>
            <a:chOff x="0" y="31"/>
            <a:chExt cx="21202781" cy="10338333"/>
          </a:xfrm>
        </p:grpSpPr>
        <p:sp>
          <p:nvSpPr>
            <p:cNvPr id="309" name="Google Shape;309;p36"/>
            <p:cNvSpPr txBox="1"/>
            <p:nvPr/>
          </p:nvSpPr>
          <p:spPr>
            <a:xfrm>
              <a:off x="0" y="2523364"/>
              <a:ext cx="18602400" cy="781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0" name="Google Shape;310;p36"/>
            <p:cNvSpPr txBox="1"/>
            <p:nvPr/>
          </p:nvSpPr>
          <p:spPr>
            <a:xfrm>
              <a:off x="167981" y="31"/>
              <a:ext cx="21034800" cy="214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400">
                  <a:solidFill>
                    <a:srgbClr val="303D4D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Effect of classes &amp; training set size on CIFAR (Local) </a:t>
              </a:r>
              <a:endParaRPr b="1" sz="2400">
                <a:solidFill>
                  <a:srgbClr val="303D4D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solidFill>
                  <a:srgbClr val="303D4D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solidFill>
                  <a:srgbClr val="303D4D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solidFill>
                  <a:srgbClr val="303D4D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solidFill>
                  <a:srgbClr val="303D4D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solidFill>
                  <a:srgbClr val="303D4D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solidFill>
                  <a:srgbClr val="303D4D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sp>
        <p:nvSpPr>
          <p:cNvPr id="311" name="Google Shape;311;p36"/>
          <p:cNvSpPr txBox="1"/>
          <p:nvPr>
            <p:ph idx="12" type="sldNum"/>
          </p:nvPr>
        </p:nvSpPr>
        <p:spPr>
          <a:xfrm>
            <a:off x="8595750" y="4716075"/>
            <a:ext cx="314400" cy="182700"/>
          </a:xfrm>
          <a:prstGeom prst="rect">
            <a:avLst/>
          </a:prstGeom>
          <a:noFill/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 sz="1200"/>
              <a:t>‹#›</a:t>
            </a:fld>
            <a:endParaRPr sz="1200"/>
          </a:p>
        </p:txBody>
      </p:sp>
      <p:sp>
        <p:nvSpPr>
          <p:cNvPr id="312" name="Google Shape;312;p36"/>
          <p:cNvSpPr/>
          <p:nvPr/>
        </p:nvSpPr>
        <p:spPr>
          <a:xfrm>
            <a:off x="0" y="4611672"/>
            <a:ext cx="9144000" cy="4800"/>
          </a:xfrm>
          <a:prstGeom prst="rect">
            <a:avLst/>
          </a:prstGeom>
          <a:solidFill>
            <a:srgbClr val="303D4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6"/>
          <p:cNvSpPr txBox="1"/>
          <p:nvPr/>
        </p:nvSpPr>
        <p:spPr>
          <a:xfrm>
            <a:off x="191900" y="4847162"/>
            <a:ext cx="35493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APSS</a:t>
            </a:r>
            <a:r>
              <a:rPr b="0" i="0" lang="en-GB" sz="800" u="none" cap="none" strike="noStrike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DOMINIKA WOSZCZYK</a:t>
            </a:r>
            <a:endParaRPr sz="800"/>
          </a:p>
        </p:txBody>
      </p:sp>
      <p:pic>
        <p:nvPicPr>
          <p:cNvPr id="314" name="Google Shape;31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25676"/>
            <a:ext cx="9144001" cy="284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9" name="Google Shape;319;p37"/>
          <p:cNvGrpSpPr/>
          <p:nvPr/>
        </p:nvGrpSpPr>
        <p:grpSpPr>
          <a:xfrm>
            <a:off x="514350" y="512050"/>
            <a:ext cx="8466277" cy="3876875"/>
            <a:chOff x="0" y="31"/>
            <a:chExt cx="21202798" cy="10338333"/>
          </a:xfrm>
        </p:grpSpPr>
        <p:sp>
          <p:nvSpPr>
            <p:cNvPr id="320" name="Google Shape;320;p37"/>
            <p:cNvSpPr txBox="1"/>
            <p:nvPr/>
          </p:nvSpPr>
          <p:spPr>
            <a:xfrm>
              <a:off x="0" y="2523364"/>
              <a:ext cx="18602400" cy="781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1" name="Google Shape;321;p37"/>
            <p:cNvSpPr txBox="1"/>
            <p:nvPr/>
          </p:nvSpPr>
          <p:spPr>
            <a:xfrm>
              <a:off x="167998" y="31"/>
              <a:ext cx="21034800" cy="137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600">
                  <a:solidFill>
                    <a:srgbClr val="303D4D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Precision and Recall over classes</a:t>
              </a:r>
              <a:endParaRPr b="1" sz="2600">
                <a:solidFill>
                  <a:srgbClr val="303D4D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rgbClr val="303D4D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Purchase dataset (30 classes)</a:t>
              </a:r>
              <a:endParaRPr b="1" sz="1800">
                <a:solidFill>
                  <a:srgbClr val="303D4D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solidFill>
                  <a:srgbClr val="303D4D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solidFill>
                  <a:srgbClr val="303D4D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solidFill>
                  <a:srgbClr val="303D4D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solidFill>
                  <a:srgbClr val="303D4D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solidFill>
                  <a:srgbClr val="303D4D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solidFill>
                  <a:srgbClr val="303D4D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sp>
        <p:nvSpPr>
          <p:cNvPr id="322" name="Google Shape;322;p37"/>
          <p:cNvSpPr txBox="1"/>
          <p:nvPr>
            <p:ph idx="12" type="sldNum"/>
          </p:nvPr>
        </p:nvSpPr>
        <p:spPr>
          <a:xfrm>
            <a:off x="8595750" y="4716075"/>
            <a:ext cx="314400" cy="182700"/>
          </a:xfrm>
          <a:prstGeom prst="rect">
            <a:avLst/>
          </a:prstGeom>
          <a:noFill/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 sz="1200"/>
              <a:t>‹#›</a:t>
            </a:fld>
            <a:endParaRPr sz="1200"/>
          </a:p>
        </p:txBody>
      </p:sp>
      <p:sp>
        <p:nvSpPr>
          <p:cNvPr id="323" name="Google Shape;323;p37"/>
          <p:cNvSpPr/>
          <p:nvPr/>
        </p:nvSpPr>
        <p:spPr>
          <a:xfrm>
            <a:off x="0" y="4611672"/>
            <a:ext cx="9144000" cy="4800"/>
          </a:xfrm>
          <a:prstGeom prst="rect">
            <a:avLst/>
          </a:prstGeom>
          <a:solidFill>
            <a:srgbClr val="303D4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7"/>
          <p:cNvSpPr txBox="1"/>
          <p:nvPr/>
        </p:nvSpPr>
        <p:spPr>
          <a:xfrm>
            <a:off x="191900" y="4847162"/>
            <a:ext cx="35493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APSS</a:t>
            </a:r>
            <a:r>
              <a:rPr b="0" i="0" lang="en-GB" sz="800" u="none" cap="none" strike="noStrike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DOMINIKA WOSZCZYK</a:t>
            </a:r>
            <a:endParaRPr sz="800"/>
          </a:p>
        </p:txBody>
      </p:sp>
      <p:pic>
        <p:nvPicPr>
          <p:cNvPr id="325" name="Google Shape;32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34139"/>
            <a:ext cx="9144001" cy="2475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Google Shape;330;p38"/>
          <p:cNvGrpSpPr/>
          <p:nvPr/>
        </p:nvGrpSpPr>
        <p:grpSpPr>
          <a:xfrm>
            <a:off x="514350" y="512050"/>
            <a:ext cx="8466277" cy="3876875"/>
            <a:chOff x="0" y="31"/>
            <a:chExt cx="21202798" cy="10338333"/>
          </a:xfrm>
        </p:grpSpPr>
        <p:sp>
          <p:nvSpPr>
            <p:cNvPr id="331" name="Google Shape;331;p38"/>
            <p:cNvSpPr txBox="1"/>
            <p:nvPr/>
          </p:nvSpPr>
          <p:spPr>
            <a:xfrm>
              <a:off x="0" y="2523364"/>
              <a:ext cx="18602400" cy="781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2" name="Google Shape;332;p38"/>
            <p:cNvSpPr txBox="1"/>
            <p:nvPr/>
          </p:nvSpPr>
          <p:spPr>
            <a:xfrm>
              <a:off x="167998" y="31"/>
              <a:ext cx="21034800" cy="137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600">
                  <a:solidFill>
                    <a:srgbClr val="303D4D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Results on Purchase dataset (30 classes)</a:t>
              </a:r>
              <a:endParaRPr b="1" sz="2600">
                <a:solidFill>
                  <a:srgbClr val="303D4D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solidFill>
                  <a:srgbClr val="303D4D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solidFill>
                  <a:srgbClr val="303D4D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solidFill>
                  <a:srgbClr val="303D4D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solidFill>
                  <a:srgbClr val="303D4D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solidFill>
                  <a:srgbClr val="303D4D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solidFill>
                  <a:srgbClr val="303D4D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sp>
        <p:nvSpPr>
          <p:cNvPr id="333" name="Google Shape;333;p38"/>
          <p:cNvSpPr txBox="1"/>
          <p:nvPr>
            <p:ph idx="12" type="sldNum"/>
          </p:nvPr>
        </p:nvSpPr>
        <p:spPr>
          <a:xfrm>
            <a:off x="8595750" y="4716075"/>
            <a:ext cx="314400" cy="182700"/>
          </a:xfrm>
          <a:prstGeom prst="rect">
            <a:avLst/>
          </a:prstGeom>
          <a:noFill/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 sz="1200"/>
              <a:t>‹#›</a:t>
            </a:fld>
            <a:endParaRPr sz="1200"/>
          </a:p>
        </p:txBody>
      </p:sp>
      <p:sp>
        <p:nvSpPr>
          <p:cNvPr id="334" name="Google Shape;334;p38"/>
          <p:cNvSpPr/>
          <p:nvPr/>
        </p:nvSpPr>
        <p:spPr>
          <a:xfrm>
            <a:off x="0" y="4611672"/>
            <a:ext cx="9144000" cy="4800"/>
          </a:xfrm>
          <a:prstGeom prst="rect">
            <a:avLst/>
          </a:prstGeom>
          <a:solidFill>
            <a:srgbClr val="303D4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8"/>
          <p:cNvSpPr txBox="1"/>
          <p:nvPr/>
        </p:nvSpPr>
        <p:spPr>
          <a:xfrm>
            <a:off x="191900" y="4847162"/>
            <a:ext cx="35493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APSS</a:t>
            </a:r>
            <a:r>
              <a:rPr b="0" i="0" lang="en-GB" sz="800" u="none" cap="none" strike="noStrike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DOMINIKA WOSZCZYK</a:t>
            </a:r>
            <a:endParaRPr sz="800"/>
          </a:p>
        </p:txBody>
      </p:sp>
      <p:pic>
        <p:nvPicPr>
          <p:cNvPr id="336" name="Google Shape;336;p38"/>
          <p:cNvPicPr preferRelativeResize="0"/>
          <p:nvPr/>
        </p:nvPicPr>
        <p:blipFill rotWithShape="1">
          <a:blip r:embed="rId3">
            <a:alphaModFix/>
          </a:blip>
          <a:srcRect b="0" l="0" r="0" t="5695"/>
          <a:stretch/>
        </p:blipFill>
        <p:spPr>
          <a:xfrm>
            <a:off x="4189825" y="1070600"/>
            <a:ext cx="4653225" cy="344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38"/>
          <p:cNvPicPr preferRelativeResize="0"/>
          <p:nvPr/>
        </p:nvPicPr>
        <p:blipFill rotWithShape="1">
          <a:blip r:embed="rId4">
            <a:alphaModFix/>
          </a:blip>
          <a:srcRect b="0" l="1830" r="-1829" t="0"/>
          <a:stretch/>
        </p:blipFill>
        <p:spPr>
          <a:xfrm>
            <a:off x="315500" y="1712299"/>
            <a:ext cx="4108950" cy="138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2" name="Google Shape;342;p39"/>
          <p:cNvGrpSpPr/>
          <p:nvPr/>
        </p:nvGrpSpPr>
        <p:grpSpPr>
          <a:xfrm>
            <a:off x="514350" y="512050"/>
            <a:ext cx="8466277" cy="3876875"/>
            <a:chOff x="0" y="31"/>
            <a:chExt cx="21202798" cy="10338333"/>
          </a:xfrm>
        </p:grpSpPr>
        <p:sp>
          <p:nvSpPr>
            <p:cNvPr id="343" name="Google Shape;343;p39"/>
            <p:cNvSpPr txBox="1"/>
            <p:nvPr/>
          </p:nvSpPr>
          <p:spPr>
            <a:xfrm>
              <a:off x="0" y="2523364"/>
              <a:ext cx="18602400" cy="781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4" name="Google Shape;344;p39"/>
            <p:cNvSpPr txBox="1"/>
            <p:nvPr/>
          </p:nvSpPr>
          <p:spPr>
            <a:xfrm>
              <a:off x="167998" y="31"/>
              <a:ext cx="21034800" cy="137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600">
                  <a:solidFill>
                    <a:srgbClr val="303D4D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Results on Texas Hospital dataset (100 classes)</a:t>
              </a:r>
              <a:endParaRPr b="1" sz="2600">
                <a:solidFill>
                  <a:srgbClr val="303D4D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solidFill>
                  <a:srgbClr val="303D4D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solidFill>
                  <a:srgbClr val="303D4D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solidFill>
                  <a:srgbClr val="303D4D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solidFill>
                  <a:srgbClr val="303D4D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solidFill>
                  <a:srgbClr val="303D4D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solidFill>
                  <a:srgbClr val="303D4D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sp>
        <p:nvSpPr>
          <p:cNvPr id="345" name="Google Shape;345;p39"/>
          <p:cNvSpPr txBox="1"/>
          <p:nvPr>
            <p:ph idx="12" type="sldNum"/>
          </p:nvPr>
        </p:nvSpPr>
        <p:spPr>
          <a:xfrm>
            <a:off x="8595750" y="4716075"/>
            <a:ext cx="314400" cy="182700"/>
          </a:xfrm>
          <a:prstGeom prst="rect">
            <a:avLst/>
          </a:prstGeom>
          <a:noFill/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 sz="1200"/>
              <a:t>‹#›</a:t>
            </a:fld>
            <a:endParaRPr sz="1200"/>
          </a:p>
        </p:txBody>
      </p:sp>
      <p:sp>
        <p:nvSpPr>
          <p:cNvPr id="346" name="Google Shape;346;p39"/>
          <p:cNvSpPr/>
          <p:nvPr/>
        </p:nvSpPr>
        <p:spPr>
          <a:xfrm>
            <a:off x="0" y="4611672"/>
            <a:ext cx="9144000" cy="4800"/>
          </a:xfrm>
          <a:prstGeom prst="rect">
            <a:avLst/>
          </a:prstGeom>
          <a:solidFill>
            <a:srgbClr val="303D4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9"/>
          <p:cNvSpPr txBox="1"/>
          <p:nvPr/>
        </p:nvSpPr>
        <p:spPr>
          <a:xfrm>
            <a:off x="191900" y="4847162"/>
            <a:ext cx="35493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APSS</a:t>
            </a:r>
            <a:r>
              <a:rPr b="0" i="0" lang="en-GB" sz="800" u="none" cap="none" strike="noStrike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DOMINIKA WOSZCZYK</a:t>
            </a:r>
            <a:endParaRPr sz="800"/>
          </a:p>
        </p:txBody>
      </p:sp>
      <p:pic>
        <p:nvPicPr>
          <p:cNvPr id="348" name="Google Shape;348;p39"/>
          <p:cNvPicPr preferRelativeResize="0"/>
          <p:nvPr/>
        </p:nvPicPr>
        <p:blipFill rotWithShape="1">
          <a:blip r:embed="rId3">
            <a:alphaModFix/>
          </a:blip>
          <a:srcRect b="0" l="0" r="0" t="8045"/>
          <a:stretch/>
        </p:blipFill>
        <p:spPr>
          <a:xfrm>
            <a:off x="578625" y="1097850"/>
            <a:ext cx="4354100" cy="3393225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39"/>
          <p:cNvSpPr txBox="1"/>
          <p:nvPr/>
        </p:nvSpPr>
        <p:spPr>
          <a:xfrm>
            <a:off x="5239943" y="1458300"/>
            <a:ext cx="2702400" cy="29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45720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303D4D"/>
              </a:buClr>
              <a:buSzPts val="1200"/>
              <a:buFont typeface="Open Sans"/>
              <a:buChar char="●"/>
            </a:pPr>
            <a:r>
              <a:rPr lang="en-GB" sz="12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 T</a:t>
            </a:r>
            <a:r>
              <a:rPr lang="en-GB" sz="12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raining accuracy: 0.66</a:t>
            </a:r>
            <a:endParaRPr sz="1200">
              <a:solidFill>
                <a:srgbClr val="303D4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303D4D"/>
              </a:buClr>
              <a:buSzPts val="1200"/>
              <a:buFont typeface="Open Sans"/>
              <a:buChar char="●"/>
            </a:pPr>
            <a:r>
              <a:rPr lang="en-GB" sz="12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 Test accuracy: 0.51</a:t>
            </a:r>
            <a:endParaRPr sz="1200">
              <a:solidFill>
                <a:srgbClr val="303D4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4" name="Google Shape;354;p40"/>
          <p:cNvGrpSpPr/>
          <p:nvPr/>
        </p:nvGrpSpPr>
        <p:grpSpPr>
          <a:xfrm>
            <a:off x="581425" y="214332"/>
            <a:ext cx="8399196" cy="4174593"/>
            <a:chOff x="167981" y="-793883"/>
            <a:chExt cx="21034800" cy="11132247"/>
          </a:xfrm>
        </p:grpSpPr>
        <p:sp>
          <p:nvSpPr>
            <p:cNvPr id="355" name="Google Shape;355;p40"/>
            <p:cNvSpPr txBox="1"/>
            <p:nvPr/>
          </p:nvSpPr>
          <p:spPr>
            <a:xfrm>
              <a:off x="11834692" y="2523364"/>
              <a:ext cx="6767700" cy="781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304800" lvl="0" marL="45720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200"/>
                <a:buFont typeface="Open Sans"/>
                <a:buChar char="●"/>
              </a:pPr>
              <a:r>
                <a:rPr lang="en-GB" sz="1200">
                  <a:solidFill>
                    <a:srgbClr val="303D4D"/>
                  </a:solidFill>
                  <a:latin typeface="Open Sans"/>
                  <a:ea typeface="Open Sans"/>
                  <a:cs typeface="Open Sans"/>
                  <a:sym typeface="Open Sans"/>
                </a:rPr>
                <a:t> Precision of the attack over all classes is 0.678 (real data), </a:t>
              </a:r>
              <a:endParaRPr sz="12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-304800" lvl="0" marL="45720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200"/>
                <a:buFont typeface="Open Sans"/>
                <a:buChar char="●"/>
              </a:pPr>
              <a:r>
                <a:rPr lang="en-GB" sz="1200">
                  <a:solidFill>
                    <a:srgbClr val="303D4D"/>
                  </a:solidFill>
                  <a:latin typeface="Open Sans"/>
                  <a:ea typeface="Open Sans"/>
                  <a:cs typeface="Open Sans"/>
                  <a:sym typeface="Open Sans"/>
                </a:rPr>
                <a:t>0.666 (data with 10% noise), and 0.613 (data with 20% noise). </a:t>
              </a:r>
              <a:endParaRPr sz="12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-304800" lvl="0" marL="45720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200"/>
                <a:buFont typeface="Open Sans"/>
                <a:buChar char="●"/>
              </a:pPr>
              <a:r>
                <a:rPr lang="en-GB" sz="1200">
                  <a:solidFill>
                    <a:srgbClr val="303D4D"/>
                  </a:solidFill>
                  <a:latin typeface="Open Sans"/>
                  <a:ea typeface="Open Sans"/>
                  <a:cs typeface="Open Sans"/>
                  <a:sym typeface="Open Sans"/>
                </a:rPr>
                <a:t>The corresponding recall of the attack is 0.98, 0.99, and 1.00, respectively</a:t>
              </a:r>
              <a:endParaRPr sz="12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-304800" lvl="0" marL="45720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200"/>
                <a:buFont typeface="Open Sans"/>
                <a:buChar char="●"/>
              </a:pPr>
              <a:r>
                <a:rPr lang="en-GB" sz="1200">
                  <a:solidFill>
                    <a:srgbClr val="303D4D"/>
                  </a:solidFill>
                  <a:latin typeface="Open Sans"/>
                  <a:ea typeface="Open Sans"/>
                  <a:cs typeface="Open Sans"/>
                  <a:sym typeface="Open Sans"/>
                </a:rPr>
                <a:t>The training accuracy of the target model is 1 and its test accuracy is 0.66.</a:t>
              </a:r>
              <a:endParaRPr sz="12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6" name="Google Shape;356;p40"/>
            <p:cNvSpPr txBox="1"/>
            <p:nvPr/>
          </p:nvSpPr>
          <p:spPr>
            <a:xfrm>
              <a:off x="167981" y="-793883"/>
              <a:ext cx="21034800" cy="216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600">
                  <a:solidFill>
                    <a:srgbClr val="303D4D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Noisy data</a:t>
              </a:r>
              <a:endParaRPr b="1" sz="2600">
                <a:solidFill>
                  <a:srgbClr val="303D4D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900">
                  <a:solidFill>
                    <a:srgbClr val="303D4D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Location dataset</a:t>
              </a:r>
              <a:endParaRPr b="1" sz="1900">
                <a:solidFill>
                  <a:srgbClr val="303D4D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solidFill>
                  <a:srgbClr val="303D4D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solidFill>
                  <a:srgbClr val="303D4D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solidFill>
                  <a:srgbClr val="303D4D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solidFill>
                  <a:srgbClr val="303D4D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solidFill>
                  <a:srgbClr val="303D4D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solidFill>
                  <a:srgbClr val="303D4D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sp>
        <p:nvSpPr>
          <p:cNvPr id="357" name="Google Shape;357;p40"/>
          <p:cNvSpPr txBox="1"/>
          <p:nvPr>
            <p:ph idx="12" type="sldNum"/>
          </p:nvPr>
        </p:nvSpPr>
        <p:spPr>
          <a:xfrm>
            <a:off x="8595750" y="4716075"/>
            <a:ext cx="314400" cy="182700"/>
          </a:xfrm>
          <a:prstGeom prst="rect">
            <a:avLst/>
          </a:prstGeom>
          <a:noFill/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 sz="1200"/>
              <a:t>‹#›</a:t>
            </a:fld>
            <a:endParaRPr sz="1200"/>
          </a:p>
        </p:txBody>
      </p:sp>
      <p:sp>
        <p:nvSpPr>
          <p:cNvPr id="358" name="Google Shape;358;p40"/>
          <p:cNvSpPr/>
          <p:nvPr/>
        </p:nvSpPr>
        <p:spPr>
          <a:xfrm>
            <a:off x="0" y="4611672"/>
            <a:ext cx="9144000" cy="4800"/>
          </a:xfrm>
          <a:prstGeom prst="rect">
            <a:avLst/>
          </a:prstGeom>
          <a:solidFill>
            <a:srgbClr val="303D4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40"/>
          <p:cNvSpPr txBox="1"/>
          <p:nvPr/>
        </p:nvSpPr>
        <p:spPr>
          <a:xfrm>
            <a:off x="191900" y="4847162"/>
            <a:ext cx="35493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APSS</a:t>
            </a:r>
            <a:r>
              <a:rPr b="0" i="0" lang="en-GB" sz="800" u="none" cap="none" strike="noStrike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DOMINIKA WOSZCZYK</a:t>
            </a:r>
            <a:endParaRPr sz="800"/>
          </a:p>
        </p:txBody>
      </p:sp>
      <p:pic>
        <p:nvPicPr>
          <p:cNvPr id="360" name="Google Shape;360;p40"/>
          <p:cNvPicPr preferRelativeResize="0"/>
          <p:nvPr/>
        </p:nvPicPr>
        <p:blipFill rotWithShape="1">
          <a:blip r:embed="rId3">
            <a:alphaModFix/>
          </a:blip>
          <a:srcRect b="0" l="7672" r="0" t="0"/>
          <a:stretch/>
        </p:blipFill>
        <p:spPr>
          <a:xfrm>
            <a:off x="984075" y="1016275"/>
            <a:ext cx="3832024" cy="336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" name="Google Shape;365;p41"/>
          <p:cNvGrpSpPr/>
          <p:nvPr/>
        </p:nvGrpSpPr>
        <p:grpSpPr>
          <a:xfrm>
            <a:off x="581425" y="310755"/>
            <a:ext cx="8399196" cy="4078170"/>
            <a:chOff x="167981" y="-536756"/>
            <a:chExt cx="21034800" cy="10875120"/>
          </a:xfrm>
        </p:grpSpPr>
        <p:sp>
          <p:nvSpPr>
            <p:cNvPr id="366" name="Google Shape;366;p41"/>
            <p:cNvSpPr txBox="1"/>
            <p:nvPr/>
          </p:nvSpPr>
          <p:spPr>
            <a:xfrm>
              <a:off x="11754198" y="2523364"/>
              <a:ext cx="7943400" cy="781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304800" lvl="0" marL="45720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200"/>
                <a:buFont typeface="Open Sans"/>
                <a:buChar char="●"/>
              </a:pPr>
              <a:r>
                <a:rPr lang="en-GB" sz="1200">
                  <a:solidFill>
                    <a:srgbClr val="303D4D"/>
                  </a:solidFill>
                  <a:latin typeface="Open Sans"/>
                  <a:ea typeface="Open Sans"/>
                  <a:cs typeface="Open Sans"/>
                  <a:sym typeface="Open Sans"/>
                </a:rPr>
                <a:t>Precision of the attack over all classes is 0.935 (real data)</a:t>
              </a:r>
              <a:endParaRPr sz="12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-304800" lvl="0" marL="45720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200"/>
                <a:buFont typeface="Open Sans"/>
                <a:buChar char="●"/>
              </a:pPr>
              <a:r>
                <a:rPr lang="en-GB" sz="1200">
                  <a:solidFill>
                    <a:srgbClr val="303D4D"/>
                  </a:solidFill>
                  <a:latin typeface="Open Sans"/>
                  <a:ea typeface="Open Sans"/>
                  <a:cs typeface="Open Sans"/>
                  <a:sym typeface="Open Sans"/>
                </a:rPr>
                <a:t>0.795 (marginal-based synthetic data)</a:t>
              </a:r>
              <a:endParaRPr sz="12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-304800" lvl="0" marL="45720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200"/>
                <a:buFont typeface="Open Sans"/>
                <a:buChar char="●"/>
              </a:pPr>
              <a:r>
                <a:rPr lang="en-GB" sz="1200">
                  <a:solidFill>
                    <a:srgbClr val="303D4D"/>
                  </a:solidFill>
                  <a:latin typeface="Open Sans"/>
                  <a:ea typeface="Open Sans"/>
                  <a:cs typeface="Open Sans"/>
                  <a:sym typeface="Open Sans"/>
                </a:rPr>
                <a:t>0.896 (model-based synthetic data). </a:t>
              </a:r>
              <a:endParaRPr sz="12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-304800" lvl="0" marL="45720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200"/>
                <a:buFont typeface="Open Sans"/>
                <a:buChar char="●"/>
              </a:pPr>
              <a:r>
                <a:rPr lang="en-GB" sz="1200">
                  <a:solidFill>
                    <a:srgbClr val="303D4D"/>
                  </a:solidFill>
                  <a:latin typeface="Open Sans"/>
                  <a:ea typeface="Open Sans"/>
                  <a:cs typeface="Open Sans"/>
                  <a:sym typeface="Open Sans"/>
                </a:rPr>
                <a:t>The corresponding recall of the attack is 0.994, 0.991, and 0.526, respectively. </a:t>
              </a:r>
              <a:endParaRPr sz="12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7" name="Google Shape;367;p41"/>
            <p:cNvSpPr txBox="1"/>
            <p:nvPr/>
          </p:nvSpPr>
          <p:spPr>
            <a:xfrm>
              <a:off x="167981" y="-536756"/>
              <a:ext cx="21034800" cy="19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600">
                  <a:solidFill>
                    <a:srgbClr val="303D4D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Marginal data</a:t>
              </a:r>
              <a:endParaRPr b="1" sz="2600">
                <a:solidFill>
                  <a:srgbClr val="303D4D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solidFill>
                  <a:srgbClr val="303D4D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solidFill>
                  <a:srgbClr val="303D4D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solidFill>
                  <a:srgbClr val="303D4D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solidFill>
                  <a:srgbClr val="303D4D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solidFill>
                  <a:srgbClr val="303D4D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solidFill>
                  <a:srgbClr val="303D4D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sp>
        <p:nvSpPr>
          <p:cNvPr id="368" name="Google Shape;368;p41"/>
          <p:cNvSpPr txBox="1"/>
          <p:nvPr>
            <p:ph idx="12" type="sldNum"/>
          </p:nvPr>
        </p:nvSpPr>
        <p:spPr>
          <a:xfrm>
            <a:off x="8595750" y="4716075"/>
            <a:ext cx="314400" cy="182700"/>
          </a:xfrm>
          <a:prstGeom prst="rect">
            <a:avLst/>
          </a:prstGeom>
          <a:noFill/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 sz="1200"/>
              <a:t>‹#›</a:t>
            </a:fld>
            <a:endParaRPr sz="1200"/>
          </a:p>
        </p:txBody>
      </p:sp>
      <p:sp>
        <p:nvSpPr>
          <p:cNvPr id="369" name="Google Shape;369;p41"/>
          <p:cNvSpPr/>
          <p:nvPr/>
        </p:nvSpPr>
        <p:spPr>
          <a:xfrm>
            <a:off x="0" y="4611672"/>
            <a:ext cx="9144000" cy="4800"/>
          </a:xfrm>
          <a:prstGeom prst="rect">
            <a:avLst/>
          </a:prstGeom>
          <a:solidFill>
            <a:srgbClr val="303D4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41"/>
          <p:cNvSpPr txBox="1"/>
          <p:nvPr/>
        </p:nvSpPr>
        <p:spPr>
          <a:xfrm>
            <a:off x="191900" y="4847162"/>
            <a:ext cx="35493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APSS</a:t>
            </a:r>
            <a:r>
              <a:rPr b="0" i="0" lang="en-GB" sz="800" u="none" cap="none" strike="noStrike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DOMINIKA WOSZCZYK</a:t>
            </a:r>
            <a:endParaRPr sz="800"/>
          </a:p>
        </p:txBody>
      </p:sp>
      <p:pic>
        <p:nvPicPr>
          <p:cNvPr id="371" name="Google Shape;371;p41"/>
          <p:cNvPicPr preferRelativeResize="0"/>
          <p:nvPr/>
        </p:nvPicPr>
        <p:blipFill rotWithShape="1">
          <a:blip r:embed="rId3">
            <a:alphaModFix/>
          </a:blip>
          <a:srcRect b="0" l="9974" r="0" t="6138"/>
          <a:stretch/>
        </p:blipFill>
        <p:spPr>
          <a:xfrm>
            <a:off x="790475" y="836500"/>
            <a:ext cx="4118449" cy="3544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" name="Google Shape;376;p42"/>
          <p:cNvGrpSpPr/>
          <p:nvPr/>
        </p:nvGrpSpPr>
        <p:grpSpPr>
          <a:xfrm>
            <a:off x="514350" y="512050"/>
            <a:ext cx="6975900" cy="4037225"/>
            <a:chOff x="0" y="31"/>
            <a:chExt cx="18602400" cy="10765933"/>
          </a:xfrm>
        </p:grpSpPr>
        <p:sp>
          <p:nvSpPr>
            <p:cNvPr id="377" name="Google Shape;377;p42"/>
            <p:cNvSpPr txBox="1"/>
            <p:nvPr/>
          </p:nvSpPr>
          <p:spPr>
            <a:xfrm>
              <a:off x="0" y="2950964"/>
              <a:ext cx="18602400" cy="781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45720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0" marL="45720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500"/>
                <a:buFont typeface="Open Sans"/>
                <a:buChar char="➔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Exploit the overfitting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500"/>
                <a:buFont typeface="Droid Sans"/>
                <a:buChar char="➔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Model outputs probability with high confidence on training data than on test set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0" lvl="0" marL="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8" name="Google Shape;378;p42"/>
            <p:cNvSpPr txBox="1"/>
            <p:nvPr/>
          </p:nvSpPr>
          <p:spPr>
            <a:xfrm>
              <a:off x="168000" y="31"/>
              <a:ext cx="17915100" cy="309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600">
                  <a:solidFill>
                    <a:srgbClr val="303D4D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Why?</a:t>
              </a:r>
              <a:endParaRPr b="1" sz="2600">
                <a:solidFill>
                  <a:srgbClr val="A64D79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379" name="Google Shape;379;p42"/>
          <p:cNvSpPr txBox="1"/>
          <p:nvPr>
            <p:ph idx="12" type="sldNum"/>
          </p:nvPr>
        </p:nvSpPr>
        <p:spPr>
          <a:xfrm>
            <a:off x="8595750" y="4716075"/>
            <a:ext cx="314400" cy="182700"/>
          </a:xfrm>
          <a:prstGeom prst="rect">
            <a:avLst/>
          </a:prstGeom>
          <a:noFill/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80" name="Google Shape;380;p42"/>
          <p:cNvSpPr/>
          <p:nvPr/>
        </p:nvSpPr>
        <p:spPr>
          <a:xfrm>
            <a:off x="0" y="4611672"/>
            <a:ext cx="9144000" cy="4800"/>
          </a:xfrm>
          <a:prstGeom prst="rect">
            <a:avLst/>
          </a:prstGeom>
          <a:solidFill>
            <a:srgbClr val="303D4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42"/>
          <p:cNvSpPr txBox="1"/>
          <p:nvPr/>
        </p:nvSpPr>
        <p:spPr>
          <a:xfrm>
            <a:off x="191900" y="4847162"/>
            <a:ext cx="35493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APSS</a:t>
            </a:r>
            <a:r>
              <a:rPr b="0" i="0" lang="en-GB" sz="800" u="none" cap="none" strike="noStrike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DOMINIKA WOSZCZYK</a:t>
            </a:r>
            <a:endParaRPr sz="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6" name="Google Shape;386;p43"/>
          <p:cNvGrpSpPr/>
          <p:nvPr/>
        </p:nvGrpSpPr>
        <p:grpSpPr>
          <a:xfrm>
            <a:off x="514350" y="512050"/>
            <a:ext cx="6975900" cy="3876875"/>
            <a:chOff x="0" y="31"/>
            <a:chExt cx="18602400" cy="10338333"/>
          </a:xfrm>
        </p:grpSpPr>
        <p:sp>
          <p:nvSpPr>
            <p:cNvPr id="387" name="Google Shape;387;p43"/>
            <p:cNvSpPr txBox="1"/>
            <p:nvPr/>
          </p:nvSpPr>
          <p:spPr>
            <a:xfrm>
              <a:off x="0" y="2523364"/>
              <a:ext cx="18602400" cy="781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88" name="Google Shape;388;p43"/>
            <p:cNvSpPr txBox="1"/>
            <p:nvPr/>
          </p:nvSpPr>
          <p:spPr>
            <a:xfrm>
              <a:off x="168010" y="31"/>
              <a:ext cx="17915100" cy="137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600">
                  <a:solidFill>
                    <a:srgbClr val="303D4D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Results</a:t>
              </a:r>
              <a:endParaRPr b="1" sz="2600">
                <a:solidFill>
                  <a:srgbClr val="303D4D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solidFill>
                  <a:srgbClr val="303D4D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solidFill>
                  <a:srgbClr val="303D4D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solidFill>
                  <a:srgbClr val="303D4D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solidFill>
                  <a:srgbClr val="303D4D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solidFill>
                  <a:srgbClr val="303D4D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solidFill>
                  <a:srgbClr val="303D4D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sp>
        <p:nvSpPr>
          <p:cNvPr id="389" name="Google Shape;389;p43"/>
          <p:cNvSpPr txBox="1"/>
          <p:nvPr>
            <p:ph idx="12" type="sldNum"/>
          </p:nvPr>
        </p:nvSpPr>
        <p:spPr>
          <a:xfrm>
            <a:off x="8595750" y="4716075"/>
            <a:ext cx="314400" cy="182700"/>
          </a:xfrm>
          <a:prstGeom prst="rect">
            <a:avLst/>
          </a:prstGeom>
          <a:noFill/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 sz="1200"/>
              <a:t>‹#›</a:t>
            </a:fld>
            <a:endParaRPr sz="1200"/>
          </a:p>
        </p:txBody>
      </p:sp>
      <p:sp>
        <p:nvSpPr>
          <p:cNvPr id="390" name="Google Shape;390;p43"/>
          <p:cNvSpPr/>
          <p:nvPr/>
        </p:nvSpPr>
        <p:spPr>
          <a:xfrm>
            <a:off x="0" y="4611672"/>
            <a:ext cx="9144000" cy="4800"/>
          </a:xfrm>
          <a:prstGeom prst="rect">
            <a:avLst/>
          </a:prstGeom>
          <a:solidFill>
            <a:srgbClr val="303D4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43"/>
          <p:cNvSpPr txBox="1"/>
          <p:nvPr/>
        </p:nvSpPr>
        <p:spPr>
          <a:xfrm>
            <a:off x="191900" y="4847162"/>
            <a:ext cx="35493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APSS</a:t>
            </a:r>
            <a:r>
              <a:rPr b="0" i="0" lang="en-GB" sz="800" u="none" cap="none" strike="noStrike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DOMINIKA WOSZCZYK</a:t>
            </a:r>
            <a:endParaRPr sz="800"/>
          </a:p>
        </p:txBody>
      </p:sp>
      <p:pic>
        <p:nvPicPr>
          <p:cNvPr id="392" name="Google Shape;39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0824"/>
            <a:ext cx="9143999" cy="4496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17"/>
          <p:cNvGrpSpPr/>
          <p:nvPr/>
        </p:nvGrpSpPr>
        <p:grpSpPr>
          <a:xfrm>
            <a:off x="514350" y="512038"/>
            <a:ext cx="6975900" cy="3012662"/>
            <a:chOff x="0" y="0"/>
            <a:chExt cx="18602400" cy="8033764"/>
          </a:xfrm>
        </p:grpSpPr>
        <p:sp>
          <p:nvSpPr>
            <p:cNvPr id="118" name="Google Shape;118;p17"/>
            <p:cNvSpPr txBox="1"/>
            <p:nvPr/>
          </p:nvSpPr>
          <p:spPr>
            <a:xfrm>
              <a:off x="0" y="2523364"/>
              <a:ext cx="18602400" cy="55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9" name="Google Shape;119;p17"/>
            <p:cNvSpPr txBox="1"/>
            <p:nvPr/>
          </p:nvSpPr>
          <p:spPr>
            <a:xfrm>
              <a:off x="167967" y="0"/>
              <a:ext cx="13771500" cy="137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300">
                  <a:solidFill>
                    <a:srgbClr val="303D4D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Membership inference</a:t>
              </a:r>
              <a:endParaRPr sz="100"/>
            </a:p>
          </p:txBody>
        </p:sp>
      </p:grpSp>
      <p:sp>
        <p:nvSpPr>
          <p:cNvPr id="120" name="Google Shape;120;p17"/>
          <p:cNvSpPr txBox="1"/>
          <p:nvPr>
            <p:ph idx="12" type="sldNum"/>
          </p:nvPr>
        </p:nvSpPr>
        <p:spPr>
          <a:xfrm>
            <a:off x="8595750" y="4716075"/>
            <a:ext cx="314400" cy="182700"/>
          </a:xfrm>
          <a:prstGeom prst="rect">
            <a:avLst/>
          </a:prstGeom>
          <a:noFill/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 sz="1200"/>
              <a:t>‹#›</a:t>
            </a:fld>
            <a:endParaRPr sz="1200"/>
          </a:p>
        </p:txBody>
      </p:sp>
      <p:sp>
        <p:nvSpPr>
          <p:cNvPr id="121" name="Google Shape;121;p17"/>
          <p:cNvSpPr/>
          <p:nvPr/>
        </p:nvSpPr>
        <p:spPr>
          <a:xfrm>
            <a:off x="0" y="4611672"/>
            <a:ext cx="9144000" cy="4800"/>
          </a:xfrm>
          <a:prstGeom prst="rect">
            <a:avLst/>
          </a:prstGeom>
          <a:solidFill>
            <a:srgbClr val="303D4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7"/>
          <p:cNvSpPr txBox="1"/>
          <p:nvPr/>
        </p:nvSpPr>
        <p:spPr>
          <a:xfrm>
            <a:off x="191900" y="4847162"/>
            <a:ext cx="35493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APSS</a:t>
            </a:r>
            <a:r>
              <a:rPr b="0" i="0" lang="en-GB" sz="800" u="none" cap="none" strike="noStrike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DOMINIKA WOSZCZYK</a:t>
            </a:r>
            <a:endParaRPr sz="800"/>
          </a:p>
        </p:txBody>
      </p:sp>
      <p:pic>
        <p:nvPicPr>
          <p:cNvPr id="123" name="Google Shape;12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3013" y="958875"/>
            <a:ext cx="6829425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7"/>
          <p:cNvSpPr txBox="1"/>
          <p:nvPr/>
        </p:nvSpPr>
        <p:spPr>
          <a:xfrm>
            <a:off x="1810925" y="4716075"/>
            <a:ext cx="6440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https://speakerdeck.com/sorami/acl2020-membership-inference-attacks-on-sequence-to-sequence-models-is-my-data-in-your-machine-translation-system?slide=13</a:t>
            </a:r>
            <a:endParaRPr sz="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4"/>
          <p:cNvSpPr txBox="1"/>
          <p:nvPr/>
        </p:nvSpPr>
        <p:spPr>
          <a:xfrm>
            <a:off x="577354" y="512050"/>
            <a:ext cx="6718163" cy="514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99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rgbClr val="303D4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Overfitting </a:t>
            </a:r>
            <a:endParaRPr b="1" sz="2600">
              <a:solidFill>
                <a:srgbClr val="303D4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99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303D4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99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303D4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99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303D4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99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303D4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99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303D4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99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303D4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99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A64D7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98" name="Google Shape;398;p44"/>
          <p:cNvSpPr txBox="1"/>
          <p:nvPr>
            <p:ph idx="12" type="sldNum"/>
          </p:nvPr>
        </p:nvSpPr>
        <p:spPr>
          <a:xfrm>
            <a:off x="8595750" y="4716075"/>
            <a:ext cx="314400" cy="182700"/>
          </a:xfrm>
          <a:prstGeom prst="rect">
            <a:avLst/>
          </a:prstGeom>
          <a:noFill/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 sz="1200"/>
              <a:t>‹#›</a:t>
            </a:fld>
            <a:endParaRPr sz="1200"/>
          </a:p>
        </p:txBody>
      </p:sp>
      <p:sp>
        <p:nvSpPr>
          <p:cNvPr id="399" name="Google Shape;399;p44"/>
          <p:cNvSpPr/>
          <p:nvPr/>
        </p:nvSpPr>
        <p:spPr>
          <a:xfrm>
            <a:off x="0" y="4611672"/>
            <a:ext cx="9144000" cy="4800"/>
          </a:xfrm>
          <a:prstGeom prst="rect">
            <a:avLst/>
          </a:prstGeom>
          <a:solidFill>
            <a:srgbClr val="303D4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44"/>
          <p:cNvSpPr txBox="1"/>
          <p:nvPr/>
        </p:nvSpPr>
        <p:spPr>
          <a:xfrm>
            <a:off x="191900" y="4847162"/>
            <a:ext cx="35493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APSS</a:t>
            </a:r>
            <a:r>
              <a:rPr b="0" i="0" lang="en-GB" sz="800" u="none" cap="none" strike="noStrike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DOMINIKA WOSZCZYK</a:t>
            </a:r>
            <a:endParaRPr sz="800"/>
          </a:p>
        </p:txBody>
      </p:sp>
      <p:pic>
        <p:nvPicPr>
          <p:cNvPr id="401" name="Google Shape;401;p44"/>
          <p:cNvPicPr preferRelativeResize="0"/>
          <p:nvPr/>
        </p:nvPicPr>
        <p:blipFill rotWithShape="1">
          <a:blip r:embed="rId3">
            <a:alphaModFix/>
          </a:blip>
          <a:srcRect b="0" l="1912" r="0" t="0"/>
          <a:stretch/>
        </p:blipFill>
        <p:spPr>
          <a:xfrm>
            <a:off x="118463" y="1344790"/>
            <a:ext cx="8907076" cy="21254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oogle Shape;406;p45"/>
          <p:cNvGrpSpPr/>
          <p:nvPr/>
        </p:nvGrpSpPr>
        <p:grpSpPr>
          <a:xfrm>
            <a:off x="514350" y="512038"/>
            <a:ext cx="6975900" cy="3012662"/>
            <a:chOff x="0" y="0"/>
            <a:chExt cx="18602400" cy="8033764"/>
          </a:xfrm>
        </p:grpSpPr>
        <p:sp>
          <p:nvSpPr>
            <p:cNvPr id="407" name="Google Shape;407;p45"/>
            <p:cNvSpPr txBox="1"/>
            <p:nvPr/>
          </p:nvSpPr>
          <p:spPr>
            <a:xfrm>
              <a:off x="0" y="2523364"/>
              <a:ext cx="18602400" cy="55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32385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Droid Sans"/>
                <a:buAutoNum type="arabicPeriod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Higher number of classes increases the attack accuracy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Droid Sans"/>
                <a:buAutoNum type="arabicPeriod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The attack accuracy is reduced  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1" marL="9144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Droid Sans"/>
                <a:buAutoNum type="alphaLcPeriod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for classes with less samples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1" marL="9144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Droid Sans"/>
                <a:buAutoNum type="alphaLcPeriod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For larger training sets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Droid Sans"/>
                <a:buAutoNum type="arabicPeriod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Overfitting is the main cause of attack success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0" lvl="0" marL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500"/>
                <a:buFont typeface="Open Sans"/>
                <a:buAutoNum type="arabicPeriod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Other use cases: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1" marL="9144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500"/>
                <a:buFont typeface="Open Sans"/>
                <a:buAutoNum type="alphaLcPeriod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License breach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1" marL="9144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500"/>
                <a:buFont typeface="Droid Sans"/>
                <a:buAutoNum type="alphaLcPeriod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Dataset for challenges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0" lvl="0" marL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0" lvl="0" marL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0" lvl="0" marL="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8" name="Google Shape;408;p45"/>
            <p:cNvSpPr txBox="1"/>
            <p:nvPr/>
          </p:nvSpPr>
          <p:spPr>
            <a:xfrm>
              <a:off x="167967" y="0"/>
              <a:ext cx="13771500" cy="137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600">
                  <a:solidFill>
                    <a:srgbClr val="303D4D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Discussion</a:t>
              </a:r>
              <a:endParaRPr sz="100"/>
            </a:p>
          </p:txBody>
        </p:sp>
      </p:grpSp>
      <p:sp>
        <p:nvSpPr>
          <p:cNvPr id="409" name="Google Shape;409;p45"/>
          <p:cNvSpPr txBox="1"/>
          <p:nvPr>
            <p:ph idx="12" type="sldNum"/>
          </p:nvPr>
        </p:nvSpPr>
        <p:spPr>
          <a:xfrm>
            <a:off x="8595750" y="4716075"/>
            <a:ext cx="314400" cy="182700"/>
          </a:xfrm>
          <a:prstGeom prst="rect">
            <a:avLst/>
          </a:prstGeom>
          <a:noFill/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 sz="1200"/>
              <a:t>‹#›</a:t>
            </a:fld>
            <a:endParaRPr sz="1200"/>
          </a:p>
        </p:txBody>
      </p:sp>
      <p:sp>
        <p:nvSpPr>
          <p:cNvPr id="410" name="Google Shape;410;p45"/>
          <p:cNvSpPr/>
          <p:nvPr/>
        </p:nvSpPr>
        <p:spPr>
          <a:xfrm>
            <a:off x="0" y="4611672"/>
            <a:ext cx="9144000" cy="4800"/>
          </a:xfrm>
          <a:prstGeom prst="rect">
            <a:avLst/>
          </a:prstGeom>
          <a:solidFill>
            <a:srgbClr val="303D4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45"/>
          <p:cNvSpPr txBox="1"/>
          <p:nvPr/>
        </p:nvSpPr>
        <p:spPr>
          <a:xfrm>
            <a:off x="191900" y="4847162"/>
            <a:ext cx="35493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APSS</a:t>
            </a:r>
            <a:r>
              <a:rPr b="0" i="0" lang="en-GB" sz="800" u="none" cap="none" strike="noStrike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DOMINIKA WOSZCZYK</a:t>
            </a:r>
            <a:endParaRPr sz="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6"/>
          <p:cNvSpPr/>
          <p:nvPr/>
        </p:nvSpPr>
        <p:spPr>
          <a:xfrm>
            <a:off x="0" y="4611672"/>
            <a:ext cx="9144000" cy="4800"/>
          </a:xfrm>
          <a:prstGeom prst="rect">
            <a:avLst/>
          </a:prstGeom>
          <a:solidFill>
            <a:srgbClr val="303D4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46"/>
          <p:cNvSpPr txBox="1"/>
          <p:nvPr/>
        </p:nvSpPr>
        <p:spPr>
          <a:xfrm>
            <a:off x="191900" y="4847162"/>
            <a:ext cx="35493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APSS</a:t>
            </a:r>
            <a:r>
              <a:rPr b="0" i="0" lang="en-GB" sz="800" u="none" cap="none" strike="noStrike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DOMINIKA WOSZCZYK</a:t>
            </a:r>
            <a:endParaRPr sz="800"/>
          </a:p>
        </p:txBody>
      </p:sp>
      <p:sp>
        <p:nvSpPr>
          <p:cNvPr id="418" name="Google Shape;418;p46"/>
          <p:cNvSpPr txBox="1"/>
          <p:nvPr/>
        </p:nvSpPr>
        <p:spPr>
          <a:xfrm>
            <a:off x="416875" y="1983025"/>
            <a:ext cx="50442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800">
                <a:solidFill>
                  <a:srgbClr val="43434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Mitigation</a:t>
            </a:r>
            <a:endParaRPr b="1" sz="3800">
              <a:solidFill>
                <a:srgbClr val="434343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3" name="Google Shape;423;p47"/>
          <p:cNvGrpSpPr/>
          <p:nvPr/>
        </p:nvGrpSpPr>
        <p:grpSpPr>
          <a:xfrm>
            <a:off x="514350" y="512050"/>
            <a:ext cx="6975900" cy="3876825"/>
            <a:chOff x="0" y="31"/>
            <a:chExt cx="18602400" cy="10338200"/>
          </a:xfrm>
        </p:grpSpPr>
        <p:sp>
          <p:nvSpPr>
            <p:cNvPr id="424" name="Google Shape;424;p47"/>
            <p:cNvSpPr txBox="1"/>
            <p:nvPr/>
          </p:nvSpPr>
          <p:spPr>
            <a:xfrm>
              <a:off x="0" y="1520631"/>
              <a:ext cx="18602400" cy="88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45720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0" marL="45720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500"/>
                <a:buFont typeface="Open Sans"/>
                <a:buAutoNum type="arabicPeriod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Return only</a:t>
              </a: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 top k classes probabilities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500"/>
                <a:buFont typeface="Droid Sans"/>
                <a:buAutoNum type="arabicPeriod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Round class probabilities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Droid Sans"/>
                <a:buAutoNum type="arabicPeriod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Increase entropy of the prediction vector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1" marL="9144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Droid Sans"/>
                <a:buChar char="○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Increase  normalizing temperature in softmax 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Droid Sans"/>
                <a:buAutoNum type="arabicPeriod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Add </a:t>
              </a: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regularization to loss function</a:t>
              </a:r>
              <a:endParaRPr sz="12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5" name="Google Shape;425;p47"/>
            <p:cNvSpPr txBox="1"/>
            <p:nvPr/>
          </p:nvSpPr>
          <p:spPr>
            <a:xfrm>
              <a:off x="168000" y="31"/>
              <a:ext cx="17915100" cy="220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600">
                  <a:solidFill>
                    <a:srgbClr val="303D4D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Mitigation Strategies</a:t>
              </a:r>
              <a:endParaRPr b="1" sz="2600">
                <a:solidFill>
                  <a:srgbClr val="303D4D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sp>
        <p:nvSpPr>
          <p:cNvPr id="426" name="Google Shape;426;p47"/>
          <p:cNvSpPr txBox="1"/>
          <p:nvPr>
            <p:ph idx="12" type="sldNum"/>
          </p:nvPr>
        </p:nvSpPr>
        <p:spPr>
          <a:xfrm>
            <a:off x="8595750" y="4716075"/>
            <a:ext cx="314400" cy="182700"/>
          </a:xfrm>
          <a:prstGeom prst="rect">
            <a:avLst/>
          </a:prstGeom>
          <a:noFill/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 sz="1200"/>
              <a:t>‹#›</a:t>
            </a:fld>
            <a:endParaRPr sz="1200"/>
          </a:p>
        </p:txBody>
      </p:sp>
      <p:sp>
        <p:nvSpPr>
          <p:cNvPr id="427" name="Google Shape;427;p47"/>
          <p:cNvSpPr/>
          <p:nvPr/>
        </p:nvSpPr>
        <p:spPr>
          <a:xfrm>
            <a:off x="0" y="4611672"/>
            <a:ext cx="9144000" cy="4800"/>
          </a:xfrm>
          <a:prstGeom prst="rect">
            <a:avLst/>
          </a:prstGeom>
          <a:solidFill>
            <a:srgbClr val="303D4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47"/>
          <p:cNvSpPr txBox="1"/>
          <p:nvPr/>
        </p:nvSpPr>
        <p:spPr>
          <a:xfrm>
            <a:off x="191900" y="4847162"/>
            <a:ext cx="35493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APSS</a:t>
            </a:r>
            <a:r>
              <a:rPr b="0" i="0" lang="en-GB" sz="800" u="none" cap="none" strike="noStrike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DOMINIKA WOSZCZYK</a:t>
            </a:r>
            <a:endParaRPr sz="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8"/>
          <p:cNvSpPr txBox="1"/>
          <p:nvPr/>
        </p:nvSpPr>
        <p:spPr>
          <a:xfrm>
            <a:off x="191900" y="321475"/>
            <a:ext cx="67182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99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rgbClr val="303D4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Mitigation Strategies: Evaluation</a:t>
            </a:r>
            <a:endParaRPr b="1" sz="2600">
              <a:solidFill>
                <a:srgbClr val="303D4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99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A64D7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34" name="Google Shape;434;p48"/>
          <p:cNvSpPr txBox="1"/>
          <p:nvPr>
            <p:ph idx="12" type="sldNum"/>
          </p:nvPr>
        </p:nvSpPr>
        <p:spPr>
          <a:xfrm>
            <a:off x="8595750" y="4716075"/>
            <a:ext cx="314400" cy="182700"/>
          </a:xfrm>
          <a:prstGeom prst="rect">
            <a:avLst/>
          </a:prstGeom>
          <a:noFill/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 sz="1200"/>
              <a:t>‹#›</a:t>
            </a:fld>
            <a:endParaRPr sz="1200"/>
          </a:p>
        </p:txBody>
      </p:sp>
      <p:sp>
        <p:nvSpPr>
          <p:cNvPr id="435" name="Google Shape;435;p48"/>
          <p:cNvSpPr/>
          <p:nvPr/>
        </p:nvSpPr>
        <p:spPr>
          <a:xfrm>
            <a:off x="0" y="4611672"/>
            <a:ext cx="9144000" cy="4800"/>
          </a:xfrm>
          <a:prstGeom prst="rect">
            <a:avLst/>
          </a:prstGeom>
          <a:solidFill>
            <a:srgbClr val="303D4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48"/>
          <p:cNvSpPr txBox="1"/>
          <p:nvPr/>
        </p:nvSpPr>
        <p:spPr>
          <a:xfrm>
            <a:off x="191900" y="4847162"/>
            <a:ext cx="35493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APSS</a:t>
            </a:r>
            <a:r>
              <a:rPr b="0" i="0" lang="en-GB" sz="800" u="none" cap="none" strike="noStrike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DOMINIKA WOSZCZYK</a:t>
            </a:r>
            <a:endParaRPr sz="800"/>
          </a:p>
        </p:txBody>
      </p:sp>
      <p:pic>
        <p:nvPicPr>
          <p:cNvPr id="437" name="Google Shape;437;p48"/>
          <p:cNvPicPr preferRelativeResize="0"/>
          <p:nvPr/>
        </p:nvPicPr>
        <p:blipFill rotWithShape="1">
          <a:blip r:embed="rId3">
            <a:alphaModFix/>
          </a:blip>
          <a:srcRect b="0" l="0" r="2647" t="0"/>
          <a:stretch/>
        </p:blipFill>
        <p:spPr>
          <a:xfrm>
            <a:off x="4625575" y="1280325"/>
            <a:ext cx="4518425" cy="245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900" y="1434188"/>
            <a:ext cx="4320775" cy="2150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3" name="Google Shape;443;p49"/>
          <p:cNvGrpSpPr/>
          <p:nvPr/>
        </p:nvGrpSpPr>
        <p:grpSpPr>
          <a:xfrm>
            <a:off x="514350" y="512050"/>
            <a:ext cx="6975900" cy="3876825"/>
            <a:chOff x="0" y="31"/>
            <a:chExt cx="18602400" cy="10338200"/>
          </a:xfrm>
        </p:grpSpPr>
        <p:sp>
          <p:nvSpPr>
            <p:cNvPr id="444" name="Google Shape;444;p49"/>
            <p:cNvSpPr txBox="1"/>
            <p:nvPr/>
          </p:nvSpPr>
          <p:spPr>
            <a:xfrm>
              <a:off x="0" y="1520631"/>
              <a:ext cx="18602400" cy="88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45720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0" marL="45720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500"/>
                <a:buFont typeface="Open Sans"/>
                <a:buAutoNum type="arabicPeriod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Even for restricting to one class is not enough 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0" marL="45720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Droid Sans"/>
                <a:buAutoNum type="arabicPeriod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ttack can exploit the mislabeling behavior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500"/>
                <a:buFont typeface="Droid Sans"/>
                <a:buAutoNum type="arabicPeriod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Regularization is beneficial for model generalisability and defense against inference attack  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Droid Sans"/>
                <a:buAutoNum type="arabicPeriod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Not all methods can be implemented in practice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1" marL="9144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Droid Sans"/>
                <a:buChar char="○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High temperature reduces model accuracy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445" name="Google Shape;445;p49"/>
            <p:cNvSpPr txBox="1"/>
            <p:nvPr/>
          </p:nvSpPr>
          <p:spPr>
            <a:xfrm>
              <a:off x="168000" y="31"/>
              <a:ext cx="17915100" cy="220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600">
                  <a:solidFill>
                    <a:srgbClr val="303D4D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Mitigation Strategies: Evaluation</a:t>
              </a:r>
              <a:endParaRPr b="1" sz="2600">
                <a:solidFill>
                  <a:srgbClr val="303D4D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sp>
        <p:nvSpPr>
          <p:cNvPr id="446" name="Google Shape;446;p49"/>
          <p:cNvSpPr txBox="1"/>
          <p:nvPr>
            <p:ph idx="12" type="sldNum"/>
          </p:nvPr>
        </p:nvSpPr>
        <p:spPr>
          <a:xfrm>
            <a:off x="8595750" y="4716075"/>
            <a:ext cx="314400" cy="182700"/>
          </a:xfrm>
          <a:prstGeom prst="rect">
            <a:avLst/>
          </a:prstGeom>
          <a:noFill/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 sz="1200"/>
              <a:t>‹#›</a:t>
            </a:fld>
            <a:endParaRPr sz="1200"/>
          </a:p>
        </p:txBody>
      </p:sp>
      <p:sp>
        <p:nvSpPr>
          <p:cNvPr id="447" name="Google Shape;447;p49"/>
          <p:cNvSpPr/>
          <p:nvPr/>
        </p:nvSpPr>
        <p:spPr>
          <a:xfrm>
            <a:off x="0" y="4611672"/>
            <a:ext cx="9144000" cy="4800"/>
          </a:xfrm>
          <a:prstGeom prst="rect">
            <a:avLst/>
          </a:prstGeom>
          <a:solidFill>
            <a:srgbClr val="303D4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49"/>
          <p:cNvSpPr txBox="1"/>
          <p:nvPr/>
        </p:nvSpPr>
        <p:spPr>
          <a:xfrm>
            <a:off x="191900" y="4847162"/>
            <a:ext cx="35493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APSS</a:t>
            </a:r>
            <a:r>
              <a:rPr b="0" i="0" lang="en-GB" sz="800" u="none" cap="none" strike="noStrike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DOMINIKA WOSZCZYK</a:t>
            </a:r>
            <a:endParaRPr sz="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3" name="Google Shape;453;p50"/>
          <p:cNvGrpSpPr/>
          <p:nvPr/>
        </p:nvGrpSpPr>
        <p:grpSpPr>
          <a:xfrm>
            <a:off x="514350" y="512050"/>
            <a:ext cx="6975900" cy="3876825"/>
            <a:chOff x="0" y="31"/>
            <a:chExt cx="18602400" cy="10338200"/>
          </a:xfrm>
        </p:grpSpPr>
        <p:sp>
          <p:nvSpPr>
            <p:cNvPr id="454" name="Google Shape;454;p50"/>
            <p:cNvSpPr txBox="1"/>
            <p:nvPr/>
          </p:nvSpPr>
          <p:spPr>
            <a:xfrm>
              <a:off x="0" y="1520631"/>
              <a:ext cx="18602400" cy="88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45720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0" marL="45720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500"/>
                <a:buFont typeface="Open Sans"/>
                <a:buChar char="●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Reduce overfitting : 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1" marL="91440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Droid Sans"/>
                <a:buChar char="○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Dropout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1" marL="91440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Droid Sans"/>
                <a:buChar char="○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Batch normalisation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500"/>
                <a:buFont typeface="Droid Sans"/>
                <a:buChar char="●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Reduce model complexity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Droid Sans"/>
                <a:buChar char="●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Differential private training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Droid Sans"/>
                <a:buChar char="●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Avoid small datasets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Droid Sans"/>
                <a:buChar char="●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Warn users about risks 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0" lvl="0" marL="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5" name="Google Shape;455;p50"/>
            <p:cNvSpPr txBox="1"/>
            <p:nvPr/>
          </p:nvSpPr>
          <p:spPr>
            <a:xfrm>
              <a:off x="168000" y="31"/>
              <a:ext cx="17915100" cy="220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600">
                  <a:solidFill>
                    <a:srgbClr val="303D4D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Mitigation</a:t>
              </a:r>
              <a:endParaRPr b="1" sz="2600">
                <a:solidFill>
                  <a:srgbClr val="303D4D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sp>
        <p:nvSpPr>
          <p:cNvPr id="456" name="Google Shape;456;p50"/>
          <p:cNvSpPr txBox="1"/>
          <p:nvPr>
            <p:ph idx="12" type="sldNum"/>
          </p:nvPr>
        </p:nvSpPr>
        <p:spPr>
          <a:xfrm>
            <a:off x="8595750" y="4716075"/>
            <a:ext cx="314400" cy="182700"/>
          </a:xfrm>
          <a:prstGeom prst="rect">
            <a:avLst/>
          </a:prstGeom>
          <a:noFill/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 sz="1200"/>
              <a:t>‹#›</a:t>
            </a:fld>
            <a:endParaRPr sz="1200"/>
          </a:p>
        </p:txBody>
      </p:sp>
      <p:sp>
        <p:nvSpPr>
          <p:cNvPr id="457" name="Google Shape;457;p50"/>
          <p:cNvSpPr/>
          <p:nvPr/>
        </p:nvSpPr>
        <p:spPr>
          <a:xfrm>
            <a:off x="0" y="4611672"/>
            <a:ext cx="9144000" cy="4800"/>
          </a:xfrm>
          <a:prstGeom prst="rect">
            <a:avLst/>
          </a:prstGeom>
          <a:solidFill>
            <a:srgbClr val="303D4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50"/>
          <p:cNvSpPr txBox="1"/>
          <p:nvPr/>
        </p:nvSpPr>
        <p:spPr>
          <a:xfrm>
            <a:off x="191900" y="4847162"/>
            <a:ext cx="35493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APSS</a:t>
            </a:r>
            <a:r>
              <a:rPr b="0" i="0" lang="en-GB" sz="800" u="none" cap="none" strike="noStrike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DOMINIKA WOSZCZYK</a:t>
            </a:r>
            <a:endParaRPr sz="8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3" name="Google Shape;463;p51"/>
          <p:cNvGrpSpPr/>
          <p:nvPr/>
        </p:nvGrpSpPr>
        <p:grpSpPr>
          <a:xfrm>
            <a:off x="514350" y="512038"/>
            <a:ext cx="6975900" cy="3817037"/>
            <a:chOff x="0" y="0"/>
            <a:chExt cx="18602400" cy="10178764"/>
          </a:xfrm>
        </p:grpSpPr>
        <p:sp>
          <p:nvSpPr>
            <p:cNvPr id="464" name="Google Shape;464;p51"/>
            <p:cNvSpPr txBox="1"/>
            <p:nvPr/>
          </p:nvSpPr>
          <p:spPr>
            <a:xfrm>
              <a:off x="0" y="2523364"/>
              <a:ext cx="18602400" cy="765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323850" lvl="0" marL="45720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Open Sans"/>
                <a:buAutoNum type="arabicPeriod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Assume target models outputs probability over classes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1" marL="91440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Droid Sans"/>
                <a:buAutoNum type="alphaLcPeriod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Sequence to sequence models?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1" marL="91440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Droid Sans"/>
                <a:buAutoNum type="alphaLcPeriod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ASR ?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0" marL="45720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Droid Sans"/>
                <a:buAutoNum type="arabicPeriod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How to choose optimal number of shadow models?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0" marL="45720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Droid Sans"/>
                <a:buAutoNum type="arabicPeriod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Inconsistent comparisons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Droid Sans"/>
                <a:buAutoNum type="arabicPeriod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Consequent work show that thresholding is sufficient [1]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0" lvl="0" marL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0" lvl="0" marL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0" lvl="0" marL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[1] </a:t>
              </a:r>
              <a:r>
                <a:rPr lang="en-GB" sz="11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Samuel Yeom, Irene Giacomelli, Matt Fredrikson, and Somesh Jha. 2018. Privacy risk in machine learning: Analyzing the connection to overfitting. In IEEE Computer Security Foundations Symposium (CSF). 268–282.</a:t>
              </a:r>
              <a:endParaRPr sz="11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0" lvl="0" marL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0" lvl="0" marL="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65" name="Google Shape;465;p51"/>
            <p:cNvSpPr txBox="1"/>
            <p:nvPr/>
          </p:nvSpPr>
          <p:spPr>
            <a:xfrm>
              <a:off x="167967" y="0"/>
              <a:ext cx="13771500" cy="137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b="1" lang="en-GB" sz="2400">
                  <a:solidFill>
                    <a:srgbClr val="303D4D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Limitations</a:t>
              </a:r>
              <a:endParaRPr sz="2200"/>
            </a:p>
          </p:txBody>
        </p:sp>
      </p:grpSp>
      <p:sp>
        <p:nvSpPr>
          <p:cNvPr id="466" name="Google Shape;466;p51"/>
          <p:cNvSpPr txBox="1"/>
          <p:nvPr>
            <p:ph idx="12" type="sldNum"/>
          </p:nvPr>
        </p:nvSpPr>
        <p:spPr>
          <a:xfrm>
            <a:off x="8595750" y="4716075"/>
            <a:ext cx="314400" cy="182700"/>
          </a:xfrm>
          <a:prstGeom prst="rect">
            <a:avLst/>
          </a:prstGeom>
          <a:noFill/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 sz="1200"/>
              <a:t>‹#›</a:t>
            </a:fld>
            <a:endParaRPr sz="1200"/>
          </a:p>
        </p:txBody>
      </p:sp>
      <p:sp>
        <p:nvSpPr>
          <p:cNvPr id="467" name="Google Shape;467;p51"/>
          <p:cNvSpPr/>
          <p:nvPr/>
        </p:nvSpPr>
        <p:spPr>
          <a:xfrm>
            <a:off x="0" y="4611672"/>
            <a:ext cx="9144000" cy="4800"/>
          </a:xfrm>
          <a:prstGeom prst="rect">
            <a:avLst/>
          </a:prstGeom>
          <a:solidFill>
            <a:srgbClr val="303D4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51"/>
          <p:cNvSpPr txBox="1"/>
          <p:nvPr/>
        </p:nvSpPr>
        <p:spPr>
          <a:xfrm>
            <a:off x="191900" y="4847162"/>
            <a:ext cx="35493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APSS</a:t>
            </a:r>
            <a:r>
              <a:rPr b="0" i="0" lang="en-GB" sz="800" u="none" cap="none" strike="noStrike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DOMINIKA WOSZCZYK</a:t>
            </a:r>
            <a:endParaRPr sz="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3" name="Google Shape;473;p52"/>
          <p:cNvGrpSpPr/>
          <p:nvPr/>
        </p:nvGrpSpPr>
        <p:grpSpPr>
          <a:xfrm>
            <a:off x="514350" y="512050"/>
            <a:ext cx="7917181" cy="2667287"/>
            <a:chOff x="0" y="0"/>
            <a:chExt cx="18602400" cy="7112764"/>
          </a:xfrm>
        </p:grpSpPr>
        <p:sp>
          <p:nvSpPr>
            <p:cNvPr id="474" name="Google Shape;474;p52"/>
            <p:cNvSpPr txBox="1"/>
            <p:nvPr/>
          </p:nvSpPr>
          <p:spPr>
            <a:xfrm>
              <a:off x="0" y="1602364"/>
              <a:ext cx="18602400" cy="55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323850" lvl="0" marL="45720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Open Sans"/>
                <a:buAutoNum type="arabicPeriod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Paper trains shadows models on generated data labelled by target model to perform membership inference on blackbox models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0" lvl="0" marL="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Droid Sans"/>
                <a:buAutoNum type="arabicPeriod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Shows that overfitting leads to data leakage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Droid Sans"/>
                <a:buAutoNum type="arabicPeriod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Most effective mitigation strategy is regularization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0" lvl="0" marL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0" lvl="0" marL="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75" name="Google Shape;475;p52"/>
            <p:cNvSpPr txBox="1"/>
            <p:nvPr/>
          </p:nvSpPr>
          <p:spPr>
            <a:xfrm>
              <a:off x="167967" y="0"/>
              <a:ext cx="13771500" cy="137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600">
                  <a:solidFill>
                    <a:srgbClr val="303D4D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Conclusion</a:t>
              </a:r>
              <a:endParaRPr sz="100"/>
            </a:p>
          </p:txBody>
        </p:sp>
      </p:grpSp>
      <p:sp>
        <p:nvSpPr>
          <p:cNvPr id="476" name="Google Shape;476;p52"/>
          <p:cNvSpPr txBox="1"/>
          <p:nvPr>
            <p:ph idx="12" type="sldNum"/>
          </p:nvPr>
        </p:nvSpPr>
        <p:spPr>
          <a:xfrm>
            <a:off x="8595750" y="4716075"/>
            <a:ext cx="314400" cy="182700"/>
          </a:xfrm>
          <a:prstGeom prst="rect">
            <a:avLst/>
          </a:prstGeom>
          <a:noFill/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 sz="1200"/>
              <a:t>‹#›</a:t>
            </a:fld>
            <a:endParaRPr sz="1200"/>
          </a:p>
        </p:txBody>
      </p:sp>
      <p:sp>
        <p:nvSpPr>
          <p:cNvPr id="477" name="Google Shape;477;p52"/>
          <p:cNvSpPr/>
          <p:nvPr/>
        </p:nvSpPr>
        <p:spPr>
          <a:xfrm>
            <a:off x="0" y="4611672"/>
            <a:ext cx="9144000" cy="4800"/>
          </a:xfrm>
          <a:prstGeom prst="rect">
            <a:avLst/>
          </a:prstGeom>
          <a:solidFill>
            <a:srgbClr val="303D4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52"/>
          <p:cNvSpPr txBox="1"/>
          <p:nvPr/>
        </p:nvSpPr>
        <p:spPr>
          <a:xfrm>
            <a:off x="191900" y="4847162"/>
            <a:ext cx="35493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APSS</a:t>
            </a:r>
            <a:r>
              <a:rPr b="0" i="0" lang="en-GB" sz="800" u="none" cap="none" strike="noStrike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DOMINIKA WOSZCZYK</a:t>
            </a:r>
            <a:endParaRPr sz="8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3" name="Google Shape;483;p53"/>
          <p:cNvGrpSpPr/>
          <p:nvPr/>
        </p:nvGrpSpPr>
        <p:grpSpPr>
          <a:xfrm>
            <a:off x="514350" y="512038"/>
            <a:ext cx="8176050" cy="3012662"/>
            <a:chOff x="0" y="0"/>
            <a:chExt cx="21802800" cy="8033764"/>
          </a:xfrm>
        </p:grpSpPr>
        <p:sp>
          <p:nvSpPr>
            <p:cNvPr id="484" name="Google Shape;484;p53"/>
            <p:cNvSpPr txBox="1"/>
            <p:nvPr/>
          </p:nvSpPr>
          <p:spPr>
            <a:xfrm>
              <a:off x="0" y="2523364"/>
              <a:ext cx="21802800" cy="55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323850" lvl="0" marL="45720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Open Sans"/>
                <a:buAutoNum type="arabicPeriod"/>
              </a:pPr>
              <a:r>
                <a:rPr b="1"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Unintentional memorisation for generative text models</a:t>
              </a:r>
              <a:endParaRPr b="1"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1" marL="91440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Open Sans"/>
                <a:buAutoNum type="alphaLcPeriod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The Secret Sharer: Evaluating and Testing Unintended Memorization in Neural Networks, Carlini et al., Usenix 19’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Droid Sans"/>
                <a:buAutoNum type="arabicPeriod"/>
              </a:pPr>
              <a:r>
                <a:rPr b="1"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Follow up </a:t>
              </a:r>
              <a:r>
                <a:rPr b="1"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Defense with Adversarial model:</a:t>
              </a:r>
              <a:endParaRPr b="1"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1" marL="9144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Droid Sans"/>
                <a:buAutoNum type="alphaLcPeriod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Machine Learning with Membership Privacy using Adversarial Regularization, Milad et al., ACM SIGSAC Conference on Computer and Communications Security,  2018.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Droid Sans"/>
                <a:buAutoNum type="arabicPeriod"/>
              </a:pPr>
              <a:r>
                <a:rPr b="1"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Speech</a:t>
              </a: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: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1" marL="9144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Droid Sans"/>
                <a:buAutoNum type="alphaLcPeriod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The Audio Auditor: User-Level Membership Inference in Internet of Things Voice Services, Miao et al, 2019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0" lvl="0" marL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0" lvl="0" marL="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5" name="Google Shape;485;p53"/>
            <p:cNvSpPr txBox="1"/>
            <p:nvPr/>
          </p:nvSpPr>
          <p:spPr>
            <a:xfrm>
              <a:off x="167967" y="0"/>
              <a:ext cx="13771500" cy="137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b="1" lang="en-GB" sz="2400">
                  <a:solidFill>
                    <a:srgbClr val="303D4D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Related Work</a:t>
              </a:r>
              <a:endParaRPr sz="2200"/>
            </a:p>
          </p:txBody>
        </p:sp>
      </p:grpSp>
      <p:sp>
        <p:nvSpPr>
          <p:cNvPr id="486" name="Google Shape;486;p53"/>
          <p:cNvSpPr txBox="1"/>
          <p:nvPr>
            <p:ph idx="12" type="sldNum"/>
          </p:nvPr>
        </p:nvSpPr>
        <p:spPr>
          <a:xfrm>
            <a:off x="8595750" y="4716075"/>
            <a:ext cx="314400" cy="182700"/>
          </a:xfrm>
          <a:prstGeom prst="rect">
            <a:avLst/>
          </a:prstGeom>
          <a:noFill/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 sz="1200"/>
              <a:t>‹#›</a:t>
            </a:fld>
            <a:endParaRPr sz="1200"/>
          </a:p>
        </p:txBody>
      </p:sp>
      <p:sp>
        <p:nvSpPr>
          <p:cNvPr id="487" name="Google Shape;487;p53"/>
          <p:cNvSpPr/>
          <p:nvPr/>
        </p:nvSpPr>
        <p:spPr>
          <a:xfrm>
            <a:off x="0" y="4611672"/>
            <a:ext cx="9144000" cy="4800"/>
          </a:xfrm>
          <a:prstGeom prst="rect">
            <a:avLst/>
          </a:prstGeom>
          <a:solidFill>
            <a:srgbClr val="303D4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53"/>
          <p:cNvSpPr txBox="1"/>
          <p:nvPr/>
        </p:nvSpPr>
        <p:spPr>
          <a:xfrm>
            <a:off x="191900" y="4847162"/>
            <a:ext cx="35493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APSS</a:t>
            </a:r>
            <a:r>
              <a:rPr b="0" i="0" lang="en-GB" sz="800" u="none" cap="none" strike="noStrike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DOMINIKA WOSZCZYK</a:t>
            </a:r>
            <a:endParaRPr sz="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18"/>
          <p:cNvGrpSpPr/>
          <p:nvPr/>
        </p:nvGrpSpPr>
        <p:grpSpPr>
          <a:xfrm>
            <a:off x="514350" y="512050"/>
            <a:ext cx="6975900" cy="4037187"/>
            <a:chOff x="0" y="31"/>
            <a:chExt cx="18602400" cy="10765833"/>
          </a:xfrm>
        </p:grpSpPr>
        <p:sp>
          <p:nvSpPr>
            <p:cNvPr id="130" name="Google Shape;130;p18"/>
            <p:cNvSpPr txBox="1"/>
            <p:nvPr/>
          </p:nvSpPr>
          <p:spPr>
            <a:xfrm>
              <a:off x="0" y="2034964"/>
              <a:ext cx="18602400" cy="87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45720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0" lvl="0" marL="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 </a:t>
              </a: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 Confidential records </a:t>
              </a: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and their labels can be identified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0" marL="91440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Droid Sans"/>
                <a:buChar char="●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Medical records( disease, past procedures, mental illness, ...)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0" marL="91440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Droid Sans"/>
                <a:buChar char="●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Financial records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31" name="Google Shape;131;p18"/>
            <p:cNvSpPr txBox="1"/>
            <p:nvPr/>
          </p:nvSpPr>
          <p:spPr>
            <a:xfrm>
              <a:off x="168000" y="31"/>
              <a:ext cx="17915100" cy="20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600">
                  <a:solidFill>
                    <a:srgbClr val="303D4D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Membership Inference: Consequences</a:t>
              </a:r>
              <a:endParaRPr b="1" sz="2600">
                <a:solidFill>
                  <a:srgbClr val="A64D79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32" name="Google Shape;132;p18"/>
          <p:cNvSpPr txBox="1"/>
          <p:nvPr>
            <p:ph idx="12" type="sldNum"/>
          </p:nvPr>
        </p:nvSpPr>
        <p:spPr>
          <a:xfrm>
            <a:off x="8595750" y="4716075"/>
            <a:ext cx="314400" cy="182700"/>
          </a:xfrm>
          <a:prstGeom prst="rect">
            <a:avLst/>
          </a:prstGeom>
          <a:noFill/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3" name="Google Shape;133;p18"/>
          <p:cNvSpPr/>
          <p:nvPr/>
        </p:nvSpPr>
        <p:spPr>
          <a:xfrm>
            <a:off x="0" y="4611672"/>
            <a:ext cx="9144000" cy="4800"/>
          </a:xfrm>
          <a:prstGeom prst="rect">
            <a:avLst/>
          </a:prstGeom>
          <a:solidFill>
            <a:srgbClr val="303D4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8"/>
          <p:cNvSpPr txBox="1"/>
          <p:nvPr/>
        </p:nvSpPr>
        <p:spPr>
          <a:xfrm>
            <a:off x="191900" y="4847162"/>
            <a:ext cx="35493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APSS</a:t>
            </a:r>
            <a:r>
              <a:rPr b="0" i="0" lang="en-GB" sz="800" u="none" cap="none" strike="noStrike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DOMINIKA WOSZCZYK</a:t>
            </a:r>
            <a:endParaRPr sz="8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4"/>
          <p:cNvSpPr/>
          <p:nvPr/>
        </p:nvSpPr>
        <p:spPr>
          <a:xfrm>
            <a:off x="0" y="4611672"/>
            <a:ext cx="9144000" cy="4800"/>
          </a:xfrm>
          <a:prstGeom prst="rect">
            <a:avLst/>
          </a:prstGeom>
          <a:solidFill>
            <a:srgbClr val="303D4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54"/>
          <p:cNvSpPr txBox="1"/>
          <p:nvPr/>
        </p:nvSpPr>
        <p:spPr>
          <a:xfrm>
            <a:off x="191900" y="4847162"/>
            <a:ext cx="35493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APSS</a:t>
            </a:r>
            <a:r>
              <a:rPr b="0" i="0" lang="en-GB" sz="800" u="none" cap="none" strike="noStrike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DOMINIKA WOSZCZYK</a:t>
            </a:r>
            <a:endParaRPr sz="800"/>
          </a:p>
        </p:txBody>
      </p:sp>
      <p:sp>
        <p:nvSpPr>
          <p:cNvPr id="495" name="Google Shape;495;p54"/>
          <p:cNvSpPr txBox="1"/>
          <p:nvPr/>
        </p:nvSpPr>
        <p:spPr>
          <a:xfrm>
            <a:off x="2049900" y="1865150"/>
            <a:ext cx="50442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>
                <a:solidFill>
                  <a:srgbClr val="43434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you!</a:t>
            </a:r>
            <a:endParaRPr sz="3800">
              <a:solidFill>
                <a:srgbClr val="434343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19"/>
          <p:cNvGrpSpPr/>
          <p:nvPr/>
        </p:nvGrpSpPr>
        <p:grpSpPr>
          <a:xfrm>
            <a:off x="514350" y="512050"/>
            <a:ext cx="7725577" cy="4037225"/>
            <a:chOff x="0" y="31"/>
            <a:chExt cx="18602400" cy="10765933"/>
          </a:xfrm>
        </p:grpSpPr>
        <p:sp>
          <p:nvSpPr>
            <p:cNvPr id="140" name="Google Shape;140;p19"/>
            <p:cNvSpPr txBox="1"/>
            <p:nvPr/>
          </p:nvSpPr>
          <p:spPr>
            <a:xfrm>
              <a:off x="0" y="2950964"/>
              <a:ext cx="18602400" cy="781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45720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0" marL="45720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500"/>
                <a:buFont typeface="Open Sans"/>
                <a:buChar char="➔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Show that you can infer training data of machine learning models (even blackbox!) 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500"/>
                <a:buFont typeface="Droid Sans"/>
                <a:buChar char="➔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Propose attack using shadow models trained on </a:t>
              </a: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synthesized</a:t>
              </a: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 dataset using target model as an oracle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500"/>
                <a:buFont typeface="Droid Sans"/>
                <a:buChar char="➔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Proposed approach can be used to </a:t>
              </a: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quantify leakage from a specific model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0" lvl="0" marL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0" lvl="0" marL="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1" name="Google Shape;141;p19"/>
            <p:cNvSpPr txBox="1"/>
            <p:nvPr/>
          </p:nvSpPr>
          <p:spPr>
            <a:xfrm>
              <a:off x="168000" y="31"/>
              <a:ext cx="17915100" cy="309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600">
                  <a:solidFill>
                    <a:srgbClr val="303D4D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Paper in a Nutshell</a:t>
              </a:r>
              <a:endParaRPr b="1" sz="2600">
                <a:solidFill>
                  <a:srgbClr val="A64D79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42" name="Google Shape;142;p19"/>
          <p:cNvSpPr txBox="1"/>
          <p:nvPr>
            <p:ph idx="12" type="sldNum"/>
          </p:nvPr>
        </p:nvSpPr>
        <p:spPr>
          <a:xfrm>
            <a:off x="8595750" y="4716075"/>
            <a:ext cx="314400" cy="182700"/>
          </a:xfrm>
          <a:prstGeom prst="rect">
            <a:avLst/>
          </a:prstGeom>
          <a:noFill/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3" name="Google Shape;143;p19"/>
          <p:cNvSpPr/>
          <p:nvPr/>
        </p:nvSpPr>
        <p:spPr>
          <a:xfrm>
            <a:off x="0" y="4611672"/>
            <a:ext cx="9144000" cy="4800"/>
          </a:xfrm>
          <a:prstGeom prst="rect">
            <a:avLst/>
          </a:prstGeom>
          <a:solidFill>
            <a:srgbClr val="303D4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9"/>
          <p:cNvSpPr txBox="1"/>
          <p:nvPr/>
        </p:nvSpPr>
        <p:spPr>
          <a:xfrm>
            <a:off x="191900" y="4847162"/>
            <a:ext cx="35493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APSS</a:t>
            </a:r>
            <a:r>
              <a:rPr b="0" i="0" lang="en-GB" sz="800" u="none" cap="none" strike="noStrike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DOMINIKA WOSZCZYK</a:t>
            </a:r>
            <a:endParaRPr sz="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oogle Shape;149;p20"/>
          <p:cNvGrpSpPr/>
          <p:nvPr/>
        </p:nvGrpSpPr>
        <p:grpSpPr>
          <a:xfrm>
            <a:off x="514350" y="512050"/>
            <a:ext cx="6975900" cy="3876875"/>
            <a:chOff x="0" y="31"/>
            <a:chExt cx="18602400" cy="10338333"/>
          </a:xfrm>
        </p:grpSpPr>
        <p:sp>
          <p:nvSpPr>
            <p:cNvPr id="150" name="Google Shape;150;p20"/>
            <p:cNvSpPr txBox="1"/>
            <p:nvPr/>
          </p:nvSpPr>
          <p:spPr>
            <a:xfrm>
              <a:off x="0" y="2523364"/>
              <a:ext cx="18602400" cy="781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32385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500"/>
                <a:buFont typeface="Droid Sans"/>
                <a:buChar char="●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Model trained on private data can be released and leak training samples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1" marL="9144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Droid Sans"/>
                <a:buChar char="○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Commercial models trained on large training sets 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1" marL="9144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Droid Sans"/>
                <a:buChar char="○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Tailored models 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0" lvl="0" marL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500"/>
                <a:buFont typeface="Droid Sans"/>
                <a:buChar char="●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Some datasets are sensitive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0" lvl="0" marL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0" lvl="0" marL="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1" name="Google Shape;151;p20"/>
            <p:cNvSpPr txBox="1"/>
            <p:nvPr/>
          </p:nvSpPr>
          <p:spPr>
            <a:xfrm>
              <a:off x="0" y="31"/>
              <a:ext cx="18083100" cy="137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600">
                  <a:solidFill>
                    <a:srgbClr val="303D4D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Threat model</a:t>
              </a:r>
              <a:endParaRPr b="1" sz="2600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sp>
        <p:nvSpPr>
          <p:cNvPr id="152" name="Google Shape;152;p20"/>
          <p:cNvSpPr txBox="1"/>
          <p:nvPr>
            <p:ph idx="12" type="sldNum"/>
          </p:nvPr>
        </p:nvSpPr>
        <p:spPr>
          <a:xfrm>
            <a:off x="8595750" y="4716075"/>
            <a:ext cx="314400" cy="182700"/>
          </a:xfrm>
          <a:prstGeom prst="rect">
            <a:avLst/>
          </a:prstGeom>
          <a:noFill/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 sz="1200"/>
          </a:p>
        </p:txBody>
      </p:sp>
      <p:sp>
        <p:nvSpPr>
          <p:cNvPr id="153" name="Google Shape;153;p20"/>
          <p:cNvSpPr/>
          <p:nvPr/>
        </p:nvSpPr>
        <p:spPr>
          <a:xfrm>
            <a:off x="0" y="4611672"/>
            <a:ext cx="9144000" cy="4800"/>
          </a:xfrm>
          <a:prstGeom prst="rect">
            <a:avLst/>
          </a:prstGeom>
          <a:solidFill>
            <a:srgbClr val="303D4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0"/>
          <p:cNvSpPr txBox="1"/>
          <p:nvPr/>
        </p:nvSpPr>
        <p:spPr>
          <a:xfrm>
            <a:off x="191900" y="4847162"/>
            <a:ext cx="35493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APSS</a:t>
            </a:r>
            <a:r>
              <a:rPr b="0" i="0" lang="en-GB" sz="800" u="none" cap="none" strike="noStrike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DOMINIKA WOSZCZYK</a:t>
            </a:r>
            <a:endParaRPr sz="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21"/>
          <p:cNvGrpSpPr/>
          <p:nvPr/>
        </p:nvGrpSpPr>
        <p:grpSpPr>
          <a:xfrm>
            <a:off x="514350" y="512050"/>
            <a:ext cx="7636388" cy="3012650"/>
            <a:chOff x="0" y="31"/>
            <a:chExt cx="20363700" cy="8033733"/>
          </a:xfrm>
        </p:grpSpPr>
        <p:sp>
          <p:nvSpPr>
            <p:cNvPr id="160" name="Google Shape;160;p21"/>
            <p:cNvSpPr txBox="1"/>
            <p:nvPr/>
          </p:nvSpPr>
          <p:spPr>
            <a:xfrm>
              <a:off x="0" y="2523364"/>
              <a:ext cx="18602400" cy="55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1" name="Google Shape;161;p21"/>
            <p:cNvSpPr txBox="1"/>
            <p:nvPr/>
          </p:nvSpPr>
          <p:spPr>
            <a:xfrm>
              <a:off x="168000" y="31"/>
              <a:ext cx="20195700" cy="137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600">
                  <a:solidFill>
                    <a:srgbClr val="303D4D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Proposed Attack</a:t>
              </a:r>
              <a:endParaRPr sz="100"/>
            </a:p>
          </p:txBody>
        </p:sp>
      </p:grpSp>
      <p:sp>
        <p:nvSpPr>
          <p:cNvPr id="162" name="Google Shape;162;p21"/>
          <p:cNvSpPr txBox="1"/>
          <p:nvPr>
            <p:ph idx="12" type="sldNum"/>
          </p:nvPr>
        </p:nvSpPr>
        <p:spPr>
          <a:xfrm>
            <a:off x="8595750" y="4716075"/>
            <a:ext cx="314400" cy="182700"/>
          </a:xfrm>
          <a:prstGeom prst="rect">
            <a:avLst/>
          </a:prstGeom>
          <a:noFill/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 sz="1200"/>
              <a:t>‹#›</a:t>
            </a:fld>
            <a:endParaRPr sz="1200"/>
          </a:p>
        </p:txBody>
      </p:sp>
      <p:sp>
        <p:nvSpPr>
          <p:cNvPr id="163" name="Google Shape;163;p21"/>
          <p:cNvSpPr/>
          <p:nvPr/>
        </p:nvSpPr>
        <p:spPr>
          <a:xfrm>
            <a:off x="0" y="4611672"/>
            <a:ext cx="9144000" cy="4800"/>
          </a:xfrm>
          <a:prstGeom prst="rect">
            <a:avLst/>
          </a:prstGeom>
          <a:solidFill>
            <a:srgbClr val="303D4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1"/>
          <p:cNvSpPr txBox="1"/>
          <p:nvPr/>
        </p:nvSpPr>
        <p:spPr>
          <a:xfrm>
            <a:off x="191900" y="4847162"/>
            <a:ext cx="35493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APSS</a:t>
            </a:r>
            <a:r>
              <a:rPr b="0" i="0" lang="en-GB" sz="800" u="none" cap="none" strike="noStrike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DOMINIKA WOSZCZYK</a:t>
            </a:r>
            <a:endParaRPr sz="800"/>
          </a:p>
        </p:txBody>
      </p:sp>
      <p:sp>
        <p:nvSpPr>
          <p:cNvPr id="165" name="Google Shape;165;p21"/>
          <p:cNvSpPr txBox="1"/>
          <p:nvPr/>
        </p:nvSpPr>
        <p:spPr>
          <a:xfrm>
            <a:off x="296025" y="4198650"/>
            <a:ext cx="5126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Figure 1</a:t>
            </a:r>
            <a:endParaRPr sz="800"/>
          </a:p>
        </p:txBody>
      </p:sp>
      <p:pic>
        <p:nvPicPr>
          <p:cNvPr id="166" name="Google Shape;16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9775" y="1038550"/>
            <a:ext cx="6305550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22"/>
          <p:cNvGrpSpPr/>
          <p:nvPr/>
        </p:nvGrpSpPr>
        <p:grpSpPr>
          <a:xfrm>
            <a:off x="514350" y="512050"/>
            <a:ext cx="6975900" cy="3876875"/>
            <a:chOff x="0" y="31"/>
            <a:chExt cx="18602400" cy="10338333"/>
          </a:xfrm>
        </p:grpSpPr>
        <p:sp>
          <p:nvSpPr>
            <p:cNvPr id="172" name="Google Shape;172;p22"/>
            <p:cNvSpPr txBox="1"/>
            <p:nvPr/>
          </p:nvSpPr>
          <p:spPr>
            <a:xfrm>
              <a:off x="0" y="2523364"/>
              <a:ext cx="18602400" cy="781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32385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500"/>
                <a:buFont typeface="Droid Sans"/>
                <a:buAutoNum type="arabicPeriod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Generate data points that maximise target mode prediction confidence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500"/>
                <a:buFont typeface="Droid Sans"/>
                <a:buAutoNum type="arabicPeriod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Train shadow models on generated dataset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Droid Sans"/>
                <a:buAutoNum type="arabicPeriod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Given shadow models prediction output, create attack training dataset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Droid Sans"/>
                <a:buAutoNum type="arabicPeriod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Train attacker model on shadow dataset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0" lvl="0" marL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0" lvl="0" marL="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3" name="Google Shape;173;p22"/>
            <p:cNvSpPr txBox="1"/>
            <p:nvPr/>
          </p:nvSpPr>
          <p:spPr>
            <a:xfrm>
              <a:off x="0" y="31"/>
              <a:ext cx="18083100" cy="137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600">
                  <a:solidFill>
                    <a:srgbClr val="303D4D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Attack</a:t>
              </a:r>
              <a:endParaRPr b="1" sz="2600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sp>
        <p:nvSpPr>
          <p:cNvPr id="174" name="Google Shape;174;p22"/>
          <p:cNvSpPr txBox="1"/>
          <p:nvPr>
            <p:ph idx="12" type="sldNum"/>
          </p:nvPr>
        </p:nvSpPr>
        <p:spPr>
          <a:xfrm>
            <a:off x="8595750" y="4716075"/>
            <a:ext cx="314400" cy="182700"/>
          </a:xfrm>
          <a:prstGeom prst="rect">
            <a:avLst/>
          </a:prstGeom>
          <a:noFill/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 sz="1200"/>
          </a:p>
        </p:txBody>
      </p:sp>
      <p:sp>
        <p:nvSpPr>
          <p:cNvPr id="175" name="Google Shape;175;p22"/>
          <p:cNvSpPr/>
          <p:nvPr/>
        </p:nvSpPr>
        <p:spPr>
          <a:xfrm>
            <a:off x="0" y="4611672"/>
            <a:ext cx="9144000" cy="4800"/>
          </a:xfrm>
          <a:prstGeom prst="rect">
            <a:avLst/>
          </a:prstGeom>
          <a:solidFill>
            <a:srgbClr val="303D4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2"/>
          <p:cNvSpPr txBox="1"/>
          <p:nvPr/>
        </p:nvSpPr>
        <p:spPr>
          <a:xfrm>
            <a:off x="191900" y="4847162"/>
            <a:ext cx="35493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APSS</a:t>
            </a:r>
            <a:r>
              <a:rPr b="0" i="0" lang="en-GB" sz="800" u="none" cap="none" strike="noStrike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DOMINIKA WOSZCZYK</a:t>
            </a:r>
            <a:endParaRPr sz="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23"/>
          <p:cNvGrpSpPr/>
          <p:nvPr/>
        </p:nvGrpSpPr>
        <p:grpSpPr>
          <a:xfrm>
            <a:off x="514350" y="512050"/>
            <a:ext cx="7636388" cy="3012650"/>
            <a:chOff x="0" y="31"/>
            <a:chExt cx="20363700" cy="8033733"/>
          </a:xfrm>
        </p:grpSpPr>
        <p:sp>
          <p:nvSpPr>
            <p:cNvPr id="182" name="Google Shape;182;p23"/>
            <p:cNvSpPr txBox="1"/>
            <p:nvPr/>
          </p:nvSpPr>
          <p:spPr>
            <a:xfrm>
              <a:off x="0" y="2523364"/>
              <a:ext cx="18602400" cy="55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3" name="Google Shape;183;p23"/>
            <p:cNvSpPr txBox="1"/>
            <p:nvPr/>
          </p:nvSpPr>
          <p:spPr>
            <a:xfrm>
              <a:off x="168000" y="31"/>
              <a:ext cx="20195700" cy="137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600">
                  <a:solidFill>
                    <a:srgbClr val="303D4D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Attack</a:t>
              </a:r>
              <a:endParaRPr sz="100"/>
            </a:p>
          </p:txBody>
        </p:sp>
      </p:grpSp>
      <p:sp>
        <p:nvSpPr>
          <p:cNvPr id="184" name="Google Shape;184;p23"/>
          <p:cNvSpPr txBox="1"/>
          <p:nvPr>
            <p:ph idx="12" type="sldNum"/>
          </p:nvPr>
        </p:nvSpPr>
        <p:spPr>
          <a:xfrm>
            <a:off x="8595750" y="4716075"/>
            <a:ext cx="314400" cy="182700"/>
          </a:xfrm>
          <a:prstGeom prst="rect">
            <a:avLst/>
          </a:prstGeom>
          <a:noFill/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 sz="1200"/>
              <a:t>‹#›</a:t>
            </a:fld>
            <a:endParaRPr sz="1200"/>
          </a:p>
        </p:txBody>
      </p:sp>
      <p:sp>
        <p:nvSpPr>
          <p:cNvPr id="185" name="Google Shape;185;p23"/>
          <p:cNvSpPr/>
          <p:nvPr/>
        </p:nvSpPr>
        <p:spPr>
          <a:xfrm>
            <a:off x="0" y="4611672"/>
            <a:ext cx="9144000" cy="4800"/>
          </a:xfrm>
          <a:prstGeom prst="rect">
            <a:avLst/>
          </a:prstGeom>
          <a:solidFill>
            <a:srgbClr val="303D4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3"/>
          <p:cNvSpPr txBox="1"/>
          <p:nvPr/>
        </p:nvSpPr>
        <p:spPr>
          <a:xfrm>
            <a:off x="191900" y="4847162"/>
            <a:ext cx="35493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APSS</a:t>
            </a:r>
            <a:r>
              <a:rPr b="0" i="0" lang="en-GB" sz="800" u="none" cap="none" strike="noStrike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DOMINIKA WOSZCZYK</a:t>
            </a:r>
            <a:endParaRPr sz="800"/>
          </a:p>
        </p:txBody>
      </p:sp>
      <p:sp>
        <p:nvSpPr>
          <p:cNvPr id="187" name="Google Shape;187;p23"/>
          <p:cNvSpPr txBox="1"/>
          <p:nvPr/>
        </p:nvSpPr>
        <p:spPr>
          <a:xfrm>
            <a:off x="296025" y="4198650"/>
            <a:ext cx="5126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Figure 1</a:t>
            </a:r>
            <a:endParaRPr sz="800"/>
          </a:p>
        </p:txBody>
      </p:sp>
      <p:pic>
        <p:nvPicPr>
          <p:cNvPr id="188" name="Google Shape;18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487" y="886604"/>
            <a:ext cx="8493024" cy="3676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5C6B9A56B0A348A65D492ECBAF7C0B" ma:contentTypeVersion="2" ma:contentTypeDescription="Create a new document." ma:contentTypeScope="" ma:versionID="80222df6aecbaefd5660afcbc55e236f">
  <xsd:schema xmlns:xsd="http://www.w3.org/2001/XMLSchema" xmlns:xs="http://www.w3.org/2001/XMLSchema" xmlns:p="http://schemas.microsoft.com/office/2006/metadata/properties" xmlns:ns2="a6b95832-3ae1-4680-9ca3-b014ac75c9b3" targetNamespace="http://schemas.microsoft.com/office/2006/metadata/properties" ma:root="true" ma:fieldsID="6e5a3082bfb09c7081f6253046b5b2e0" ns2:_="">
    <xsd:import namespace="a6b95832-3ae1-4680-9ca3-b014ac75c9b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b95832-3ae1-4680-9ca3-b014ac75c9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BCFE245-C1B7-4319-AEF2-F09368932640}"/>
</file>

<file path=customXml/itemProps2.xml><?xml version="1.0" encoding="utf-8"?>
<ds:datastoreItem xmlns:ds="http://schemas.openxmlformats.org/officeDocument/2006/customXml" ds:itemID="{DDEF78D8-F914-4A4A-B8CA-592F75A75EBD}"/>
</file>

<file path=customXml/itemProps3.xml><?xml version="1.0" encoding="utf-8"?>
<ds:datastoreItem xmlns:ds="http://schemas.openxmlformats.org/officeDocument/2006/customXml" ds:itemID="{870F71D6-2468-4753-99D7-4402EC3089C3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0x010100F75C6B9A56B0A348A65D492ECBAF7C0B</vt:lpwstr>
  </property>
</Properties>
</file>