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7"/>
  </p:notesMasterIdLst>
  <p:sldIdLst>
    <p:sldId id="256" r:id="rId2"/>
    <p:sldId id="257" r:id="rId3"/>
    <p:sldId id="259" r:id="rId4"/>
    <p:sldId id="262" r:id="rId5"/>
    <p:sldId id="264" r:id="rId6"/>
    <p:sldId id="263" r:id="rId7"/>
    <p:sldId id="265" r:id="rId8"/>
    <p:sldId id="266" r:id="rId9"/>
    <p:sldId id="282" r:id="rId10"/>
    <p:sldId id="261" r:id="rId11"/>
    <p:sldId id="268" r:id="rId12"/>
    <p:sldId id="269" r:id="rId13"/>
    <p:sldId id="270" r:id="rId14"/>
    <p:sldId id="272" r:id="rId15"/>
    <p:sldId id="283" r:id="rId16"/>
    <p:sldId id="276" r:id="rId17"/>
    <p:sldId id="274" r:id="rId18"/>
    <p:sldId id="275" r:id="rId19"/>
    <p:sldId id="278" r:id="rId20"/>
    <p:sldId id="285" r:id="rId21"/>
    <p:sldId id="267" r:id="rId22"/>
    <p:sldId id="279" r:id="rId23"/>
    <p:sldId id="281" r:id="rId24"/>
    <p:sldId id="260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94DF0-951D-4199-818D-7DDCF786FFB4}" v="104" dt="2021-03-01T08:36:5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C9928-DF03-4307-A77C-C7F3C022973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0991C-3C70-45FE-9DC6-58BBDDB224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Background</a:t>
          </a:r>
        </a:p>
      </dgm:t>
    </dgm:pt>
    <dgm:pt modelId="{A4EAF5D2-524C-40C2-8015-A13DECD4D125}" type="parTrans" cxnId="{F052F91B-B624-494E-8502-FDC241BE1450}">
      <dgm:prSet/>
      <dgm:spPr/>
      <dgm:t>
        <a:bodyPr/>
        <a:lstStyle/>
        <a:p>
          <a:endParaRPr lang="en-US"/>
        </a:p>
      </dgm:t>
    </dgm:pt>
    <dgm:pt modelId="{CA0A076F-2759-43FD-A7DB-7EBFCDD0C394}" type="sibTrans" cxnId="{F052F91B-B624-494E-8502-FDC241BE14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00683A-7441-407B-B957-0BB60CB7D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Attack Scenario</a:t>
          </a:r>
        </a:p>
      </dgm:t>
    </dgm:pt>
    <dgm:pt modelId="{354994C6-1BA7-49D8-AF39-68AF4B865532}" type="parTrans" cxnId="{098094D4-5029-4359-BB67-8EA9DFCC73D9}">
      <dgm:prSet/>
      <dgm:spPr/>
      <dgm:t>
        <a:bodyPr/>
        <a:lstStyle/>
        <a:p>
          <a:endParaRPr lang="en-US"/>
        </a:p>
      </dgm:t>
    </dgm:pt>
    <dgm:pt modelId="{CA9D81F7-7E73-470B-8E97-C0DFC71106DB}" type="sibTrans" cxnId="{098094D4-5029-4359-BB67-8EA9DFCC73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4BBA35-FCB0-40DE-849D-D887E7CA2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Adversarial Model</a:t>
          </a:r>
        </a:p>
      </dgm:t>
    </dgm:pt>
    <dgm:pt modelId="{6E48B230-E0F7-4C17-84CF-4A2A8CBA6FF4}" type="parTrans" cxnId="{6F238E8B-53C6-41E2-9047-704C2083FD04}">
      <dgm:prSet/>
      <dgm:spPr/>
      <dgm:t>
        <a:bodyPr/>
        <a:lstStyle/>
        <a:p>
          <a:endParaRPr lang="en-US"/>
        </a:p>
      </dgm:t>
    </dgm:pt>
    <dgm:pt modelId="{C9DD3B2C-0CBD-4708-A01D-16797E0372C0}" type="sibTrans" cxnId="{6F238E8B-53C6-41E2-9047-704C2083FD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1AB368-5DBE-48D2-A0CC-EEB817AA2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Attack Design</a:t>
          </a:r>
        </a:p>
      </dgm:t>
    </dgm:pt>
    <dgm:pt modelId="{28A8E930-BC4C-4972-A71A-8946ED63A55B}" type="parTrans" cxnId="{1B092098-C090-47F4-8063-DB2769A122CA}">
      <dgm:prSet/>
      <dgm:spPr/>
      <dgm:t>
        <a:bodyPr/>
        <a:lstStyle/>
        <a:p>
          <a:endParaRPr lang="en-US"/>
        </a:p>
      </dgm:t>
    </dgm:pt>
    <dgm:pt modelId="{AF630EF3-C6CE-40CF-A6E2-3047A9AC415B}" type="sibTrans" cxnId="{1B092098-C090-47F4-8063-DB2769A122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21A6B9-E243-46B5-A538-DE0D801D66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</a:t>
          </a:r>
        </a:p>
      </dgm:t>
    </dgm:pt>
    <dgm:pt modelId="{BB5AB6A8-89FC-46BE-B64E-127D332D2D8F}" type="parTrans" cxnId="{51C18C0C-973A-49C0-BA4C-37508D0248D6}">
      <dgm:prSet/>
      <dgm:spPr/>
      <dgm:t>
        <a:bodyPr/>
        <a:lstStyle/>
        <a:p>
          <a:endParaRPr lang="en-US"/>
        </a:p>
      </dgm:t>
    </dgm:pt>
    <dgm:pt modelId="{76839391-3B28-41AD-A1A7-643A7C2B045D}" type="sibTrans" cxnId="{51C18C0C-973A-49C0-BA4C-37508D0248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A0AAAB-42A6-4189-AE1A-591D24A5D1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Defenses </a:t>
          </a:r>
        </a:p>
      </dgm:t>
    </dgm:pt>
    <dgm:pt modelId="{45D99CF2-DBF2-44CD-9E92-BD6938B490CA}" type="parTrans" cxnId="{6E955864-3CEA-4F63-8120-21194DA36605}">
      <dgm:prSet/>
      <dgm:spPr/>
      <dgm:t>
        <a:bodyPr/>
        <a:lstStyle/>
        <a:p>
          <a:endParaRPr lang="en-US"/>
        </a:p>
      </dgm:t>
    </dgm:pt>
    <dgm:pt modelId="{9B1A398D-D60B-47B7-9FCB-97D5CC571BFE}" type="sibTrans" cxnId="{6E955864-3CEA-4F63-8120-21194DA366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50E1E7-5842-4DD2-83DD-CEA265598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Summary</a:t>
          </a:r>
        </a:p>
      </dgm:t>
    </dgm:pt>
    <dgm:pt modelId="{405E9905-D640-47F8-9889-F9BF5A6AD8EF}" type="parTrans" cxnId="{03E34C8C-1B1E-4DDE-9F25-A85AFD0D3E95}">
      <dgm:prSet/>
      <dgm:spPr/>
      <dgm:t>
        <a:bodyPr/>
        <a:lstStyle/>
        <a:p>
          <a:endParaRPr lang="en-US"/>
        </a:p>
      </dgm:t>
    </dgm:pt>
    <dgm:pt modelId="{57951EC0-3BAB-4880-BD19-2862C00522F7}" type="sibTrans" cxnId="{03E34C8C-1B1E-4DDE-9F25-A85AFD0D3E95}">
      <dgm:prSet/>
      <dgm:spPr/>
      <dgm:t>
        <a:bodyPr/>
        <a:lstStyle/>
        <a:p>
          <a:endParaRPr lang="en-US"/>
        </a:p>
      </dgm:t>
    </dgm:pt>
    <dgm:pt modelId="{A5410B50-B3F8-4609-B1B3-EC73BE03AA07}" type="pres">
      <dgm:prSet presAssocID="{B08C9928-DF03-4307-A77C-C7F3C0229738}" presName="root" presStyleCnt="0">
        <dgm:presLayoutVars>
          <dgm:dir/>
          <dgm:resizeHandles val="exact"/>
        </dgm:presLayoutVars>
      </dgm:prSet>
      <dgm:spPr/>
    </dgm:pt>
    <dgm:pt modelId="{EFDE5539-3031-4B8C-8925-5B999DD4F519}" type="pres">
      <dgm:prSet presAssocID="{B08C9928-DF03-4307-A77C-C7F3C0229738}" presName="container" presStyleCnt="0">
        <dgm:presLayoutVars>
          <dgm:dir/>
          <dgm:resizeHandles val="exact"/>
        </dgm:presLayoutVars>
      </dgm:prSet>
      <dgm:spPr/>
    </dgm:pt>
    <dgm:pt modelId="{C46C7497-72D4-47B8-94C5-CE10841CC080}" type="pres">
      <dgm:prSet presAssocID="{9D20991C-3C70-45FE-9DC6-58BBDDB224D5}" presName="compNode" presStyleCnt="0"/>
      <dgm:spPr/>
    </dgm:pt>
    <dgm:pt modelId="{B5F9BD7A-5DE5-47B4-8983-CCB4ECC34E0F}" type="pres">
      <dgm:prSet presAssocID="{9D20991C-3C70-45FE-9DC6-58BBDDB224D5}" presName="iconBgRect" presStyleLbl="bgShp" presStyleIdx="0" presStyleCnt="7"/>
      <dgm:spPr/>
    </dgm:pt>
    <dgm:pt modelId="{74556EB9-DD19-4DED-9F42-38A22CC03BF7}" type="pres">
      <dgm:prSet presAssocID="{9D20991C-3C70-45FE-9DC6-58BBDDB224D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D5FF6D62-3A8C-4B8B-9F95-A40D47E1FCD6}" type="pres">
      <dgm:prSet presAssocID="{9D20991C-3C70-45FE-9DC6-58BBDDB224D5}" presName="spaceRect" presStyleCnt="0"/>
      <dgm:spPr/>
    </dgm:pt>
    <dgm:pt modelId="{9E51A4C3-46DF-4003-8255-CE2A7BD2DBAB}" type="pres">
      <dgm:prSet presAssocID="{9D20991C-3C70-45FE-9DC6-58BBDDB224D5}" presName="textRect" presStyleLbl="revTx" presStyleIdx="0" presStyleCnt="7">
        <dgm:presLayoutVars>
          <dgm:chMax val="1"/>
          <dgm:chPref val="1"/>
        </dgm:presLayoutVars>
      </dgm:prSet>
      <dgm:spPr/>
    </dgm:pt>
    <dgm:pt modelId="{D079FF59-DF56-451F-B8A1-947365E4D403}" type="pres">
      <dgm:prSet presAssocID="{CA0A076F-2759-43FD-A7DB-7EBFCDD0C394}" presName="sibTrans" presStyleLbl="sibTrans2D1" presStyleIdx="0" presStyleCnt="0"/>
      <dgm:spPr/>
    </dgm:pt>
    <dgm:pt modelId="{D8BE4D8C-3548-4986-A65A-204BA7A48BD1}" type="pres">
      <dgm:prSet presAssocID="{2600683A-7441-407B-B957-0BB60CB7D34D}" presName="compNode" presStyleCnt="0"/>
      <dgm:spPr/>
    </dgm:pt>
    <dgm:pt modelId="{3A5CA23F-2CBE-4745-A272-4D1067129EAB}" type="pres">
      <dgm:prSet presAssocID="{2600683A-7441-407B-B957-0BB60CB7D34D}" presName="iconBgRect" presStyleLbl="bgShp" presStyleIdx="1" presStyleCnt="7"/>
      <dgm:spPr/>
    </dgm:pt>
    <dgm:pt modelId="{8D3894E6-1A84-4AA8-909C-138721A84180}" type="pres">
      <dgm:prSet presAssocID="{2600683A-7441-407B-B957-0BB60CB7D34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BB9EB261-93C3-4856-AAA7-931B0BC3D23A}" type="pres">
      <dgm:prSet presAssocID="{2600683A-7441-407B-B957-0BB60CB7D34D}" presName="spaceRect" presStyleCnt="0"/>
      <dgm:spPr/>
    </dgm:pt>
    <dgm:pt modelId="{7886A22C-D5B6-495B-8CD1-245E54B339A6}" type="pres">
      <dgm:prSet presAssocID="{2600683A-7441-407B-B957-0BB60CB7D34D}" presName="textRect" presStyleLbl="revTx" presStyleIdx="1" presStyleCnt="7">
        <dgm:presLayoutVars>
          <dgm:chMax val="1"/>
          <dgm:chPref val="1"/>
        </dgm:presLayoutVars>
      </dgm:prSet>
      <dgm:spPr/>
    </dgm:pt>
    <dgm:pt modelId="{60B59A7A-DD0D-4C90-80FB-4DAA5E3992C0}" type="pres">
      <dgm:prSet presAssocID="{CA9D81F7-7E73-470B-8E97-C0DFC71106DB}" presName="sibTrans" presStyleLbl="sibTrans2D1" presStyleIdx="0" presStyleCnt="0"/>
      <dgm:spPr/>
    </dgm:pt>
    <dgm:pt modelId="{B23515A1-D092-42A1-B3AE-659EC8C9C7ED}" type="pres">
      <dgm:prSet presAssocID="{5F4BBA35-FCB0-40DE-849D-D887E7CA2D2E}" presName="compNode" presStyleCnt="0"/>
      <dgm:spPr/>
    </dgm:pt>
    <dgm:pt modelId="{9BA4A485-045C-4C0F-B82C-74A13D66CB1F}" type="pres">
      <dgm:prSet presAssocID="{5F4BBA35-FCB0-40DE-849D-D887E7CA2D2E}" presName="iconBgRect" presStyleLbl="bgShp" presStyleIdx="2" presStyleCnt="7"/>
      <dgm:spPr/>
    </dgm:pt>
    <dgm:pt modelId="{6AFDE6AF-2BFF-4D0B-9605-3B8480EA86DD}" type="pres">
      <dgm:prSet presAssocID="{5F4BBA35-FCB0-40DE-849D-D887E7CA2D2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0204B1-30B9-441B-9B58-B46AE7A4C257}" type="pres">
      <dgm:prSet presAssocID="{5F4BBA35-FCB0-40DE-849D-D887E7CA2D2E}" presName="spaceRect" presStyleCnt="0"/>
      <dgm:spPr/>
    </dgm:pt>
    <dgm:pt modelId="{7AC71AD9-FFD8-447C-A989-61317FA6271D}" type="pres">
      <dgm:prSet presAssocID="{5F4BBA35-FCB0-40DE-849D-D887E7CA2D2E}" presName="textRect" presStyleLbl="revTx" presStyleIdx="2" presStyleCnt="7">
        <dgm:presLayoutVars>
          <dgm:chMax val="1"/>
          <dgm:chPref val="1"/>
        </dgm:presLayoutVars>
      </dgm:prSet>
      <dgm:spPr/>
    </dgm:pt>
    <dgm:pt modelId="{A5240E8C-3DD7-4967-91AB-00CC2AE95153}" type="pres">
      <dgm:prSet presAssocID="{C9DD3B2C-0CBD-4708-A01D-16797E0372C0}" presName="sibTrans" presStyleLbl="sibTrans2D1" presStyleIdx="0" presStyleCnt="0"/>
      <dgm:spPr/>
    </dgm:pt>
    <dgm:pt modelId="{ECDE739E-EE11-4758-A83F-F33787D459C9}" type="pres">
      <dgm:prSet presAssocID="{D61AB368-5DBE-48D2-A0CC-EEB817AA256B}" presName="compNode" presStyleCnt="0"/>
      <dgm:spPr/>
    </dgm:pt>
    <dgm:pt modelId="{17A1E962-BBE8-4EA6-8BA3-43AC591C2964}" type="pres">
      <dgm:prSet presAssocID="{D61AB368-5DBE-48D2-A0CC-EEB817AA256B}" presName="iconBgRect" presStyleLbl="bgShp" presStyleIdx="3" presStyleCnt="7"/>
      <dgm:spPr/>
    </dgm:pt>
    <dgm:pt modelId="{B47635F8-4250-4095-B0E5-B54485174F5A}" type="pres">
      <dgm:prSet presAssocID="{D61AB368-5DBE-48D2-A0CC-EEB817AA256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0A6B8AEE-4927-46A7-A9D0-A7C7012DB586}" type="pres">
      <dgm:prSet presAssocID="{D61AB368-5DBE-48D2-A0CC-EEB817AA256B}" presName="spaceRect" presStyleCnt="0"/>
      <dgm:spPr/>
    </dgm:pt>
    <dgm:pt modelId="{4C4AD647-F225-41D4-AC2C-C40B6AF5AEA5}" type="pres">
      <dgm:prSet presAssocID="{D61AB368-5DBE-48D2-A0CC-EEB817AA256B}" presName="textRect" presStyleLbl="revTx" presStyleIdx="3" presStyleCnt="7">
        <dgm:presLayoutVars>
          <dgm:chMax val="1"/>
          <dgm:chPref val="1"/>
        </dgm:presLayoutVars>
      </dgm:prSet>
      <dgm:spPr/>
    </dgm:pt>
    <dgm:pt modelId="{3053EA33-4A0C-45CC-85B7-69A82B8E7F6F}" type="pres">
      <dgm:prSet presAssocID="{AF630EF3-C6CE-40CF-A6E2-3047A9AC415B}" presName="sibTrans" presStyleLbl="sibTrans2D1" presStyleIdx="0" presStyleCnt="0"/>
      <dgm:spPr/>
    </dgm:pt>
    <dgm:pt modelId="{BB5E29CF-CCA9-495D-8335-6B24BDA17F34}" type="pres">
      <dgm:prSet presAssocID="{FC21A6B9-E243-46B5-A538-DE0D801D6636}" presName="compNode" presStyleCnt="0"/>
      <dgm:spPr/>
    </dgm:pt>
    <dgm:pt modelId="{9B5EB84E-79CA-4B35-8DD6-8127A2E8F49A}" type="pres">
      <dgm:prSet presAssocID="{FC21A6B9-E243-46B5-A538-DE0D801D6636}" presName="iconBgRect" presStyleLbl="bgShp" presStyleIdx="4" presStyleCnt="7"/>
      <dgm:spPr/>
    </dgm:pt>
    <dgm:pt modelId="{515F7862-12AC-4E69-B82F-D9B598998D7C}" type="pres">
      <dgm:prSet presAssocID="{FC21A6B9-E243-46B5-A538-DE0D801D663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7ACC4E99-43D8-4877-A642-9FE8740B97DA}" type="pres">
      <dgm:prSet presAssocID="{FC21A6B9-E243-46B5-A538-DE0D801D6636}" presName="spaceRect" presStyleCnt="0"/>
      <dgm:spPr/>
    </dgm:pt>
    <dgm:pt modelId="{40D0784E-E130-435E-90FB-68EE0690C7ED}" type="pres">
      <dgm:prSet presAssocID="{FC21A6B9-E243-46B5-A538-DE0D801D6636}" presName="textRect" presStyleLbl="revTx" presStyleIdx="4" presStyleCnt="7">
        <dgm:presLayoutVars>
          <dgm:chMax val="1"/>
          <dgm:chPref val="1"/>
        </dgm:presLayoutVars>
      </dgm:prSet>
      <dgm:spPr/>
    </dgm:pt>
    <dgm:pt modelId="{17DF2531-FE65-43D4-9C62-B0FA66CF4D5F}" type="pres">
      <dgm:prSet presAssocID="{76839391-3B28-41AD-A1A7-643A7C2B045D}" presName="sibTrans" presStyleLbl="sibTrans2D1" presStyleIdx="0" presStyleCnt="0"/>
      <dgm:spPr/>
    </dgm:pt>
    <dgm:pt modelId="{A83EB409-5046-4010-8D95-F8F3A6F121FE}" type="pres">
      <dgm:prSet presAssocID="{21A0AAAB-42A6-4189-AE1A-591D24A5D150}" presName="compNode" presStyleCnt="0"/>
      <dgm:spPr/>
    </dgm:pt>
    <dgm:pt modelId="{090A80C7-D64C-4DD5-A234-67BD04B49872}" type="pres">
      <dgm:prSet presAssocID="{21A0AAAB-42A6-4189-AE1A-591D24A5D150}" presName="iconBgRect" presStyleLbl="bgShp" presStyleIdx="5" presStyleCnt="7"/>
      <dgm:spPr/>
    </dgm:pt>
    <dgm:pt modelId="{58D01FB5-36FA-4809-9BC7-386319E036D1}" type="pres">
      <dgm:prSet presAssocID="{21A0AAAB-42A6-4189-AE1A-591D24A5D15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ave"/>
        </a:ext>
      </dgm:extLst>
    </dgm:pt>
    <dgm:pt modelId="{9397608C-C76F-47F1-A72F-C806A5EA30ED}" type="pres">
      <dgm:prSet presAssocID="{21A0AAAB-42A6-4189-AE1A-591D24A5D150}" presName="spaceRect" presStyleCnt="0"/>
      <dgm:spPr/>
    </dgm:pt>
    <dgm:pt modelId="{5E6E8087-3392-40AF-87B2-05120ACD35D7}" type="pres">
      <dgm:prSet presAssocID="{21A0AAAB-42A6-4189-AE1A-591D24A5D150}" presName="textRect" presStyleLbl="revTx" presStyleIdx="5" presStyleCnt="7">
        <dgm:presLayoutVars>
          <dgm:chMax val="1"/>
          <dgm:chPref val="1"/>
        </dgm:presLayoutVars>
      </dgm:prSet>
      <dgm:spPr/>
    </dgm:pt>
    <dgm:pt modelId="{BFAEBAD9-F58F-462D-822F-21E24484BBE8}" type="pres">
      <dgm:prSet presAssocID="{9B1A398D-D60B-47B7-9FCB-97D5CC571BFE}" presName="sibTrans" presStyleLbl="sibTrans2D1" presStyleIdx="0" presStyleCnt="0"/>
      <dgm:spPr/>
    </dgm:pt>
    <dgm:pt modelId="{99494621-3752-41DC-A15F-2E85E29EE089}" type="pres">
      <dgm:prSet presAssocID="{2850E1E7-5842-4DD2-83DD-CEA26559896B}" presName="compNode" presStyleCnt="0"/>
      <dgm:spPr/>
    </dgm:pt>
    <dgm:pt modelId="{397C5056-06B8-4406-A4C2-42B34CEF384A}" type="pres">
      <dgm:prSet presAssocID="{2850E1E7-5842-4DD2-83DD-CEA26559896B}" presName="iconBgRect" presStyleLbl="bgShp" presStyleIdx="6" presStyleCnt="7"/>
      <dgm:spPr/>
    </dgm:pt>
    <dgm:pt modelId="{2A091226-D90C-4921-95BD-52A3A93AB651}" type="pres">
      <dgm:prSet presAssocID="{2850E1E7-5842-4DD2-83DD-CEA26559896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A0966905-8C4C-4938-8B7A-28A91FA8145C}" type="pres">
      <dgm:prSet presAssocID="{2850E1E7-5842-4DD2-83DD-CEA26559896B}" presName="spaceRect" presStyleCnt="0"/>
      <dgm:spPr/>
    </dgm:pt>
    <dgm:pt modelId="{A58530DC-AE12-413F-AAF4-8B2DE2182A66}" type="pres">
      <dgm:prSet presAssocID="{2850E1E7-5842-4DD2-83DD-CEA26559896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1C18C0C-973A-49C0-BA4C-37508D0248D6}" srcId="{B08C9928-DF03-4307-A77C-C7F3C0229738}" destId="{FC21A6B9-E243-46B5-A538-DE0D801D6636}" srcOrd="4" destOrd="0" parTransId="{BB5AB6A8-89FC-46BE-B64E-127D332D2D8F}" sibTransId="{76839391-3B28-41AD-A1A7-643A7C2B045D}"/>
    <dgm:cxn modelId="{B04A3C0D-1153-4CBD-9EB7-0E8268C8806C}" type="presOf" srcId="{21A0AAAB-42A6-4189-AE1A-591D24A5D150}" destId="{5E6E8087-3392-40AF-87B2-05120ACD35D7}" srcOrd="0" destOrd="0" presId="urn:microsoft.com/office/officeart/2018/2/layout/IconCircleList"/>
    <dgm:cxn modelId="{09954F15-F2AC-41CC-91DF-D2A2DBFC09FC}" type="presOf" srcId="{5F4BBA35-FCB0-40DE-849D-D887E7CA2D2E}" destId="{7AC71AD9-FFD8-447C-A989-61317FA6271D}" srcOrd="0" destOrd="0" presId="urn:microsoft.com/office/officeart/2018/2/layout/IconCircleList"/>
    <dgm:cxn modelId="{F052F91B-B624-494E-8502-FDC241BE1450}" srcId="{B08C9928-DF03-4307-A77C-C7F3C0229738}" destId="{9D20991C-3C70-45FE-9DC6-58BBDDB224D5}" srcOrd="0" destOrd="0" parTransId="{A4EAF5D2-524C-40C2-8015-A13DECD4D125}" sibTransId="{CA0A076F-2759-43FD-A7DB-7EBFCDD0C394}"/>
    <dgm:cxn modelId="{E6829D2B-2117-4EE7-9AB3-EBE9C62E0476}" type="presOf" srcId="{FC21A6B9-E243-46B5-A538-DE0D801D6636}" destId="{40D0784E-E130-435E-90FB-68EE0690C7ED}" srcOrd="0" destOrd="0" presId="urn:microsoft.com/office/officeart/2018/2/layout/IconCircleList"/>
    <dgm:cxn modelId="{8B5AF538-0294-474C-8BEC-0EE74F8AF4B0}" type="presOf" srcId="{2600683A-7441-407B-B957-0BB60CB7D34D}" destId="{7886A22C-D5B6-495B-8CD1-245E54B339A6}" srcOrd="0" destOrd="0" presId="urn:microsoft.com/office/officeart/2018/2/layout/IconCircleList"/>
    <dgm:cxn modelId="{B8813F43-E1AA-47F2-B182-BC262946EC78}" type="presOf" srcId="{CA9D81F7-7E73-470B-8E97-C0DFC71106DB}" destId="{60B59A7A-DD0D-4C90-80FB-4DAA5E3992C0}" srcOrd="0" destOrd="0" presId="urn:microsoft.com/office/officeart/2018/2/layout/IconCircleList"/>
    <dgm:cxn modelId="{6E955864-3CEA-4F63-8120-21194DA36605}" srcId="{B08C9928-DF03-4307-A77C-C7F3C0229738}" destId="{21A0AAAB-42A6-4189-AE1A-591D24A5D150}" srcOrd="5" destOrd="0" parTransId="{45D99CF2-DBF2-44CD-9E92-BD6938B490CA}" sibTransId="{9B1A398D-D60B-47B7-9FCB-97D5CC571BFE}"/>
    <dgm:cxn modelId="{26840A65-9C70-403A-A05E-45F17B91167A}" type="presOf" srcId="{9D20991C-3C70-45FE-9DC6-58BBDDB224D5}" destId="{9E51A4C3-46DF-4003-8255-CE2A7BD2DBAB}" srcOrd="0" destOrd="0" presId="urn:microsoft.com/office/officeart/2018/2/layout/IconCircleList"/>
    <dgm:cxn modelId="{6F238E8B-53C6-41E2-9047-704C2083FD04}" srcId="{B08C9928-DF03-4307-A77C-C7F3C0229738}" destId="{5F4BBA35-FCB0-40DE-849D-D887E7CA2D2E}" srcOrd="2" destOrd="0" parTransId="{6E48B230-E0F7-4C17-84CF-4A2A8CBA6FF4}" sibTransId="{C9DD3B2C-0CBD-4708-A01D-16797E0372C0}"/>
    <dgm:cxn modelId="{9995428C-414F-46D5-91F3-2B63597F0689}" type="presOf" srcId="{B08C9928-DF03-4307-A77C-C7F3C0229738}" destId="{A5410B50-B3F8-4609-B1B3-EC73BE03AA07}" srcOrd="0" destOrd="0" presId="urn:microsoft.com/office/officeart/2018/2/layout/IconCircleList"/>
    <dgm:cxn modelId="{03E34C8C-1B1E-4DDE-9F25-A85AFD0D3E95}" srcId="{B08C9928-DF03-4307-A77C-C7F3C0229738}" destId="{2850E1E7-5842-4DD2-83DD-CEA26559896B}" srcOrd="6" destOrd="0" parTransId="{405E9905-D640-47F8-9889-F9BF5A6AD8EF}" sibTransId="{57951EC0-3BAB-4880-BD19-2862C00522F7}"/>
    <dgm:cxn modelId="{320C8097-0AD4-45FA-B46E-D005D7BDAD48}" type="presOf" srcId="{2850E1E7-5842-4DD2-83DD-CEA26559896B}" destId="{A58530DC-AE12-413F-AAF4-8B2DE2182A66}" srcOrd="0" destOrd="0" presId="urn:microsoft.com/office/officeart/2018/2/layout/IconCircleList"/>
    <dgm:cxn modelId="{1B092098-C090-47F4-8063-DB2769A122CA}" srcId="{B08C9928-DF03-4307-A77C-C7F3C0229738}" destId="{D61AB368-5DBE-48D2-A0CC-EEB817AA256B}" srcOrd="3" destOrd="0" parTransId="{28A8E930-BC4C-4972-A71A-8946ED63A55B}" sibTransId="{AF630EF3-C6CE-40CF-A6E2-3047A9AC415B}"/>
    <dgm:cxn modelId="{E6C2DBAE-3247-4C62-93E5-B672133B218F}" type="presOf" srcId="{76839391-3B28-41AD-A1A7-643A7C2B045D}" destId="{17DF2531-FE65-43D4-9C62-B0FA66CF4D5F}" srcOrd="0" destOrd="0" presId="urn:microsoft.com/office/officeart/2018/2/layout/IconCircleList"/>
    <dgm:cxn modelId="{A12464BB-BD89-4F17-82C1-57A5AF2D3070}" type="presOf" srcId="{CA0A076F-2759-43FD-A7DB-7EBFCDD0C394}" destId="{D079FF59-DF56-451F-B8A1-947365E4D403}" srcOrd="0" destOrd="0" presId="urn:microsoft.com/office/officeart/2018/2/layout/IconCircleList"/>
    <dgm:cxn modelId="{81C43CD0-B4BB-4ECF-9F70-AD5969587913}" type="presOf" srcId="{C9DD3B2C-0CBD-4708-A01D-16797E0372C0}" destId="{A5240E8C-3DD7-4967-91AB-00CC2AE95153}" srcOrd="0" destOrd="0" presId="urn:microsoft.com/office/officeart/2018/2/layout/IconCircleList"/>
    <dgm:cxn modelId="{0C67C9D2-9941-4730-A2F0-BD2B9E3468CB}" type="presOf" srcId="{AF630EF3-C6CE-40CF-A6E2-3047A9AC415B}" destId="{3053EA33-4A0C-45CC-85B7-69A82B8E7F6F}" srcOrd="0" destOrd="0" presId="urn:microsoft.com/office/officeart/2018/2/layout/IconCircleList"/>
    <dgm:cxn modelId="{098094D4-5029-4359-BB67-8EA9DFCC73D9}" srcId="{B08C9928-DF03-4307-A77C-C7F3C0229738}" destId="{2600683A-7441-407B-B957-0BB60CB7D34D}" srcOrd="1" destOrd="0" parTransId="{354994C6-1BA7-49D8-AF39-68AF4B865532}" sibTransId="{CA9D81F7-7E73-470B-8E97-C0DFC71106DB}"/>
    <dgm:cxn modelId="{CD2FDFD4-66D3-4DA1-BDB5-5F9F6EF69396}" type="presOf" srcId="{D61AB368-5DBE-48D2-A0CC-EEB817AA256B}" destId="{4C4AD647-F225-41D4-AC2C-C40B6AF5AEA5}" srcOrd="0" destOrd="0" presId="urn:microsoft.com/office/officeart/2018/2/layout/IconCircleList"/>
    <dgm:cxn modelId="{F0EF65DF-4C25-4A44-A719-38E72A712CE3}" type="presOf" srcId="{9B1A398D-D60B-47B7-9FCB-97D5CC571BFE}" destId="{BFAEBAD9-F58F-462D-822F-21E24484BBE8}" srcOrd="0" destOrd="0" presId="urn:microsoft.com/office/officeart/2018/2/layout/IconCircleList"/>
    <dgm:cxn modelId="{E631D359-5829-4B72-8A3B-2A4EA893C1FF}" type="presParOf" srcId="{A5410B50-B3F8-4609-B1B3-EC73BE03AA07}" destId="{EFDE5539-3031-4B8C-8925-5B999DD4F519}" srcOrd="0" destOrd="0" presId="urn:microsoft.com/office/officeart/2018/2/layout/IconCircleList"/>
    <dgm:cxn modelId="{657D842F-6E22-4CED-9985-23A98450F7E2}" type="presParOf" srcId="{EFDE5539-3031-4B8C-8925-5B999DD4F519}" destId="{C46C7497-72D4-47B8-94C5-CE10841CC080}" srcOrd="0" destOrd="0" presId="urn:microsoft.com/office/officeart/2018/2/layout/IconCircleList"/>
    <dgm:cxn modelId="{111751D3-6933-4782-B12B-623ECA857E12}" type="presParOf" srcId="{C46C7497-72D4-47B8-94C5-CE10841CC080}" destId="{B5F9BD7A-5DE5-47B4-8983-CCB4ECC34E0F}" srcOrd="0" destOrd="0" presId="urn:microsoft.com/office/officeart/2018/2/layout/IconCircleList"/>
    <dgm:cxn modelId="{B2BF66B8-FA36-451F-B18B-D488EE8BE751}" type="presParOf" srcId="{C46C7497-72D4-47B8-94C5-CE10841CC080}" destId="{74556EB9-DD19-4DED-9F42-38A22CC03BF7}" srcOrd="1" destOrd="0" presId="urn:microsoft.com/office/officeart/2018/2/layout/IconCircleList"/>
    <dgm:cxn modelId="{A24E2C66-7050-4AE0-B08F-3C6062F0B84B}" type="presParOf" srcId="{C46C7497-72D4-47B8-94C5-CE10841CC080}" destId="{D5FF6D62-3A8C-4B8B-9F95-A40D47E1FCD6}" srcOrd="2" destOrd="0" presId="urn:microsoft.com/office/officeart/2018/2/layout/IconCircleList"/>
    <dgm:cxn modelId="{BF03AF2F-500A-41D4-A810-EA6935F1DB76}" type="presParOf" srcId="{C46C7497-72D4-47B8-94C5-CE10841CC080}" destId="{9E51A4C3-46DF-4003-8255-CE2A7BD2DBAB}" srcOrd="3" destOrd="0" presId="urn:microsoft.com/office/officeart/2018/2/layout/IconCircleList"/>
    <dgm:cxn modelId="{A3CD429E-BA84-45C4-A77B-B65F2A4AC9F5}" type="presParOf" srcId="{EFDE5539-3031-4B8C-8925-5B999DD4F519}" destId="{D079FF59-DF56-451F-B8A1-947365E4D403}" srcOrd="1" destOrd="0" presId="urn:microsoft.com/office/officeart/2018/2/layout/IconCircleList"/>
    <dgm:cxn modelId="{456CD8DA-7A1C-414A-B099-B6D8960821D0}" type="presParOf" srcId="{EFDE5539-3031-4B8C-8925-5B999DD4F519}" destId="{D8BE4D8C-3548-4986-A65A-204BA7A48BD1}" srcOrd="2" destOrd="0" presId="urn:microsoft.com/office/officeart/2018/2/layout/IconCircleList"/>
    <dgm:cxn modelId="{4DF3F182-2858-4F86-8BA8-7AE30308126D}" type="presParOf" srcId="{D8BE4D8C-3548-4986-A65A-204BA7A48BD1}" destId="{3A5CA23F-2CBE-4745-A272-4D1067129EAB}" srcOrd="0" destOrd="0" presId="urn:microsoft.com/office/officeart/2018/2/layout/IconCircleList"/>
    <dgm:cxn modelId="{B6CF8A70-5BE0-4135-BF51-BE6E9D9D5DEB}" type="presParOf" srcId="{D8BE4D8C-3548-4986-A65A-204BA7A48BD1}" destId="{8D3894E6-1A84-4AA8-909C-138721A84180}" srcOrd="1" destOrd="0" presId="urn:microsoft.com/office/officeart/2018/2/layout/IconCircleList"/>
    <dgm:cxn modelId="{64677F0A-8977-4EC5-9437-9CE9CBA4C486}" type="presParOf" srcId="{D8BE4D8C-3548-4986-A65A-204BA7A48BD1}" destId="{BB9EB261-93C3-4856-AAA7-931B0BC3D23A}" srcOrd="2" destOrd="0" presId="urn:microsoft.com/office/officeart/2018/2/layout/IconCircleList"/>
    <dgm:cxn modelId="{273DF7D9-83BA-4175-A06B-FCCD93B2EF83}" type="presParOf" srcId="{D8BE4D8C-3548-4986-A65A-204BA7A48BD1}" destId="{7886A22C-D5B6-495B-8CD1-245E54B339A6}" srcOrd="3" destOrd="0" presId="urn:microsoft.com/office/officeart/2018/2/layout/IconCircleList"/>
    <dgm:cxn modelId="{2DC994EC-09E6-4652-9475-4B58A0DFCD41}" type="presParOf" srcId="{EFDE5539-3031-4B8C-8925-5B999DD4F519}" destId="{60B59A7A-DD0D-4C90-80FB-4DAA5E3992C0}" srcOrd="3" destOrd="0" presId="urn:microsoft.com/office/officeart/2018/2/layout/IconCircleList"/>
    <dgm:cxn modelId="{4EA78337-3706-48A3-BDC9-4951F13CEF0D}" type="presParOf" srcId="{EFDE5539-3031-4B8C-8925-5B999DD4F519}" destId="{B23515A1-D092-42A1-B3AE-659EC8C9C7ED}" srcOrd="4" destOrd="0" presId="urn:microsoft.com/office/officeart/2018/2/layout/IconCircleList"/>
    <dgm:cxn modelId="{92AC5A69-1868-415F-879B-5EF7E6AE3982}" type="presParOf" srcId="{B23515A1-D092-42A1-B3AE-659EC8C9C7ED}" destId="{9BA4A485-045C-4C0F-B82C-74A13D66CB1F}" srcOrd="0" destOrd="0" presId="urn:microsoft.com/office/officeart/2018/2/layout/IconCircleList"/>
    <dgm:cxn modelId="{B76B9B21-1F02-4490-8A5E-590EBCB88F71}" type="presParOf" srcId="{B23515A1-D092-42A1-B3AE-659EC8C9C7ED}" destId="{6AFDE6AF-2BFF-4D0B-9605-3B8480EA86DD}" srcOrd="1" destOrd="0" presId="urn:microsoft.com/office/officeart/2018/2/layout/IconCircleList"/>
    <dgm:cxn modelId="{66D2D4C6-520D-413C-BBF8-BFA46A8F9464}" type="presParOf" srcId="{B23515A1-D092-42A1-B3AE-659EC8C9C7ED}" destId="{9A0204B1-30B9-441B-9B58-B46AE7A4C257}" srcOrd="2" destOrd="0" presId="urn:microsoft.com/office/officeart/2018/2/layout/IconCircleList"/>
    <dgm:cxn modelId="{72D5B938-457A-4E74-9A08-AF06970B6E77}" type="presParOf" srcId="{B23515A1-D092-42A1-B3AE-659EC8C9C7ED}" destId="{7AC71AD9-FFD8-447C-A989-61317FA6271D}" srcOrd="3" destOrd="0" presId="urn:microsoft.com/office/officeart/2018/2/layout/IconCircleList"/>
    <dgm:cxn modelId="{2A0E17D9-FD6E-48E8-B796-906C35FBBD67}" type="presParOf" srcId="{EFDE5539-3031-4B8C-8925-5B999DD4F519}" destId="{A5240E8C-3DD7-4967-91AB-00CC2AE95153}" srcOrd="5" destOrd="0" presId="urn:microsoft.com/office/officeart/2018/2/layout/IconCircleList"/>
    <dgm:cxn modelId="{4592DD02-BD9E-4177-AE8D-26FE6FA6A21D}" type="presParOf" srcId="{EFDE5539-3031-4B8C-8925-5B999DD4F519}" destId="{ECDE739E-EE11-4758-A83F-F33787D459C9}" srcOrd="6" destOrd="0" presId="urn:microsoft.com/office/officeart/2018/2/layout/IconCircleList"/>
    <dgm:cxn modelId="{D8A58B82-B987-4254-86E1-E60B7A32D0B5}" type="presParOf" srcId="{ECDE739E-EE11-4758-A83F-F33787D459C9}" destId="{17A1E962-BBE8-4EA6-8BA3-43AC591C2964}" srcOrd="0" destOrd="0" presId="urn:microsoft.com/office/officeart/2018/2/layout/IconCircleList"/>
    <dgm:cxn modelId="{4139B54C-6D9D-4CFE-BE5E-7686CA5CABF9}" type="presParOf" srcId="{ECDE739E-EE11-4758-A83F-F33787D459C9}" destId="{B47635F8-4250-4095-B0E5-B54485174F5A}" srcOrd="1" destOrd="0" presId="urn:microsoft.com/office/officeart/2018/2/layout/IconCircleList"/>
    <dgm:cxn modelId="{9CAE2C42-0CD7-4F4D-971E-319E5BED6887}" type="presParOf" srcId="{ECDE739E-EE11-4758-A83F-F33787D459C9}" destId="{0A6B8AEE-4927-46A7-A9D0-A7C7012DB586}" srcOrd="2" destOrd="0" presId="urn:microsoft.com/office/officeart/2018/2/layout/IconCircleList"/>
    <dgm:cxn modelId="{5E24BD6C-98C6-4D34-972A-AF66FA9AD85E}" type="presParOf" srcId="{ECDE739E-EE11-4758-A83F-F33787D459C9}" destId="{4C4AD647-F225-41D4-AC2C-C40B6AF5AEA5}" srcOrd="3" destOrd="0" presId="urn:microsoft.com/office/officeart/2018/2/layout/IconCircleList"/>
    <dgm:cxn modelId="{1B0BA697-DFC1-458C-8C57-3E5BB089515D}" type="presParOf" srcId="{EFDE5539-3031-4B8C-8925-5B999DD4F519}" destId="{3053EA33-4A0C-45CC-85B7-69A82B8E7F6F}" srcOrd="7" destOrd="0" presId="urn:microsoft.com/office/officeart/2018/2/layout/IconCircleList"/>
    <dgm:cxn modelId="{E3AFCB26-5DF8-49B8-B194-A7F573A2DB5E}" type="presParOf" srcId="{EFDE5539-3031-4B8C-8925-5B999DD4F519}" destId="{BB5E29CF-CCA9-495D-8335-6B24BDA17F34}" srcOrd="8" destOrd="0" presId="urn:microsoft.com/office/officeart/2018/2/layout/IconCircleList"/>
    <dgm:cxn modelId="{3D079302-C24A-48F8-8258-82DDDD8AC729}" type="presParOf" srcId="{BB5E29CF-CCA9-495D-8335-6B24BDA17F34}" destId="{9B5EB84E-79CA-4B35-8DD6-8127A2E8F49A}" srcOrd="0" destOrd="0" presId="urn:microsoft.com/office/officeart/2018/2/layout/IconCircleList"/>
    <dgm:cxn modelId="{82F5246B-042E-4B7D-BE65-5EA2DD4B2211}" type="presParOf" srcId="{BB5E29CF-CCA9-495D-8335-6B24BDA17F34}" destId="{515F7862-12AC-4E69-B82F-D9B598998D7C}" srcOrd="1" destOrd="0" presId="urn:microsoft.com/office/officeart/2018/2/layout/IconCircleList"/>
    <dgm:cxn modelId="{81DE5DBC-04A5-45E7-9BF6-83DC85F24AE1}" type="presParOf" srcId="{BB5E29CF-CCA9-495D-8335-6B24BDA17F34}" destId="{7ACC4E99-43D8-4877-A642-9FE8740B97DA}" srcOrd="2" destOrd="0" presId="urn:microsoft.com/office/officeart/2018/2/layout/IconCircleList"/>
    <dgm:cxn modelId="{1F91103A-2A57-4994-AC70-D297B4EC6B11}" type="presParOf" srcId="{BB5E29CF-CCA9-495D-8335-6B24BDA17F34}" destId="{40D0784E-E130-435E-90FB-68EE0690C7ED}" srcOrd="3" destOrd="0" presId="urn:microsoft.com/office/officeart/2018/2/layout/IconCircleList"/>
    <dgm:cxn modelId="{B53C94D3-2802-4557-A89C-59693900B6D6}" type="presParOf" srcId="{EFDE5539-3031-4B8C-8925-5B999DD4F519}" destId="{17DF2531-FE65-43D4-9C62-B0FA66CF4D5F}" srcOrd="9" destOrd="0" presId="urn:microsoft.com/office/officeart/2018/2/layout/IconCircleList"/>
    <dgm:cxn modelId="{5991F4E0-B7E1-4C6C-B354-B37C39404B2C}" type="presParOf" srcId="{EFDE5539-3031-4B8C-8925-5B999DD4F519}" destId="{A83EB409-5046-4010-8D95-F8F3A6F121FE}" srcOrd="10" destOrd="0" presId="urn:microsoft.com/office/officeart/2018/2/layout/IconCircleList"/>
    <dgm:cxn modelId="{11240C83-6A00-4F0E-9DD7-26E47B45CE3B}" type="presParOf" srcId="{A83EB409-5046-4010-8D95-F8F3A6F121FE}" destId="{090A80C7-D64C-4DD5-A234-67BD04B49872}" srcOrd="0" destOrd="0" presId="urn:microsoft.com/office/officeart/2018/2/layout/IconCircleList"/>
    <dgm:cxn modelId="{EADDDA94-9A86-4E7F-9DF7-9BD9D44B84D8}" type="presParOf" srcId="{A83EB409-5046-4010-8D95-F8F3A6F121FE}" destId="{58D01FB5-36FA-4809-9BC7-386319E036D1}" srcOrd="1" destOrd="0" presId="urn:microsoft.com/office/officeart/2018/2/layout/IconCircleList"/>
    <dgm:cxn modelId="{D451E80C-3142-4B3F-A853-FCABA3D0E363}" type="presParOf" srcId="{A83EB409-5046-4010-8D95-F8F3A6F121FE}" destId="{9397608C-C76F-47F1-A72F-C806A5EA30ED}" srcOrd="2" destOrd="0" presId="urn:microsoft.com/office/officeart/2018/2/layout/IconCircleList"/>
    <dgm:cxn modelId="{09B30CB8-22F2-4D79-81B6-75F6609EDC6C}" type="presParOf" srcId="{A83EB409-5046-4010-8D95-F8F3A6F121FE}" destId="{5E6E8087-3392-40AF-87B2-05120ACD35D7}" srcOrd="3" destOrd="0" presId="urn:microsoft.com/office/officeart/2018/2/layout/IconCircleList"/>
    <dgm:cxn modelId="{500242B1-1C51-4814-810C-4D1D349D1731}" type="presParOf" srcId="{EFDE5539-3031-4B8C-8925-5B999DD4F519}" destId="{BFAEBAD9-F58F-462D-822F-21E24484BBE8}" srcOrd="11" destOrd="0" presId="urn:microsoft.com/office/officeart/2018/2/layout/IconCircleList"/>
    <dgm:cxn modelId="{872C0C7C-F907-408E-BE03-D1D300CC9A69}" type="presParOf" srcId="{EFDE5539-3031-4B8C-8925-5B999DD4F519}" destId="{99494621-3752-41DC-A15F-2E85E29EE089}" srcOrd="12" destOrd="0" presId="urn:microsoft.com/office/officeart/2018/2/layout/IconCircleList"/>
    <dgm:cxn modelId="{E5C06F1A-BCC4-4AB1-8C56-1AC49EDC484A}" type="presParOf" srcId="{99494621-3752-41DC-A15F-2E85E29EE089}" destId="{397C5056-06B8-4406-A4C2-42B34CEF384A}" srcOrd="0" destOrd="0" presId="urn:microsoft.com/office/officeart/2018/2/layout/IconCircleList"/>
    <dgm:cxn modelId="{9EF8C8A0-3C2D-4434-B339-A1A662D5C341}" type="presParOf" srcId="{99494621-3752-41DC-A15F-2E85E29EE089}" destId="{2A091226-D90C-4921-95BD-52A3A93AB651}" srcOrd="1" destOrd="0" presId="urn:microsoft.com/office/officeart/2018/2/layout/IconCircleList"/>
    <dgm:cxn modelId="{95362F3D-40BC-4B5B-924B-10525989DAC1}" type="presParOf" srcId="{99494621-3752-41DC-A15F-2E85E29EE089}" destId="{A0966905-8C4C-4938-8B7A-28A91FA8145C}" srcOrd="2" destOrd="0" presId="urn:microsoft.com/office/officeart/2018/2/layout/IconCircleList"/>
    <dgm:cxn modelId="{BBB7DE4E-EE7E-487E-BB71-12D215C9E4EC}" type="presParOf" srcId="{99494621-3752-41DC-A15F-2E85E29EE089}" destId="{A58530DC-AE12-413F-AAF4-8B2DE2182A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9BD7A-5DE5-47B4-8983-CCB4ECC34E0F}">
      <dsp:nvSpPr>
        <dsp:cNvPr id="0" name=""/>
        <dsp:cNvSpPr/>
      </dsp:nvSpPr>
      <dsp:spPr>
        <a:xfrm>
          <a:off x="344932" y="52176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56EB9-DD19-4DED-9F42-38A22CC03BF7}">
      <dsp:nvSpPr>
        <dsp:cNvPr id="0" name=""/>
        <dsp:cNvSpPr/>
      </dsp:nvSpPr>
      <dsp:spPr>
        <a:xfrm>
          <a:off x="515480" y="222724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1A4C3-46DF-4003-8255-CE2A7BD2DBAB}">
      <dsp:nvSpPr>
        <dsp:cNvPr id="0" name=""/>
        <dsp:cNvSpPr/>
      </dsp:nvSpPr>
      <dsp:spPr>
        <a:xfrm>
          <a:off x="1331094" y="5217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Background</a:t>
          </a:r>
        </a:p>
      </dsp:txBody>
      <dsp:txXfrm>
        <a:off x="1331094" y="52176"/>
        <a:ext cx="1914313" cy="812133"/>
      </dsp:txXfrm>
    </dsp:sp>
    <dsp:sp modelId="{3A5CA23F-2CBE-4745-A272-4D1067129EAB}">
      <dsp:nvSpPr>
        <dsp:cNvPr id="0" name=""/>
        <dsp:cNvSpPr/>
      </dsp:nvSpPr>
      <dsp:spPr>
        <a:xfrm>
          <a:off x="3578962" y="52176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894E6-1A84-4AA8-909C-138721A84180}">
      <dsp:nvSpPr>
        <dsp:cNvPr id="0" name=""/>
        <dsp:cNvSpPr/>
      </dsp:nvSpPr>
      <dsp:spPr>
        <a:xfrm>
          <a:off x="3749510" y="222724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6A22C-D5B6-495B-8CD1-245E54B339A6}">
      <dsp:nvSpPr>
        <dsp:cNvPr id="0" name=""/>
        <dsp:cNvSpPr/>
      </dsp:nvSpPr>
      <dsp:spPr>
        <a:xfrm>
          <a:off x="4565123" y="5217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Attack Scenario</a:t>
          </a:r>
        </a:p>
      </dsp:txBody>
      <dsp:txXfrm>
        <a:off x="4565123" y="52176"/>
        <a:ext cx="1914313" cy="812133"/>
      </dsp:txXfrm>
    </dsp:sp>
    <dsp:sp modelId="{9BA4A485-045C-4C0F-B82C-74A13D66CB1F}">
      <dsp:nvSpPr>
        <dsp:cNvPr id="0" name=""/>
        <dsp:cNvSpPr/>
      </dsp:nvSpPr>
      <dsp:spPr>
        <a:xfrm>
          <a:off x="6812992" y="52176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DE6AF-2BFF-4D0B-9605-3B8480EA86DD}">
      <dsp:nvSpPr>
        <dsp:cNvPr id="0" name=""/>
        <dsp:cNvSpPr/>
      </dsp:nvSpPr>
      <dsp:spPr>
        <a:xfrm>
          <a:off x="6983540" y="222724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71AD9-FFD8-447C-A989-61317FA6271D}">
      <dsp:nvSpPr>
        <dsp:cNvPr id="0" name=""/>
        <dsp:cNvSpPr/>
      </dsp:nvSpPr>
      <dsp:spPr>
        <a:xfrm>
          <a:off x="7799153" y="5217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Adversarial Model</a:t>
          </a:r>
        </a:p>
      </dsp:txBody>
      <dsp:txXfrm>
        <a:off x="7799153" y="52176"/>
        <a:ext cx="1914313" cy="812133"/>
      </dsp:txXfrm>
    </dsp:sp>
    <dsp:sp modelId="{17A1E962-BBE8-4EA6-8BA3-43AC591C2964}">
      <dsp:nvSpPr>
        <dsp:cNvPr id="0" name=""/>
        <dsp:cNvSpPr/>
      </dsp:nvSpPr>
      <dsp:spPr>
        <a:xfrm>
          <a:off x="344932" y="1518745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635F8-4250-4095-B0E5-B54485174F5A}">
      <dsp:nvSpPr>
        <dsp:cNvPr id="0" name=""/>
        <dsp:cNvSpPr/>
      </dsp:nvSpPr>
      <dsp:spPr>
        <a:xfrm>
          <a:off x="515480" y="1689293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D647-F225-41D4-AC2C-C40B6AF5AEA5}">
      <dsp:nvSpPr>
        <dsp:cNvPr id="0" name=""/>
        <dsp:cNvSpPr/>
      </dsp:nvSpPr>
      <dsp:spPr>
        <a:xfrm>
          <a:off x="1331094" y="151874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Attack Design</a:t>
          </a:r>
        </a:p>
      </dsp:txBody>
      <dsp:txXfrm>
        <a:off x="1331094" y="1518745"/>
        <a:ext cx="1914313" cy="812133"/>
      </dsp:txXfrm>
    </dsp:sp>
    <dsp:sp modelId="{9B5EB84E-79CA-4B35-8DD6-8127A2E8F49A}">
      <dsp:nvSpPr>
        <dsp:cNvPr id="0" name=""/>
        <dsp:cNvSpPr/>
      </dsp:nvSpPr>
      <dsp:spPr>
        <a:xfrm>
          <a:off x="3578962" y="1518745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F7862-12AC-4E69-B82F-D9B598998D7C}">
      <dsp:nvSpPr>
        <dsp:cNvPr id="0" name=""/>
        <dsp:cNvSpPr/>
      </dsp:nvSpPr>
      <dsp:spPr>
        <a:xfrm>
          <a:off x="3749510" y="1689293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0784E-E130-435E-90FB-68EE0690C7ED}">
      <dsp:nvSpPr>
        <dsp:cNvPr id="0" name=""/>
        <dsp:cNvSpPr/>
      </dsp:nvSpPr>
      <dsp:spPr>
        <a:xfrm>
          <a:off x="4565123" y="151874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Evaluation</a:t>
          </a:r>
        </a:p>
      </dsp:txBody>
      <dsp:txXfrm>
        <a:off x="4565123" y="1518745"/>
        <a:ext cx="1914313" cy="812133"/>
      </dsp:txXfrm>
    </dsp:sp>
    <dsp:sp modelId="{090A80C7-D64C-4DD5-A234-67BD04B49872}">
      <dsp:nvSpPr>
        <dsp:cNvPr id="0" name=""/>
        <dsp:cNvSpPr/>
      </dsp:nvSpPr>
      <dsp:spPr>
        <a:xfrm>
          <a:off x="6812992" y="1518745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01FB5-36FA-4809-9BC7-386319E036D1}">
      <dsp:nvSpPr>
        <dsp:cNvPr id="0" name=""/>
        <dsp:cNvSpPr/>
      </dsp:nvSpPr>
      <dsp:spPr>
        <a:xfrm>
          <a:off x="6983540" y="1689293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E8087-3392-40AF-87B2-05120ACD35D7}">
      <dsp:nvSpPr>
        <dsp:cNvPr id="0" name=""/>
        <dsp:cNvSpPr/>
      </dsp:nvSpPr>
      <dsp:spPr>
        <a:xfrm>
          <a:off x="7799153" y="151874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Defenses </a:t>
          </a:r>
        </a:p>
      </dsp:txBody>
      <dsp:txXfrm>
        <a:off x="7799153" y="1518745"/>
        <a:ext cx="1914313" cy="812133"/>
      </dsp:txXfrm>
    </dsp:sp>
    <dsp:sp modelId="{397C5056-06B8-4406-A4C2-42B34CEF384A}">
      <dsp:nvSpPr>
        <dsp:cNvPr id="0" name=""/>
        <dsp:cNvSpPr/>
      </dsp:nvSpPr>
      <dsp:spPr>
        <a:xfrm>
          <a:off x="344932" y="2985314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91226-D90C-4921-95BD-52A3A93AB651}">
      <dsp:nvSpPr>
        <dsp:cNvPr id="0" name=""/>
        <dsp:cNvSpPr/>
      </dsp:nvSpPr>
      <dsp:spPr>
        <a:xfrm>
          <a:off x="515480" y="3155862"/>
          <a:ext cx="471037" cy="4710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530DC-AE12-413F-AAF4-8B2DE2182A66}">
      <dsp:nvSpPr>
        <dsp:cNvPr id="0" name=""/>
        <dsp:cNvSpPr/>
      </dsp:nvSpPr>
      <dsp:spPr>
        <a:xfrm>
          <a:off x="1331094" y="298531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Summary</a:t>
          </a:r>
        </a:p>
      </dsp:txBody>
      <dsp:txXfrm>
        <a:off x="1331094" y="2985314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57CB-0C49-415F-A068-93226021D89C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D6794-1773-4092-9EC9-D67D2574B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32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D6794-1773-4092-9EC9-D67D2574B5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91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6E9EAF1-C16F-46E3-806E-03FA5A6CC977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C4AD-BDB2-4AF2-9DC1-575E263F4C89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8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819-BF6D-428F-B5C7-5CB0BD94F86C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AF06-DA15-41EF-AE86-210C377505F3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53B2C07-4B31-4F6F-A0AF-26D769B9FCD8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7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61EC-B3D6-4A68-ADD0-51107E99C4E8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2817-9EA1-4B9F-AC5B-754571284452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F28-14B2-499B-A298-F9CAAFE03D12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032F-1411-4EE4-B1FB-C8B6BED2993C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B0A4AA0-CC1A-4F75-8AE3-3687E80EDA06}" type="datetime1">
              <a:rPr lang="en-US" smtClean="0"/>
              <a:t>3/1/2021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4ED78AE-CC0D-47B4-B0D6-0DF1E0E0A1C1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59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5DACB6-1E66-4F9A-9784-60DED7E530B6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9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7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78EB44-9A85-4B63-B09D-DF842AB90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14" r="-10" b="-10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3" y="1340361"/>
            <a:ext cx="3925379" cy="3341700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chemeClr val="tx1"/>
                </a:solidFill>
              </a:rPr>
              <a:t>Et Tu Alexa? When Commodity </a:t>
            </a:r>
            <a:r>
              <a:rPr lang="en-US" sz="3600" b="1" cap="none" dirty="0" err="1">
                <a:solidFill>
                  <a:schemeClr val="tx1"/>
                </a:solidFill>
              </a:rPr>
              <a:t>WiFi</a:t>
            </a:r>
            <a:r>
              <a:rPr lang="en-US" sz="3600" b="1" cap="none" dirty="0">
                <a:solidFill>
                  <a:schemeClr val="tx1"/>
                </a:solidFill>
              </a:rPr>
              <a:t> Devices Turn into Adversarial Motion Sensors</a:t>
            </a:r>
            <a:endParaRPr lang="en-US" sz="3600" b="1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777" y="4321169"/>
            <a:ext cx="3899149" cy="138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Published NDSS (2020) </a:t>
            </a:r>
          </a:p>
          <a:p>
            <a:r>
              <a:rPr lang="en-US" dirty="0">
                <a:solidFill>
                  <a:schemeClr val="tx1"/>
                </a:solidFill>
              </a:rPr>
              <a:t>By Zhu et al.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D8E4562-9E26-461B-BD3A-895FC8FD2A77}"/>
              </a:ext>
            </a:extLst>
          </p:cNvPr>
          <p:cNvSpPr txBox="1">
            <a:spLocks/>
          </p:cNvSpPr>
          <p:nvPr/>
        </p:nvSpPr>
        <p:spPr>
          <a:xfrm>
            <a:off x="328776" y="6138244"/>
            <a:ext cx="2000012" cy="384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February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13C9-C96C-42DF-9A9F-7B1B4834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Attack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433"/>
            <a:ext cx="10172330" cy="4179607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One sniffer and many anchors</a:t>
            </a:r>
          </a:p>
          <a:p>
            <a:pPr lvl="1"/>
            <a:r>
              <a:rPr lang="en-US" sz="2400" dirty="0"/>
              <a:t>The attack leverages the ubiquity of commodity </a:t>
            </a:r>
            <a:r>
              <a:rPr lang="en-US" sz="2400" dirty="0" err="1"/>
              <a:t>WiFi</a:t>
            </a:r>
            <a:r>
              <a:rPr lang="en-US" sz="2400" dirty="0"/>
              <a:t> devices (e.g.</a:t>
            </a:r>
          </a:p>
          <a:p>
            <a:pPr marL="274320" lvl="1" indent="0">
              <a:buNone/>
            </a:pPr>
            <a:r>
              <a:rPr lang="en-US" sz="2400" dirty="0"/>
              <a:t>   routers, printers) </a:t>
            </a:r>
            <a:endParaRPr lang="el-GR" sz="2400" dirty="0"/>
          </a:p>
          <a:p>
            <a:pPr lvl="2"/>
            <a:r>
              <a:rPr lang="en-GB" sz="2000" dirty="0"/>
              <a:t>These devices are often spread over each room of a home and office</a:t>
            </a:r>
          </a:p>
          <a:p>
            <a:pPr lvl="2"/>
            <a:r>
              <a:rPr lang="en-GB" sz="2000" dirty="0"/>
              <a:t>These </a:t>
            </a:r>
            <a:r>
              <a:rPr lang="en-GB" sz="2000" dirty="0" err="1"/>
              <a:t>WiFi</a:t>
            </a:r>
            <a:r>
              <a:rPr lang="en-GB" sz="2000" dirty="0"/>
              <a:t> devices will be referred as </a:t>
            </a:r>
            <a:r>
              <a:rPr lang="en-GB" sz="2000" b="1" dirty="0"/>
              <a:t>anchors</a:t>
            </a:r>
            <a:r>
              <a:rPr lang="en-GB" sz="2000" dirty="0"/>
              <a:t> in this presentation</a:t>
            </a:r>
          </a:p>
          <a:p>
            <a:pPr lvl="1"/>
            <a:r>
              <a:rPr lang="en-US" sz="2400" dirty="0"/>
              <a:t>The attack leverages the fact that </a:t>
            </a:r>
            <a:r>
              <a:rPr lang="en-US" sz="2400" dirty="0" err="1"/>
              <a:t>WiFi</a:t>
            </a:r>
            <a:r>
              <a:rPr lang="en-US" sz="2400" dirty="0"/>
              <a:t> signals are designed for significant coverage and can penetrate most walls</a:t>
            </a:r>
          </a:p>
          <a:p>
            <a:pPr lvl="2"/>
            <a:r>
              <a:rPr lang="en-US" sz="2000" dirty="0"/>
              <a:t>Attackers can place a sniffer outside the target property to passively listen to signals</a:t>
            </a:r>
          </a:p>
          <a:p>
            <a:pPr lvl="1"/>
            <a:r>
              <a:rPr lang="en-US" sz="2400" dirty="0"/>
              <a:t>Recall: </a:t>
            </a:r>
            <a:r>
              <a:rPr lang="en-US" sz="2400" dirty="0" err="1"/>
              <a:t>WiFi</a:t>
            </a:r>
            <a:r>
              <a:rPr lang="en-US" sz="2400" dirty="0"/>
              <a:t> protocols do not encrypt source/destination MAC addresses</a:t>
            </a:r>
          </a:p>
          <a:p>
            <a:pPr lvl="2"/>
            <a:r>
              <a:rPr lang="en-US" sz="2000" dirty="0"/>
              <a:t>Thus, the sniffer can isolate packets sent by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385E7-2510-42FA-994A-FBFFEB8B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502" y="372862"/>
            <a:ext cx="1855799" cy="25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Adversarial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341006" cy="384962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Adversary </a:t>
            </a:r>
            <a:r>
              <a:rPr lang="en-US" sz="2400" b="1" dirty="0"/>
              <a:t>makes no assumptions </a:t>
            </a:r>
            <a:r>
              <a:rPr lang="en-US" sz="2400" dirty="0"/>
              <a:t>about the number, location or movement speed of human targets being tracked</a:t>
            </a:r>
          </a:p>
          <a:p>
            <a:r>
              <a:rPr lang="en-US" sz="2400" dirty="0"/>
              <a:t>He </a:t>
            </a:r>
            <a:r>
              <a:rPr lang="en-US" sz="2400" b="1" dirty="0"/>
              <a:t>does not  have physical</a:t>
            </a:r>
            <a:r>
              <a:rPr lang="en-US" sz="2400" dirty="0"/>
              <a:t> </a:t>
            </a:r>
            <a:r>
              <a:rPr lang="en-US" sz="2400" b="1" dirty="0"/>
              <a:t>access</a:t>
            </a:r>
            <a:r>
              <a:rPr lang="en-US" sz="2400" dirty="0"/>
              <a:t> to </a:t>
            </a:r>
            <a:r>
              <a:rPr lang="en-US" sz="2400" dirty="0" err="1"/>
              <a:t>WiFi</a:t>
            </a:r>
            <a:r>
              <a:rPr lang="en-US" sz="2400" dirty="0"/>
              <a:t> devices in the target property</a:t>
            </a:r>
          </a:p>
          <a:p>
            <a:r>
              <a:rPr lang="en-US" sz="2400" dirty="0"/>
              <a:t>He </a:t>
            </a:r>
            <a:r>
              <a:rPr lang="en-US" sz="2400" b="1" dirty="0"/>
              <a:t>can physically move </a:t>
            </a:r>
            <a:r>
              <a:rPr lang="en-US" sz="2400" b="1" i="1" dirty="0"/>
              <a:t>outside</a:t>
            </a:r>
            <a:r>
              <a:rPr lang="en-US" sz="2400" b="1" dirty="0"/>
              <a:t> the target property</a:t>
            </a:r>
            <a:r>
              <a:rPr lang="en-US" sz="2400" dirty="0"/>
              <a:t>, either outside exterior walls or along public corridors without attracting suspicion</a:t>
            </a:r>
          </a:p>
          <a:p>
            <a:r>
              <a:rPr lang="en-US" sz="2400" dirty="0"/>
              <a:t>To avoid detection, </a:t>
            </a:r>
            <a:r>
              <a:rPr lang="en-US" sz="2400" b="1" dirty="0"/>
              <a:t>he</a:t>
            </a:r>
            <a:r>
              <a:rPr lang="en-US" sz="2400" dirty="0"/>
              <a:t> only </a:t>
            </a:r>
            <a:r>
              <a:rPr lang="en-US" sz="2400" b="1" dirty="0"/>
              <a:t>performs passive </a:t>
            </a:r>
            <a:r>
              <a:rPr lang="en-US" sz="2400" b="1" dirty="0" err="1"/>
              <a:t>WiFi</a:t>
            </a:r>
            <a:r>
              <a:rPr lang="en-US" sz="2400" b="1" dirty="0"/>
              <a:t> sniffing</a:t>
            </a:r>
            <a:r>
              <a:rPr lang="en-US" sz="2400" dirty="0"/>
              <a:t>, without any specialized hardware. He needs a sniffer that has only a single built-in antenna</a:t>
            </a:r>
          </a:p>
          <a:p>
            <a:r>
              <a:rPr lang="en-US" sz="2400" dirty="0"/>
              <a:t>He </a:t>
            </a:r>
            <a:r>
              <a:rPr lang="en-US" sz="2400" b="1" dirty="0"/>
              <a:t>divides the target property into “regions” </a:t>
            </a:r>
            <a:r>
              <a:rPr lang="en-US" sz="2400" dirty="0"/>
              <a:t>around the anchors to detect user presence.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3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Measuring Signal Variation via CSI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562948" cy="4112286"/>
          </a:xfrm>
        </p:spPr>
        <p:txBody>
          <a:bodyPr>
            <a:normAutofit/>
          </a:bodyPr>
          <a:lstStyle/>
          <a:p>
            <a:r>
              <a:rPr lang="en-US" sz="2800" dirty="0"/>
              <a:t>This attack leverage the </a:t>
            </a:r>
            <a:r>
              <a:rPr lang="en-US" sz="2800" b="1" dirty="0"/>
              <a:t>Channel State Information (CSI)</a:t>
            </a:r>
            <a:r>
              <a:rPr lang="en-US" sz="2800" dirty="0"/>
              <a:t>, which captures the signal strength under different carriers</a:t>
            </a:r>
          </a:p>
          <a:p>
            <a:r>
              <a:rPr lang="en-US" sz="2800" dirty="0"/>
              <a:t>To measure the variation, first gather the raw value of CSI</a:t>
            </a:r>
          </a:p>
          <a:p>
            <a:r>
              <a:rPr lang="en-US" sz="2800" dirty="0"/>
              <a:t>Compute the standard deviation for each sub-frequency</a:t>
            </a:r>
          </a:p>
          <a:p>
            <a:r>
              <a:rPr lang="en-US" sz="2800" dirty="0"/>
              <a:t>Average those standard deviations across </a:t>
            </a:r>
          </a:p>
          <a:p>
            <a:pPr marL="0" indent="0">
              <a:buNone/>
            </a:pPr>
            <a:r>
              <a:rPr lang="en-US" sz="2800" dirty="0"/>
              <a:t>  different sub-frequencies</a:t>
            </a:r>
          </a:p>
          <a:p>
            <a:r>
              <a:rPr lang="en-US" sz="2800" dirty="0"/>
              <a:t>Result: The average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5478B-310A-4E1F-81DD-6F7BD222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58" y="4810812"/>
            <a:ext cx="3109229" cy="1531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4E3B8B-A166-4FD8-AAAA-04EB5692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987" y="4435009"/>
            <a:ext cx="1607959" cy="2034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E14490-3B36-4787-93BB-2F94D9A58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75" y="5452367"/>
            <a:ext cx="702150" cy="4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0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5566"/>
            <a:ext cx="10598458" cy="4023360"/>
          </a:xfrm>
        </p:spPr>
        <p:txBody>
          <a:bodyPr>
            <a:normAutofit/>
          </a:bodyPr>
          <a:lstStyle/>
          <a:p>
            <a:r>
              <a:rPr lang="en-GB" sz="2800" b="1" dirty="0">
                <a:effectLst/>
                <a:latin typeface="Avenir Next LT Pro (Body)"/>
              </a:rPr>
              <a:t>User movement → </a:t>
            </a:r>
            <a:r>
              <a:rPr lang="en-GB" sz="2800" b="1" dirty="0" err="1">
                <a:effectLst/>
                <a:latin typeface="Avenir Next LT Pro (Body)"/>
              </a:rPr>
              <a:t>aCSI</a:t>
            </a:r>
            <a:r>
              <a:rPr lang="en-GB" sz="2800" b="1" dirty="0">
                <a:effectLst/>
                <a:latin typeface="Avenir Next LT Pro (Body)"/>
              </a:rPr>
              <a:t> variance</a:t>
            </a:r>
            <a:endParaRPr lang="en-GB" sz="2400" b="1" dirty="0">
              <a:effectLst/>
              <a:latin typeface="Avenir Next LT Pro (Body)"/>
            </a:endParaRPr>
          </a:p>
          <a:p>
            <a:pPr lvl="1"/>
            <a:r>
              <a:rPr lang="en-GB" sz="2400" dirty="0">
                <a:effectLst/>
                <a:latin typeface="Avenir Next LT Pro (Body)"/>
              </a:rPr>
              <a:t>Humans are never completely stationary (e.g., playing games, walking)</a:t>
            </a:r>
          </a:p>
          <a:p>
            <a:pPr lvl="2"/>
            <a:r>
              <a:rPr lang="en-GB" sz="2400" dirty="0">
                <a:latin typeface="Avenir Next LT Pro (Body)"/>
              </a:rPr>
              <a:t>T</a:t>
            </a:r>
            <a:r>
              <a:rPr lang="en-GB" sz="2400" dirty="0">
                <a:effectLst/>
                <a:latin typeface="Avenir Next LT Pro (Body)"/>
              </a:rPr>
              <a:t>heir natural movements will disturb the multipath signal propagation of nearby </a:t>
            </a:r>
            <a:r>
              <a:rPr lang="en-GB" sz="2400" dirty="0" err="1">
                <a:effectLst/>
                <a:latin typeface="Avenir Next LT Pro (Body)"/>
              </a:rPr>
              <a:t>WiFi</a:t>
            </a:r>
            <a:r>
              <a:rPr lang="en-GB" sz="2400" dirty="0">
                <a:effectLst/>
                <a:latin typeface="Avenir Next LT Pro (Body)"/>
              </a:rPr>
              <a:t> transmitters (i.e. anchors), creating variations in their </a:t>
            </a:r>
            <a:r>
              <a:rPr lang="en-GB" sz="2400" dirty="0" err="1">
                <a:effectLst/>
                <a:latin typeface="Avenir Next LT Pro (Body)"/>
              </a:rPr>
              <a:t>aCSI</a:t>
            </a:r>
            <a:r>
              <a:rPr lang="en-GB" sz="2400" dirty="0">
                <a:effectLst/>
                <a:latin typeface="Avenir Next LT Pro (Body)"/>
              </a:rPr>
              <a:t> values seen by the sniffer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F68B3-8C05-49BE-9F82-E5007B03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65" y="4196080"/>
            <a:ext cx="4847528" cy="22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8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014194"/>
            <a:ext cx="10502325" cy="4201212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Avenir Next LT Pro (Body)"/>
              </a:rPr>
              <a:t>As a target moves in the space between an anchor </a:t>
            </a:r>
            <a:r>
              <a:rPr lang="en-GB" sz="2400" b="1" dirty="0">
                <a:effectLst/>
                <a:latin typeface="Avenir Next LT Pro (Body)"/>
              </a:rPr>
              <a:t>x</a:t>
            </a:r>
            <a:r>
              <a:rPr lang="en-GB" sz="2400" dirty="0">
                <a:effectLst/>
                <a:latin typeface="Avenir Next LT Pro (Body)"/>
              </a:rPr>
              <a:t> and the sniffer, it blocks and diffracts some signal paths from </a:t>
            </a:r>
            <a:r>
              <a:rPr lang="en-GB" sz="2400" b="1" dirty="0">
                <a:effectLst/>
                <a:latin typeface="Avenir Next LT Pro (Body)"/>
              </a:rPr>
              <a:t>x</a:t>
            </a:r>
            <a:r>
              <a:rPr lang="en-GB" sz="2400" dirty="0">
                <a:effectLst/>
                <a:latin typeface="Avenir Next LT Pro (Body)"/>
              </a:rPr>
              <a:t> to the sniffer. </a:t>
            </a:r>
          </a:p>
          <a:p>
            <a:r>
              <a:rPr lang="en-GB" sz="2400" dirty="0">
                <a:effectLst/>
                <a:latin typeface="Avenir Next LT Pro (Body)"/>
              </a:rPr>
              <a:t>When close to </a:t>
            </a:r>
            <a:r>
              <a:rPr lang="en-GB" sz="2400" b="1" dirty="0">
                <a:effectLst/>
                <a:latin typeface="Avenir Next LT Pro (Body)"/>
              </a:rPr>
              <a:t>x</a:t>
            </a:r>
            <a:r>
              <a:rPr lang="en-GB" sz="2400" dirty="0">
                <a:effectLst/>
                <a:latin typeface="Avenir Next LT Pro (Body)"/>
              </a:rPr>
              <a:t>, it affects more paths than when it is far away from </a:t>
            </a:r>
            <a:r>
              <a:rPr lang="en-GB" sz="2400" b="1" dirty="0">
                <a:effectLst/>
                <a:latin typeface="Avenir Next LT Pro (Body)"/>
              </a:rPr>
              <a:t>x</a:t>
            </a:r>
            <a:r>
              <a:rPr lang="en-GB" sz="2400" dirty="0">
                <a:effectLst/>
                <a:latin typeface="Avenir Next LT Pro (Body)"/>
              </a:rPr>
              <a:t> </a:t>
            </a:r>
          </a:p>
          <a:p>
            <a:r>
              <a:rPr lang="en-GB" sz="2400" dirty="0">
                <a:effectLst/>
                <a:latin typeface="Avenir Next LT Pro (Body)"/>
              </a:rPr>
              <a:t>Thus, the received signals seen by the sniffer will display a larger temporal variation when the user is closer</a:t>
            </a:r>
          </a:p>
          <a:p>
            <a:pPr lvl="2"/>
            <a:endParaRPr lang="en-US" dirty="0">
              <a:latin typeface="Avenir Next LT Pro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9B380-2607-408C-95A2-EA601A0B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95" y="4384069"/>
            <a:ext cx="4975216" cy="20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3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b="1" dirty="0"/>
              <a:t>Attack Design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2014194"/>
            <a:ext cx="10688320" cy="5303369"/>
          </a:xfrm>
        </p:spPr>
        <p:txBody>
          <a:bodyPr>
            <a:normAutofit/>
          </a:bodyPr>
          <a:lstStyle/>
          <a:p>
            <a:r>
              <a:rPr lang="en-GB" sz="2800" b="1" dirty="0">
                <a:effectLst/>
                <a:latin typeface="Avenir Next LT Pro (Body)"/>
              </a:rPr>
              <a:t>Two steps: </a:t>
            </a:r>
          </a:p>
          <a:p>
            <a:pPr lvl="1"/>
            <a:r>
              <a:rPr lang="en-GB" sz="2600" b="1" dirty="0">
                <a:effectLst/>
                <a:latin typeface="Avenir Next LT Pro (Body)"/>
              </a:rPr>
              <a:t>Bootstrapping, </a:t>
            </a:r>
          </a:p>
          <a:p>
            <a:pPr lvl="1"/>
            <a:r>
              <a:rPr lang="en-GB" sz="2600" b="1" dirty="0">
                <a:latin typeface="Avenir Next LT Pro (Body)"/>
              </a:rPr>
              <a:t>Continuous monitoring</a:t>
            </a:r>
          </a:p>
          <a:p>
            <a:r>
              <a:rPr lang="en-GB" sz="2800" b="1" dirty="0">
                <a:effectLst/>
                <a:latin typeface="Avenir Next LT Pro (Body)"/>
              </a:rPr>
              <a:t>Identify and locate anchors during “bootstrapping” </a:t>
            </a:r>
          </a:p>
          <a:p>
            <a:pPr lvl="1"/>
            <a:r>
              <a:rPr lang="en-GB" sz="2400" dirty="0">
                <a:effectLst/>
                <a:latin typeface="Avenir Next LT Pro (Body)"/>
              </a:rPr>
              <a:t>The attacker needs to </a:t>
            </a:r>
            <a:r>
              <a:rPr lang="en-GB" sz="2400" b="1" dirty="0">
                <a:effectLst/>
                <a:latin typeface="Avenir Next LT Pro (Body)"/>
              </a:rPr>
              <a:t>identify</a:t>
            </a:r>
            <a:r>
              <a:rPr lang="en-GB" sz="2400" dirty="0">
                <a:effectLst/>
                <a:latin typeface="Avenir Next LT Pro (Body)"/>
              </a:rPr>
              <a:t> and </a:t>
            </a:r>
            <a:r>
              <a:rPr lang="en-GB" sz="2400" b="1" dirty="0">
                <a:effectLst/>
                <a:latin typeface="Avenir Next LT Pro (Body)"/>
              </a:rPr>
              <a:t>locate</a:t>
            </a:r>
            <a:r>
              <a:rPr lang="en-GB" sz="2400" dirty="0">
                <a:effectLst/>
                <a:latin typeface="Avenir Next LT Pro (Body)"/>
              </a:rPr>
              <a:t> the anchors in the target area.</a:t>
            </a:r>
          </a:p>
          <a:p>
            <a:pPr lvl="2"/>
            <a:r>
              <a:rPr lang="en-GB" sz="2400" dirty="0">
                <a:effectLst/>
                <a:latin typeface="Avenir Next LT Pro (Body)"/>
              </a:rPr>
              <a:t>The </a:t>
            </a:r>
            <a:r>
              <a:rPr lang="en-GB" sz="2400" b="1" dirty="0">
                <a:effectLst/>
                <a:latin typeface="Avenir Next LT Pro (Body)"/>
              </a:rPr>
              <a:t>unique feature of our motion detection </a:t>
            </a:r>
            <a:r>
              <a:rPr lang="en-GB" sz="2400" dirty="0">
                <a:effectLst/>
                <a:latin typeface="Avenir Next LT Pro (Body)"/>
              </a:rPr>
              <a:t>is that is does not require precise location of anchors, only their individual room. </a:t>
            </a:r>
          </a:p>
          <a:p>
            <a:pPr lvl="1"/>
            <a:r>
              <a:rPr lang="en-GB" sz="2400" dirty="0">
                <a:latin typeface="Avenir Next LT Pro (Body)"/>
              </a:rPr>
              <a:t>T</a:t>
            </a:r>
            <a:r>
              <a:rPr lang="en-GB" sz="2400" dirty="0">
                <a:effectLst/>
                <a:latin typeface="Avenir Next LT Pro (Body)"/>
              </a:rPr>
              <a:t>his is achieved by the attacker </a:t>
            </a:r>
            <a:r>
              <a:rPr lang="en-GB" sz="2400" b="1" dirty="0">
                <a:effectLst/>
                <a:latin typeface="Avenir Next LT Pro (Body)"/>
              </a:rPr>
              <a:t>performing</a:t>
            </a:r>
            <a:r>
              <a:rPr lang="en-GB" sz="2400" dirty="0">
                <a:effectLst/>
                <a:latin typeface="Avenir Next LT Pro (Body)"/>
              </a:rPr>
              <a:t> a brief </a:t>
            </a:r>
            <a:r>
              <a:rPr lang="en-GB" sz="2400" b="1" dirty="0">
                <a:effectLst/>
                <a:latin typeface="Avenir Next LT Pro (Body)"/>
              </a:rPr>
              <a:t>passive </a:t>
            </a:r>
            <a:r>
              <a:rPr lang="en-GB" sz="2400" b="1" dirty="0" err="1">
                <a:effectLst/>
                <a:latin typeface="Avenir Next LT Pro (Body)"/>
              </a:rPr>
              <a:t>WiFi</a:t>
            </a:r>
            <a:r>
              <a:rPr lang="en-GB" sz="2400" b="1" dirty="0">
                <a:effectLst/>
                <a:latin typeface="Avenir Next LT Pro (Body)"/>
              </a:rPr>
              <a:t> measurement </a:t>
            </a:r>
            <a:r>
              <a:rPr lang="en-GB" sz="2400" dirty="0">
                <a:effectLst/>
                <a:latin typeface="Avenir Next LT Pro (Body)"/>
              </a:rPr>
              <a:t>while walking outside the target property.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02377-7438-47E2-A289-1854A626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640" y="395098"/>
            <a:ext cx="3905503" cy="33099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Attack Design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11" y="2014194"/>
            <a:ext cx="11395178" cy="4418271"/>
          </a:xfrm>
        </p:spPr>
        <p:txBody>
          <a:bodyPr>
            <a:normAutofit/>
          </a:bodyPr>
          <a:lstStyle/>
          <a:p>
            <a:endParaRPr lang="en-GB" sz="2400" b="1" dirty="0">
              <a:effectLst/>
              <a:latin typeface="Avenir Next LT Pro (Body)"/>
            </a:endParaRPr>
          </a:p>
          <a:p>
            <a:endParaRPr lang="en-GB" sz="2400" b="1" dirty="0">
              <a:latin typeface="Avenir Next LT Pro (Body)"/>
            </a:endParaRPr>
          </a:p>
          <a:p>
            <a:r>
              <a:rPr lang="en-GB" sz="2400" b="1" dirty="0">
                <a:effectLst/>
                <a:latin typeface="Avenir Next LT Pro (Body)"/>
              </a:rPr>
              <a:t>Deploy the sniffer and perform “continuous human sensing.”</a:t>
            </a:r>
          </a:p>
          <a:p>
            <a:pPr lvl="1"/>
            <a:r>
              <a:rPr lang="el-GR" sz="2300" dirty="0">
                <a:effectLst/>
                <a:latin typeface="Avenir Next LT Pro (Body)"/>
              </a:rPr>
              <a:t>Τ</a:t>
            </a:r>
            <a:r>
              <a:rPr lang="en-GB" sz="2300" dirty="0">
                <a:effectLst/>
                <a:latin typeface="Avenir Next LT Pro (Body)"/>
              </a:rPr>
              <a:t>he </a:t>
            </a:r>
            <a:r>
              <a:rPr lang="en-GB" sz="2300" b="1" dirty="0">
                <a:effectLst/>
                <a:latin typeface="Avenir Next LT Pro (Body)"/>
              </a:rPr>
              <a:t>attacker hides the </a:t>
            </a:r>
            <a:r>
              <a:rPr lang="en-GB" sz="2300" dirty="0">
                <a:effectLst/>
                <a:latin typeface="Avenir Next LT Pro (Body)"/>
              </a:rPr>
              <a:t>same </a:t>
            </a:r>
            <a:r>
              <a:rPr lang="en-GB" sz="2300" b="1" dirty="0">
                <a:effectLst/>
                <a:latin typeface="Avenir Next LT Pro (Body)"/>
              </a:rPr>
              <a:t>sniffer</a:t>
            </a:r>
            <a:r>
              <a:rPr lang="en-GB" sz="2300" dirty="0">
                <a:effectLst/>
                <a:latin typeface="Avenir Next LT Pro (Body)"/>
              </a:rPr>
              <a:t> at a fixed location outside the target area. </a:t>
            </a:r>
            <a:endParaRPr lang="el-GR" sz="2300" dirty="0">
              <a:effectLst/>
              <a:latin typeface="Avenir Next LT Pro (Body)"/>
            </a:endParaRPr>
          </a:p>
          <a:p>
            <a:pPr lvl="1"/>
            <a:r>
              <a:rPr lang="en-GB" sz="2300" dirty="0">
                <a:effectLst/>
                <a:latin typeface="Avenir Next LT Pro (Body)"/>
              </a:rPr>
              <a:t>The </a:t>
            </a:r>
            <a:r>
              <a:rPr lang="en-GB" sz="2300" b="1" dirty="0">
                <a:effectLst/>
                <a:latin typeface="Avenir Next LT Pro (Body)"/>
              </a:rPr>
              <a:t>sniffer continuously monitors </a:t>
            </a:r>
            <a:r>
              <a:rPr lang="en-GB" sz="2300" b="1" dirty="0" err="1">
                <a:effectLst/>
                <a:latin typeface="Avenir Next LT Pro (Body)"/>
              </a:rPr>
              <a:t>WiFi</a:t>
            </a:r>
            <a:r>
              <a:rPr lang="en-GB" sz="2300" b="1" dirty="0">
                <a:effectLst/>
                <a:latin typeface="Avenir Next LT Pro (Body)"/>
              </a:rPr>
              <a:t> signals</a:t>
            </a:r>
            <a:r>
              <a:rPr lang="en-GB" sz="2300" dirty="0">
                <a:effectLst/>
                <a:latin typeface="Avenir Next LT Pro (Body)"/>
              </a:rPr>
              <a:t>, and uses them to locate human presence. </a:t>
            </a:r>
          </a:p>
          <a:p>
            <a:pPr lvl="1"/>
            <a:r>
              <a:rPr lang="en-GB" sz="2200" dirty="0">
                <a:effectLst/>
                <a:latin typeface="Avenir Next LT Pro (Body)"/>
              </a:rPr>
              <a:t>The </a:t>
            </a:r>
            <a:r>
              <a:rPr lang="en-GB" sz="2200" b="1" dirty="0">
                <a:effectLst/>
                <a:latin typeface="Avenir Next LT Pro (Body)"/>
              </a:rPr>
              <a:t>sniffer monitors each detected anchor</a:t>
            </a:r>
            <a:r>
              <a:rPr lang="en-GB" sz="2200" dirty="0">
                <a:effectLst/>
                <a:latin typeface="Avenir Next LT Pro (Body)"/>
              </a:rPr>
              <a:t>, and any relocation of an anchor will trigger its removal from the anchor list, </a:t>
            </a:r>
          </a:p>
          <a:p>
            <a:pPr lvl="2"/>
            <a:r>
              <a:rPr lang="en-GB" sz="2100" dirty="0">
                <a:effectLst/>
                <a:latin typeface="Avenir Next LT Pro (Body)"/>
              </a:rPr>
              <a:t>We need another bootstrapping phase to (re)locate the anchors</a:t>
            </a:r>
            <a:endParaRPr lang="en-US" sz="1600" b="1" dirty="0">
              <a:latin typeface="Avenir Next LT Pro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30455-2782-40D4-8A71-6C1754EB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760" y="400083"/>
            <a:ext cx="3299829" cy="27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1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367639" cy="3849624"/>
          </a:xfrm>
        </p:spPr>
        <p:txBody>
          <a:bodyPr>
            <a:normAutofit/>
          </a:bodyPr>
          <a:lstStyle/>
          <a:p>
            <a:r>
              <a:rPr lang="en-GB" sz="2800" b="1" dirty="0">
                <a:effectLst/>
                <a:latin typeface="Avenir Next LT Pro (Body)"/>
              </a:rPr>
              <a:t>Experiments</a:t>
            </a:r>
            <a:endParaRPr lang="en-GB" sz="2800" b="1" dirty="0">
              <a:latin typeface="Avenir Next LT Pro (Body)"/>
            </a:endParaRPr>
          </a:p>
          <a:p>
            <a:pPr lvl="1"/>
            <a:r>
              <a:rPr lang="en-GB" sz="2400" dirty="0">
                <a:effectLst/>
                <a:latin typeface="Avenir Next LT Pro (Body)"/>
              </a:rPr>
              <a:t>11 homes &amp; offices with various floorplans</a:t>
            </a:r>
            <a:endParaRPr lang="en-GB" sz="2400" dirty="0">
              <a:latin typeface="Avenir Next LT Pro (Body)"/>
            </a:endParaRPr>
          </a:p>
          <a:p>
            <a:pPr lvl="1"/>
            <a:r>
              <a:rPr lang="en-GB" sz="2400" dirty="0">
                <a:effectLst/>
                <a:latin typeface="Avenir Next LT Pro (Body)"/>
              </a:rPr>
              <a:t>31 </a:t>
            </a:r>
            <a:r>
              <a:rPr lang="en-GB" sz="2400" dirty="0" err="1">
                <a:effectLst/>
                <a:latin typeface="Avenir Next LT Pro (Body)"/>
              </a:rPr>
              <a:t>WiFi</a:t>
            </a:r>
            <a:r>
              <a:rPr lang="en-GB" sz="2400" dirty="0">
                <a:effectLst/>
                <a:latin typeface="Avenir Next LT Pro (Body)"/>
              </a:rPr>
              <a:t> devices</a:t>
            </a:r>
          </a:p>
          <a:p>
            <a:pPr lvl="2"/>
            <a:r>
              <a:rPr lang="en-GB" sz="2400" dirty="0">
                <a:effectLst/>
                <a:latin typeface="Avenir Next LT Pro (Body)"/>
              </a:rPr>
              <a:t>These devices are naturally placed at locations where they are designed to be</a:t>
            </a:r>
          </a:p>
          <a:p>
            <a:pPr lvl="1"/>
            <a:r>
              <a:rPr lang="en-GB" sz="2400" dirty="0">
                <a:effectLst/>
                <a:latin typeface="Avenir Next LT Pro (Body)"/>
              </a:rPr>
              <a:t>A static sniffer outside of the target building within 2m to the target</a:t>
            </a:r>
          </a:p>
          <a:p>
            <a:pPr lvl="1"/>
            <a:r>
              <a:rPr lang="en-GB" sz="2400" dirty="0">
                <a:latin typeface="Avenir Next LT Pro (Body)"/>
              </a:rPr>
              <a:t>Modified the </a:t>
            </a:r>
            <a:r>
              <a:rPr lang="en-GB" sz="2400" dirty="0" err="1">
                <a:latin typeface="Avenir Next LT Pro (Body)"/>
              </a:rPr>
              <a:t>WiFi</a:t>
            </a:r>
            <a:r>
              <a:rPr lang="en-GB" sz="2400" dirty="0">
                <a:latin typeface="Avenir Next LT Pro (Body)"/>
              </a:rPr>
              <a:t> firmware to passively collect CSI</a:t>
            </a:r>
          </a:p>
          <a:p>
            <a:pPr lvl="1"/>
            <a:r>
              <a:rPr lang="en-GB" sz="2400" dirty="0">
                <a:effectLst/>
                <a:latin typeface="Avenir Next LT Pro (Body)"/>
              </a:rPr>
              <a:t>The volunteers are aware of the attack goals but not the techniques</a:t>
            </a:r>
            <a:endParaRPr lang="en-US" sz="1800" b="1" dirty="0">
              <a:latin typeface="Avenir Next LT Pro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08" y="380351"/>
            <a:ext cx="2477581" cy="707957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Evaluation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418293"/>
            <a:ext cx="2616201" cy="488485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venir Next LT Pro (Body)"/>
              </a:rPr>
              <a:t>H</a:t>
            </a:r>
            <a:r>
              <a:rPr lang="en-GB" sz="2400" dirty="0">
                <a:effectLst/>
                <a:latin typeface="Avenir Next LT Pro (Body)"/>
              </a:rPr>
              <a:t>aving more anchors increases the chance that a user movement triggers at least one anchor.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(Body)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9991" y="6035040"/>
            <a:ext cx="146304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2ABC2E-CF1D-455A-8E45-5167F6AB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40" y="3683638"/>
            <a:ext cx="8109985" cy="17104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D72238-DD83-406C-8C80-BD8C7355DA98}"/>
              </a:ext>
            </a:extLst>
          </p:cNvPr>
          <p:cNvSpPr txBox="1"/>
          <p:nvPr/>
        </p:nvSpPr>
        <p:spPr>
          <a:xfrm>
            <a:off x="3634476" y="734329"/>
            <a:ext cx="80691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effectLst/>
                <a:latin typeface="Avenir Next LT Pro (Body)"/>
              </a:rPr>
              <a:t>•Detection rate(DR) </a:t>
            </a:r>
            <a:r>
              <a:rPr lang="en-GB" sz="2400" dirty="0">
                <a:solidFill>
                  <a:schemeClr val="bg1"/>
                </a:solidFill>
                <a:effectLst/>
                <a:latin typeface="Avenir Next LT Pro (Body)"/>
              </a:rPr>
              <a:t>measures the probability of the attack reporting a room as being occupied when it is actually occupied, across all the slots.</a:t>
            </a:r>
          </a:p>
          <a:p>
            <a:r>
              <a:rPr lang="en-GB" sz="2400" b="1" dirty="0">
                <a:solidFill>
                  <a:schemeClr val="bg1"/>
                </a:solidFill>
                <a:effectLst/>
                <a:latin typeface="Avenir Next LT Pro (Body)"/>
              </a:rPr>
              <a:t>•False positive rate(FP) </a:t>
            </a:r>
            <a:r>
              <a:rPr lang="en-GB" sz="2400" dirty="0">
                <a:solidFill>
                  <a:schemeClr val="bg1"/>
                </a:solidFill>
                <a:effectLst/>
                <a:latin typeface="Avenir Next LT Pro (Body)"/>
              </a:rPr>
              <a:t>measures the probability of a room not being occupied when our attack reports that it is being occupied.</a:t>
            </a:r>
          </a:p>
        </p:txBody>
      </p:sp>
    </p:spTree>
    <p:extLst>
      <p:ext uri="{BB962C8B-B14F-4D97-AF65-F5344CB8AC3E}">
        <p14:creationId xmlns:p14="http://schemas.microsoft.com/office/powerpoint/2010/main" val="338537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 the attack effective?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97110-39BE-4562-A166-8FA5A9589F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1695065"/>
            <a:ext cx="10678357" cy="175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effectLst/>
                <a:latin typeface="Avenir Next LT Pro (Body)"/>
              </a:rPr>
              <a:t>LiFS</a:t>
            </a:r>
            <a:r>
              <a:rPr lang="en-GB" sz="2400" dirty="0">
                <a:effectLst/>
                <a:latin typeface="Avenir Next LT Pro (Body)"/>
              </a:rPr>
              <a:t> requires each anchor’s precise physical location in the room (which is not available to our attacker), we use the room </a:t>
            </a:r>
            <a:r>
              <a:rPr lang="en-GB" sz="2400" dirty="0" err="1">
                <a:effectLst/>
                <a:latin typeface="Avenir Next LT Pro (Body)"/>
              </a:rPr>
              <a:t>center</a:t>
            </a:r>
            <a:r>
              <a:rPr lang="en-GB" sz="2400" dirty="0">
                <a:effectLst/>
                <a:latin typeface="Avenir Next LT Pro (Body)"/>
              </a:rPr>
              <a:t> as the input to </a:t>
            </a:r>
            <a:r>
              <a:rPr lang="en-GB" sz="2400" b="1" dirty="0" err="1">
                <a:effectLst/>
                <a:latin typeface="Avenir Next LT Pro (Body)"/>
              </a:rPr>
              <a:t>LiFS</a:t>
            </a:r>
            <a:r>
              <a:rPr lang="en-GB" sz="2400" dirty="0">
                <a:effectLst/>
                <a:latin typeface="Avenir Next LT Pro (Body)"/>
              </a:rPr>
              <a:t>, mapping to 1–2m localization error.</a:t>
            </a:r>
          </a:p>
          <a:p>
            <a:pPr lvl="1"/>
            <a:r>
              <a:rPr lang="en-GB" sz="2200" dirty="0" err="1">
                <a:effectLst/>
                <a:latin typeface="Avenir Next LT Pro (Body)"/>
              </a:rPr>
              <a:t>LiFS</a:t>
            </a:r>
            <a:r>
              <a:rPr lang="en-GB" sz="2200" dirty="0">
                <a:effectLst/>
                <a:latin typeface="Avenir Next LT Pro (Body)"/>
              </a:rPr>
              <a:t> also requires knowledge of the </a:t>
            </a:r>
            <a:r>
              <a:rPr lang="en-GB" sz="2200" dirty="0" err="1">
                <a:effectLst/>
                <a:latin typeface="Avenir Next LT Pro (Body)"/>
              </a:rPr>
              <a:t>aCSI</a:t>
            </a:r>
            <a:r>
              <a:rPr lang="en-GB" sz="2200" dirty="0">
                <a:effectLst/>
                <a:latin typeface="Avenir Next LT Pro (Body)"/>
              </a:rPr>
              <a:t> value when no user is present,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B7CBC-971A-49F7-99C7-D9CD17376806}"/>
              </a:ext>
            </a:extLst>
          </p:cNvPr>
          <p:cNvSpPr txBox="1"/>
          <p:nvPr/>
        </p:nvSpPr>
        <p:spPr>
          <a:xfrm>
            <a:off x="357326" y="6215406"/>
            <a:ext cx="11014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Arial" panose="020B0604020202020204" pitchFamily="34" charset="0"/>
              </a:rPr>
              <a:t>* </a:t>
            </a:r>
            <a:r>
              <a:rPr lang="en-GB" sz="1600" b="1" dirty="0" err="1">
                <a:effectLst/>
                <a:latin typeface="Arial" panose="020B0604020202020204" pitchFamily="34" charset="0"/>
              </a:rPr>
              <a:t>LiFS</a:t>
            </a:r>
            <a:r>
              <a:rPr lang="en-GB" sz="1600" b="1" dirty="0">
                <a:effectLst/>
                <a:latin typeface="Arial" panose="020B0604020202020204" pitchFamily="34" charset="0"/>
              </a:rPr>
              <a:t>: Low human-effort, device-free localization with fine-grained subcarrier information. MobiCom’16.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18290-5006-4A65-9CF5-02F4AA124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79" y="3507853"/>
            <a:ext cx="9588121" cy="26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FC9592B-947C-4D96-A18E-67ED8740B2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65A2B-04C0-437F-8C9A-7B76F304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26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FE5A-BC3D-4C8F-9373-DDA86BBF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 the attack robust?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EE65-A397-43ED-9286-78773D80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How effective is the attack at low-rate packet?</a:t>
            </a:r>
          </a:p>
          <a:p>
            <a:pPr lvl="1"/>
            <a:r>
              <a:rPr lang="en-US" sz="2200" dirty="0"/>
              <a:t>Human detection </a:t>
            </a:r>
            <a:r>
              <a:rPr lang="en-US" sz="2200" b="1" dirty="0"/>
              <a:t>drops only 1.5% </a:t>
            </a:r>
            <a:r>
              <a:rPr lang="en-US" sz="2200" dirty="0"/>
              <a:t>when anchors transmits at 2 packets per second, compared to full rate 11pps</a:t>
            </a:r>
          </a:p>
          <a:p>
            <a:r>
              <a:rPr lang="en-US" sz="2400" dirty="0"/>
              <a:t>How about non-human sources motions?</a:t>
            </a:r>
          </a:p>
          <a:p>
            <a:pPr lvl="1"/>
            <a:r>
              <a:rPr lang="en-GB" sz="2400" b="1" dirty="0">
                <a:effectLst/>
                <a:latin typeface="Avenir Next LT Pro (Body)"/>
              </a:rPr>
              <a:t>Human motion differs from equipment motion </a:t>
            </a:r>
            <a:r>
              <a:rPr lang="en-GB" sz="2400" dirty="0">
                <a:effectLst/>
                <a:latin typeface="Avenir Next LT Pro (Body)"/>
              </a:rPr>
              <a:t>commonly seen in homes </a:t>
            </a:r>
            <a:r>
              <a:rPr lang="en-GB" sz="2400" dirty="0">
                <a:latin typeface="Avenir Next LT Pro (Body)"/>
              </a:rPr>
              <a:t>(</a:t>
            </a:r>
            <a:r>
              <a:rPr lang="en-GB" sz="2400" dirty="0">
                <a:effectLst/>
                <a:latin typeface="Avenir Next LT Pro (Body)"/>
              </a:rPr>
              <a:t>e.g.an oscillating fan and a robot vacuum). </a:t>
            </a:r>
            <a:endParaRPr lang="en-GB" sz="2400" dirty="0">
              <a:latin typeface="Avenir Next LT Pro (Body)"/>
            </a:endParaRPr>
          </a:p>
          <a:p>
            <a:pPr lvl="2"/>
            <a:r>
              <a:rPr lang="en-GB" sz="2300" dirty="0">
                <a:effectLst/>
                <a:latin typeface="Avenir Next LT Pro (Body)"/>
              </a:rPr>
              <a:t>The latter either is </a:t>
            </a:r>
            <a:r>
              <a:rPr lang="en-GB" sz="2300" b="1" dirty="0">
                <a:effectLst/>
                <a:latin typeface="Avenir Next LT Pro (Body)"/>
              </a:rPr>
              <a:t>too weak to produce any notable impact </a:t>
            </a:r>
            <a:r>
              <a:rPr lang="en-GB" sz="2300" dirty="0">
                <a:effectLst/>
                <a:latin typeface="Avenir Next LT Pro (Body)"/>
              </a:rPr>
              <a:t>on</a:t>
            </a:r>
            <a:r>
              <a:rPr lang="en-GB" sz="2300" dirty="0">
                <a:latin typeface="Avenir Next LT Pro (Body)"/>
              </a:rPr>
              <a:t> </a:t>
            </a:r>
            <a:r>
              <a:rPr lang="en-GB" sz="2300" dirty="0" err="1">
                <a:effectLst/>
                <a:latin typeface="Avenir Next LT Pro (Body)"/>
              </a:rPr>
              <a:t>aCSI</a:t>
            </a:r>
            <a:r>
              <a:rPr lang="en-GB" sz="2300" dirty="0">
                <a:effectLst/>
                <a:latin typeface="Avenir Next LT Pro (Body)"/>
              </a:rPr>
              <a:t> or generates periodic signal patterns different from those of human motion</a:t>
            </a:r>
            <a:r>
              <a:rPr lang="en-US" sz="2200" dirty="0"/>
              <a:t>	</a:t>
            </a:r>
          </a:p>
          <a:p>
            <a:pPr lvl="1"/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BFCCD-FFAE-4797-AA86-FD8E8E4E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Defenses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97680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effectiveness of the attack depends </a:t>
            </a:r>
            <a:r>
              <a:rPr lang="en-US" sz="2600" dirty="0"/>
              <a:t>heavily on the </a:t>
            </a:r>
            <a:r>
              <a:rPr lang="en-US" sz="2600" b="1" dirty="0"/>
              <a:t>quantity</a:t>
            </a:r>
            <a:r>
              <a:rPr lang="en-US" sz="2600" dirty="0"/>
              <a:t> and </a:t>
            </a:r>
            <a:r>
              <a:rPr lang="en-US" sz="2600" b="1" dirty="0"/>
              <a:t>quality</a:t>
            </a:r>
            <a:r>
              <a:rPr lang="en-US" sz="2600" dirty="0"/>
              <a:t> of the </a:t>
            </a:r>
            <a:r>
              <a:rPr lang="en-US" sz="2600" dirty="0" err="1"/>
              <a:t>WiFi</a:t>
            </a:r>
            <a:r>
              <a:rPr lang="en-US" sz="2600" dirty="0"/>
              <a:t> signals captured by the sniffer</a:t>
            </a:r>
          </a:p>
          <a:p>
            <a:r>
              <a:rPr lang="en-US" sz="2600" b="1" dirty="0"/>
              <a:t>MAC Randomization</a:t>
            </a:r>
          </a:p>
          <a:p>
            <a:pPr lvl="1"/>
            <a:r>
              <a:rPr lang="en-US" sz="2400" dirty="0"/>
              <a:t>Since the attack sniffer uses MAC address to isolate signals of anchors, MAC randomization can disrupt both bootstrapping and continuous sensing phases</a:t>
            </a:r>
          </a:p>
          <a:p>
            <a:pPr lvl="2"/>
            <a:r>
              <a:rPr lang="en-US" sz="2200" dirty="0"/>
              <a:t>This featured </a:t>
            </a:r>
            <a:r>
              <a:rPr lang="en-US" sz="2200" b="1" dirty="0"/>
              <a:t>is disabled on most devices </a:t>
            </a:r>
            <a:r>
              <a:rPr lang="en-US" sz="2200" dirty="0"/>
              <a:t>(according to recent work)</a:t>
            </a:r>
          </a:p>
          <a:p>
            <a:pPr lvl="2"/>
            <a:r>
              <a:rPr lang="en-US" sz="2200" dirty="0"/>
              <a:t>Android 9.0 switches to per-network MAC randomization, which does not apply any MAC randomization to static </a:t>
            </a:r>
            <a:r>
              <a:rPr lang="en-US" sz="2200" dirty="0" err="1"/>
              <a:t>WiFi</a:t>
            </a:r>
            <a:r>
              <a:rPr lang="en-US" sz="2200" dirty="0"/>
              <a:t>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Defenses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394272" cy="4112286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>
                <a:effectLst/>
                <a:latin typeface="Avenir Next LT Pro (Body)"/>
              </a:rPr>
              <a:t>Geofencing</a:t>
            </a:r>
            <a:r>
              <a:rPr lang="en-GB" sz="2400" dirty="0">
                <a:effectLst/>
                <a:latin typeface="Avenir Next LT Pro (Body)"/>
              </a:rPr>
              <a:t> </a:t>
            </a:r>
          </a:p>
          <a:p>
            <a:pPr lvl="1"/>
            <a:r>
              <a:rPr lang="en-GB" sz="2200" dirty="0">
                <a:latin typeface="Avenir Next LT Pro (Body)"/>
              </a:rPr>
              <a:t>B</a:t>
            </a:r>
            <a:r>
              <a:rPr lang="en-GB" sz="2200" dirty="0">
                <a:effectLst/>
                <a:latin typeface="Avenir Next LT Pro (Body)"/>
              </a:rPr>
              <a:t>ounds signal propagation to reduce </a:t>
            </a:r>
            <a:r>
              <a:rPr lang="en-GB" sz="2200" dirty="0" err="1">
                <a:effectLst/>
                <a:latin typeface="Avenir Next LT Pro (Body)"/>
              </a:rPr>
              <a:t>WiFi</a:t>
            </a:r>
            <a:r>
              <a:rPr lang="en-GB" sz="2200" dirty="0">
                <a:effectLst/>
                <a:latin typeface="Avenir Next LT Pro (Body)"/>
              </a:rPr>
              <a:t> signals accessible to the adversary</a:t>
            </a:r>
          </a:p>
          <a:p>
            <a:pPr lvl="1"/>
            <a:r>
              <a:rPr lang="en-GB" sz="2400" dirty="0">
                <a:effectLst/>
                <a:latin typeface="Avenir Next LT Pro (Body)"/>
              </a:rPr>
              <a:t>Geofencing is also difficult to deploy and configure</a:t>
            </a:r>
            <a:r>
              <a:rPr lang="en-US" sz="2400" dirty="0">
                <a:effectLst/>
                <a:latin typeface="Avenir Next LT Pro (Body)"/>
              </a:rPr>
              <a:t>:</a:t>
            </a:r>
            <a:r>
              <a:rPr lang="en-GB" sz="2400" dirty="0">
                <a:effectLst/>
                <a:latin typeface="Avenir Next LT Pro (Body)"/>
              </a:rPr>
              <a:t> </a:t>
            </a:r>
          </a:p>
          <a:p>
            <a:pPr lvl="2"/>
            <a:r>
              <a:rPr lang="en-GB" sz="2300" dirty="0">
                <a:effectLst/>
                <a:latin typeface="Avenir Next LT Pro (Body)"/>
              </a:rPr>
              <a:t>Reduce the anchor’s transmit power, which is almost always undesirable since it degrades connectivity.</a:t>
            </a:r>
          </a:p>
          <a:p>
            <a:pPr lvl="2"/>
            <a:r>
              <a:rPr lang="en-GB" sz="2300" dirty="0">
                <a:effectLst/>
                <a:latin typeface="Avenir Next LT Pro (Body)"/>
              </a:rPr>
              <a:t>Equip </a:t>
            </a:r>
            <a:r>
              <a:rPr lang="en-GB" sz="2300" dirty="0" err="1">
                <a:effectLst/>
                <a:latin typeface="Avenir Next LT Pro (Body)"/>
              </a:rPr>
              <a:t>WiFi</a:t>
            </a:r>
            <a:r>
              <a:rPr lang="en-GB" sz="2300" dirty="0">
                <a:effectLst/>
                <a:latin typeface="Avenir Next LT Pro (Body)"/>
              </a:rPr>
              <a:t> devices with directional antennas, limiting signal spatial coverage. </a:t>
            </a:r>
          </a:p>
          <a:p>
            <a:pPr lvl="3"/>
            <a:r>
              <a:rPr lang="en-GB" sz="2300" dirty="0">
                <a:effectLst/>
                <a:latin typeface="Avenir Next LT Pro (Body)"/>
              </a:rPr>
              <a:t>Higher cost and larger form factor</a:t>
            </a:r>
          </a:p>
          <a:p>
            <a:r>
              <a:rPr lang="en-GB" sz="2400" b="1" dirty="0" err="1">
                <a:latin typeface="Avenir Next LT Pro (Body)"/>
              </a:rPr>
              <a:t>WiFi</a:t>
            </a:r>
            <a:r>
              <a:rPr lang="en-GB" sz="2400" b="1" dirty="0">
                <a:latin typeface="Avenir Next LT Pro (Body)"/>
              </a:rPr>
              <a:t> rat</a:t>
            </a:r>
            <a:r>
              <a:rPr lang="en-GB" sz="2400" b="1" dirty="0">
                <a:effectLst/>
                <a:latin typeface="Avenir Next LT Pro (Body)"/>
              </a:rPr>
              <a:t>e limiting</a:t>
            </a:r>
          </a:p>
          <a:p>
            <a:pPr lvl="1"/>
            <a:r>
              <a:rPr lang="en-GB" sz="2200" dirty="0">
                <a:effectLst/>
                <a:latin typeface="Avenir Next LT Pro (Body)"/>
              </a:rPr>
              <a:t> Is undesirable for most network applications. Many </a:t>
            </a:r>
            <a:r>
              <a:rPr lang="en-GB" sz="2200" b="1" dirty="0" err="1">
                <a:effectLst/>
                <a:latin typeface="Avenir Next LT Pro (Body)"/>
              </a:rPr>
              <a:t>WiFi</a:t>
            </a:r>
            <a:r>
              <a:rPr lang="en-GB" sz="2200" b="1" dirty="0">
                <a:effectLst/>
                <a:latin typeface="Avenir Next LT Pro (Body)"/>
              </a:rPr>
              <a:t> devices, when idle, transmit at more than 2pps</a:t>
            </a:r>
            <a:r>
              <a:rPr lang="en-GB" sz="2200" dirty="0">
                <a:effectLst/>
                <a:latin typeface="Avenir Next LT Pro (Body)"/>
              </a:rPr>
              <a:t>. It is hard to rate limit further, rendering the </a:t>
            </a:r>
            <a:r>
              <a:rPr lang="en-GB" sz="2200" dirty="0" err="1">
                <a:effectLst/>
                <a:latin typeface="Avenir Next LT Pro (Body)"/>
              </a:rPr>
              <a:t>defense</a:t>
            </a:r>
            <a:r>
              <a:rPr lang="en-GB" sz="2200" dirty="0">
                <a:effectLst/>
                <a:latin typeface="Avenir Next LT Pro (Body)"/>
              </a:rPr>
              <a:t> ineffective.</a:t>
            </a:r>
          </a:p>
          <a:p>
            <a:endParaRPr lang="en-US" sz="2000" dirty="0">
              <a:latin typeface="Avenir Next LT Pro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8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Defense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36195"/>
            <a:ext cx="10607040" cy="4061224"/>
          </a:xfrm>
        </p:spPr>
        <p:txBody>
          <a:bodyPr>
            <a:normAutofit fontScale="92500" lnSpcReduction="20000"/>
          </a:bodyPr>
          <a:lstStyle/>
          <a:p>
            <a:r>
              <a:rPr lang="en-GB" sz="3000" b="1" dirty="0">
                <a:effectLst/>
                <a:latin typeface="Avenir Next LT Pro (Body)"/>
              </a:rPr>
              <a:t>Signal obfuscation by AP</a:t>
            </a:r>
          </a:p>
          <a:p>
            <a:pPr lvl="1"/>
            <a:r>
              <a:rPr lang="en-GB" sz="2200" dirty="0">
                <a:latin typeface="Avenir Next LT Pro (Body)"/>
              </a:rPr>
              <a:t>A</a:t>
            </a:r>
            <a:r>
              <a:rPr lang="en-GB" sz="2200" dirty="0">
                <a:effectLst/>
                <a:latin typeface="Avenir Next LT Pro (Body)"/>
              </a:rPr>
              <a:t>dds noise to </a:t>
            </a:r>
            <a:r>
              <a:rPr lang="en-GB" sz="2200" dirty="0" err="1">
                <a:effectLst/>
                <a:latin typeface="Avenir Next LT Pro (Body)"/>
              </a:rPr>
              <a:t>WiFi</a:t>
            </a:r>
            <a:r>
              <a:rPr lang="en-GB" sz="2200" dirty="0">
                <a:effectLst/>
                <a:latin typeface="Avenir Next LT Pro (Body)"/>
              </a:rPr>
              <a:t> signals</a:t>
            </a:r>
            <a:endParaRPr lang="en-GB" sz="2200" dirty="0">
              <a:latin typeface="Avenir Next LT Pro (Body)"/>
            </a:endParaRPr>
          </a:p>
          <a:p>
            <a:pPr lvl="2"/>
            <a:r>
              <a:rPr lang="en-GB" sz="2100" dirty="0">
                <a:effectLst/>
                <a:latin typeface="Avenir Next LT Pro (Body)"/>
              </a:rPr>
              <a:t>Adversaries cannot accurately localize anchors or detect user motion</a:t>
            </a:r>
          </a:p>
          <a:p>
            <a:r>
              <a:rPr lang="en-GB" sz="2400" b="1" dirty="0">
                <a:latin typeface="Avenir Next LT Pro (Body)"/>
              </a:rPr>
              <a:t>S</a:t>
            </a:r>
            <a:r>
              <a:rPr lang="en-GB" sz="2400" b="1" dirty="0">
                <a:effectLst/>
                <a:latin typeface="Avenir Next LT Pro (Body)"/>
              </a:rPr>
              <a:t>patial obfuscation 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 err="1"/>
              <a:t>WiFi</a:t>
            </a:r>
            <a:r>
              <a:rPr lang="en-US" sz="2200" b="1" dirty="0"/>
              <a:t> AP </a:t>
            </a:r>
            <a:r>
              <a:rPr lang="en-US" sz="2200" dirty="0"/>
              <a:t>actively </a:t>
            </a:r>
            <a:r>
              <a:rPr lang="en-US" sz="2200" b="1" dirty="0"/>
              <a:t>injects customized cover traffic </a:t>
            </a:r>
            <a:r>
              <a:rPr lang="en-US" sz="2200" dirty="0"/>
              <a:t>for any of its associated </a:t>
            </a:r>
            <a:r>
              <a:rPr lang="en-US" sz="2200" dirty="0" err="1"/>
              <a:t>WiFi</a:t>
            </a:r>
            <a:r>
              <a:rPr lang="en-US" sz="2200" dirty="0"/>
              <a:t> devices </a:t>
            </a:r>
            <a:r>
              <a:rPr lang="en-US" sz="2200" b="1" dirty="0"/>
              <a:t>w</a:t>
            </a:r>
            <a:r>
              <a:rPr lang="en-US" sz="2200" dirty="0"/>
              <a:t> that is actively transmitting.</a:t>
            </a:r>
          </a:p>
          <a:p>
            <a:pPr lvl="2"/>
            <a:r>
              <a:rPr lang="en-US" sz="2100" dirty="0"/>
              <a:t>This </a:t>
            </a:r>
            <a:r>
              <a:rPr lang="en-US" sz="2100" b="1" dirty="0"/>
              <a:t>produces large ambiguity </a:t>
            </a:r>
            <a:r>
              <a:rPr lang="en-US" sz="2100" dirty="0"/>
              <a:t>to the attack</a:t>
            </a:r>
          </a:p>
          <a:p>
            <a:r>
              <a:rPr lang="en-GB" sz="2400" b="1" dirty="0">
                <a:effectLst/>
                <a:latin typeface="Avenir Next LT Pro (Body)"/>
              </a:rPr>
              <a:t>Temporal obfuscation</a:t>
            </a:r>
          </a:p>
          <a:p>
            <a:pPr lvl="1"/>
            <a:r>
              <a:rPr lang="en-GB" sz="2200" dirty="0">
                <a:effectLst/>
                <a:latin typeface="Avenir Next LT Pro (Body)"/>
              </a:rPr>
              <a:t> </a:t>
            </a:r>
            <a:r>
              <a:rPr lang="en-GB" sz="2200" dirty="0" err="1">
                <a:effectLst/>
                <a:latin typeface="Avenir Next LT Pro (Body)"/>
              </a:rPr>
              <a:t>WiFi</a:t>
            </a:r>
            <a:r>
              <a:rPr lang="en-GB" sz="2200" dirty="0">
                <a:effectLst/>
                <a:latin typeface="Avenir Next LT Pro (Body)"/>
              </a:rPr>
              <a:t> devices change transmit power randomly over time, injecting artificial noises to signals seen by the sniffer</a:t>
            </a:r>
          </a:p>
          <a:p>
            <a:pPr lvl="2"/>
            <a:r>
              <a:rPr lang="en-GB" sz="2100" dirty="0">
                <a:latin typeface="Avenir Next LT Pro (Body)"/>
              </a:rPr>
              <a:t>It</a:t>
            </a:r>
            <a:r>
              <a:rPr lang="en-GB" sz="2100" dirty="0">
                <a:effectLst/>
                <a:latin typeface="Avenir Next LT Pro (Body)"/>
              </a:rPr>
              <a:t> needs equipment with higher cost/energy consumption</a:t>
            </a:r>
            <a:endParaRPr lang="en-US" sz="1700" dirty="0">
              <a:latin typeface="Avenir Next LT Pro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CCD46-E8C6-4B1B-A1DB-C265130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A66D-D7FC-43FA-8116-34030E9F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360581"/>
            <a:ext cx="5597095" cy="2794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90527-F5E3-43D0-840C-830AEDF5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799" y="2929644"/>
            <a:ext cx="1617216" cy="10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76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adversary can accurately detect and track movements of users</a:t>
            </a:r>
          </a:p>
          <a:p>
            <a:pPr lvl="1"/>
            <a:r>
              <a:rPr lang="en-US" sz="2400" b="1" dirty="0"/>
              <a:t>No </a:t>
            </a:r>
            <a:r>
              <a:rPr lang="en-US" sz="2400" b="1" dirty="0" err="1"/>
              <a:t>compromisation</a:t>
            </a:r>
            <a:r>
              <a:rPr lang="en-US" sz="2400" b="1" dirty="0"/>
              <a:t> </a:t>
            </a:r>
            <a:r>
              <a:rPr lang="en-US" sz="2400" dirty="0"/>
              <a:t>of any device is needed</a:t>
            </a:r>
          </a:p>
          <a:p>
            <a:pPr lvl="1"/>
            <a:r>
              <a:rPr lang="en-US" sz="2400" b="1" dirty="0"/>
              <a:t>Only passive </a:t>
            </a:r>
            <a:r>
              <a:rPr lang="en-US" sz="2400" b="1" dirty="0" err="1"/>
              <a:t>WiFi</a:t>
            </a:r>
            <a:r>
              <a:rPr lang="en-US" sz="2400" b="1" dirty="0"/>
              <a:t> signal analysis</a:t>
            </a:r>
          </a:p>
          <a:p>
            <a:r>
              <a:rPr lang="en-US" sz="2800" dirty="0"/>
              <a:t>It seems to be </a:t>
            </a:r>
            <a:r>
              <a:rPr lang="en-US" sz="2800" b="1" dirty="0"/>
              <a:t>effective under real conditions</a:t>
            </a:r>
          </a:p>
          <a:p>
            <a:r>
              <a:rPr lang="en-US" sz="2800" dirty="0"/>
              <a:t>Defense:</a:t>
            </a:r>
          </a:p>
          <a:p>
            <a:pPr lvl="1"/>
            <a:r>
              <a:rPr lang="en-US" sz="2400" b="1" dirty="0"/>
              <a:t>AP-based obfuscation </a:t>
            </a:r>
            <a:r>
              <a:rPr lang="en-US" sz="2400" dirty="0"/>
              <a:t>is quite effective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E0BC5-4192-464D-861B-AA665722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4947920"/>
            <a:ext cx="9860547" cy="6851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EFDFC-D662-4CA1-ACFE-A9530BCC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53CA6-5253-4C37-9849-A649B4CA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6" y="1442720"/>
            <a:ext cx="6623241" cy="36924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707" y="247829"/>
            <a:ext cx="4472921" cy="1093695"/>
          </a:xfrm>
        </p:spPr>
        <p:txBody>
          <a:bodyPr>
            <a:normAutofit/>
          </a:bodyPr>
          <a:lstStyle/>
          <a:p>
            <a:r>
              <a:rPr lang="en-US" dirty="0"/>
              <a:t>Background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733" y="967665"/>
            <a:ext cx="5077198" cy="52963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600" b="1" dirty="0"/>
              <a:t>Active sensing </a:t>
            </a:r>
            <a:r>
              <a:rPr lang="en-US" sz="1600" dirty="0"/>
              <a:t>work (Device continuously transmits RF signals):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Most works appear on this area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Signals get reflected off the target body, </a:t>
            </a:r>
          </a:p>
          <a:p>
            <a:pPr lvl="2">
              <a:lnSpc>
                <a:spcPct val="100000"/>
              </a:lnSpc>
            </a:pPr>
            <a:r>
              <a:rPr lang="en-US" sz="1500" dirty="0"/>
              <a:t>They are captured by the sensing device to infer the target status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Since the attacker device must continuously transmit signals, it is easy to detect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Passive sensing </a:t>
            </a:r>
            <a:r>
              <a:rPr lang="en-US" sz="1600" dirty="0"/>
              <a:t>work (Devices only listen and do not transmit signals):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Multiple sniffers that listen to </a:t>
            </a:r>
            <a:r>
              <a:rPr lang="en-US" sz="1600" dirty="0" err="1"/>
              <a:t>WiFi</a:t>
            </a:r>
            <a:r>
              <a:rPr lang="en-US" sz="1600" dirty="0"/>
              <a:t> signals sent by multiple transmitters in the target area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 mechanism to detect the presence of a user when he disturbs the direct path between a </a:t>
            </a:r>
            <a:r>
              <a:rPr lang="en-US" sz="1600" dirty="0" err="1"/>
              <a:t>WiFi</a:t>
            </a:r>
            <a:r>
              <a:rPr lang="en-US" sz="1600" dirty="0"/>
              <a:t> AP and a sniffer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The attacker must obtain AP locations a priori and deploy multiple sniffers around the target area</a:t>
            </a: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0FF5B-E18A-47D4-8660-15EA31E4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5835" y="6135975"/>
            <a:ext cx="1463040" cy="2560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9C711-ABBE-4673-82A8-2A8050558C39}"/>
              </a:ext>
            </a:extLst>
          </p:cNvPr>
          <p:cNvSpPr txBox="1"/>
          <p:nvPr/>
        </p:nvSpPr>
        <p:spPr>
          <a:xfrm>
            <a:off x="228600" y="626399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All</a:t>
            </a:r>
            <a:r>
              <a:rPr lang="en-US" sz="1800" dirty="0">
                <a:solidFill>
                  <a:schemeClr val="bg1"/>
                </a:solidFill>
              </a:rPr>
              <a:t> they use the signals to detect user location</a:t>
            </a:r>
          </a:p>
        </p:txBody>
      </p:sp>
    </p:spTree>
    <p:extLst>
      <p:ext uri="{BB962C8B-B14F-4D97-AF65-F5344CB8AC3E}">
        <p14:creationId xmlns:p14="http://schemas.microsoft.com/office/powerpoint/2010/main" val="1353491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human sensing systems that can be turned into attacks but they impose a hefty cost and risk for the attacks</a:t>
            </a:r>
          </a:p>
          <a:p>
            <a:pPr lvl="1"/>
            <a:r>
              <a:rPr lang="en-US" sz="2000" dirty="0"/>
              <a:t>This limits the applicability of the attack</a:t>
            </a:r>
            <a:endParaRPr lang="en-US" sz="2400" dirty="0"/>
          </a:p>
          <a:p>
            <a:r>
              <a:rPr lang="en-US" sz="2400" dirty="0"/>
              <a:t>Can we simply reuse existing work on device-free human sensing systems to launch adversarial sensing attacks?</a:t>
            </a:r>
          </a:p>
          <a:p>
            <a:r>
              <a:rPr lang="en-US" sz="2400" dirty="0"/>
              <a:t>Can we find a passive human sensing attack that can be launched by a minimally equipped attacker and remain undetected?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FA45B-BA1D-4452-8DEF-5B2884E8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651724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A silent attack that continuously detect, monitor/locate human motion behind walls</a:t>
            </a:r>
            <a:endParaRPr lang="en-US" sz="2000" dirty="0"/>
          </a:p>
          <a:p>
            <a:pPr lvl="1"/>
            <a:r>
              <a:rPr lang="en-US" sz="2000" dirty="0"/>
              <a:t>Uses a novel model on multipath signal dynamics to remove dependences on active transmissions</a:t>
            </a:r>
          </a:p>
          <a:p>
            <a:pPr lvl="1"/>
            <a:r>
              <a:rPr lang="en-US" sz="2000" dirty="0"/>
              <a:t>Remain undetectable</a:t>
            </a:r>
          </a:p>
          <a:p>
            <a:pPr lvl="1"/>
            <a:r>
              <a:rPr lang="en-US" sz="2000" dirty="0"/>
              <a:t>Low cost (cheap commodity hardware). ONLY a single </a:t>
            </a:r>
            <a:r>
              <a:rPr lang="en-US" sz="2000" dirty="0" err="1"/>
              <a:t>WiFi</a:t>
            </a:r>
            <a:r>
              <a:rPr lang="en-US" sz="2000" dirty="0"/>
              <a:t> receiver (with a single antenna)</a:t>
            </a:r>
          </a:p>
          <a:p>
            <a:pPr lvl="1"/>
            <a:r>
              <a:rPr lang="en-US" sz="2000" dirty="0"/>
              <a:t>No need to compromise devices or decode/decrypt the network traffic</a:t>
            </a:r>
          </a:p>
          <a:p>
            <a:r>
              <a:rPr lang="en-US" sz="2200" dirty="0"/>
              <a:t>The attack was validated in real-world settings.</a:t>
            </a:r>
          </a:p>
          <a:p>
            <a:r>
              <a:rPr lang="en-US" sz="2200" dirty="0"/>
              <a:t>A practical and effective defense using AP-based obfuscation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B6704-63EF-464C-935F-5A8A5D9C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7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WiFi</a:t>
            </a:r>
            <a:r>
              <a:rPr lang="en-US" b="1" dirty="0"/>
              <a:t> signal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385394" cy="3849624"/>
          </a:xfrm>
        </p:spPr>
        <p:txBody>
          <a:bodyPr>
            <a:normAutofit/>
          </a:bodyPr>
          <a:lstStyle/>
          <a:p>
            <a:r>
              <a:rPr lang="en-US" sz="2400" dirty="0"/>
              <a:t>1) User movement near a </a:t>
            </a:r>
            <a:r>
              <a:rPr lang="en-US" sz="2400" dirty="0" err="1"/>
              <a:t>WiFi</a:t>
            </a:r>
            <a:r>
              <a:rPr lang="en-US" sz="2400" dirty="0"/>
              <a:t> transmitter changes its signal           </a:t>
            </a:r>
          </a:p>
          <a:p>
            <a:pPr marL="0" indent="0">
              <a:buNone/>
            </a:pPr>
            <a:r>
              <a:rPr lang="en-US" sz="2400" dirty="0"/>
              <a:t>       propagation in a way that can be observed by nearby receivers</a:t>
            </a:r>
          </a:p>
          <a:p>
            <a:r>
              <a:rPr lang="en-US" sz="2400" dirty="0"/>
              <a:t>2) Walls and buildings today are not built insulated against </a:t>
            </a:r>
            <a:r>
              <a:rPr lang="en-US" sz="2400" dirty="0" err="1"/>
              <a:t>WiFi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       signals</a:t>
            </a:r>
          </a:p>
          <a:p>
            <a:pPr lvl="2"/>
            <a:r>
              <a:rPr lang="en-US" sz="1900" dirty="0"/>
              <a:t>Signals sent by devices inside a property can often be overheard by outside receivers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63989-75C5-4A4A-8403-8D78072C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642847" cy="1371600"/>
          </a:xfrm>
        </p:spPr>
        <p:txBody>
          <a:bodyPr/>
          <a:lstStyle/>
          <a:p>
            <a:r>
              <a:rPr lang="en-US" b="1" dirty="0"/>
              <a:t>Motion Detection via multipath signal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The model links together </a:t>
            </a:r>
          </a:p>
          <a:p>
            <a:pPr lvl="1"/>
            <a:r>
              <a:rPr lang="en-US" sz="2000" dirty="0"/>
              <a:t>Human motion near </a:t>
            </a:r>
            <a:r>
              <a:rPr lang="en-US" sz="2000" dirty="0" err="1"/>
              <a:t>WiFi</a:t>
            </a:r>
            <a:r>
              <a:rPr lang="en-US" sz="2000" dirty="0"/>
              <a:t> transmitters</a:t>
            </a:r>
          </a:p>
          <a:p>
            <a:pPr lvl="1"/>
            <a:r>
              <a:rPr lang="en-US" sz="2000" dirty="0"/>
              <a:t>Variances of multipath signal propagation seen by a sniffer outside of the property</a:t>
            </a:r>
          </a:p>
          <a:p>
            <a:r>
              <a:rPr lang="en-US" sz="2400" dirty="0"/>
              <a:t>When a human moves near a </a:t>
            </a:r>
            <a:r>
              <a:rPr lang="en-US" sz="2400" dirty="0" err="1"/>
              <a:t>WiFi</a:t>
            </a:r>
            <a:r>
              <a:rPr lang="en-US" sz="2400" dirty="0"/>
              <a:t> device </a:t>
            </a:r>
            <a:r>
              <a:rPr lang="en-US" sz="2400" b="1" i="1" dirty="0"/>
              <a:t>x</a:t>
            </a:r>
            <a:r>
              <a:rPr lang="en-US" sz="2400" dirty="0"/>
              <a:t>, the motion changes the multipath signal propagation to the attacker sniffer </a:t>
            </a:r>
            <a:r>
              <a:rPr lang="en-US" sz="2400" b="1" i="1" dirty="0"/>
              <a:t>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This model allows S to capture such signal dynamics and use them to pinpoint the target to a specific location</a:t>
            </a:r>
          </a:p>
          <a:p>
            <a:r>
              <a:rPr lang="en-US" sz="2400" dirty="0"/>
              <a:t>OF COURSE: The more </a:t>
            </a:r>
            <a:r>
              <a:rPr lang="en-US" sz="2400" dirty="0" err="1"/>
              <a:t>WiFi</a:t>
            </a:r>
            <a:r>
              <a:rPr lang="en-US" sz="2400" dirty="0"/>
              <a:t> devices inside the property, the more accurate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BF9E-6D33-4B7E-9C05-CD39B24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knowledge about the </a:t>
            </a:r>
            <a:r>
              <a:rPr lang="en-US" sz="2800" dirty="0" err="1"/>
              <a:t>WiFi</a:t>
            </a:r>
            <a:r>
              <a:rPr lang="en-US" sz="2800" dirty="0"/>
              <a:t> network and the devices inside the property (including their locations)</a:t>
            </a:r>
          </a:p>
          <a:p>
            <a:r>
              <a:rPr lang="en-US" sz="2800" dirty="0"/>
              <a:t>At least one </a:t>
            </a:r>
            <a:r>
              <a:rPr lang="en-US" sz="2800" dirty="0" err="1"/>
              <a:t>WiFi</a:t>
            </a:r>
            <a:r>
              <a:rPr lang="en-US" sz="2800" dirty="0"/>
              <a:t> device inside a room is needed for the attack to be effective</a:t>
            </a:r>
          </a:p>
          <a:p>
            <a:pPr lvl="1"/>
            <a:r>
              <a:rPr lang="en-US" sz="2800" dirty="0"/>
              <a:t>In case of relocating a sensor, the attack still works as accurate as before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C1F6E-08CD-475A-890E-F2F1727D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3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6E0-71E3-4894-BC10-9F0B5AD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ACFC-1FAA-454C-8E97-E11C6448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model is unable to identify features like: speed, activity type and user identity or separate humans from large animals. </a:t>
            </a:r>
          </a:p>
          <a:p>
            <a:r>
              <a:rPr lang="en-US" sz="2800" dirty="0"/>
              <a:t>A passive sniffer with a single antenna cannot extract advanced signal features including phase of CSI, Time of Flight (</a:t>
            </a:r>
            <a:r>
              <a:rPr lang="en-US" sz="2800" dirty="0" err="1"/>
              <a:t>ToF</a:t>
            </a:r>
            <a:r>
              <a:rPr lang="en-US" sz="2800" dirty="0"/>
              <a:t>), Angle of Arrival (</a:t>
            </a:r>
            <a:r>
              <a:rPr lang="en-US" sz="2800" dirty="0" err="1"/>
              <a:t>AoA</a:t>
            </a:r>
            <a:r>
              <a:rPr lang="en-US" sz="2800" dirty="0"/>
              <a:t>)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C1F6E-08CD-475A-890E-F2F1727D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3E2623"/>
      </a:dk2>
      <a:lt2>
        <a:srgbClr val="E4E2E8"/>
      </a:lt2>
      <a:accent1>
        <a:srgbClr val="98A67E"/>
      </a:accent1>
      <a:accent2>
        <a:srgbClr val="A6A372"/>
      </a:accent2>
      <a:accent3>
        <a:srgbClr val="B99C7D"/>
      </a:accent3>
      <a:accent4>
        <a:srgbClr val="BA857F"/>
      </a:accent4>
      <a:accent5>
        <a:srgbClr val="C492A2"/>
      </a:accent5>
      <a:accent6>
        <a:srgbClr val="BA7FAA"/>
      </a:accent6>
      <a:hlink>
        <a:srgbClr val="8169AE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C6B9A56B0A348A65D492ECBAF7C0B" ma:contentTypeVersion="2" ma:contentTypeDescription="Create a new document." ma:contentTypeScope="" ma:versionID="80222df6aecbaefd5660afcbc55e236f">
  <xsd:schema xmlns:xsd="http://www.w3.org/2001/XMLSchema" xmlns:xs="http://www.w3.org/2001/XMLSchema" xmlns:p="http://schemas.microsoft.com/office/2006/metadata/properties" xmlns:ns2="a6b95832-3ae1-4680-9ca3-b014ac75c9b3" targetNamespace="http://schemas.microsoft.com/office/2006/metadata/properties" ma:root="true" ma:fieldsID="6e5a3082bfb09c7081f6253046b5b2e0" ns2:_="">
    <xsd:import namespace="a6b95832-3ae1-4680-9ca3-b014ac75c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95832-3ae1-4680-9ca3-b014ac75c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8444AB-7728-4F57-8418-4008B894670E}"/>
</file>

<file path=customXml/itemProps2.xml><?xml version="1.0" encoding="utf-8"?>
<ds:datastoreItem xmlns:ds="http://schemas.openxmlformats.org/officeDocument/2006/customXml" ds:itemID="{F50E03D2-6B32-4384-BB54-7EC44B780F81}"/>
</file>

<file path=customXml/itemProps3.xml><?xml version="1.0" encoding="utf-8"?>
<ds:datastoreItem xmlns:ds="http://schemas.openxmlformats.org/officeDocument/2006/customXml" ds:itemID="{586F366D-080E-4EE0-A66E-52602ABF2FE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2833</TotalTime>
  <Words>1711</Words>
  <Application>Microsoft Office PowerPoint</Application>
  <PresentationFormat>Widescreen</PresentationFormat>
  <Paragraphs>186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Avenir Next LT Pro</vt:lpstr>
      <vt:lpstr>Avenir Next LT Pro (Body)</vt:lpstr>
      <vt:lpstr>Avenir Next LT Pro Light</vt:lpstr>
      <vt:lpstr>Calibri</vt:lpstr>
      <vt:lpstr>Garamond</vt:lpstr>
      <vt:lpstr>SavonVTI</vt:lpstr>
      <vt:lpstr>Et Tu Alexa? When Commodity WiFi Devices Turn into Adversarial Motion Sensors </vt:lpstr>
      <vt:lpstr>Outline</vt:lpstr>
      <vt:lpstr>Background Work</vt:lpstr>
      <vt:lpstr>Motivation</vt:lpstr>
      <vt:lpstr>Contribution</vt:lpstr>
      <vt:lpstr>WiFi signal propagation</vt:lpstr>
      <vt:lpstr>Motion Detection via multipath signal dynamics</vt:lpstr>
      <vt:lpstr>Assumptions</vt:lpstr>
      <vt:lpstr>Limitations</vt:lpstr>
      <vt:lpstr>Attack Scenario</vt:lpstr>
      <vt:lpstr>Adversarial Model</vt:lpstr>
      <vt:lpstr>Measuring Signal Variation via CSI</vt:lpstr>
      <vt:lpstr>Observations (1)</vt:lpstr>
      <vt:lpstr>Observations (2)</vt:lpstr>
      <vt:lpstr>Attack Design (1)</vt:lpstr>
      <vt:lpstr>Attack Design (2)</vt:lpstr>
      <vt:lpstr>Evaluation (1)</vt:lpstr>
      <vt:lpstr>Evaluation (2) </vt:lpstr>
      <vt:lpstr>Is the attack effective?</vt:lpstr>
      <vt:lpstr>Is the attack robust?</vt:lpstr>
      <vt:lpstr>Existing Defenses (1)</vt:lpstr>
      <vt:lpstr>Existing Defenses (2)</vt:lpstr>
      <vt:lpstr>Proposed Defense (1)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Tasos Lepipas</dc:creator>
  <cp:lastModifiedBy>Lepipas, Tasos</cp:lastModifiedBy>
  <cp:revision>28</cp:revision>
  <dcterms:created xsi:type="dcterms:W3CDTF">2021-02-20T14:04:03Z</dcterms:created>
  <dcterms:modified xsi:type="dcterms:W3CDTF">2021-03-01T08:38:18Z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0x010100F75C6B9A56B0A348A65D492ECBAF7C0B</vt:lpwstr>
  </property>
</Properties>
</file>