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266" r:id="rId4"/>
    <p:sldId id="268" r:id="rId5"/>
    <p:sldId id="285" r:id="rId6"/>
    <p:sldId id="296" r:id="rId7"/>
    <p:sldId id="276" r:id="rId8"/>
    <p:sldId id="277" r:id="rId9"/>
    <p:sldId id="289" r:id="rId10"/>
    <p:sldId id="297" r:id="rId11"/>
    <p:sldId id="299" r:id="rId12"/>
    <p:sldId id="298" r:id="rId13"/>
    <p:sldId id="290" r:id="rId14"/>
    <p:sldId id="300" r:id="rId15"/>
    <p:sldId id="273" r:id="rId16"/>
    <p:sldId id="295" r:id="rId17"/>
    <p:sldId id="291" r:id="rId18"/>
    <p:sldId id="293" r:id="rId19"/>
    <p:sldId id="294" r:id="rId20"/>
    <p:sldId id="279" r:id="rId21"/>
    <p:sldId id="27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pipas, Anastasios" initials="LA" lastIdx="1" clrIdx="0">
    <p:extLst>
      <p:ext uri="{19B8F6BF-5375-455C-9EA6-DF929625EA0E}">
        <p15:presenceInfo xmlns:p15="http://schemas.microsoft.com/office/powerpoint/2012/main" userId="Lepipas, Anastasi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F123F-32BE-4A27-B7D2-1420FA2A394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AA04A0-4D5E-4F85-8BA0-01A3914070D6}">
      <dgm:prSet custT="1"/>
      <dgm:spPr/>
      <dgm:t>
        <a:bodyPr/>
        <a:lstStyle/>
        <a:p>
          <a:r>
            <a:rPr lang="en-US" sz="2000"/>
            <a:t>Background</a:t>
          </a:r>
        </a:p>
      </dgm:t>
    </dgm:pt>
    <dgm:pt modelId="{15FA5F5C-999A-4574-A027-262478913DD6}" type="parTrans" cxnId="{D1546511-4057-472C-ADC1-306FE3296273}">
      <dgm:prSet/>
      <dgm:spPr/>
      <dgm:t>
        <a:bodyPr/>
        <a:lstStyle/>
        <a:p>
          <a:endParaRPr lang="en-US"/>
        </a:p>
      </dgm:t>
    </dgm:pt>
    <dgm:pt modelId="{45FCA551-FAFB-4624-864D-991C91657BC8}" type="sibTrans" cxnId="{D1546511-4057-472C-ADC1-306FE3296273}">
      <dgm:prSet/>
      <dgm:spPr/>
      <dgm:t>
        <a:bodyPr/>
        <a:lstStyle/>
        <a:p>
          <a:endParaRPr lang="en-US"/>
        </a:p>
      </dgm:t>
    </dgm:pt>
    <dgm:pt modelId="{A22E9410-A64E-4FA0-8A8F-D1EC56E837C8}">
      <dgm:prSet custT="1"/>
      <dgm:spPr/>
      <dgm:t>
        <a:bodyPr/>
        <a:lstStyle/>
        <a:p>
          <a:r>
            <a:rPr lang="en-US" sz="2000"/>
            <a:t>Preliminary</a:t>
          </a:r>
        </a:p>
      </dgm:t>
    </dgm:pt>
    <dgm:pt modelId="{8B70960F-6603-449C-A26E-71AF81218528}" type="parTrans" cxnId="{D584DC81-BF49-4882-BCB8-B89B8EA3EFD4}">
      <dgm:prSet/>
      <dgm:spPr/>
      <dgm:t>
        <a:bodyPr/>
        <a:lstStyle/>
        <a:p>
          <a:endParaRPr lang="en-US"/>
        </a:p>
      </dgm:t>
    </dgm:pt>
    <dgm:pt modelId="{07C31AEC-7539-48A1-933B-368F622BA035}" type="sibTrans" cxnId="{D584DC81-BF49-4882-BCB8-B89B8EA3EFD4}">
      <dgm:prSet/>
      <dgm:spPr/>
      <dgm:t>
        <a:bodyPr/>
        <a:lstStyle/>
        <a:p>
          <a:endParaRPr lang="en-US"/>
        </a:p>
      </dgm:t>
    </dgm:pt>
    <dgm:pt modelId="{CA3C0AB6-10A7-4C72-9FDC-7196D9B2E2E8}">
      <dgm:prSet custT="1"/>
      <dgm:spPr/>
      <dgm:t>
        <a:bodyPr/>
        <a:lstStyle/>
        <a:p>
          <a:r>
            <a:rPr lang="en-US" sz="2000"/>
            <a:t>System Overview</a:t>
          </a:r>
        </a:p>
      </dgm:t>
    </dgm:pt>
    <dgm:pt modelId="{E721ACD2-7639-4352-8CE4-C4808179EAAF}" type="parTrans" cxnId="{B0E5E99F-25C7-4207-BBC0-28AD741E96B4}">
      <dgm:prSet/>
      <dgm:spPr/>
      <dgm:t>
        <a:bodyPr/>
        <a:lstStyle/>
        <a:p>
          <a:endParaRPr lang="en-US"/>
        </a:p>
      </dgm:t>
    </dgm:pt>
    <dgm:pt modelId="{6614F8B2-89E9-414B-BBCD-DC62EC8D7695}" type="sibTrans" cxnId="{B0E5E99F-25C7-4207-BBC0-28AD741E96B4}">
      <dgm:prSet/>
      <dgm:spPr/>
      <dgm:t>
        <a:bodyPr/>
        <a:lstStyle/>
        <a:p>
          <a:endParaRPr lang="en-US"/>
        </a:p>
      </dgm:t>
    </dgm:pt>
    <dgm:pt modelId="{80C3A8C6-39D1-4725-A52A-73CF082C6D11}">
      <dgm:prSet custT="1"/>
      <dgm:spPr/>
      <dgm:t>
        <a:bodyPr/>
        <a:lstStyle/>
        <a:p>
          <a:r>
            <a:rPr lang="en-US" sz="2000"/>
            <a:t>Data preprocessing method</a:t>
          </a:r>
        </a:p>
      </dgm:t>
    </dgm:pt>
    <dgm:pt modelId="{5BFDC6E7-FBF2-4784-803C-9BBAE4DFE4DE}" type="parTrans" cxnId="{AC8BAF7A-8292-4003-B65D-C78D33F55AE9}">
      <dgm:prSet/>
      <dgm:spPr/>
      <dgm:t>
        <a:bodyPr/>
        <a:lstStyle/>
        <a:p>
          <a:endParaRPr lang="en-US"/>
        </a:p>
      </dgm:t>
    </dgm:pt>
    <dgm:pt modelId="{0EBC0E5D-A634-40A8-A355-73FD26E8CA21}" type="sibTrans" cxnId="{AC8BAF7A-8292-4003-B65D-C78D33F55AE9}">
      <dgm:prSet/>
      <dgm:spPr/>
      <dgm:t>
        <a:bodyPr/>
        <a:lstStyle/>
        <a:p>
          <a:endParaRPr lang="en-US"/>
        </a:p>
      </dgm:t>
    </dgm:pt>
    <dgm:pt modelId="{DB3A903D-8D87-41F0-8C6A-B3EED5FF7CBD}">
      <dgm:prSet custT="1"/>
      <dgm:spPr/>
      <dgm:t>
        <a:bodyPr/>
        <a:lstStyle/>
        <a:p>
          <a:r>
            <a:rPr lang="en-US" sz="2000" dirty="0"/>
            <a:t>Classification algorithm </a:t>
          </a:r>
        </a:p>
      </dgm:t>
    </dgm:pt>
    <dgm:pt modelId="{6C2F7E7D-B5D7-47F7-82E7-1C580425B370}" type="parTrans" cxnId="{E781C27B-67F8-4D45-A3DB-8E217D1AA52E}">
      <dgm:prSet/>
      <dgm:spPr/>
      <dgm:t>
        <a:bodyPr/>
        <a:lstStyle/>
        <a:p>
          <a:endParaRPr lang="en-US"/>
        </a:p>
      </dgm:t>
    </dgm:pt>
    <dgm:pt modelId="{BB906BB7-3BFD-450A-92D7-6F47440B8537}" type="sibTrans" cxnId="{E781C27B-67F8-4D45-A3DB-8E217D1AA52E}">
      <dgm:prSet/>
      <dgm:spPr/>
      <dgm:t>
        <a:bodyPr/>
        <a:lstStyle/>
        <a:p>
          <a:endParaRPr lang="en-US"/>
        </a:p>
      </dgm:t>
    </dgm:pt>
    <dgm:pt modelId="{F3B62790-EF86-4D5D-89FD-543378E40E6B}">
      <dgm:prSet custT="1"/>
      <dgm:spPr/>
      <dgm:t>
        <a:bodyPr/>
        <a:lstStyle/>
        <a:p>
          <a:r>
            <a:rPr lang="en-US" sz="2000"/>
            <a:t>Experiments</a:t>
          </a:r>
        </a:p>
      </dgm:t>
    </dgm:pt>
    <dgm:pt modelId="{904859FF-3435-4D3D-8150-C4EBD3BF96A6}" type="parTrans" cxnId="{DF16000B-679F-4622-9230-3E2166A36B2E}">
      <dgm:prSet/>
      <dgm:spPr/>
      <dgm:t>
        <a:bodyPr/>
        <a:lstStyle/>
        <a:p>
          <a:endParaRPr lang="en-US"/>
        </a:p>
      </dgm:t>
    </dgm:pt>
    <dgm:pt modelId="{EE0A750D-96A1-4F24-9213-F2163EEECDE4}" type="sibTrans" cxnId="{DF16000B-679F-4622-9230-3E2166A36B2E}">
      <dgm:prSet/>
      <dgm:spPr/>
      <dgm:t>
        <a:bodyPr/>
        <a:lstStyle/>
        <a:p>
          <a:endParaRPr lang="en-US"/>
        </a:p>
      </dgm:t>
    </dgm:pt>
    <dgm:pt modelId="{EE14E543-FC4B-4D95-B2D6-44EE61D55844}">
      <dgm:prSet custT="1"/>
      <dgm:spPr/>
      <dgm:t>
        <a:bodyPr/>
        <a:lstStyle/>
        <a:p>
          <a:r>
            <a:rPr lang="en-US" sz="2000"/>
            <a:t>Summary</a:t>
          </a:r>
        </a:p>
      </dgm:t>
    </dgm:pt>
    <dgm:pt modelId="{30009868-2321-4BC1-9101-A539CDAC8812}" type="parTrans" cxnId="{5703F579-EA36-4022-BD13-FE9C3D297497}">
      <dgm:prSet/>
      <dgm:spPr/>
      <dgm:t>
        <a:bodyPr/>
        <a:lstStyle/>
        <a:p>
          <a:endParaRPr lang="en-US"/>
        </a:p>
      </dgm:t>
    </dgm:pt>
    <dgm:pt modelId="{6A4A4FEF-FAB9-4ED8-A11B-EAF102632ABD}" type="sibTrans" cxnId="{5703F579-EA36-4022-BD13-FE9C3D297497}">
      <dgm:prSet/>
      <dgm:spPr/>
      <dgm:t>
        <a:bodyPr/>
        <a:lstStyle/>
        <a:p>
          <a:endParaRPr lang="en-US"/>
        </a:p>
      </dgm:t>
    </dgm:pt>
    <dgm:pt modelId="{1BB8BACE-EB84-4B6C-B9AA-FAA22025ABA5}" type="pres">
      <dgm:prSet presAssocID="{6F3F123F-32BE-4A27-B7D2-1420FA2A3944}" presName="linear" presStyleCnt="0">
        <dgm:presLayoutVars>
          <dgm:dir/>
          <dgm:animLvl val="lvl"/>
          <dgm:resizeHandles val="exact"/>
        </dgm:presLayoutVars>
      </dgm:prSet>
      <dgm:spPr/>
    </dgm:pt>
    <dgm:pt modelId="{2FF5A3EF-9448-4F7F-B972-B75A32D2A62D}" type="pres">
      <dgm:prSet presAssocID="{DAAA04A0-4D5E-4F85-8BA0-01A3914070D6}" presName="parentLin" presStyleCnt="0"/>
      <dgm:spPr/>
    </dgm:pt>
    <dgm:pt modelId="{C86B4BE5-22AF-4B5D-A419-DCC247608115}" type="pres">
      <dgm:prSet presAssocID="{DAAA04A0-4D5E-4F85-8BA0-01A3914070D6}" presName="parentLeftMargin" presStyleLbl="node1" presStyleIdx="0" presStyleCnt="7"/>
      <dgm:spPr/>
    </dgm:pt>
    <dgm:pt modelId="{3E303518-B993-4D4B-B887-205C4C010ACD}" type="pres">
      <dgm:prSet presAssocID="{DAAA04A0-4D5E-4F85-8BA0-01A3914070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A916579-EF29-4914-81B9-A9C3FEFCBCD0}" type="pres">
      <dgm:prSet presAssocID="{DAAA04A0-4D5E-4F85-8BA0-01A3914070D6}" presName="negativeSpace" presStyleCnt="0"/>
      <dgm:spPr/>
    </dgm:pt>
    <dgm:pt modelId="{7D898F99-7823-4872-A7ED-0D4DE51591A4}" type="pres">
      <dgm:prSet presAssocID="{DAAA04A0-4D5E-4F85-8BA0-01A3914070D6}" presName="childText" presStyleLbl="conFgAcc1" presStyleIdx="0" presStyleCnt="7">
        <dgm:presLayoutVars>
          <dgm:bulletEnabled val="1"/>
        </dgm:presLayoutVars>
      </dgm:prSet>
      <dgm:spPr/>
    </dgm:pt>
    <dgm:pt modelId="{28A1CF01-54F3-4E3B-8CB1-6B188E555DDA}" type="pres">
      <dgm:prSet presAssocID="{45FCA551-FAFB-4624-864D-991C91657BC8}" presName="spaceBetweenRectangles" presStyleCnt="0"/>
      <dgm:spPr/>
    </dgm:pt>
    <dgm:pt modelId="{4CB32346-4D67-4C66-9DB9-51C67FBD6A74}" type="pres">
      <dgm:prSet presAssocID="{A22E9410-A64E-4FA0-8A8F-D1EC56E837C8}" presName="parentLin" presStyleCnt="0"/>
      <dgm:spPr/>
    </dgm:pt>
    <dgm:pt modelId="{6B8FC2B2-B6AD-488B-8808-884C23C12337}" type="pres">
      <dgm:prSet presAssocID="{A22E9410-A64E-4FA0-8A8F-D1EC56E837C8}" presName="parentLeftMargin" presStyleLbl="node1" presStyleIdx="0" presStyleCnt="7"/>
      <dgm:spPr/>
    </dgm:pt>
    <dgm:pt modelId="{5A958C08-3C0D-48B4-B524-6800924B6F69}" type="pres">
      <dgm:prSet presAssocID="{A22E9410-A64E-4FA0-8A8F-D1EC56E837C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14B6996-22DE-4CF5-A7BC-B481F5DF917E}" type="pres">
      <dgm:prSet presAssocID="{A22E9410-A64E-4FA0-8A8F-D1EC56E837C8}" presName="negativeSpace" presStyleCnt="0"/>
      <dgm:spPr/>
    </dgm:pt>
    <dgm:pt modelId="{C0908373-4368-4D5B-A108-4687BF1DC730}" type="pres">
      <dgm:prSet presAssocID="{A22E9410-A64E-4FA0-8A8F-D1EC56E837C8}" presName="childText" presStyleLbl="conFgAcc1" presStyleIdx="1" presStyleCnt="7">
        <dgm:presLayoutVars>
          <dgm:bulletEnabled val="1"/>
        </dgm:presLayoutVars>
      </dgm:prSet>
      <dgm:spPr/>
    </dgm:pt>
    <dgm:pt modelId="{35E43F2F-A300-41FF-81F1-94AF1FBD7A55}" type="pres">
      <dgm:prSet presAssocID="{07C31AEC-7539-48A1-933B-368F622BA035}" presName="spaceBetweenRectangles" presStyleCnt="0"/>
      <dgm:spPr/>
    </dgm:pt>
    <dgm:pt modelId="{44375E4C-CA0E-4F27-AF6D-FDB520E6D7E3}" type="pres">
      <dgm:prSet presAssocID="{CA3C0AB6-10A7-4C72-9FDC-7196D9B2E2E8}" presName="parentLin" presStyleCnt="0"/>
      <dgm:spPr/>
    </dgm:pt>
    <dgm:pt modelId="{95E281E9-CC2A-4035-9D6E-82D55E30BAE7}" type="pres">
      <dgm:prSet presAssocID="{CA3C0AB6-10A7-4C72-9FDC-7196D9B2E2E8}" presName="parentLeftMargin" presStyleLbl="node1" presStyleIdx="1" presStyleCnt="7"/>
      <dgm:spPr/>
    </dgm:pt>
    <dgm:pt modelId="{BDDA78C7-4E4F-4350-B097-007F64EA89CE}" type="pres">
      <dgm:prSet presAssocID="{CA3C0AB6-10A7-4C72-9FDC-7196D9B2E2E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2919D0B-47FC-4E16-8E91-4C2282F3BEA5}" type="pres">
      <dgm:prSet presAssocID="{CA3C0AB6-10A7-4C72-9FDC-7196D9B2E2E8}" presName="negativeSpace" presStyleCnt="0"/>
      <dgm:spPr/>
    </dgm:pt>
    <dgm:pt modelId="{A895AE89-5C4B-4B18-A28C-85F0765A9BF2}" type="pres">
      <dgm:prSet presAssocID="{CA3C0AB6-10A7-4C72-9FDC-7196D9B2E2E8}" presName="childText" presStyleLbl="conFgAcc1" presStyleIdx="2" presStyleCnt="7">
        <dgm:presLayoutVars>
          <dgm:bulletEnabled val="1"/>
        </dgm:presLayoutVars>
      </dgm:prSet>
      <dgm:spPr/>
    </dgm:pt>
    <dgm:pt modelId="{75EBD0E5-6FF0-4832-AD18-6157906386DA}" type="pres">
      <dgm:prSet presAssocID="{6614F8B2-89E9-414B-BBCD-DC62EC8D7695}" presName="spaceBetweenRectangles" presStyleCnt="0"/>
      <dgm:spPr/>
    </dgm:pt>
    <dgm:pt modelId="{06BECC07-2736-48D6-AF73-995D310C4233}" type="pres">
      <dgm:prSet presAssocID="{80C3A8C6-39D1-4725-A52A-73CF082C6D11}" presName="parentLin" presStyleCnt="0"/>
      <dgm:spPr/>
    </dgm:pt>
    <dgm:pt modelId="{97ECB256-7D2D-4F4C-BEBE-15FBBBB7279E}" type="pres">
      <dgm:prSet presAssocID="{80C3A8C6-39D1-4725-A52A-73CF082C6D11}" presName="parentLeftMargin" presStyleLbl="node1" presStyleIdx="2" presStyleCnt="7"/>
      <dgm:spPr/>
    </dgm:pt>
    <dgm:pt modelId="{980DED91-9FE4-47D9-B571-27C54DBB67CF}" type="pres">
      <dgm:prSet presAssocID="{80C3A8C6-39D1-4725-A52A-73CF082C6D1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899DE05-1CA8-40FF-8F3D-A693D371785E}" type="pres">
      <dgm:prSet presAssocID="{80C3A8C6-39D1-4725-A52A-73CF082C6D11}" presName="negativeSpace" presStyleCnt="0"/>
      <dgm:spPr/>
    </dgm:pt>
    <dgm:pt modelId="{A40DBA66-7B87-40F6-A4B6-427246DE95DE}" type="pres">
      <dgm:prSet presAssocID="{80C3A8C6-39D1-4725-A52A-73CF082C6D11}" presName="childText" presStyleLbl="conFgAcc1" presStyleIdx="3" presStyleCnt="7">
        <dgm:presLayoutVars>
          <dgm:bulletEnabled val="1"/>
        </dgm:presLayoutVars>
      </dgm:prSet>
      <dgm:spPr/>
    </dgm:pt>
    <dgm:pt modelId="{7177FC6E-58CA-4E70-9DE4-A1217DC937DE}" type="pres">
      <dgm:prSet presAssocID="{0EBC0E5D-A634-40A8-A355-73FD26E8CA21}" presName="spaceBetweenRectangles" presStyleCnt="0"/>
      <dgm:spPr/>
    </dgm:pt>
    <dgm:pt modelId="{F533C974-5209-4765-8526-D675F595CBE1}" type="pres">
      <dgm:prSet presAssocID="{DB3A903D-8D87-41F0-8C6A-B3EED5FF7CBD}" presName="parentLin" presStyleCnt="0"/>
      <dgm:spPr/>
    </dgm:pt>
    <dgm:pt modelId="{10FB5FC7-47B9-4898-9F11-47E168EC4091}" type="pres">
      <dgm:prSet presAssocID="{DB3A903D-8D87-41F0-8C6A-B3EED5FF7CBD}" presName="parentLeftMargin" presStyleLbl="node1" presStyleIdx="3" presStyleCnt="7"/>
      <dgm:spPr/>
    </dgm:pt>
    <dgm:pt modelId="{0CDEDC50-89F3-43B1-91C1-C79DF290A4D6}" type="pres">
      <dgm:prSet presAssocID="{DB3A903D-8D87-41F0-8C6A-B3EED5FF7CB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88FED68-63D9-4C66-9248-D184B55793BE}" type="pres">
      <dgm:prSet presAssocID="{DB3A903D-8D87-41F0-8C6A-B3EED5FF7CBD}" presName="negativeSpace" presStyleCnt="0"/>
      <dgm:spPr/>
    </dgm:pt>
    <dgm:pt modelId="{FC02A962-7B80-4648-9612-628C9972EFB0}" type="pres">
      <dgm:prSet presAssocID="{DB3A903D-8D87-41F0-8C6A-B3EED5FF7CBD}" presName="childText" presStyleLbl="conFgAcc1" presStyleIdx="4" presStyleCnt="7">
        <dgm:presLayoutVars>
          <dgm:bulletEnabled val="1"/>
        </dgm:presLayoutVars>
      </dgm:prSet>
      <dgm:spPr/>
    </dgm:pt>
    <dgm:pt modelId="{5E5F34E7-F22F-4E38-8A8F-4253C498627B}" type="pres">
      <dgm:prSet presAssocID="{BB906BB7-3BFD-450A-92D7-6F47440B8537}" presName="spaceBetweenRectangles" presStyleCnt="0"/>
      <dgm:spPr/>
    </dgm:pt>
    <dgm:pt modelId="{C6E4186C-18A5-4A72-8682-97266707AA11}" type="pres">
      <dgm:prSet presAssocID="{F3B62790-EF86-4D5D-89FD-543378E40E6B}" presName="parentLin" presStyleCnt="0"/>
      <dgm:spPr/>
    </dgm:pt>
    <dgm:pt modelId="{55EE11D5-386B-42F0-A9B1-D9B33CAC9B89}" type="pres">
      <dgm:prSet presAssocID="{F3B62790-EF86-4D5D-89FD-543378E40E6B}" presName="parentLeftMargin" presStyleLbl="node1" presStyleIdx="4" presStyleCnt="7"/>
      <dgm:spPr/>
    </dgm:pt>
    <dgm:pt modelId="{8842E50C-270D-428D-804C-A0513BF8C2D4}" type="pres">
      <dgm:prSet presAssocID="{F3B62790-EF86-4D5D-89FD-543378E40E6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7BA2C33-337B-4A18-B4A1-0A99125665CF}" type="pres">
      <dgm:prSet presAssocID="{F3B62790-EF86-4D5D-89FD-543378E40E6B}" presName="negativeSpace" presStyleCnt="0"/>
      <dgm:spPr/>
    </dgm:pt>
    <dgm:pt modelId="{35F78DFD-D668-4CEA-BFB1-FD8D02F7B51F}" type="pres">
      <dgm:prSet presAssocID="{F3B62790-EF86-4D5D-89FD-543378E40E6B}" presName="childText" presStyleLbl="conFgAcc1" presStyleIdx="5" presStyleCnt="7">
        <dgm:presLayoutVars>
          <dgm:bulletEnabled val="1"/>
        </dgm:presLayoutVars>
      </dgm:prSet>
      <dgm:spPr/>
    </dgm:pt>
    <dgm:pt modelId="{CA2C8698-E682-4A7C-A1B3-A7FC26AD8021}" type="pres">
      <dgm:prSet presAssocID="{EE0A750D-96A1-4F24-9213-F2163EEECDE4}" presName="spaceBetweenRectangles" presStyleCnt="0"/>
      <dgm:spPr/>
    </dgm:pt>
    <dgm:pt modelId="{487B8EF4-84B2-4F14-8DF6-A35B1ACC0496}" type="pres">
      <dgm:prSet presAssocID="{EE14E543-FC4B-4D95-B2D6-44EE61D55844}" presName="parentLin" presStyleCnt="0"/>
      <dgm:spPr/>
    </dgm:pt>
    <dgm:pt modelId="{7DB01221-62A4-4E6E-B38A-1D0A0AC9F523}" type="pres">
      <dgm:prSet presAssocID="{EE14E543-FC4B-4D95-B2D6-44EE61D55844}" presName="parentLeftMargin" presStyleLbl="node1" presStyleIdx="5" presStyleCnt="7"/>
      <dgm:spPr/>
    </dgm:pt>
    <dgm:pt modelId="{076E96DE-D9D8-41DD-BCA1-46F59F4440DC}" type="pres">
      <dgm:prSet presAssocID="{EE14E543-FC4B-4D95-B2D6-44EE61D55844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96B72735-72F9-451A-9AC9-94E31B640EA7}" type="pres">
      <dgm:prSet presAssocID="{EE14E543-FC4B-4D95-B2D6-44EE61D55844}" presName="negativeSpace" presStyleCnt="0"/>
      <dgm:spPr/>
    </dgm:pt>
    <dgm:pt modelId="{05A066D6-D24B-4DDF-BC8A-B0C60029B0C6}" type="pres">
      <dgm:prSet presAssocID="{EE14E543-FC4B-4D95-B2D6-44EE61D55844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F16000B-679F-4622-9230-3E2166A36B2E}" srcId="{6F3F123F-32BE-4A27-B7D2-1420FA2A3944}" destId="{F3B62790-EF86-4D5D-89FD-543378E40E6B}" srcOrd="5" destOrd="0" parTransId="{904859FF-3435-4D3D-8150-C4EBD3BF96A6}" sibTransId="{EE0A750D-96A1-4F24-9213-F2163EEECDE4}"/>
    <dgm:cxn modelId="{D1546511-4057-472C-ADC1-306FE3296273}" srcId="{6F3F123F-32BE-4A27-B7D2-1420FA2A3944}" destId="{DAAA04A0-4D5E-4F85-8BA0-01A3914070D6}" srcOrd="0" destOrd="0" parTransId="{15FA5F5C-999A-4574-A027-262478913DD6}" sibTransId="{45FCA551-FAFB-4624-864D-991C91657BC8}"/>
    <dgm:cxn modelId="{9C8EEF11-7EF9-4D09-8DE6-058214208882}" type="presOf" srcId="{DB3A903D-8D87-41F0-8C6A-B3EED5FF7CBD}" destId="{10FB5FC7-47B9-4898-9F11-47E168EC4091}" srcOrd="0" destOrd="0" presId="urn:microsoft.com/office/officeart/2005/8/layout/list1"/>
    <dgm:cxn modelId="{D185F214-E154-46A8-9B10-2CF9BD9C04D0}" type="presOf" srcId="{CA3C0AB6-10A7-4C72-9FDC-7196D9B2E2E8}" destId="{95E281E9-CC2A-4035-9D6E-82D55E30BAE7}" srcOrd="0" destOrd="0" presId="urn:microsoft.com/office/officeart/2005/8/layout/list1"/>
    <dgm:cxn modelId="{31291726-C2DC-420C-8A3C-71CF114A7970}" type="presOf" srcId="{A22E9410-A64E-4FA0-8A8F-D1EC56E837C8}" destId="{5A958C08-3C0D-48B4-B524-6800924B6F69}" srcOrd="1" destOrd="0" presId="urn:microsoft.com/office/officeart/2005/8/layout/list1"/>
    <dgm:cxn modelId="{9BE1F247-7BE2-4F53-B351-F95C58AFF435}" type="presOf" srcId="{80C3A8C6-39D1-4725-A52A-73CF082C6D11}" destId="{97ECB256-7D2D-4F4C-BEBE-15FBBBB7279E}" srcOrd="0" destOrd="0" presId="urn:microsoft.com/office/officeart/2005/8/layout/list1"/>
    <dgm:cxn modelId="{2C8A0D4B-023E-44AE-B00E-5068A632DFBB}" type="presOf" srcId="{F3B62790-EF86-4D5D-89FD-543378E40E6B}" destId="{8842E50C-270D-428D-804C-A0513BF8C2D4}" srcOrd="1" destOrd="0" presId="urn:microsoft.com/office/officeart/2005/8/layout/list1"/>
    <dgm:cxn modelId="{35863770-7289-4EAD-B9AB-FE3FBD5C68AA}" type="presOf" srcId="{DB3A903D-8D87-41F0-8C6A-B3EED5FF7CBD}" destId="{0CDEDC50-89F3-43B1-91C1-C79DF290A4D6}" srcOrd="1" destOrd="0" presId="urn:microsoft.com/office/officeart/2005/8/layout/list1"/>
    <dgm:cxn modelId="{5703F579-EA36-4022-BD13-FE9C3D297497}" srcId="{6F3F123F-32BE-4A27-B7D2-1420FA2A3944}" destId="{EE14E543-FC4B-4D95-B2D6-44EE61D55844}" srcOrd="6" destOrd="0" parTransId="{30009868-2321-4BC1-9101-A539CDAC8812}" sibTransId="{6A4A4FEF-FAB9-4ED8-A11B-EAF102632ABD}"/>
    <dgm:cxn modelId="{AC8BAF7A-8292-4003-B65D-C78D33F55AE9}" srcId="{6F3F123F-32BE-4A27-B7D2-1420FA2A3944}" destId="{80C3A8C6-39D1-4725-A52A-73CF082C6D11}" srcOrd="3" destOrd="0" parTransId="{5BFDC6E7-FBF2-4784-803C-9BBAE4DFE4DE}" sibTransId="{0EBC0E5D-A634-40A8-A355-73FD26E8CA21}"/>
    <dgm:cxn modelId="{E781C27B-67F8-4D45-A3DB-8E217D1AA52E}" srcId="{6F3F123F-32BE-4A27-B7D2-1420FA2A3944}" destId="{DB3A903D-8D87-41F0-8C6A-B3EED5FF7CBD}" srcOrd="4" destOrd="0" parTransId="{6C2F7E7D-B5D7-47F7-82E7-1C580425B370}" sibTransId="{BB906BB7-3BFD-450A-92D7-6F47440B8537}"/>
    <dgm:cxn modelId="{D584DC81-BF49-4882-BCB8-B89B8EA3EFD4}" srcId="{6F3F123F-32BE-4A27-B7D2-1420FA2A3944}" destId="{A22E9410-A64E-4FA0-8A8F-D1EC56E837C8}" srcOrd="1" destOrd="0" parTransId="{8B70960F-6603-449C-A26E-71AF81218528}" sibTransId="{07C31AEC-7539-48A1-933B-368F622BA035}"/>
    <dgm:cxn modelId="{1793BE85-D637-41F6-85E9-0D866A381D2A}" type="presOf" srcId="{F3B62790-EF86-4D5D-89FD-543378E40E6B}" destId="{55EE11D5-386B-42F0-A9B1-D9B33CAC9B89}" srcOrd="0" destOrd="0" presId="urn:microsoft.com/office/officeart/2005/8/layout/list1"/>
    <dgm:cxn modelId="{B0E5E99F-25C7-4207-BBC0-28AD741E96B4}" srcId="{6F3F123F-32BE-4A27-B7D2-1420FA2A3944}" destId="{CA3C0AB6-10A7-4C72-9FDC-7196D9B2E2E8}" srcOrd="2" destOrd="0" parTransId="{E721ACD2-7639-4352-8CE4-C4808179EAAF}" sibTransId="{6614F8B2-89E9-414B-BBCD-DC62EC8D7695}"/>
    <dgm:cxn modelId="{B89B14A8-BF31-46F7-89E6-6BB12C0A3266}" type="presOf" srcId="{DAAA04A0-4D5E-4F85-8BA0-01A3914070D6}" destId="{3E303518-B993-4D4B-B887-205C4C010ACD}" srcOrd="1" destOrd="0" presId="urn:microsoft.com/office/officeart/2005/8/layout/list1"/>
    <dgm:cxn modelId="{44489DA8-BD0A-4520-85EB-B79991B25193}" type="presOf" srcId="{EE14E543-FC4B-4D95-B2D6-44EE61D55844}" destId="{7DB01221-62A4-4E6E-B38A-1D0A0AC9F523}" srcOrd="0" destOrd="0" presId="urn:microsoft.com/office/officeart/2005/8/layout/list1"/>
    <dgm:cxn modelId="{BAD506B9-90AE-46F7-B4B1-4310821C10F3}" type="presOf" srcId="{CA3C0AB6-10A7-4C72-9FDC-7196D9B2E2E8}" destId="{BDDA78C7-4E4F-4350-B097-007F64EA89CE}" srcOrd="1" destOrd="0" presId="urn:microsoft.com/office/officeart/2005/8/layout/list1"/>
    <dgm:cxn modelId="{D1392CC2-5566-4609-A75D-9926BBE24897}" type="presOf" srcId="{A22E9410-A64E-4FA0-8A8F-D1EC56E837C8}" destId="{6B8FC2B2-B6AD-488B-8808-884C23C12337}" srcOrd="0" destOrd="0" presId="urn:microsoft.com/office/officeart/2005/8/layout/list1"/>
    <dgm:cxn modelId="{CCB0C5C5-7A9C-43E9-A094-6D7E57F9880B}" type="presOf" srcId="{6F3F123F-32BE-4A27-B7D2-1420FA2A3944}" destId="{1BB8BACE-EB84-4B6C-B9AA-FAA22025ABA5}" srcOrd="0" destOrd="0" presId="urn:microsoft.com/office/officeart/2005/8/layout/list1"/>
    <dgm:cxn modelId="{35C4EAED-7012-4567-AAA4-4984DB55F14B}" type="presOf" srcId="{EE14E543-FC4B-4D95-B2D6-44EE61D55844}" destId="{076E96DE-D9D8-41DD-BCA1-46F59F4440DC}" srcOrd="1" destOrd="0" presId="urn:microsoft.com/office/officeart/2005/8/layout/list1"/>
    <dgm:cxn modelId="{61B557F5-DBED-412C-8CA7-BAB4975A1F99}" type="presOf" srcId="{80C3A8C6-39D1-4725-A52A-73CF082C6D11}" destId="{980DED91-9FE4-47D9-B571-27C54DBB67CF}" srcOrd="1" destOrd="0" presId="urn:microsoft.com/office/officeart/2005/8/layout/list1"/>
    <dgm:cxn modelId="{0C76AFFE-3208-4522-A90F-416A34CF4021}" type="presOf" srcId="{DAAA04A0-4D5E-4F85-8BA0-01A3914070D6}" destId="{C86B4BE5-22AF-4B5D-A419-DCC247608115}" srcOrd="0" destOrd="0" presId="urn:microsoft.com/office/officeart/2005/8/layout/list1"/>
    <dgm:cxn modelId="{50507DA7-C465-4DD5-A0E5-BD8CE92F4D2E}" type="presParOf" srcId="{1BB8BACE-EB84-4B6C-B9AA-FAA22025ABA5}" destId="{2FF5A3EF-9448-4F7F-B972-B75A32D2A62D}" srcOrd="0" destOrd="0" presId="urn:microsoft.com/office/officeart/2005/8/layout/list1"/>
    <dgm:cxn modelId="{751D4004-6366-458E-A4A0-41637F273C25}" type="presParOf" srcId="{2FF5A3EF-9448-4F7F-B972-B75A32D2A62D}" destId="{C86B4BE5-22AF-4B5D-A419-DCC247608115}" srcOrd="0" destOrd="0" presId="urn:microsoft.com/office/officeart/2005/8/layout/list1"/>
    <dgm:cxn modelId="{9212AA2C-0788-49FC-9D01-845B48DAA7A4}" type="presParOf" srcId="{2FF5A3EF-9448-4F7F-B972-B75A32D2A62D}" destId="{3E303518-B993-4D4B-B887-205C4C010ACD}" srcOrd="1" destOrd="0" presId="urn:microsoft.com/office/officeart/2005/8/layout/list1"/>
    <dgm:cxn modelId="{CACBBD4B-C074-4D12-9078-2F8F05861DB0}" type="presParOf" srcId="{1BB8BACE-EB84-4B6C-B9AA-FAA22025ABA5}" destId="{BA916579-EF29-4914-81B9-A9C3FEFCBCD0}" srcOrd="1" destOrd="0" presId="urn:microsoft.com/office/officeart/2005/8/layout/list1"/>
    <dgm:cxn modelId="{124E39DF-D929-4CE4-B06C-A99A2C4DFE4E}" type="presParOf" srcId="{1BB8BACE-EB84-4B6C-B9AA-FAA22025ABA5}" destId="{7D898F99-7823-4872-A7ED-0D4DE51591A4}" srcOrd="2" destOrd="0" presId="urn:microsoft.com/office/officeart/2005/8/layout/list1"/>
    <dgm:cxn modelId="{855750A3-3037-420B-97C4-E5065AB39CB9}" type="presParOf" srcId="{1BB8BACE-EB84-4B6C-B9AA-FAA22025ABA5}" destId="{28A1CF01-54F3-4E3B-8CB1-6B188E555DDA}" srcOrd="3" destOrd="0" presId="urn:microsoft.com/office/officeart/2005/8/layout/list1"/>
    <dgm:cxn modelId="{47F9130C-8038-4808-9E65-31BB9A4B4424}" type="presParOf" srcId="{1BB8BACE-EB84-4B6C-B9AA-FAA22025ABA5}" destId="{4CB32346-4D67-4C66-9DB9-51C67FBD6A74}" srcOrd="4" destOrd="0" presId="urn:microsoft.com/office/officeart/2005/8/layout/list1"/>
    <dgm:cxn modelId="{14AA43CE-489F-440F-90CA-778F9DF313D0}" type="presParOf" srcId="{4CB32346-4D67-4C66-9DB9-51C67FBD6A74}" destId="{6B8FC2B2-B6AD-488B-8808-884C23C12337}" srcOrd="0" destOrd="0" presId="urn:microsoft.com/office/officeart/2005/8/layout/list1"/>
    <dgm:cxn modelId="{7EC2A77A-76ED-46CF-B588-D9DB6946C04C}" type="presParOf" srcId="{4CB32346-4D67-4C66-9DB9-51C67FBD6A74}" destId="{5A958C08-3C0D-48B4-B524-6800924B6F69}" srcOrd="1" destOrd="0" presId="urn:microsoft.com/office/officeart/2005/8/layout/list1"/>
    <dgm:cxn modelId="{ACA725CE-3D4B-43AB-8F72-4AF81EAEE1FB}" type="presParOf" srcId="{1BB8BACE-EB84-4B6C-B9AA-FAA22025ABA5}" destId="{014B6996-22DE-4CF5-A7BC-B481F5DF917E}" srcOrd="5" destOrd="0" presId="urn:microsoft.com/office/officeart/2005/8/layout/list1"/>
    <dgm:cxn modelId="{6EFFDDBD-262F-4D3B-B748-362465098B8D}" type="presParOf" srcId="{1BB8BACE-EB84-4B6C-B9AA-FAA22025ABA5}" destId="{C0908373-4368-4D5B-A108-4687BF1DC730}" srcOrd="6" destOrd="0" presId="urn:microsoft.com/office/officeart/2005/8/layout/list1"/>
    <dgm:cxn modelId="{6E2C5173-EB81-4CBC-A63D-5D358CFD1229}" type="presParOf" srcId="{1BB8BACE-EB84-4B6C-B9AA-FAA22025ABA5}" destId="{35E43F2F-A300-41FF-81F1-94AF1FBD7A55}" srcOrd="7" destOrd="0" presId="urn:microsoft.com/office/officeart/2005/8/layout/list1"/>
    <dgm:cxn modelId="{FD4088BB-AC07-4838-A8EC-E312B4641D83}" type="presParOf" srcId="{1BB8BACE-EB84-4B6C-B9AA-FAA22025ABA5}" destId="{44375E4C-CA0E-4F27-AF6D-FDB520E6D7E3}" srcOrd="8" destOrd="0" presId="urn:microsoft.com/office/officeart/2005/8/layout/list1"/>
    <dgm:cxn modelId="{3C2B567D-F1E6-4C90-936C-798CCF9A489B}" type="presParOf" srcId="{44375E4C-CA0E-4F27-AF6D-FDB520E6D7E3}" destId="{95E281E9-CC2A-4035-9D6E-82D55E30BAE7}" srcOrd="0" destOrd="0" presId="urn:microsoft.com/office/officeart/2005/8/layout/list1"/>
    <dgm:cxn modelId="{0558181B-6581-46DA-B74E-6E520BD099FC}" type="presParOf" srcId="{44375E4C-CA0E-4F27-AF6D-FDB520E6D7E3}" destId="{BDDA78C7-4E4F-4350-B097-007F64EA89CE}" srcOrd="1" destOrd="0" presId="urn:microsoft.com/office/officeart/2005/8/layout/list1"/>
    <dgm:cxn modelId="{5A796E5A-8575-4DE5-A19E-897E9DD5F7C8}" type="presParOf" srcId="{1BB8BACE-EB84-4B6C-B9AA-FAA22025ABA5}" destId="{62919D0B-47FC-4E16-8E91-4C2282F3BEA5}" srcOrd="9" destOrd="0" presId="urn:microsoft.com/office/officeart/2005/8/layout/list1"/>
    <dgm:cxn modelId="{01CC2F4C-2FDC-475C-9557-AAEDD2633E71}" type="presParOf" srcId="{1BB8BACE-EB84-4B6C-B9AA-FAA22025ABA5}" destId="{A895AE89-5C4B-4B18-A28C-85F0765A9BF2}" srcOrd="10" destOrd="0" presId="urn:microsoft.com/office/officeart/2005/8/layout/list1"/>
    <dgm:cxn modelId="{F05B6561-1C82-438F-BAC0-16FAB802342B}" type="presParOf" srcId="{1BB8BACE-EB84-4B6C-B9AA-FAA22025ABA5}" destId="{75EBD0E5-6FF0-4832-AD18-6157906386DA}" srcOrd="11" destOrd="0" presId="urn:microsoft.com/office/officeart/2005/8/layout/list1"/>
    <dgm:cxn modelId="{6A6E5A5D-6545-4A5B-9C30-C798D6EC4D15}" type="presParOf" srcId="{1BB8BACE-EB84-4B6C-B9AA-FAA22025ABA5}" destId="{06BECC07-2736-48D6-AF73-995D310C4233}" srcOrd="12" destOrd="0" presId="urn:microsoft.com/office/officeart/2005/8/layout/list1"/>
    <dgm:cxn modelId="{1EBCD849-28DE-479A-9532-B45AA95EC835}" type="presParOf" srcId="{06BECC07-2736-48D6-AF73-995D310C4233}" destId="{97ECB256-7D2D-4F4C-BEBE-15FBBBB7279E}" srcOrd="0" destOrd="0" presId="urn:microsoft.com/office/officeart/2005/8/layout/list1"/>
    <dgm:cxn modelId="{4D0B42B5-B1E2-4EFF-9E5B-4F0722DFB3C8}" type="presParOf" srcId="{06BECC07-2736-48D6-AF73-995D310C4233}" destId="{980DED91-9FE4-47D9-B571-27C54DBB67CF}" srcOrd="1" destOrd="0" presId="urn:microsoft.com/office/officeart/2005/8/layout/list1"/>
    <dgm:cxn modelId="{5E631BB8-54A0-4400-AF8A-402943C04CB2}" type="presParOf" srcId="{1BB8BACE-EB84-4B6C-B9AA-FAA22025ABA5}" destId="{5899DE05-1CA8-40FF-8F3D-A693D371785E}" srcOrd="13" destOrd="0" presId="urn:microsoft.com/office/officeart/2005/8/layout/list1"/>
    <dgm:cxn modelId="{438D6616-96E5-43C7-A445-9A8D8B7151A5}" type="presParOf" srcId="{1BB8BACE-EB84-4B6C-B9AA-FAA22025ABA5}" destId="{A40DBA66-7B87-40F6-A4B6-427246DE95DE}" srcOrd="14" destOrd="0" presId="urn:microsoft.com/office/officeart/2005/8/layout/list1"/>
    <dgm:cxn modelId="{0057DECA-6C14-41DC-8C22-B52B997EFEBA}" type="presParOf" srcId="{1BB8BACE-EB84-4B6C-B9AA-FAA22025ABA5}" destId="{7177FC6E-58CA-4E70-9DE4-A1217DC937DE}" srcOrd="15" destOrd="0" presId="urn:microsoft.com/office/officeart/2005/8/layout/list1"/>
    <dgm:cxn modelId="{B890F9B9-2544-44AC-8ED3-5A27E4501D18}" type="presParOf" srcId="{1BB8BACE-EB84-4B6C-B9AA-FAA22025ABA5}" destId="{F533C974-5209-4765-8526-D675F595CBE1}" srcOrd="16" destOrd="0" presId="urn:microsoft.com/office/officeart/2005/8/layout/list1"/>
    <dgm:cxn modelId="{38EBD791-E7DA-41C5-9C1C-21B7D90F36AB}" type="presParOf" srcId="{F533C974-5209-4765-8526-D675F595CBE1}" destId="{10FB5FC7-47B9-4898-9F11-47E168EC4091}" srcOrd="0" destOrd="0" presId="urn:microsoft.com/office/officeart/2005/8/layout/list1"/>
    <dgm:cxn modelId="{342D71F4-DCF4-4A7D-99CF-18F269613DD7}" type="presParOf" srcId="{F533C974-5209-4765-8526-D675F595CBE1}" destId="{0CDEDC50-89F3-43B1-91C1-C79DF290A4D6}" srcOrd="1" destOrd="0" presId="urn:microsoft.com/office/officeart/2005/8/layout/list1"/>
    <dgm:cxn modelId="{958BEA43-DB9B-4C6A-956C-A50376B9EA48}" type="presParOf" srcId="{1BB8BACE-EB84-4B6C-B9AA-FAA22025ABA5}" destId="{588FED68-63D9-4C66-9248-D184B55793BE}" srcOrd="17" destOrd="0" presId="urn:microsoft.com/office/officeart/2005/8/layout/list1"/>
    <dgm:cxn modelId="{6D380607-C1F1-4895-B933-DD5CE0E15C9D}" type="presParOf" srcId="{1BB8BACE-EB84-4B6C-B9AA-FAA22025ABA5}" destId="{FC02A962-7B80-4648-9612-628C9972EFB0}" srcOrd="18" destOrd="0" presId="urn:microsoft.com/office/officeart/2005/8/layout/list1"/>
    <dgm:cxn modelId="{75303AC1-8D8D-4C8B-BBF7-5A4F2F806BC5}" type="presParOf" srcId="{1BB8BACE-EB84-4B6C-B9AA-FAA22025ABA5}" destId="{5E5F34E7-F22F-4E38-8A8F-4253C498627B}" srcOrd="19" destOrd="0" presId="urn:microsoft.com/office/officeart/2005/8/layout/list1"/>
    <dgm:cxn modelId="{9489966F-03E9-4759-8D61-3F12B3E7477E}" type="presParOf" srcId="{1BB8BACE-EB84-4B6C-B9AA-FAA22025ABA5}" destId="{C6E4186C-18A5-4A72-8682-97266707AA11}" srcOrd="20" destOrd="0" presId="urn:microsoft.com/office/officeart/2005/8/layout/list1"/>
    <dgm:cxn modelId="{C614B60C-F2CF-488E-B5D5-1BE14D394789}" type="presParOf" srcId="{C6E4186C-18A5-4A72-8682-97266707AA11}" destId="{55EE11D5-386B-42F0-A9B1-D9B33CAC9B89}" srcOrd="0" destOrd="0" presId="urn:microsoft.com/office/officeart/2005/8/layout/list1"/>
    <dgm:cxn modelId="{5E47792B-3BF2-49EF-A1F0-A743ECD67A65}" type="presParOf" srcId="{C6E4186C-18A5-4A72-8682-97266707AA11}" destId="{8842E50C-270D-428D-804C-A0513BF8C2D4}" srcOrd="1" destOrd="0" presId="urn:microsoft.com/office/officeart/2005/8/layout/list1"/>
    <dgm:cxn modelId="{2A3C3BC8-4D72-4BB1-BA00-B12C03CF7DE0}" type="presParOf" srcId="{1BB8BACE-EB84-4B6C-B9AA-FAA22025ABA5}" destId="{37BA2C33-337B-4A18-B4A1-0A99125665CF}" srcOrd="21" destOrd="0" presId="urn:microsoft.com/office/officeart/2005/8/layout/list1"/>
    <dgm:cxn modelId="{E7BACA56-104F-4756-A1BB-9A6918881197}" type="presParOf" srcId="{1BB8BACE-EB84-4B6C-B9AA-FAA22025ABA5}" destId="{35F78DFD-D668-4CEA-BFB1-FD8D02F7B51F}" srcOrd="22" destOrd="0" presId="urn:microsoft.com/office/officeart/2005/8/layout/list1"/>
    <dgm:cxn modelId="{FBD89DFA-E572-4E7F-A977-77D7718A454D}" type="presParOf" srcId="{1BB8BACE-EB84-4B6C-B9AA-FAA22025ABA5}" destId="{CA2C8698-E682-4A7C-A1B3-A7FC26AD8021}" srcOrd="23" destOrd="0" presId="urn:microsoft.com/office/officeart/2005/8/layout/list1"/>
    <dgm:cxn modelId="{80712A66-E458-4CBA-98D1-ACD82E00C59E}" type="presParOf" srcId="{1BB8BACE-EB84-4B6C-B9AA-FAA22025ABA5}" destId="{487B8EF4-84B2-4F14-8DF6-A35B1ACC0496}" srcOrd="24" destOrd="0" presId="urn:microsoft.com/office/officeart/2005/8/layout/list1"/>
    <dgm:cxn modelId="{EDF302E5-8208-47FE-B4CD-E58D88D862B6}" type="presParOf" srcId="{487B8EF4-84B2-4F14-8DF6-A35B1ACC0496}" destId="{7DB01221-62A4-4E6E-B38A-1D0A0AC9F523}" srcOrd="0" destOrd="0" presId="urn:microsoft.com/office/officeart/2005/8/layout/list1"/>
    <dgm:cxn modelId="{1EC6579B-7089-489E-80D4-810B0553284B}" type="presParOf" srcId="{487B8EF4-84B2-4F14-8DF6-A35B1ACC0496}" destId="{076E96DE-D9D8-41DD-BCA1-46F59F4440DC}" srcOrd="1" destOrd="0" presId="urn:microsoft.com/office/officeart/2005/8/layout/list1"/>
    <dgm:cxn modelId="{65D902D6-7968-438B-8EDB-8A540BF7C086}" type="presParOf" srcId="{1BB8BACE-EB84-4B6C-B9AA-FAA22025ABA5}" destId="{96B72735-72F9-451A-9AC9-94E31B640EA7}" srcOrd="25" destOrd="0" presId="urn:microsoft.com/office/officeart/2005/8/layout/list1"/>
    <dgm:cxn modelId="{C6A35929-6975-4020-86EB-5ABBF7272FAB}" type="presParOf" srcId="{1BB8BACE-EB84-4B6C-B9AA-FAA22025ABA5}" destId="{05A066D6-D24B-4DDF-BC8A-B0C60029B0C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73993-7F48-4C5D-AF2F-22CB1F20AFC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62E4F-ECBE-422F-85AE-484FBCFD65A3}">
      <dgm:prSet/>
      <dgm:spPr/>
      <dgm:t>
        <a:bodyPr/>
        <a:lstStyle/>
        <a:p>
          <a:r>
            <a:rPr lang="en-US"/>
            <a:t>Both the receiver and the laptop are inside the same room with the tester</a:t>
          </a:r>
        </a:p>
      </dgm:t>
    </dgm:pt>
    <dgm:pt modelId="{0F99FC68-1097-4C49-83A5-15BBCD78B73B}" type="parTrans" cxnId="{8B5C31B3-435F-4324-AD10-93885AB3732F}">
      <dgm:prSet/>
      <dgm:spPr/>
      <dgm:t>
        <a:bodyPr/>
        <a:lstStyle/>
        <a:p>
          <a:endParaRPr lang="en-US"/>
        </a:p>
      </dgm:t>
    </dgm:pt>
    <dgm:pt modelId="{CF9045C7-3145-40D6-B974-62B5970A8E34}" type="sibTrans" cxnId="{8B5C31B3-435F-4324-AD10-93885AB3732F}">
      <dgm:prSet/>
      <dgm:spPr/>
      <dgm:t>
        <a:bodyPr/>
        <a:lstStyle/>
        <a:p>
          <a:endParaRPr lang="en-US"/>
        </a:p>
      </dgm:t>
    </dgm:pt>
    <dgm:pt modelId="{11D21E44-C4CA-425A-BE99-96ECA1E2B611}">
      <dgm:prSet/>
      <dgm:spPr/>
      <dgm:t>
        <a:bodyPr/>
        <a:lstStyle/>
        <a:p>
          <a:r>
            <a:rPr lang="en-US" dirty="0"/>
            <a:t>Most experiments were conducted with only one person each time </a:t>
          </a:r>
        </a:p>
      </dgm:t>
    </dgm:pt>
    <dgm:pt modelId="{7622ED76-3904-43E8-836B-A828DED2DA47}" type="parTrans" cxnId="{8662F268-D3A7-4D7F-99A5-9B1DA68E289B}">
      <dgm:prSet/>
      <dgm:spPr/>
      <dgm:t>
        <a:bodyPr/>
        <a:lstStyle/>
        <a:p>
          <a:endParaRPr lang="en-US"/>
        </a:p>
      </dgm:t>
    </dgm:pt>
    <dgm:pt modelId="{BB99DC08-AEA6-40E7-A8F9-40C5A32B2264}" type="sibTrans" cxnId="{8662F268-D3A7-4D7F-99A5-9B1DA68E289B}">
      <dgm:prSet/>
      <dgm:spPr/>
      <dgm:t>
        <a:bodyPr/>
        <a:lstStyle/>
        <a:p>
          <a:endParaRPr lang="en-US"/>
        </a:p>
      </dgm:t>
    </dgm:pt>
    <dgm:pt modelId="{8C45C917-D3CE-4EC6-9A00-CBD92CFA9673}">
      <dgm:prSet/>
      <dgm:spPr/>
      <dgm:t>
        <a:bodyPr/>
        <a:lstStyle/>
        <a:p>
          <a:r>
            <a:rPr lang="en-US"/>
            <a:t>Under both LOS and NLOS environment</a:t>
          </a:r>
        </a:p>
      </dgm:t>
    </dgm:pt>
    <dgm:pt modelId="{4E43EB60-1666-4952-9673-827EA95A8D10}" type="parTrans" cxnId="{0BC22CC2-321A-4353-8ACD-E99CA0F5F82B}">
      <dgm:prSet/>
      <dgm:spPr/>
      <dgm:t>
        <a:bodyPr/>
        <a:lstStyle/>
        <a:p>
          <a:endParaRPr lang="en-US"/>
        </a:p>
      </dgm:t>
    </dgm:pt>
    <dgm:pt modelId="{8C987DEB-8554-4148-912F-E969BD3CC670}" type="sibTrans" cxnId="{0BC22CC2-321A-4353-8ACD-E99CA0F5F82B}">
      <dgm:prSet/>
      <dgm:spPr/>
      <dgm:t>
        <a:bodyPr/>
        <a:lstStyle/>
        <a:p>
          <a:endParaRPr lang="en-US"/>
        </a:p>
      </dgm:t>
    </dgm:pt>
    <dgm:pt modelId="{4D1B882E-1BB3-4417-8C82-DFA530F154F8}">
      <dgm:prSet/>
      <dgm:spPr/>
      <dgm:t>
        <a:bodyPr/>
        <a:lstStyle/>
        <a:p>
          <a:r>
            <a:rPr lang="en-US" dirty="0"/>
            <a:t>Considering the experiments that had more than one person, the accuracy of the system was (significantly) less, </a:t>
          </a:r>
          <a:r>
            <a:rPr lang="en-GB" dirty="0"/>
            <a:t>≈ 68%</a:t>
          </a:r>
          <a:endParaRPr lang="en-US" dirty="0"/>
        </a:p>
      </dgm:t>
    </dgm:pt>
    <dgm:pt modelId="{B0426DBE-7A95-4864-B163-17504BD647A3}" type="parTrans" cxnId="{F913712A-95C7-4065-95CF-9D48F54DDB4C}">
      <dgm:prSet/>
      <dgm:spPr/>
      <dgm:t>
        <a:bodyPr/>
        <a:lstStyle/>
        <a:p>
          <a:endParaRPr lang="en-US"/>
        </a:p>
      </dgm:t>
    </dgm:pt>
    <dgm:pt modelId="{0B916803-E84F-480C-9F8C-CA9C53ECF7DE}" type="sibTrans" cxnId="{F913712A-95C7-4065-95CF-9D48F54DDB4C}">
      <dgm:prSet/>
      <dgm:spPr/>
      <dgm:t>
        <a:bodyPr/>
        <a:lstStyle/>
        <a:p>
          <a:endParaRPr lang="en-US"/>
        </a:p>
      </dgm:t>
    </dgm:pt>
    <dgm:pt modelId="{B624823F-167F-41BD-AAB0-96BAA03F677F}" type="pres">
      <dgm:prSet presAssocID="{45D73993-7F48-4C5D-AF2F-22CB1F20AFC2}" presName="outerComposite" presStyleCnt="0">
        <dgm:presLayoutVars>
          <dgm:chMax val="5"/>
          <dgm:dir/>
          <dgm:resizeHandles val="exact"/>
        </dgm:presLayoutVars>
      </dgm:prSet>
      <dgm:spPr/>
    </dgm:pt>
    <dgm:pt modelId="{317CAFBD-A67B-416F-8DB0-B0D421A2E367}" type="pres">
      <dgm:prSet presAssocID="{45D73993-7F48-4C5D-AF2F-22CB1F20AFC2}" presName="dummyMaxCanvas" presStyleCnt="0">
        <dgm:presLayoutVars/>
      </dgm:prSet>
      <dgm:spPr/>
    </dgm:pt>
    <dgm:pt modelId="{38218833-01F2-4088-BE23-073632C11901}" type="pres">
      <dgm:prSet presAssocID="{45D73993-7F48-4C5D-AF2F-22CB1F20AFC2}" presName="ThreeNodes_1" presStyleLbl="node1" presStyleIdx="0" presStyleCnt="3">
        <dgm:presLayoutVars>
          <dgm:bulletEnabled val="1"/>
        </dgm:presLayoutVars>
      </dgm:prSet>
      <dgm:spPr/>
    </dgm:pt>
    <dgm:pt modelId="{4B8ECB48-CFAE-4850-B48D-EC192E747052}" type="pres">
      <dgm:prSet presAssocID="{45D73993-7F48-4C5D-AF2F-22CB1F20AFC2}" presName="ThreeNodes_2" presStyleLbl="node1" presStyleIdx="1" presStyleCnt="3">
        <dgm:presLayoutVars>
          <dgm:bulletEnabled val="1"/>
        </dgm:presLayoutVars>
      </dgm:prSet>
      <dgm:spPr/>
    </dgm:pt>
    <dgm:pt modelId="{11ECEAC2-0B0A-4B76-A4C3-B4628D66D12D}" type="pres">
      <dgm:prSet presAssocID="{45D73993-7F48-4C5D-AF2F-22CB1F20AFC2}" presName="ThreeNodes_3" presStyleLbl="node1" presStyleIdx="2" presStyleCnt="3">
        <dgm:presLayoutVars>
          <dgm:bulletEnabled val="1"/>
        </dgm:presLayoutVars>
      </dgm:prSet>
      <dgm:spPr/>
    </dgm:pt>
    <dgm:pt modelId="{17765522-3507-4585-89F0-1D729DEF7267}" type="pres">
      <dgm:prSet presAssocID="{45D73993-7F48-4C5D-AF2F-22CB1F20AFC2}" presName="ThreeConn_1-2" presStyleLbl="fgAccFollowNode1" presStyleIdx="0" presStyleCnt="2">
        <dgm:presLayoutVars>
          <dgm:bulletEnabled val="1"/>
        </dgm:presLayoutVars>
      </dgm:prSet>
      <dgm:spPr/>
    </dgm:pt>
    <dgm:pt modelId="{D26659A4-E8DE-46B9-AB13-2EAD7B393CAA}" type="pres">
      <dgm:prSet presAssocID="{45D73993-7F48-4C5D-AF2F-22CB1F20AFC2}" presName="ThreeConn_2-3" presStyleLbl="fgAccFollowNode1" presStyleIdx="1" presStyleCnt="2">
        <dgm:presLayoutVars>
          <dgm:bulletEnabled val="1"/>
        </dgm:presLayoutVars>
      </dgm:prSet>
      <dgm:spPr/>
    </dgm:pt>
    <dgm:pt modelId="{ACF74055-688A-4211-A410-7F05490D6D94}" type="pres">
      <dgm:prSet presAssocID="{45D73993-7F48-4C5D-AF2F-22CB1F20AFC2}" presName="ThreeNodes_1_text" presStyleLbl="node1" presStyleIdx="2" presStyleCnt="3">
        <dgm:presLayoutVars>
          <dgm:bulletEnabled val="1"/>
        </dgm:presLayoutVars>
      </dgm:prSet>
      <dgm:spPr/>
    </dgm:pt>
    <dgm:pt modelId="{378D1DCF-D587-4CF3-9105-7B1495854285}" type="pres">
      <dgm:prSet presAssocID="{45D73993-7F48-4C5D-AF2F-22CB1F20AFC2}" presName="ThreeNodes_2_text" presStyleLbl="node1" presStyleIdx="2" presStyleCnt="3">
        <dgm:presLayoutVars>
          <dgm:bulletEnabled val="1"/>
        </dgm:presLayoutVars>
      </dgm:prSet>
      <dgm:spPr/>
    </dgm:pt>
    <dgm:pt modelId="{D82D4118-F188-4462-B132-931B4456278A}" type="pres">
      <dgm:prSet presAssocID="{45D73993-7F48-4C5D-AF2F-22CB1F20AFC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913712A-95C7-4065-95CF-9D48F54DDB4C}" srcId="{45D73993-7F48-4C5D-AF2F-22CB1F20AFC2}" destId="{4D1B882E-1BB3-4417-8C82-DFA530F154F8}" srcOrd="2" destOrd="0" parTransId="{B0426DBE-7A95-4864-B163-17504BD647A3}" sibTransId="{0B916803-E84F-480C-9F8C-CA9C53ECF7DE}"/>
    <dgm:cxn modelId="{414ABE3F-1BCB-4BB7-8009-4E9ACE9A4A49}" type="presOf" srcId="{8C45C917-D3CE-4EC6-9A00-CBD92CFA9673}" destId="{378D1DCF-D587-4CF3-9105-7B1495854285}" srcOrd="1" destOrd="1" presId="urn:microsoft.com/office/officeart/2005/8/layout/vProcess5"/>
    <dgm:cxn modelId="{7D914F5E-EE0A-4569-BF7B-A3A2126E0DBB}" type="presOf" srcId="{79762E4F-ECBE-422F-85AE-484FBCFD65A3}" destId="{ACF74055-688A-4211-A410-7F05490D6D94}" srcOrd="1" destOrd="0" presId="urn:microsoft.com/office/officeart/2005/8/layout/vProcess5"/>
    <dgm:cxn modelId="{8662F268-D3A7-4D7F-99A5-9B1DA68E289B}" srcId="{45D73993-7F48-4C5D-AF2F-22CB1F20AFC2}" destId="{11D21E44-C4CA-425A-BE99-96ECA1E2B611}" srcOrd="1" destOrd="0" parTransId="{7622ED76-3904-43E8-836B-A828DED2DA47}" sibTransId="{BB99DC08-AEA6-40E7-A8F9-40C5A32B2264}"/>
    <dgm:cxn modelId="{707E9674-D2E0-4D96-9510-8BD3E1554615}" type="presOf" srcId="{45D73993-7F48-4C5D-AF2F-22CB1F20AFC2}" destId="{B624823F-167F-41BD-AAB0-96BAA03F677F}" srcOrd="0" destOrd="0" presId="urn:microsoft.com/office/officeart/2005/8/layout/vProcess5"/>
    <dgm:cxn modelId="{B3692778-3225-4846-8B45-B24BD1590A52}" type="presOf" srcId="{CF9045C7-3145-40D6-B974-62B5970A8E34}" destId="{17765522-3507-4585-89F0-1D729DEF7267}" srcOrd="0" destOrd="0" presId="urn:microsoft.com/office/officeart/2005/8/layout/vProcess5"/>
    <dgm:cxn modelId="{5402525A-C2E6-49E3-9B45-282675590A4B}" type="presOf" srcId="{11D21E44-C4CA-425A-BE99-96ECA1E2B611}" destId="{378D1DCF-D587-4CF3-9105-7B1495854285}" srcOrd="1" destOrd="0" presId="urn:microsoft.com/office/officeart/2005/8/layout/vProcess5"/>
    <dgm:cxn modelId="{F7F61487-B4B7-4275-8158-2A5ED590D0D2}" type="presOf" srcId="{BB99DC08-AEA6-40E7-A8F9-40C5A32B2264}" destId="{D26659A4-E8DE-46B9-AB13-2EAD7B393CAA}" srcOrd="0" destOrd="0" presId="urn:microsoft.com/office/officeart/2005/8/layout/vProcess5"/>
    <dgm:cxn modelId="{C2729A9E-8282-43A3-BBD7-EE45A1D2B827}" type="presOf" srcId="{4D1B882E-1BB3-4417-8C82-DFA530F154F8}" destId="{D82D4118-F188-4462-B132-931B4456278A}" srcOrd="1" destOrd="0" presId="urn:microsoft.com/office/officeart/2005/8/layout/vProcess5"/>
    <dgm:cxn modelId="{3A379DA9-A8DD-41CF-880B-34B7EE9CB64F}" type="presOf" srcId="{4D1B882E-1BB3-4417-8C82-DFA530F154F8}" destId="{11ECEAC2-0B0A-4B76-A4C3-B4628D66D12D}" srcOrd="0" destOrd="0" presId="urn:microsoft.com/office/officeart/2005/8/layout/vProcess5"/>
    <dgm:cxn modelId="{8B5C31B3-435F-4324-AD10-93885AB3732F}" srcId="{45D73993-7F48-4C5D-AF2F-22CB1F20AFC2}" destId="{79762E4F-ECBE-422F-85AE-484FBCFD65A3}" srcOrd="0" destOrd="0" parTransId="{0F99FC68-1097-4C49-83A5-15BBCD78B73B}" sibTransId="{CF9045C7-3145-40D6-B974-62B5970A8E34}"/>
    <dgm:cxn modelId="{0BC22CC2-321A-4353-8ACD-E99CA0F5F82B}" srcId="{11D21E44-C4CA-425A-BE99-96ECA1E2B611}" destId="{8C45C917-D3CE-4EC6-9A00-CBD92CFA9673}" srcOrd="0" destOrd="0" parTransId="{4E43EB60-1666-4952-9673-827EA95A8D10}" sibTransId="{8C987DEB-8554-4148-912F-E969BD3CC670}"/>
    <dgm:cxn modelId="{05DC86CE-A954-47E3-A735-6DC95AE89A5F}" type="presOf" srcId="{11D21E44-C4CA-425A-BE99-96ECA1E2B611}" destId="{4B8ECB48-CFAE-4850-B48D-EC192E747052}" srcOrd="0" destOrd="0" presId="urn:microsoft.com/office/officeart/2005/8/layout/vProcess5"/>
    <dgm:cxn modelId="{65350EE2-0426-49B4-AD0C-893EC9F56B4D}" type="presOf" srcId="{8C45C917-D3CE-4EC6-9A00-CBD92CFA9673}" destId="{4B8ECB48-CFAE-4850-B48D-EC192E747052}" srcOrd="0" destOrd="1" presId="urn:microsoft.com/office/officeart/2005/8/layout/vProcess5"/>
    <dgm:cxn modelId="{F5C0F5FA-103A-41A3-8FF2-9EAFBB2FAFBA}" type="presOf" srcId="{79762E4F-ECBE-422F-85AE-484FBCFD65A3}" destId="{38218833-01F2-4088-BE23-073632C11901}" srcOrd="0" destOrd="0" presId="urn:microsoft.com/office/officeart/2005/8/layout/vProcess5"/>
    <dgm:cxn modelId="{8C00CB3F-B459-441E-9AB6-0500867EF3D6}" type="presParOf" srcId="{B624823F-167F-41BD-AAB0-96BAA03F677F}" destId="{317CAFBD-A67B-416F-8DB0-B0D421A2E367}" srcOrd="0" destOrd="0" presId="urn:microsoft.com/office/officeart/2005/8/layout/vProcess5"/>
    <dgm:cxn modelId="{84622A69-3BA9-47EF-BBA9-B9FB79C23D41}" type="presParOf" srcId="{B624823F-167F-41BD-AAB0-96BAA03F677F}" destId="{38218833-01F2-4088-BE23-073632C11901}" srcOrd="1" destOrd="0" presId="urn:microsoft.com/office/officeart/2005/8/layout/vProcess5"/>
    <dgm:cxn modelId="{E2246DD6-E69C-4887-8A1F-C18CBC45EF65}" type="presParOf" srcId="{B624823F-167F-41BD-AAB0-96BAA03F677F}" destId="{4B8ECB48-CFAE-4850-B48D-EC192E747052}" srcOrd="2" destOrd="0" presId="urn:microsoft.com/office/officeart/2005/8/layout/vProcess5"/>
    <dgm:cxn modelId="{3C434A97-3F2F-4E60-BAEC-9646EA8ECE6A}" type="presParOf" srcId="{B624823F-167F-41BD-AAB0-96BAA03F677F}" destId="{11ECEAC2-0B0A-4B76-A4C3-B4628D66D12D}" srcOrd="3" destOrd="0" presId="urn:microsoft.com/office/officeart/2005/8/layout/vProcess5"/>
    <dgm:cxn modelId="{E29D95F1-435D-4DED-8247-79FA54AA5C57}" type="presParOf" srcId="{B624823F-167F-41BD-AAB0-96BAA03F677F}" destId="{17765522-3507-4585-89F0-1D729DEF7267}" srcOrd="4" destOrd="0" presId="urn:microsoft.com/office/officeart/2005/8/layout/vProcess5"/>
    <dgm:cxn modelId="{60A5A33A-3A02-4B7D-944B-759B8FAB6CE3}" type="presParOf" srcId="{B624823F-167F-41BD-AAB0-96BAA03F677F}" destId="{D26659A4-E8DE-46B9-AB13-2EAD7B393CAA}" srcOrd="5" destOrd="0" presId="urn:microsoft.com/office/officeart/2005/8/layout/vProcess5"/>
    <dgm:cxn modelId="{D53DCD69-A141-4DE3-8E40-8BFD989B5B76}" type="presParOf" srcId="{B624823F-167F-41BD-AAB0-96BAA03F677F}" destId="{ACF74055-688A-4211-A410-7F05490D6D94}" srcOrd="6" destOrd="0" presId="urn:microsoft.com/office/officeart/2005/8/layout/vProcess5"/>
    <dgm:cxn modelId="{8D6EA1B7-B124-4C96-A3C8-622C167414ED}" type="presParOf" srcId="{B624823F-167F-41BD-AAB0-96BAA03F677F}" destId="{378D1DCF-D587-4CF3-9105-7B1495854285}" srcOrd="7" destOrd="0" presId="urn:microsoft.com/office/officeart/2005/8/layout/vProcess5"/>
    <dgm:cxn modelId="{700B7E58-5541-4E0C-A696-9067C4663AF0}" type="presParOf" srcId="{B624823F-167F-41BD-AAB0-96BAA03F677F}" destId="{D82D4118-F188-4462-B132-931B445627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98F99-7823-4872-A7ED-0D4DE51591A4}">
      <dsp:nvSpPr>
        <dsp:cNvPr id="0" name=""/>
        <dsp:cNvSpPr/>
      </dsp:nvSpPr>
      <dsp:spPr>
        <a:xfrm>
          <a:off x="0" y="267751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03518-B993-4D4B-B887-205C4C010ACD}">
      <dsp:nvSpPr>
        <dsp:cNvPr id="0" name=""/>
        <dsp:cNvSpPr/>
      </dsp:nvSpPr>
      <dsp:spPr>
        <a:xfrm>
          <a:off x="411480" y="105391"/>
          <a:ext cx="57607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Background</a:t>
          </a:r>
        </a:p>
      </dsp:txBody>
      <dsp:txXfrm>
        <a:off x="427332" y="121243"/>
        <a:ext cx="5729016" cy="293016"/>
      </dsp:txXfrm>
    </dsp:sp>
    <dsp:sp modelId="{C0908373-4368-4D5B-A108-4687BF1DC730}">
      <dsp:nvSpPr>
        <dsp:cNvPr id="0" name=""/>
        <dsp:cNvSpPr/>
      </dsp:nvSpPr>
      <dsp:spPr>
        <a:xfrm>
          <a:off x="0" y="766711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58C08-3C0D-48B4-B524-6800924B6F69}">
      <dsp:nvSpPr>
        <dsp:cNvPr id="0" name=""/>
        <dsp:cNvSpPr/>
      </dsp:nvSpPr>
      <dsp:spPr>
        <a:xfrm>
          <a:off x="411480" y="604351"/>
          <a:ext cx="57607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Preliminary</a:t>
          </a:r>
        </a:p>
      </dsp:txBody>
      <dsp:txXfrm>
        <a:off x="427332" y="620203"/>
        <a:ext cx="5729016" cy="293016"/>
      </dsp:txXfrm>
    </dsp:sp>
    <dsp:sp modelId="{A895AE89-5C4B-4B18-A28C-85F0765A9BF2}">
      <dsp:nvSpPr>
        <dsp:cNvPr id="0" name=""/>
        <dsp:cNvSpPr/>
      </dsp:nvSpPr>
      <dsp:spPr>
        <a:xfrm>
          <a:off x="0" y="1265672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A78C7-4E4F-4350-B097-007F64EA89CE}">
      <dsp:nvSpPr>
        <dsp:cNvPr id="0" name=""/>
        <dsp:cNvSpPr/>
      </dsp:nvSpPr>
      <dsp:spPr>
        <a:xfrm>
          <a:off x="411480" y="1103311"/>
          <a:ext cx="57607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Overview</a:t>
          </a:r>
        </a:p>
      </dsp:txBody>
      <dsp:txXfrm>
        <a:off x="427332" y="1119163"/>
        <a:ext cx="5729016" cy="293016"/>
      </dsp:txXfrm>
    </dsp:sp>
    <dsp:sp modelId="{A40DBA66-7B87-40F6-A4B6-427246DE95DE}">
      <dsp:nvSpPr>
        <dsp:cNvPr id="0" name=""/>
        <dsp:cNvSpPr/>
      </dsp:nvSpPr>
      <dsp:spPr>
        <a:xfrm>
          <a:off x="0" y="1764632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DED91-9FE4-47D9-B571-27C54DBB67CF}">
      <dsp:nvSpPr>
        <dsp:cNvPr id="0" name=""/>
        <dsp:cNvSpPr/>
      </dsp:nvSpPr>
      <dsp:spPr>
        <a:xfrm>
          <a:off x="411480" y="1602272"/>
          <a:ext cx="57607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preprocessing method</a:t>
          </a:r>
        </a:p>
      </dsp:txBody>
      <dsp:txXfrm>
        <a:off x="427332" y="1618124"/>
        <a:ext cx="5729016" cy="293016"/>
      </dsp:txXfrm>
    </dsp:sp>
    <dsp:sp modelId="{FC02A962-7B80-4648-9612-628C9972EFB0}">
      <dsp:nvSpPr>
        <dsp:cNvPr id="0" name=""/>
        <dsp:cNvSpPr/>
      </dsp:nvSpPr>
      <dsp:spPr>
        <a:xfrm>
          <a:off x="0" y="2263592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EDC50-89F3-43B1-91C1-C79DF290A4D6}">
      <dsp:nvSpPr>
        <dsp:cNvPr id="0" name=""/>
        <dsp:cNvSpPr/>
      </dsp:nvSpPr>
      <dsp:spPr>
        <a:xfrm>
          <a:off x="411480" y="2101232"/>
          <a:ext cx="57607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Classification algorithm </a:t>
          </a:r>
        </a:p>
      </dsp:txBody>
      <dsp:txXfrm>
        <a:off x="427332" y="2117084"/>
        <a:ext cx="5729016" cy="293016"/>
      </dsp:txXfrm>
    </dsp:sp>
    <dsp:sp modelId="{35F78DFD-D668-4CEA-BFB1-FD8D02F7B51F}">
      <dsp:nvSpPr>
        <dsp:cNvPr id="0" name=""/>
        <dsp:cNvSpPr/>
      </dsp:nvSpPr>
      <dsp:spPr>
        <a:xfrm>
          <a:off x="0" y="2762552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2E50C-270D-428D-804C-A0513BF8C2D4}">
      <dsp:nvSpPr>
        <dsp:cNvPr id="0" name=""/>
        <dsp:cNvSpPr/>
      </dsp:nvSpPr>
      <dsp:spPr>
        <a:xfrm>
          <a:off x="411480" y="2600192"/>
          <a:ext cx="57607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Experiments</a:t>
          </a:r>
        </a:p>
      </dsp:txBody>
      <dsp:txXfrm>
        <a:off x="427332" y="2616044"/>
        <a:ext cx="5729016" cy="293016"/>
      </dsp:txXfrm>
    </dsp:sp>
    <dsp:sp modelId="{05A066D6-D24B-4DDF-BC8A-B0C60029B0C6}">
      <dsp:nvSpPr>
        <dsp:cNvPr id="0" name=""/>
        <dsp:cNvSpPr/>
      </dsp:nvSpPr>
      <dsp:spPr>
        <a:xfrm>
          <a:off x="0" y="3261511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E96DE-D9D8-41DD-BCA1-46F59F4440DC}">
      <dsp:nvSpPr>
        <dsp:cNvPr id="0" name=""/>
        <dsp:cNvSpPr/>
      </dsp:nvSpPr>
      <dsp:spPr>
        <a:xfrm>
          <a:off x="411480" y="3099152"/>
          <a:ext cx="576072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Summary</a:t>
          </a:r>
        </a:p>
      </dsp:txBody>
      <dsp:txXfrm>
        <a:off x="427332" y="3115004"/>
        <a:ext cx="572901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18833-01F2-4088-BE23-073632C11901}">
      <dsp:nvSpPr>
        <dsp:cNvPr id="0" name=""/>
        <dsp:cNvSpPr/>
      </dsp:nvSpPr>
      <dsp:spPr>
        <a:xfrm>
          <a:off x="0" y="0"/>
          <a:ext cx="6995160" cy="1093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Both the receiver and the laptop are inside the same room with the tester</a:t>
          </a:r>
        </a:p>
      </dsp:txBody>
      <dsp:txXfrm>
        <a:off x="32020" y="32020"/>
        <a:ext cx="5815477" cy="1029191"/>
      </dsp:txXfrm>
    </dsp:sp>
    <dsp:sp modelId="{4B8ECB48-CFAE-4850-B48D-EC192E747052}">
      <dsp:nvSpPr>
        <dsp:cNvPr id="0" name=""/>
        <dsp:cNvSpPr/>
      </dsp:nvSpPr>
      <dsp:spPr>
        <a:xfrm>
          <a:off x="617219" y="1275436"/>
          <a:ext cx="6995160" cy="1093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 experiments were conducted with only one person each time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Under both LOS and NLOS environment</a:t>
          </a:r>
        </a:p>
      </dsp:txBody>
      <dsp:txXfrm>
        <a:off x="649239" y="1307456"/>
        <a:ext cx="5603299" cy="1029191"/>
      </dsp:txXfrm>
    </dsp:sp>
    <dsp:sp modelId="{11ECEAC2-0B0A-4B76-A4C3-B4628D66D12D}">
      <dsp:nvSpPr>
        <dsp:cNvPr id="0" name=""/>
        <dsp:cNvSpPr/>
      </dsp:nvSpPr>
      <dsp:spPr>
        <a:xfrm>
          <a:off x="1234439" y="2550872"/>
          <a:ext cx="6995160" cy="1093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Considering the experiments that had more than one person, the accuracy of the system was (significantly) less, </a:t>
          </a:r>
          <a:r>
            <a:rPr lang="en-GB" sz="2000" kern="1200" dirty="0"/>
            <a:t>≈ 68%</a:t>
          </a:r>
          <a:endParaRPr lang="en-US" sz="2000" kern="1200" dirty="0"/>
        </a:p>
      </dsp:txBody>
      <dsp:txXfrm>
        <a:off x="1266459" y="2582892"/>
        <a:ext cx="5603299" cy="1029191"/>
      </dsp:txXfrm>
    </dsp:sp>
    <dsp:sp modelId="{17765522-3507-4585-89F0-1D729DEF7267}">
      <dsp:nvSpPr>
        <dsp:cNvPr id="0" name=""/>
        <dsp:cNvSpPr/>
      </dsp:nvSpPr>
      <dsp:spPr>
        <a:xfrm>
          <a:off x="6284559" y="829033"/>
          <a:ext cx="710600" cy="7106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6444444" y="829033"/>
        <a:ext cx="390830" cy="534727"/>
      </dsp:txXfrm>
    </dsp:sp>
    <dsp:sp modelId="{D26659A4-E8DE-46B9-AB13-2EAD7B393CAA}">
      <dsp:nvSpPr>
        <dsp:cNvPr id="0" name=""/>
        <dsp:cNvSpPr/>
      </dsp:nvSpPr>
      <dsp:spPr>
        <a:xfrm>
          <a:off x="6901779" y="2097181"/>
          <a:ext cx="710600" cy="7106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061664" y="2097181"/>
        <a:ext cx="390830" cy="534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C1114-C99D-4F6D-BDD7-8274EE66400E}" type="datetime3">
              <a:rPr lang="en-GB" smtClean="0">
                <a:solidFill>
                  <a:srgbClr val="003E74"/>
                </a:solidFill>
              </a:rPr>
              <a:t>25 June,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714F0CEE-F673-4B2C-8CB0-2BD0FE7C9A7A}" type="datetime3">
              <a:rPr lang="en-GB" smtClean="0"/>
              <a:t>25 June,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All images are taken from the paper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40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2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327947"/>
            <a:ext cx="6400800" cy="604513"/>
          </a:xfrm>
        </p:spPr>
        <p:txBody>
          <a:bodyPr/>
          <a:lstStyle/>
          <a:p>
            <a:r>
              <a:rPr lang="en-US" dirty="0"/>
              <a:t>By Li et 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Wi-Motion : A </a:t>
            </a:r>
            <a:r>
              <a:rPr lang="en-GB" dirty="0">
                <a:latin typeface="Arial" panose="020B0604020202020204" pitchFamily="34" charset="0"/>
              </a:rPr>
              <a:t>Robust Human Activity Recognition Using </a:t>
            </a:r>
            <a:r>
              <a:rPr lang="en-GB" dirty="0" err="1">
                <a:latin typeface="Arial" panose="020B0604020202020204" pitchFamily="34" charset="0"/>
              </a:rPr>
              <a:t>WiFi</a:t>
            </a:r>
            <a:r>
              <a:rPr lang="en-GB" dirty="0">
                <a:latin typeface="Arial" panose="020B0604020202020204" pitchFamily="34" charset="0"/>
              </a:rPr>
              <a:t> Signals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/>
              <a:t>Published in IEEE Access 7 (2019)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June, 2021 </a:t>
            </a:r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10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EFAF3-3E8A-4742-9FA3-909F52AE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53" y="2801421"/>
            <a:ext cx="4727990" cy="356560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EB1BF1-851C-4605-B53D-EBC3A3BD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98" y="2073204"/>
            <a:ext cx="8229600" cy="3644104"/>
          </a:xfrm>
        </p:spPr>
        <p:txBody>
          <a:bodyPr/>
          <a:lstStyle/>
          <a:p>
            <a:r>
              <a:rPr lang="en-US" dirty="0"/>
              <a:t>Useful features which can represent the relationship between the time-series of CSI and human activities are extract, as a basis for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63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479410" cy="3644104"/>
          </a:xfrm>
        </p:spPr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The raw amplitude measurement obtained from raw CSI sequence is usually not reliable enough to be used for feature extraction</a:t>
            </a:r>
          </a:p>
          <a:p>
            <a:pPr lvl="1"/>
            <a:r>
              <a:rPr lang="en-GB" dirty="0">
                <a:effectLst/>
                <a:latin typeface="Arial" panose="020B0604020202020204" pitchFamily="34" charset="0"/>
              </a:rPr>
              <a:t>The noise, originates from environmental changes, radio signal interference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They utilize low-pass filtering to remove high-frequency noise and further introduce </a:t>
            </a:r>
            <a:r>
              <a:rPr lang="en-GB" b="1" dirty="0">
                <a:effectLst/>
                <a:latin typeface="Arial" panose="020B0604020202020204" pitchFamily="34" charset="0"/>
              </a:rPr>
              <a:t>weighted moving average (WMA) </a:t>
            </a:r>
            <a:r>
              <a:rPr lang="en-GB" dirty="0">
                <a:effectLst/>
                <a:latin typeface="Arial" panose="020B0604020202020204" pitchFamily="34" charset="0"/>
              </a:rPr>
              <a:t>method to process the raw amplitude waveform.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</a:rPr>
              <a:t>The most recent amplitude is assigned the highest weight.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In this paper, they empirically set </a:t>
            </a:r>
            <a:r>
              <a:rPr lang="en-GB" b="1" dirty="0">
                <a:effectLst/>
                <a:latin typeface="Arial" panose="020B0604020202020204" pitchFamily="34" charset="0"/>
              </a:rPr>
              <a:t>m=10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Page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C3CB3-325D-4F43-B000-ABC208B7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83" y="4584607"/>
            <a:ext cx="4638675" cy="781050"/>
          </a:xfrm>
          <a:prstGeom prst="rect">
            <a:avLst/>
          </a:prstGeom>
        </p:spPr>
      </p:pic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E9C85F4A-2227-4B1F-B4A5-1714A2A9DF2C}"/>
              </a:ext>
            </a:extLst>
          </p:cNvPr>
          <p:cNvSpPr/>
          <p:nvPr/>
        </p:nvSpPr>
        <p:spPr>
          <a:xfrm>
            <a:off x="2776193" y="4149440"/>
            <a:ext cx="6325386" cy="415974"/>
          </a:xfrm>
          <a:prstGeom prst="snip1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effectLst/>
                <a:latin typeface="Arial" panose="020B0604020202020204" pitchFamily="34" charset="0"/>
              </a:rPr>
              <a:t>m </a:t>
            </a:r>
            <a:r>
              <a:rPr lang="en-GB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dirty="0">
                <a:effectLst/>
                <a:latin typeface="Arial" panose="020B0604020202020204" pitchFamily="34" charset="0"/>
              </a:rPr>
              <a:t>being a window size and the largest weighting factor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Single Corner Snipped 12">
                <a:extLst>
                  <a:ext uri="{FF2B5EF4-FFF2-40B4-BE49-F238E27FC236}">
                    <a16:creationId xmlns:a16="http://schemas.microsoft.com/office/drawing/2014/main" id="{1FA4CB69-783F-4E64-8F3C-4F2603FF064D}"/>
                  </a:ext>
                </a:extLst>
              </p:cNvPr>
              <p:cNvSpPr/>
              <p:nvPr/>
            </p:nvSpPr>
            <p:spPr>
              <a:xfrm>
                <a:off x="7016242" y="4631346"/>
                <a:ext cx="2085337" cy="342986"/>
              </a:xfrm>
              <a:prstGeom prst="snip1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GB" dirty="0">
                    <a:latin typeface="+mj-lt"/>
                  </a:rPr>
                  <a:t> </a:t>
                </a:r>
                <a:r>
                  <a:rPr lang="en-GB" dirty="0">
                    <a:effectLst/>
                    <a:latin typeface="Arial" panose="020B0604020202020204" pitchFamily="34" charset="0"/>
                    <a:sym typeface="Wingdings" panose="05000000000000000000" pitchFamily="2" charset="2"/>
                  </a:rPr>
                  <a:t> filter output</a:t>
                </a:r>
                <a:endParaRPr lang="en-GB" dirty="0"/>
              </a:p>
            </p:txBody>
          </p:sp>
        </mc:Choice>
        <mc:Fallback xmlns="">
          <p:sp>
            <p:nvSpPr>
              <p:cNvPr id="13" name="Rectangle: Single Corner Snipped 12">
                <a:extLst>
                  <a:ext uri="{FF2B5EF4-FFF2-40B4-BE49-F238E27FC236}">
                    <a16:creationId xmlns:a16="http://schemas.microsoft.com/office/drawing/2014/main" id="{1FA4CB69-783F-4E64-8F3C-4F2603FF0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242" y="4631346"/>
                <a:ext cx="2085337" cy="342986"/>
              </a:xfrm>
              <a:prstGeom prst="snip1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Single Corner Snipped 13">
                <a:extLst>
                  <a:ext uri="{FF2B5EF4-FFF2-40B4-BE49-F238E27FC236}">
                    <a16:creationId xmlns:a16="http://schemas.microsoft.com/office/drawing/2014/main" id="{913959EB-64E5-4605-83F8-D85DE4659FBB}"/>
                  </a:ext>
                </a:extLst>
              </p:cNvPr>
              <p:cNvSpPr/>
              <p:nvPr/>
            </p:nvSpPr>
            <p:spPr>
              <a:xfrm>
                <a:off x="3356850" y="1399683"/>
                <a:ext cx="5329951" cy="643690"/>
              </a:xfrm>
              <a:prstGeom prst="snip1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The raw amplitude sequence of the first subcarrier at time </a:t>
                </a:r>
                <a:r>
                  <a:rPr lang="en-GB" b="1" dirty="0"/>
                  <a:t>t</a:t>
                </a:r>
                <a:r>
                  <a:rPr lang="en-GB" dirty="0"/>
                  <a:t> is denoted by </a:t>
                </a:r>
                <a:r>
                  <a:rPr lang="en-GB" b="1" dirty="0"/>
                  <a:t>{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baseline="-25000" dirty="0"/>
                  <a:t>1,1 </a:t>
                </a:r>
                <a:r>
                  <a:rPr lang="en-GB" b="1" dirty="0"/>
                  <a:t>,...,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baseline="-25000" dirty="0"/>
                  <a:t>t,1</a:t>
                </a:r>
                <a:r>
                  <a:rPr lang="en-GB" b="1" dirty="0"/>
                  <a:t>}</a:t>
                </a:r>
              </a:p>
            </p:txBody>
          </p:sp>
        </mc:Choice>
        <mc:Fallback xmlns="">
          <p:sp>
            <p:nvSpPr>
              <p:cNvPr id="14" name="Rectangle: Single Corner Snipped 13">
                <a:extLst>
                  <a:ext uri="{FF2B5EF4-FFF2-40B4-BE49-F238E27FC236}">
                    <a16:creationId xmlns:a16="http://schemas.microsoft.com/office/drawing/2014/main" id="{913959EB-64E5-4605-83F8-D85DE4659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850" y="1399683"/>
                <a:ext cx="5329951" cy="643690"/>
              </a:xfrm>
              <a:prstGeom prst="snip1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6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356862" cy="3644104"/>
          </a:xfrm>
        </p:spPr>
        <p:txBody>
          <a:bodyPr/>
          <a:lstStyle/>
          <a:p>
            <a:r>
              <a:rPr lang="en-GB" sz="2200" dirty="0"/>
              <a:t>CSI information from different subcarriers will experience different changes</a:t>
            </a:r>
          </a:p>
          <a:p>
            <a:pPr lvl="1"/>
            <a:r>
              <a:rPr lang="en-GB" sz="2200" b="1" dirty="0"/>
              <a:t>Each subcarrier has different sensitivity to human activities</a:t>
            </a:r>
          </a:p>
          <a:p>
            <a:r>
              <a:rPr lang="en-GB" sz="2200" b="1" dirty="0"/>
              <a:t>Variance</a:t>
            </a:r>
            <a:r>
              <a:rPr lang="en-GB" sz="2200" dirty="0"/>
              <a:t> of the </a:t>
            </a:r>
            <a:r>
              <a:rPr lang="en-GB" sz="2200" b="1" dirty="0"/>
              <a:t>CSI</a:t>
            </a:r>
            <a:r>
              <a:rPr lang="en-GB" sz="2200" dirty="0"/>
              <a:t> sequence is used as an </a:t>
            </a:r>
            <a:r>
              <a:rPr lang="en-GB" sz="2200" b="1" dirty="0"/>
              <a:t>indicator</a:t>
            </a:r>
            <a:r>
              <a:rPr lang="en-GB" sz="2200" dirty="0"/>
              <a:t> of the sensitivity of the subcarrier</a:t>
            </a:r>
          </a:p>
          <a:p>
            <a:r>
              <a:rPr lang="en-GB" sz="2200" dirty="0"/>
              <a:t>Principal Component Analysis (PCA) algorithm </a:t>
            </a:r>
            <a:r>
              <a:rPr lang="en-GB" sz="2200" b="1" dirty="0"/>
              <a:t>reduces</a:t>
            </a:r>
            <a:r>
              <a:rPr lang="en-GB" sz="2200" dirty="0"/>
              <a:t> the </a:t>
            </a:r>
            <a:r>
              <a:rPr lang="en-GB" sz="2200" b="1" dirty="0"/>
              <a:t>dimensions</a:t>
            </a:r>
            <a:r>
              <a:rPr lang="en-GB" sz="2200" dirty="0"/>
              <a:t> of the CSI sequence and </a:t>
            </a:r>
            <a:r>
              <a:rPr lang="en-GB" sz="2200" b="1" dirty="0"/>
              <a:t>eliminates</a:t>
            </a:r>
            <a:r>
              <a:rPr lang="en-GB" sz="2200" dirty="0"/>
              <a:t> </a:t>
            </a:r>
            <a:r>
              <a:rPr lang="en-GB" sz="2200" b="1" dirty="0"/>
              <a:t>redundant</a:t>
            </a:r>
            <a:r>
              <a:rPr lang="en-GB" sz="2200" dirty="0"/>
              <a:t> </a:t>
            </a:r>
            <a:r>
              <a:rPr lang="en-GB" sz="2200" b="1" dirty="0"/>
              <a:t>information</a:t>
            </a:r>
            <a:r>
              <a:rPr lang="en-GB" sz="2200" dirty="0"/>
              <a:t> remaining in the data sequence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Page 12</a:t>
            </a:r>
          </a:p>
        </p:txBody>
      </p:sp>
    </p:spTree>
    <p:extLst>
      <p:ext uri="{BB962C8B-B14F-4D97-AF65-F5344CB8AC3E}">
        <p14:creationId xmlns:p14="http://schemas.microsoft.com/office/powerpoint/2010/main" val="369110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620812" cy="3644104"/>
          </a:xfrm>
        </p:spPr>
        <p:txBody>
          <a:bodyPr/>
          <a:lstStyle/>
          <a:p>
            <a:r>
              <a:rPr lang="en-GB" sz="2000" dirty="0"/>
              <a:t>Discrete Wavelet Transform (DWT) analyses signals on multiple frequency scales</a:t>
            </a:r>
          </a:p>
          <a:p>
            <a:r>
              <a:rPr lang="en-GB" sz="2000" b="1" dirty="0"/>
              <a:t>Amplitude Feature</a:t>
            </a:r>
          </a:p>
          <a:p>
            <a:r>
              <a:rPr lang="en-GB" sz="2000" dirty="0"/>
              <a:t>Perform DWT on the extracted amplitude waveform (based on the first-order Daubechies wavelet)</a:t>
            </a:r>
          </a:p>
          <a:p>
            <a:r>
              <a:rPr lang="en-GB" sz="2000" b="1" dirty="0"/>
              <a:t>Phase Feature</a:t>
            </a:r>
          </a:p>
          <a:p>
            <a:r>
              <a:rPr lang="en-GB" sz="2000" b="1" dirty="0"/>
              <a:t>It sorts the subcarriers </a:t>
            </a:r>
            <a:r>
              <a:rPr lang="en-GB" sz="2000" dirty="0"/>
              <a:t>according to the </a:t>
            </a:r>
            <a:r>
              <a:rPr lang="en-GB" sz="2000" b="1" dirty="0"/>
              <a:t>variance of phase sequence </a:t>
            </a:r>
            <a:r>
              <a:rPr lang="en-GB" sz="2000" dirty="0"/>
              <a:t>in each subcarrier </a:t>
            </a:r>
          </a:p>
          <a:p>
            <a:r>
              <a:rPr lang="en-GB" sz="2000" b="1" dirty="0"/>
              <a:t>Selects the top 20 </a:t>
            </a:r>
            <a:r>
              <a:rPr lang="en-GB" sz="2000" dirty="0"/>
              <a:t>(empirical value) </a:t>
            </a:r>
            <a:r>
              <a:rPr lang="en-GB" sz="2000" b="1" dirty="0"/>
              <a:t>subcarriers</a:t>
            </a:r>
            <a:r>
              <a:rPr lang="en-GB" sz="2000" dirty="0"/>
              <a:t> for PCA process</a:t>
            </a:r>
          </a:p>
          <a:p>
            <a:pPr lvl="1"/>
            <a:r>
              <a:rPr lang="en-GB" sz="2000" dirty="0"/>
              <a:t>The obtained 1</a:t>
            </a:r>
            <a:r>
              <a:rPr lang="en-GB" sz="2000" baseline="30000" dirty="0"/>
              <a:t>st</a:t>
            </a:r>
            <a:r>
              <a:rPr lang="en-GB" sz="2000" dirty="0"/>
              <a:t> component is chosen for constructing the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Page 13</a:t>
            </a:r>
          </a:p>
        </p:txBody>
      </p:sp>
    </p:spTree>
    <p:extLst>
      <p:ext uri="{BB962C8B-B14F-4D97-AF65-F5344CB8AC3E}">
        <p14:creationId xmlns:p14="http://schemas.microsoft.com/office/powerpoint/2010/main" val="162985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46581"/>
            <a:ext cx="8460557" cy="3644104"/>
          </a:xfrm>
        </p:spPr>
        <p:txBody>
          <a:bodyPr/>
          <a:lstStyle/>
          <a:p>
            <a:r>
              <a:rPr lang="en-GB" sz="2000" dirty="0"/>
              <a:t>The </a:t>
            </a:r>
            <a:r>
              <a:rPr lang="en-GB" sz="2000" b="1" dirty="0"/>
              <a:t>choice of kernel function </a:t>
            </a:r>
            <a:r>
              <a:rPr lang="en-GB" sz="2000" dirty="0"/>
              <a:t>plays a </a:t>
            </a:r>
            <a:r>
              <a:rPr lang="en-GB" sz="2000" b="1" dirty="0"/>
              <a:t>key role </a:t>
            </a:r>
            <a:r>
              <a:rPr lang="en-GB" sz="2000" dirty="0"/>
              <a:t>in the performance of classical SVM</a:t>
            </a:r>
          </a:p>
          <a:p>
            <a:r>
              <a:rPr lang="en-GB" sz="2000" dirty="0"/>
              <a:t>The </a:t>
            </a:r>
            <a:r>
              <a:rPr lang="en-GB" sz="2000" b="1" dirty="0"/>
              <a:t>feature vectors </a:t>
            </a:r>
            <a:r>
              <a:rPr lang="en-GB" sz="2000" dirty="0"/>
              <a:t>of different human activities </a:t>
            </a:r>
            <a:r>
              <a:rPr lang="en-GB" sz="2000" b="1" dirty="0"/>
              <a:t>may not share </a:t>
            </a:r>
            <a:r>
              <a:rPr lang="en-GB" sz="2000" dirty="0"/>
              <a:t>the </a:t>
            </a:r>
            <a:r>
              <a:rPr lang="en-GB" sz="2000" b="1" dirty="0"/>
              <a:t>same length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b="1" dirty="0">
                <a:sym typeface="Wingdings" panose="05000000000000000000" pitchFamily="2" charset="2"/>
              </a:rPr>
              <a:t>not suitable </a:t>
            </a:r>
            <a:r>
              <a:rPr lang="en-GB" sz="2000" dirty="0">
                <a:sym typeface="Wingdings" panose="05000000000000000000" pitchFamily="2" charset="2"/>
              </a:rPr>
              <a:t>for traditional SVM algorithm (which requires the dimension of the feature vector to be consistent)</a:t>
            </a:r>
          </a:p>
          <a:p>
            <a:r>
              <a:rPr lang="en-GB" sz="2000" b="1" dirty="0">
                <a:sym typeface="Wingdings" panose="05000000000000000000" pitchFamily="2" charset="2"/>
              </a:rPr>
              <a:t>Leverages</a:t>
            </a:r>
            <a:r>
              <a:rPr lang="en-GB" sz="2000" dirty="0">
                <a:sym typeface="Wingdings" panose="05000000000000000000" pitchFamily="2" charset="2"/>
              </a:rPr>
              <a:t> Dynamic Time Wrapping (</a:t>
            </a:r>
            <a:r>
              <a:rPr lang="en-GB" sz="2000" b="1" dirty="0">
                <a:sym typeface="Wingdings" panose="05000000000000000000" pitchFamily="2" charset="2"/>
              </a:rPr>
              <a:t>DTW</a:t>
            </a:r>
            <a:r>
              <a:rPr lang="en-GB" sz="2000" dirty="0">
                <a:sym typeface="Wingdings" panose="05000000000000000000" pitchFamily="2" charset="2"/>
              </a:rPr>
              <a:t>) to </a:t>
            </a:r>
            <a:r>
              <a:rPr lang="en-GB" sz="2000" b="1" dirty="0">
                <a:sym typeface="Wingdings" panose="05000000000000000000" pitchFamily="2" charset="2"/>
              </a:rPr>
              <a:t>calculate</a:t>
            </a:r>
            <a:r>
              <a:rPr lang="en-GB" sz="2000" dirty="0">
                <a:sym typeface="Wingdings" panose="05000000000000000000" pitchFamily="2" charset="2"/>
              </a:rPr>
              <a:t> the </a:t>
            </a:r>
            <a:r>
              <a:rPr lang="en-GB" sz="2000" b="1" dirty="0">
                <a:sym typeface="Wingdings" panose="05000000000000000000" pitchFamily="2" charset="2"/>
              </a:rPr>
              <a:t>distance</a:t>
            </a:r>
            <a:r>
              <a:rPr lang="en-GB" sz="2000" dirty="0">
                <a:sym typeface="Wingdings" panose="05000000000000000000" pitchFamily="2" charset="2"/>
              </a:rPr>
              <a:t> among the feature vectors</a:t>
            </a:r>
          </a:p>
          <a:p>
            <a:r>
              <a:rPr lang="en-GB" sz="2000" dirty="0">
                <a:sym typeface="Wingdings" panose="05000000000000000000" pitchFamily="2" charset="2"/>
              </a:rPr>
              <a:t>DTW is resilient to signal distortion or shift</a:t>
            </a:r>
          </a:p>
          <a:p>
            <a:r>
              <a:rPr lang="en-GB" sz="2000" dirty="0">
                <a:sym typeface="Wingdings" panose="05000000000000000000" pitchFamily="2" charset="2"/>
              </a:rPr>
              <a:t>It </a:t>
            </a:r>
            <a:r>
              <a:rPr lang="en-GB" sz="2000" b="1" dirty="0">
                <a:sym typeface="Wingdings" panose="05000000000000000000" pitchFamily="2" charset="2"/>
              </a:rPr>
              <a:t>compares</a:t>
            </a:r>
            <a:r>
              <a:rPr lang="en-GB" sz="2000" dirty="0">
                <a:sym typeface="Wingdings" panose="05000000000000000000" pitchFamily="2" charset="2"/>
              </a:rPr>
              <a:t> two time-dependent series (which can be discrete signals) </a:t>
            </a:r>
          </a:p>
          <a:p>
            <a:r>
              <a:rPr lang="en-GB" sz="2000" b="1" dirty="0">
                <a:sym typeface="Wingdings" panose="05000000000000000000" pitchFamily="2" charset="2"/>
              </a:rPr>
              <a:t>DTW distance </a:t>
            </a:r>
            <a:r>
              <a:rPr lang="en-GB" sz="2000" dirty="0">
                <a:sym typeface="Wingdings" panose="05000000000000000000" pitchFamily="2" charset="2"/>
              </a:rPr>
              <a:t>is used to </a:t>
            </a:r>
            <a:r>
              <a:rPr lang="en-GB" sz="2000" b="1" dirty="0">
                <a:sym typeface="Wingdings" panose="05000000000000000000" pitchFamily="2" charset="2"/>
              </a:rPr>
              <a:t>construct</a:t>
            </a:r>
            <a:r>
              <a:rPr lang="en-GB" sz="2000" dirty="0">
                <a:sym typeface="Wingdings" panose="05000000000000000000" pitchFamily="2" charset="2"/>
              </a:rPr>
              <a:t> a new kernel function</a:t>
            </a:r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Page 14</a:t>
            </a:r>
          </a:p>
        </p:txBody>
      </p:sp>
    </p:spTree>
    <p:extLst>
      <p:ext uri="{BB962C8B-B14F-4D97-AF65-F5344CB8AC3E}">
        <p14:creationId xmlns:p14="http://schemas.microsoft.com/office/powerpoint/2010/main" val="370323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testers, 5 human activities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Page 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883D9-4812-42BF-9729-F8540BED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770367"/>
            <a:ext cx="7962900" cy="3448050"/>
          </a:xfrm>
          <a:prstGeom prst="rect">
            <a:avLst/>
          </a:prstGeom>
        </p:spPr>
      </p:pic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9ED6EA29-2A21-4259-BBAC-35B79FA024D8}"/>
              </a:ext>
            </a:extLst>
          </p:cNvPr>
          <p:cNvSpPr/>
          <p:nvPr/>
        </p:nvSpPr>
        <p:spPr>
          <a:xfrm>
            <a:off x="3186260" y="1399683"/>
            <a:ext cx="5500541" cy="643690"/>
          </a:xfrm>
          <a:prstGeom prst="snip1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LOS environment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line-of-sight environment</a:t>
            </a:r>
          </a:p>
          <a:p>
            <a:pPr algn="ctr"/>
            <a:r>
              <a:rPr lang="en-GB" dirty="0"/>
              <a:t>NLOS environment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not line-of-sight environment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84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Accuracy:</a:t>
            </a:r>
          </a:p>
          <a:p>
            <a:pPr lvl="1"/>
            <a:r>
              <a:rPr lang="en-US" sz="2400" dirty="0"/>
              <a:t>Halve squat: 94.7%</a:t>
            </a:r>
          </a:p>
          <a:p>
            <a:pPr lvl="1"/>
            <a:r>
              <a:rPr lang="en-US" sz="2400" dirty="0"/>
              <a:t>Step: 100%</a:t>
            </a:r>
          </a:p>
          <a:p>
            <a:pPr lvl="1"/>
            <a:r>
              <a:rPr lang="en-US" sz="2400" dirty="0"/>
              <a:t>Stretch leg: 97.8%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More accurate estimation by combining output posterior probability of two classifiers</a:t>
            </a:r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Results (1)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25667-8419-4110-AEE8-AA204A2E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53" y="2191610"/>
            <a:ext cx="4753747" cy="3749584"/>
          </a:xfrm>
          <a:prstGeom prst="rect">
            <a:avLst/>
          </a:prstGeom>
          <a:noFill/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401B12E-20F6-4A27-A3DA-87C4E12E0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95256" y="791391"/>
            <a:ext cx="1591545" cy="257175"/>
          </a:xfrm>
        </p:spPr>
        <p:txBody>
          <a:bodyPr/>
          <a:lstStyle/>
          <a:p>
            <a:r>
              <a:rPr lang="en-GB" dirty="0"/>
              <a:t>Page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6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83" y="2088920"/>
            <a:ext cx="8229600" cy="3644104"/>
          </a:xfrm>
        </p:spPr>
        <p:txBody>
          <a:bodyPr/>
          <a:lstStyle/>
          <a:p>
            <a:r>
              <a:rPr lang="en-US" dirty="0"/>
              <a:t>False positives of different activities          True positives of different activities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Accuracy: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FP</a:t>
            </a:r>
            <a:r>
              <a:rPr lang="en-US" dirty="0"/>
              <a:t> : can be improved to about 0.75%  &amp;  </a:t>
            </a:r>
            <a:r>
              <a:rPr lang="en-US" b="1" dirty="0"/>
              <a:t>TP</a:t>
            </a:r>
            <a:r>
              <a:rPr lang="en-US" dirty="0"/>
              <a:t> : 97.1%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Page 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956C8-F1F1-4ED7-BD9B-F0BAA141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83" y="2434806"/>
            <a:ext cx="4003740" cy="3208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E7A915-86A9-4381-BAE4-B48AA39B0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03" y="2422866"/>
            <a:ext cx="4003740" cy="32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0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</a:t>
            </a:r>
            <a:r>
              <a:rPr lang="el-GR" dirty="0"/>
              <a:t>3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573678" cy="3644104"/>
          </a:xfrm>
        </p:spPr>
        <p:txBody>
          <a:bodyPr/>
          <a:lstStyle/>
          <a:p>
            <a:r>
              <a:rPr lang="en-US" sz="2000" dirty="0"/>
              <a:t>Different number of training samples            Different environments</a:t>
            </a:r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Page 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842DB-00A4-4EE8-86C5-5A5AFA4E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7" y="2737321"/>
            <a:ext cx="4286250" cy="339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29D224-E459-4941-AA20-5033C8BA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280" y="2737321"/>
            <a:ext cx="42675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5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</a:t>
            </a:r>
            <a:r>
              <a:rPr lang="el-GR" dirty="0"/>
              <a:t>4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        Performance for two users         Performance for users with different age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Page 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693ED-0537-44A2-A00F-92EF82CB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713348"/>
            <a:ext cx="41529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1158FC-933D-4F58-9C87-7F3892A7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713347"/>
            <a:ext cx="4326903" cy="34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9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8C77-C45B-49A3-AFA1-0369BDA5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53AF5-1C68-4BA4-BCFC-4C0E1BD472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>
            <a:normAutofit/>
          </a:bodyPr>
          <a:lstStyle/>
          <a:p>
            <a:r>
              <a:rPr lang="en-US" dirty="0"/>
              <a:t>Page 2</a:t>
            </a:r>
            <a:endParaRPr lang="en-GB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870A611-4769-4900-BBAB-10A598EE4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080964"/>
              </p:ext>
            </p:extLst>
          </p:nvPr>
        </p:nvGraphicFramePr>
        <p:xfrm>
          <a:off x="457200" y="2346581"/>
          <a:ext cx="8229600" cy="364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768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Limitations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1CD118-1077-4F6A-BECF-30901EF4A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719030"/>
              </p:ext>
            </p:extLst>
          </p:nvPr>
        </p:nvGraphicFramePr>
        <p:xfrm>
          <a:off x="457200" y="2346581"/>
          <a:ext cx="8229600" cy="364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631ADD-29BF-4283-984A-1A92401C0DAF}"/>
              </a:ext>
            </a:extLst>
          </p:cNvPr>
          <p:cNvSpPr txBox="1">
            <a:spLocks/>
          </p:cNvSpPr>
          <p:nvPr/>
        </p:nvSpPr>
        <p:spPr>
          <a:xfrm>
            <a:off x="7095256" y="791391"/>
            <a:ext cx="1591545" cy="257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None/>
              <a:defRPr sz="1200" kern="120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Page 20</a:t>
            </a:r>
          </a:p>
        </p:txBody>
      </p:sp>
    </p:spTree>
    <p:extLst>
      <p:ext uri="{BB962C8B-B14F-4D97-AF65-F5344CB8AC3E}">
        <p14:creationId xmlns:p14="http://schemas.microsoft.com/office/powerpoint/2010/main" val="277139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46581"/>
            <a:ext cx="8592533" cy="3644104"/>
          </a:xfrm>
        </p:spPr>
        <p:txBody>
          <a:bodyPr/>
          <a:lstStyle/>
          <a:p>
            <a:r>
              <a:rPr lang="en-US" sz="2400" b="1" dirty="0"/>
              <a:t>A </a:t>
            </a:r>
            <a:r>
              <a:rPr lang="en-US" sz="2400" b="1" dirty="0" err="1"/>
              <a:t>WiFi</a:t>
            </a:r>
            <a:r>
              <a:rPr lang="en-US" sz="2400" b="1" dirty="0"/>
              <a:t>-based indoor activity recognition system</a:t>
            </a:r>
          </a:p>
          <a:p>
            <a:r>
              <a:rPr lang="en-US" sz="2400" dirty="0"/>
              <a:t>Both </a:t>
            </a:r>
            <a:r>
              <a:rPr lang="en-US" sz="2400" b="1" dirty="0"/>
              <a:t>amplitude</a:t>
            </a:r>
            <a:r>
              <a:rPr lang="en-US" sz="2400" dirty="0"/>
              <a:t> and </a:t>
            </a:r>
            <a:r>
              <a:rPr lang="en-US" sz="2400" b="1" dirty="0"/>
              <a:t>phase</a:t>
            </a:r>
            <a:r>
              <a:rPr lang="en-US" sz="2400" dirty="0"/>
              <a:t> information are being adopted</a:t>
            </a:r>
          </a:p>
          <a:p>
            <a:pPr lvl="1"/>
            <a:r>
              <a:rPr lang="en-US" sz="2400" dirty="0"/>
              <a:t>To construct classifiers for extra recognition performance</a:t>
            </a:r>
          </a:p>
          <a:p>
            <a:pPr lvl="1"/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recognition accuracy </a:t>
            </a:r>
            <a:r>
              <a:rPr lang="en-US" sz="2400" dirty="0"/>
              <a:t>is 96.6% in the LOS environment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accuracy drops</a:t>
            </a:r>
          </a:p>
          <a:p>
            <a:pPr lvl="1"/>
            <a:r>
              <a:rPr lang="en-US" sz="2400" dirty="0"/>
              <a:t>In the NLOS environment  (92%)</a:t>
            </a:r>
          </a:p>
          <a:p>
            <a:pPr lvl="1"/>
            <a:r>
              <a:rPr lang="en-US" sz="2400" dirty="0"/>
              <a:t>As more people exist in the same room </a:t>
            </a:r>
            <a:endParaRPr lang="en-GB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Page 21</a:t>
            </a:r>
          </a:p>
        </p:txBody>
      </p:sp>
    </p:spTree>
    <p:extLst>
      <p:ext uri="{BB962C8B-B14F-4D97-AF65-F5344CB8AC3E}">
        <p14:creationId xmlns:p14="http://schemas.microsoft.com/office/powerpoint/2010/main" val="179487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676EAD3F-5D3D-4408-986C-8DE2AC5CA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03E5CFE-DBA7-4949-954A-B4A3CD4F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40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46581"/>
            <a:ext cx="8507691" cy="3644104"/>
          </a:xfrm>
        </p:spPr>
        <p:txBody>
          <a:bodyPr/>
          <a:lstStyle/>
          <a:p>
            <a:r>
              <a:rPr lang="en-US" sz="1900" b="1" dirty="0"/>
              <a:t>Existing techniques </a:t>
            </a:r>
            <a:r>
              <a:rPr lang="en-US" sz="1900" dirty="0"/>
              <a:t>for activity recognition have limitations</a:t>
            </a:r>
          </a:p>
          <a:p>
            <a:pPr lvl="1"/>
            <a:r>
              <a:rPr lang="en-US" sz="1900" dirty="0"/>
              <a:t>Cameras require enough lighting and breach human privacy</a:t>
            </a:r>
          </a:p>
          <a:p>
            <a:pPr lvl="1"/>
            <a:r>
              <a:rPr lang="en-US" sz="1900" dirty="0"/>
              <a:t>Low-cost radars (60 GHz) have limited operation range</a:t>
            </a:r>
          </a:p>
          <a:p>
            <a:pPr lvl="1"/>
            <a:r>
              <a:rPr lang="en-US" sz="1900" dirty="0"/>
              <a:t>Wearables are inconvenient since the users must always care the sensors</a:t>
            </a:r>
          </a:p>
          <a:p>
            <a:r>
              <a:rPr lang="en-US" sz="1900" dirty="0"/>
              <a:t>Research </a:t>
            </a:r>
            <a:r>
              <a:rPr lang="en-US" sz="1900" b="1" dirty="0"/>
              <a:t>have tried to develop a </a:t>
            </a:r>
            <a:r>
              <a:rPr lang="en-US" sz="1900" b="1" dirty="0" err="1"/>
              <a:t>WiFi</a:t>
            </a:r>
            <a:r>
              <a:rPr lang="en-US" sz="1900" b="1" dirty="0"/>
              <a:t>-based </a:t>
            </a:r>
            <a:r>
              <a:rPr lang="en-US" sz="1900" dirty="0"/>
              <a:t>activity recognition system by analyzing the Chanel State Information (CSI). </a:t>
            </a:r>
          </a:p>
          <a:p>
            <a:r>
              <a:rPr lang="en-US" sz="1900" b="1" dirty="0"/>
              <a:t>BUT</a:t>
            </a:r>
            <a:r>
              <a:rPr lang="en-US" sz="1900" dirty="0"/>
              <a:t> not of the prior work has combined both the amplitude and phase information together</a:t>
            </a:r>
          </a:p>
          <a:p>
            <a:r>
              <a:rPr lang="en-US" sz="1900" dirty="0"/>
              <a:t>Most of the works have utilized either:</a:t>
            </a:r>
          </a:p>
          <a:p>
            <a:pPr lvl="1"/>
            <a:r>
              <a:rPr lang="en-US" sz="1900" dirty="0"/>
              <a:t>The amplitude change in time domain</a:t>
            </a:r>
          </a:p>
          <a:p>
            <a:pPr lvl="1"/>
            <a:r>
              <a:rPr lang="en-US" sz="1900" dirty="0"/>
              <a:t>The phase shift in spatial and frequency domains of CSI values</a:t>
            </a:r>
            <a:endParaRPr lang="en-GB" sz="19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60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686800" cy="3644104"/>
          </a:xfrm>
        </p:spPr>
        <p:txBody>
          <a:bodyPr/>
          <a:lstStyle/>
          <a:p>
            <a:r>
              <a:rPr lang="en-US" sz="2000" b="1" dirty="0"/>
              <a:t>Received Signal Strength Indicator (RSSI) – Based Approaches</a:t>
            </a:r>
            <a:endParaRPr lang="en-GB" sz="2000" b="1" dirty="0"/>
          </a:p>
          <a:p>
            <a:r>
              <a:rPr lang="en-GB" sz="2000" dirty="0"/>
              <a:t>It provides coarse grained information about channel variations</a:t>
            </a:r>
          </a:p>
          <a:p>
            <a:r>
              <a:rPr lang="en-GB" sz="2000" dirty="0"/>
              <a:t>Often affected by:</a:t>
            </a:r>
          </a:p>
          <a:p>
            <a:pPr lvl="1"/>
            <a:r>
              <a:rPr lang="en-GB" sz="2000" dirty="0"/>
              <a:t>Multipath effects and noise</a:t>
            </a:r>
          </a:p>
          <a:p>
            <a:r>
              <a:rPr lang="en-US" sz="2000" b="1" dirty="0"/>
              <a:t>CSI – Based Approaches </a:t>
            </a:r>
          </a:p>
          <a:p>
            <a:r>
              <a:rPr lang="en-GB" sz="2000" dirty="0"/>
              <a:t>It is a fine-grained value from the physical layer</a:t>
            </a:r>
          </a:p>
          <a:p>
            <a:r>
              <a:rPr lang="en-GB" sz="2000" dirty="0"/>
              <a:t>Provides a channel estimation of each subcarrier for each transmission link</a:t>
            </a:r>
          </a:p>
          <a:p>
            <a:r>
              <a:rPr lang="en-GB" sz="2000" dirty="0"/>
              <a:t>It describes the amplitude and phase on each subcarrier in the frequency domain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Page 4</a:t>
            </a:r>
          </a:p>
        </p:txBody>
      </p:sp>
    </p:spTree>
    <p:extLst>
      <p:ext uri="{BB962C8B-B14F-4D97-AF65-F5344CB8AC3E}">
        <p14:creationId xmlns:p14="http://schemas.microsoft.com/office/powerpoint/2010/main" val="13222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utilization</a:t>
            </a:r>
            <a:r>
              <a:rPr lang="en-US" sz="2400" dirty="0"/>
              <a:t> of both the </a:t>
            </a:r>
            <a:r>
              <a:rPr lang="en-US" sz="2400" b="1" dirty="0"/>
              <a:t>amplitude and phase information </a:t>
            </a:r>
            <a:r>
              <a:rPr lang="en-US" sz="2400" dirty="0"/>
              <a:t>in the </a:t>
            </a:r>
            <a:r>
              <a:rPr lang="en-US" sz="2400" b="1" dirty="0"/>
              <a:t>CSI</a:t>
            </a:r>
            <a:r>
              <a:rPr lang="en-US" sz="2400" dirty="0"/>
              <a:t> sequence</a:t>
            </a:r>
          </a:p>
          <a:p>
            <a:endParaRPr lang="en-US" sz="2400" dirty="0"/>
          </a:p>
          <a:p>
            <a:r>
              <a:rPr lang="en-US" sz="2400" dirty="0"/>
              <a:t>An </a:t>
            </a:r>
            <a:r>
              <a:rPr lang="en-US" sz="2400" b="1" dirty="0"/>
              <a:t>activity extraction </a:t>
            </a:r>
            <a:r>
              <a:rPr lang="en-US" sz="2400" dirty="0"/>
              <a:t>method </a:t>
            </a:r>
            <a:r>
              <a:rPr lang="en-US" sz="2400" b="1" dirty="0"/>
              <a:t>combining a sliding window with a threshold-based image segmentation</a:t>
            </a:r>
          </a:p>
          <a:p>
            <a:endParaRPr lang="en-US" sz="2400" dirty="0"/>
          </a:p>
          <a:p>
            <a:r>
              <a:rPr lang="en-US" sz="2400" dirty="0"/>
              <a:t>After getting the results of each classifier, </a:t>
            </a:r>
            <a:r>
              <a:rPr lang="en-US" sz="2400" b="1" dirty="0"/>
              <a:t>Wi-Motion generates prediction results based on the output posterior probability of the two classifiers </a:t>
            </a:r>
            <a:endParaRPr lang="en-GB" sz="2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226081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Human Activities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01F33-2F41-449A-811D-24998DB2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54767"/>
            <a:ext cx="8229600" cy="2427732"/>
          </a:xfrm>
          <a:prstGeom prst="rect">
            <a:avLst/>
          </a:prstGeo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634440A-32DE-4054-8E73-7ACF8266C0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/>
          <a:lstStyle/>
          <a:p>
            <a:r>
              <a:rPr lang="en-GB" dirty="0"/>
              <a:t>Page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1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18D0-1853-4556-82CA-DF4DE482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Different activities cause different multipath distortions in </a:t>
            </a:r>
            <a:r>
              <a:rPr lang="en-US" sz="2400" dirty="0" err="1"/>
              <a:t>WiFi</a:t>
            </a:r>
            <a:r>
              <a:rPr lang="en-US" sz="2400" dirty="0"/>
              <a:t> signals</a:t>
            </a:r>
          </a:p>
          <a:p>
            <a:r>
              <a:rPr lang="en-US" sz="2400" dirty="0"/>
              <a:t>The receiver can receive more than one pulse and each of them may have different transmission delay</a:t>
            </a:r>
          </a:p>
          <a:p>
            <a:r>
              <a:rPr lang="en-US" sz="2400" dirty="0"/>
              <a:t>Divide the multipaths into two groups:</a:t>
            </a:r>
          </a:p>
          <a:p>
            <a:pPr lvl="1"/>
            <a:r>
              <a:rPr lang="en-US" sz="2400" dirty="0"/>
              <a:t>Static </a:t>
            </a:r>
            <a:r>
              <a:rPr lang="en-US" sz="2400" dirty="0" err="1"/>
              <a:t>p</a:t>
            </a:r>
            <a:r>
              <a:rPr lang="en-US" sz="36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static paths (labeling by n) are not affected by the human activity and hence have constant delay </a:t>
            </a:r>
            <a:r>
              <a:rPr lang="el-G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λ</a:t>
            </a:r>
            <a:r>
              <a:rPr lang="en-GB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GB" sz="1800" dirty="0"/>
              <a:t> and signal attenuation a</a:t>
            </a:r>
            <a:r>
              <a:rPr lang="en-GB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800" dirty="0"/>
          </a:p>
          <a:p>
            <a:pPr lvl="1"/>
            <a:r>
              <a:rPr lang="en-US" sz="2400" dirty="0"/>
              <a:t>Dynamic p</a:t>
            </a:r>
            <a:r>
              <a:rPr lang="en-US" sz="3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  <a:p>
            <a:pPr lvl="2"/>
            <a:r>
              <a:rPr lang="en-US" sz="1800" dirty="0"/>
              <a:t>Dynamic paths will experience a time-varying change if a person is moving</a:t>
            </a:r>
            <a:endParaRPr lang="en-GB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46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6" y="259023"/>
            <a:ext cx="1591545" cy="257175"/>
          </a:xfrm>
        </p:spPr>
        <p:txBody>
          <a:bodyPr/>
          <a:lstStyle/>
          <a:p>
            <a:r>
              <a:rPr lang="en-US" dirty="0"/>
              <a:t>Page 8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DE1F61-D329-4142-BB07-28AF8C7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Two stages</a:t>
            </a:r>
          </a:p>
          <a:p>
            <a:pPr lvl="1"/>
            <a:r>
              <a:rPr lang="en-GB" sz="2000" dirty="0"/>
              <a:t>Data processing</a:t>
            </a:r>
          </a:p>
          <a:p>
            <a:pPr lvl="1"/>
            <a:r>
              <a:rPr lang="en-GB" sz="2000" dirty="0"/>
              <a:t>Classification</a:t>
            </a:r>
          </a:p>
          <a:p>
            <a:pPr lvl="1"/>
            <a:endParaRPr lang="en-GB" sz="2000" dirty="0"/>
          </a:p>
          <a:p>
            <a:pPr indent="-285750"/>
            <a:r>
              <a:rPr lang="en-GB" sz="2000" dirty="0"/>
              <a:t>Wi-Motion enables commercial </a:t>
            </a:r>
          </a:p>
          <a:p>
            <a:pPr marL="57150" indent="0">
              <a:buNone/>
            </a:pPr>
            <a:r>
              <a:rPr lang="en-GB" sz="2000" dirty="0"/>
              <a:t>    </a:t>
            </a:r>
            <a:r>
              <a:rPr lang="en-GB" sz="2000" dirty="0" err="1"/>
              <a:t>WiFi</a:t>
            </a:r>
            <a:r>
              <a:rPr lang="en-GB" sz="2000" dirty="0"/>
              <a:t> devices to identify user’s</a:t>
            </a:r>
          </a:p>
          <a:p>
            <a:pPr marL="57150" indent="0">
              <a:buNone/>
            </a:pPr>
            <a:r>
              <a:rPr lang="en-GB" sz="2000" dirty="0"/>
              <a:t>    activities using CSI measurements</a:t>
            </a:r>
          </a:p>
          <a:p>
            <a:pPr lvl="1"/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F6ADFB-0C81-4917-A8A8-92354F27C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40" y="715694"/>
            <a:ext cx="4333875" cy="56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2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706-D107-45A7-99C2-1FC3A85D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4C68-2095-4233-BAE8-4A89B0FC0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GB" dirty="0"/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39799-D957-471C-94D6-6E71E2F5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38" y="1995465"/>
            <a:ext cx="5655346" cy="43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61744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974</Words>
  <Application>Microsoft Office PowerPoint</Application>
  <PresentationFormat>On-screen Show (4:3)</PresentationFormat>
  <Paragraphs>157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Imperial College London Theme</vt:lpstr>
      <vt:lpstr>Wi-Motion : A Robust Human Activity Recognition Using WiFi Signals</vt:lpstr>
      <vt:lpstr>Outline</vt:lpstr>
      <vt:lpstr>Motivation</vt:lpstr>
      <vt:lpstr>Related work</vt:lpstr>
      <vt:lpstr>Contribution</vt:lpstr>
      <vt:lpstr>Human Activities</vt:lpstr>
      <vt:lpstr>Preliminary</vt:lpstr>
      <vt:lpstr>System overview</vt:lpstr>
      <vt:lpstr>Data processing</vt:lpstr>
      <vt:lpstr>Classification</vt:lpstr>
      <vt:lpstr>Noise Removal</vt:lpstr>
      <vt:lpstr>Dimensionality Reduction</vt:lpstr>
      <vt:lpstr>Feature Extraction</vt:lpstr>
      <vt:lpstr>Classifier Training</vt:lpstr>
      <vt:lpstr>Experiment</vt:lpstr>
      <vt:lpstr>Results (1)</vt:lpstr>
      <vt:lpstr>Results (2)</vt:lpstr>
      <vt:lpstr>Results (3)</vt:lpstr>
      <vt:lpstr>Results (4)</vt:lpstr>
      <vt:lpstr>Limitations</vt:lpstr>
      <vt:lpstr>Summary</vt:lpstr>
      <vt:lpstr>Thank you!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Lepipas, Tasos</cp:lastModifiedBy>
  <cp:revision>496</cp:revision>
  <dcterms:created xsi:type="dcterms:W3CDTF">2017-02-16T14:49:58Z</dcterms:created>
  <dcterms:modified xsi:type="dcterms:W3CDTF">2021-06-25T07:37:52Z</dcterms:modified>
</cp:coreProperties>
</file>