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3" r:id="rId1"/>
    <p:sldMasterId id="2147484007" r:id="rId2"/>
    <p:sldMasterId id="2147484019" r:id="rId3"/>
    <p:sldMasterId id="2147484145" r:id="rId4"/>
    <p:sldMasterId id="2147484205" r:id="rId5"/>
    <p:sldMasterId id="2147484217" r:id="rId6"/>
    <p:sldMasterId id="2147484229" r:id="rId7"/>
    <p:sldMasterId id="2147484253" r:id="rId8"/>
  </p:sldMasterIdLst>
  <p:sldIdLst>
    <p:sldId id="256" r:id="rId9"/>
    <p:sldId id="330" r:id="rId10"/>
    <p:sldId id="270" r:id="rId11"/>
    <p:sldId id="329" r:id="rId12"/>
    <p:sldId id="271" r:id="rId13"/>
    <p:sldId id="274" r:id="rId14"/>
    <p:sldId id="324" r:id="rId15"/>
    <p:sldId id="259" r:id="rId16"/>
    <p:sldId id="260" r:id="rId17"/>
    <p:sldId id="258" r:id="rId18"/>
    <p:sldId id="261" r:id="rId19"/>
    <p:sldId id="263" r:id="rId20"/>
    <p:sldId id="264" r:id="rId21"/>
    <p:sldId id="268" r:id="rId22"/>
    <p:sldId id="326" r:id="rId23"/>
    <p:sldId id="328" r:id="rId24"/>
    <p:sldId id="281" r:id="rId25"/>
    <p:sldId id="284" r:id="rId26"/>
    <p:sldId id="275" r:id="rId27"/>
    <p:sldId id="269" r:id="rId28"/>
    <p:sldId id="277" r:id="rId29"/>
    <p:sldId id="285" r:id="rId30"/>
    <p:sldId id="286" r:id="rId31"/>
    <p:sldId id="278" r:id="rId32"/>
    <p:sldId id="282" r:id="rId33"/>
    <p:sldId id="262" r:id="rId34"/>
    <p:sldId id="283" r:id="rId35"/>
    <p:sldId id="304" r:id="rId36"/>
    <p:sldId id="321" r:id="rId37"/>
    <p:sldId id="333" r:id="rId38"/>
    <p:sldId id="302" r:id="rId39"/>
    <p:sldId id="308" r:id="rId40"/>
    <p:sldId id="309" r:id="rId41"/>
    <p:sldId id="316" r:id="rId42"/>
    <p:sldId id="310" r:id="rId43"/>
    <p:sldId id="311" r:id="rId44"/>
    <p:sldId id="312" r:id="rId45"/>
    <p:sldId id="313" r:id="rId46"/>
    <p:sldId id="314" r:id="rId47"/>
    <p:sldId id="315" r:id="rId48"/>
    <p:sldId id="317" r:id="rId49"/>
    <p:sldId id="318" r:id="rId50"/>
    <p:sldId id="319" r:id="rId51"/>
    <p:sldId id="320" r:id="rId52"/>
    <p:sldId id="287" r:id="rId53"/>
    <p:sldId id="288" r:id="rId54"/>
    <p:sldId id="289" r:id="rId55"/>
    <p:sldId id="293" r:id="rId56"/>
    <p:sldId id="294" r:id="rId57"/>
    <p:sldId id="291" r:id="rId58"/>
    <p:sldId id="297" r:id="rId59"/>
    <p:sldId id="295" r:id="rId60"/>
    <p:sldId id="298" r:id="rId61"/>
    <p:sldId id="300" r:id="rId62"/>
    <p:sldId id="299" r:id="rId63"/>
    <p:sldId id="322" r:id="rId64"/>
    <p:sldId id="325" r:id="rId65"/>
    <p:sldId id="323" r:id="rId66"/>
    <p:sldId id="327" r:id="rId67"/>
  </p:sldIdLst>
  <p:sldSz cx="12192000" cy="6858000"/>
  <p:notesSz cx="6858000" cy="9144000"/>
  <p:embeddedFontLst>
    <p:embeddedFont>
      <p:font typeface="Corbel" panose="020B0503020204020204" pitchFamily="34" charset="0"/>
      <p:regular r:id="rId68"/>
      <p:bold r:id="rId69"/>
      <p:italic r:id="rId70"/>
      <p:boldItalic r:id="rId71"/>
    </p:embeddedFont>
    <p:embeddedFont>
      <p:font typeface="Calibri Light" panose="020F0302020204030204" pitchFamily="34" charset="0"/>
      <p:regular r:id="rId72"/>
      <p:italic r:id="rId73"/>
    </p:embeddedFont>
    <p:embeddedFont>
      <p:font typeface="Calibri" panose="020F0502020204030204" pitchFamily="34" charset="0"/>
      <p:regular r:id="rId74"/>
      <p:bold r:id="rId75"/>
      <p:italic r:id="rId76"/>
      <p:boldItalic r:id="rId77"/>
    </p:embeddedFont>
    <p:embeddedFont>
      <p:font typeface="ＭＳ Ｐゴシック" panose="020B0600070205080204" pitchFamily="34" charset="-128"/>
      <p:regular r:id="rId78"/>
    </p:embeddedFont>
    <p:embeddedFont>
      <p:font typeface="Wingdings 2" panose="05020102010507070707" pitchFamily="18" charset="2"/>
      <p:regular r:id="rId79"/>
    </p:embeddedFont>
    <p:embeddedFont>
      <p:font typeface="宋体" panose="02010600030101010101" pitchFamily="2" charset="-122"/>
      <p:regular r:id="rId8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un" initials="AS" lastIdx="1" clrIdx="0">
    <p:extLst>
      <p:ext uri="{19B8F6BF-5375-455C-9EA6-DF929625EA0E}">
        <p15:presenceInfo xmlns:p15="http://schemas.microsoft.com/office/powerpoint/2012/main" userId="Andrew S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8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presProps" Target="presProps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81F16-E246-4AB0-A29D-0306E6EF93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DF8D02-D9C1-4D0F-A132-547A78F9E892}">
      <dgm:prSet phldrT="[Text]"/>
      <dgm:spPr/>
      <dgm:t>
        <a:bodyPr/>
        <a:lstStyle/>
        <a:p>
          <a:r>
            <a:rPr lang="en-US" dirty="0" smtClean="0"/>
            <a:t>.java</a:t>
          </a:r>
          <a:endParaRPr lang="en-US" dirty="0"/>
        </a:p>
      </dgm:t>
    </dgm:pt>
    <dgm:pt modelId="{3D3E609D-B851-4BDA-9739-B0A7B716490B}" type="parTrans" cxnId="{5397285B-38F6-44E7-BE54-61CC6626F9FE}">
      <dgm:prSet/>
      <dgm:spPr/>
      <dgm:t>
        <a:bodyPr/>
        <a:lstStyle/>
        <a:p>
          <a:endParaRPr lang="en-US"/>
        </a:p>
      </dgm:t>
    </dgm:pt>
    <dgm:pt modelId="{15B9FF29-D9C2-46FD-ACDF-B87F7E362B52}" type="sibTrans" cxnId="{5397285B-38F6-44E7-BE54-61CC6626F9FE}">
      <dgm:prSet/>
      <dgm:spPr/>
      <dgm:t>
        <a:bodyPr/>
        <a:lstStyle/>
        <a:p>
          <a:endParaRPr lang="en-US"/>
        </a:p>
      </dgm:t>
    </dgm:pt>
    <dgm:pt modelId="{E746F79E-0A03-4E03-8495-D391A3E0040C}">
      <dgm:prSet phldrT="[Text]"/>
      <dgm:spPr/>
      <dgm:t>
        <a:bodyPr/>
        <a:lstStyle/>
        <a:p>
          <a:r>
            <a:rPr lang="en-US" dirty="0" smtClean="0"/>
            <a:t>.class</a:t>
          </a:r>
          <a:endParaRPr lang="en-US" dirty="0"/>
        </a:p>
      </dgm:t>
    </dgm:pt>
    <dgm:pt modelId="{4C81F400-8A44-4A3A-92FC-10A888C30E1B}" type="parTrans" cxnId="{DA9C8257-816F-4E19-A990-12C87DA4E157}">
      <dgm:prSet/>
      <dgm:spPr/>
      <dgm:t>
        <a:bodyPr/>
        <a:lstStyle/>
        <a:p>
          <a:endParaRPr lang="en-US"/>
        </a:p>
      </dgm:t>
    </dgm:pt>
    <dgm:pt modelId="{389F2262-BA04-442C-812F-A5417291ABB1}" type="sibTrans" cxnId="{DA9C8257-816F-4E19-A990-12C87DA4E157}">
      <dgm:prSet/>
      <dgm:spPr/>
      <dgm:t>
        <a:bodyPr/>
        <a:lstStyle/>
        <a:p>
          <a:endParaRPr lang="en-US"/>
        </a:p>
      </dgm:t>
    </dgm:pt>
    <dgm:pt modelId="{73F69E14-2B64-4034-8311-91F58D741342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dex</a:t>
          </a:r>
          <a:endParaRPr lang="en-US" dirty="0"/>
        </a:p>
      </dgm:t>
    </dgm:pt>
    <dgm:pt modelId="{F54C6B66-4ED3-45FF-B8B2-3B9DD22E3667}" type="parTrans" cxnId="{325AC1CD-BB0A-4A9E-A73E-E27E8F082B70}">
      <dgm:prSet/>
      <dgm:spPr/>
      <dgm:t>
        <a:bodyPr/>
        <a:lstStyle/>
        <a:p>
          <a:endParaRPr lang="en-US"/>
        </a:p>
      </dgm:t>
    </dgm:pt>
    <dgm:pt modelId="{C93808C9-43C3-401E-9231-693824AADD06}" type="sibTrans" cxnId="{325AC1CD-BB0A-4A9E-A73E-E27E8F082B70}">
      <dgm:prSet/>
      <dgm:spPr/>
      <dgm:t>
        <a:bodyPr/>
        <a:lstStyle/>
        <a:p>
          <a:endParaRPr lang="en-US"/>
        </a:p>
      </dgm:t>
    </dgm:pt>
    <dgm:pt modelId="{1DA8A355-B6B2-4BE4-8D92-D15F364A46B5}" type="pres">
      <dgm:prSet presAssocID="{65881F16-E246-4AB0-A29D-0306E6EF938A}" presName="Name0" presStyleCnt="0">
        <dgm:presLayoutVars>
          <dgm:dir/>
          <dgm:resizeHandles val="exact"/>
        </dgm:presLayoutVars>
      </dgm:prSet>
      <dgm:spPr/>
    </dgm:pt>
    <dgm:pt modelId="{0B260AB9-4745-4B25-87F5-D936C2B09E73}" type="pres">
      <dgm:prSet presAssocID="{18DF8D02-D9C1-4D0F-A132-547A78F9E89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DDB33-2FEA-48DB-91DA-770004BF468C}" type="pres">
      <dgm:prSet presAssocID="{15B9FF29-D9C2-46FD-ACDF-B87F7E362B5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94C8AA8-9D22-4A26-89DD-112F0D55B944}" type="pres">
      <dgm:prSet presAssocID="{15B9FF29-D9C2-46FD-ACDF-B87F7E362B5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EF6830F-DCC7-43FA-B525-1F5D1A3A4021}" type="pres">
      <dgm:prSet presAssocID="{E746F79E-0A03-4E03-8495-D391A3E0040C}" presName="node" presStyleLbl="node1" presStyleIdx="1" presStyleCnt="3" custLinFactNeighborX="0" custLinFactNeighborY="67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63462-F923-4C73-B511-0E521372A9D3}" type="pres">
      <dgm:prSet presAssocID="{389F2262-BA04-442C-812F-A5417291AB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3324F4-CBD9-4F1C-B66C-5A5510D2E72E}" type="pres">
      <dgm:prSet presAssocID="{389F2262-BA04-442C-812F-A5417291ABB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35B7096-48A4-4CA1-AF6C-6668D5F9564A}" type="pres">
      <dgm:prSet presAssocID="{73F69E14-2B64-4034-8311-91F58D74134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47B55A-91D9-41C4-A16D-B19DFF7B4C94}" type="presOf" srcId="{18DF8D02-D9C1-4D0F-A132-547A78F9E892}" destId="{0B260AB9-4745-4B25-87F5-D936C2B09E73}" srcOrd="0" destOrd="0" presId="urn:microsoft.com/office/officeart/2005/8/layout/process1"/>
    <dgm:cxn modelId="{EEF3554F-85AD-4CFE-A666-870C246A3368}" type="presOf" srcId="{73F69E14-2B64-4034-8311-91F58D741342}" destId="{935B7096-48A4-4CA1-AF6C-6668D5F9564A}" srcOrd="0" destOrd="0" presId="urn:microsoft.com/office/officeart/2005/8/layout/process1"/>
    <dgm:cxn modelId="{40F21A7A-B997-4899-817A-B55C85BCE97A}" type="presOf" srcId="{65881F16-E246-4AB0-A29D-0306E6EF938A}" destId="{1DA8A355-B6B2-4BE4-8D92-D15F364A46B5}" srcOrd="0" destOrd="0" presId="urn:microsoft.com/office/officeart/2005/8/layout/process1"/>
    <dgm:cxn modelId="{A97BBF88-138B-4249-98AB-84EA90B51930}" type="presOf" srcId="{15B9FF29-D9C2-46FD-ACDF-B87F7E362B52}" destId="{794C8AA8-9D22-4A26-89DD-112F0D55B944}" srcOrd="1" destOrd="0" presId="urn:microsoft.com/office/officeart/2005/8/layout/process1"/>
    <dgm:cxn modelId="{5E6878D7-FB2E-4A82-91F0-0EA44B1B1E56}" type="presOf" srcId="{389F2262-BA04-442C-812F-A5417291ABB1}" destId="{A83324F4-CBD9-4F1C-B66C-5A5510D2E72E}" srcOrd="1" destOrd="0" presId="urn:microsoft.com/office/officeart/2005/8/layout/process1"/>
    <dgm:cxn modelId="{A4658327-2C25-4774-B789-4E55E30AF82F}" type="presOf" srcId="{389F2262-BA04-442C-812F-A5417291ABB1}" destId="{F2663462-F923-4C73-B511-0E521372A9D3}" srcOrd="0" destOrd="0" presId="urn:microsoft.com/office/officeart/2005/8/layout/process1"/>
    <dgm:cxn modelId="{4C50F627-F61C-4475-BD63-40BCCBBCEA9F}" type="presOf" srcId="{15B9FF29-D9C2-46FD-ACDF-B87F7E362B52}" destId="{7C2DDB33-2FEA-48DB-91DA-770004BF468C}" srcOrd="0" destOrd="0" presId="urn:microsoft.com/office/officeart/2005/8/layout/process1"/>
    <dgm:cxn modelId="{8F91B667-F824-4553-B906-AE2A595DD366}" type="presOf" srcId="{E746F79E-0A03-4E03-8495-D391A3E0040C}" destId="{4EF6830F-DCC7-43FA-B525-1F5D1A3A4021}" srcOrd="0" destOrd="0" presId="urn:microsoft.com/office/officeart/2005/8/layout/process1"/>
    <dgm:cxn modelId="{5397285B-38F6-44E7-BE54-61CC6626F9FE}" srcId="{65881F16-E246-4AB0-A29D-0306E6EF938A}" destId="{18DF8D02-D9C1-4D0F-A132-547A78F9E892}" srcOrd="0" destOrd="0" parTransId="{3D3E609D-B851-4BDA-9739-B0A7B716490B}" sibTransId="{15B9FF29-D9C2-46FD-ACDF-B87F7E362B52}"/>
    <dgm:cxn modelId="{325AC1CD-BB0A-4A9E-A73E-E27E8F082B70}" srcId="{65881F16-E246-4AB0-A29D-0306E6EF938A}" destId="{73F69E14-2B64-4034-8311-91F58D741342}" srcOrd="2" destOrd="0" parTransId="{F54C6B66-4ED3-45FF-B8B2-3B9DD22E3667}" sibTransId="{C93808C9-43C3-401E-9231-693824AADD06}"/>
    <dgm:cxn modelId="{DA9C8257-816F-4E19-A990-12C87DA4E157}" srcId="{65881F16-E246-4AB0-A29D-0306E6EF938A}" destId="{E746F79E-0A03-4E03-8495-D391A3E0040C}" srcOrd="1" destOrd="0" parTransId="{4C81F400-8A44-4A3A-92FC-10A888C30E1B}" sibTransId="{389F2262-BA04-442C-812F-A5417291ABB1}"/>
    <dgm:cxn modelId="{9C8CB47F-B07C-481D-AD10-DA11FA6F4EB0}" type="presParOf" srcId="{1DA8A355-B6B2-4BE4-8D92-D15F364A46B5}" destId="{0B260AB9-4745-4B25-87F5-D936C2B09E73}" srcOrd="0" destOrd="0" presId="urn:microsoft.com/office/officeart/2005/8/layout/process1"/>
    <dgm:cxn modelId="{FC41ACAF-1AA0-4616-BCDC-3E7EF755FDF6}" type="presParOf" srcId="{1DA8A355-B6B2-4BE4-8D92-D15F364A46B5}" destId="{7C2DDB33-2FEA-48DB-91DA-770004BF468C}" srcOrd="1" destOrd="0" presId="urn:microsoft.com/office/officeart/2005/8/layout/process1"/>
    <dgm:cxn modelId="{C7F3B228-5F5C-4B0D-806B-14AA6182C957}" type="presParOf" srcId="{7C2DDB33-2FEA-48DB-91DA-770004BF468C}" destId="{794C8AA8-9D22-4A26-89DD-112F0D55B944}" srcOrd="0" destOrd="0" presId="urn:microsoft.com/office/officeart/2005/8/layout/process1"/>
    <dgm:cxn modelId="{580A9CAE-326E-4576-88BC-F96590237699}" type="presParOf" srcId="{1DA8A355-B6B2-4BE4-8D92-D15F364A46B5}" destId="{4EF6830F-DCC7-43FA-B525-1F5D1A3A4021}" srcOrd="2" destOrd="0" presId="urn:microsoft.com/office/officeart/2005/8/layout/process1"/>
    <dgm:cxn modelId="{2407F1B1-DAF1-4254-ACEC-387AF89F83C4}" type="presParOf" srcId="{1DA8A355-B6B2-4BE4-8D92-D15F364A46B5}" destId="{F2663462-F923-4C73-B511-0E521372A9D3}" srcOrd="3" destOrd="0" presId="urn:microsoft.com/office/officeart/2005/8/layout/process1"/>
    <dgm:cxn modelId="{59CF18F4-E7DA-412B-BB8A-7A15A0B11B84}" type="presParOf" srcId="{F2663462-F923-4C73-B511-0E521372A9D3}" destId="{A83324F4-CBD9-4F1C-B66C-5A5510D2E72E}" srcOrd="0" destOrd="0" presId="urn:microsoft.com/office/officeart/2005/8/layout/process1"/>
    <dgm:cxn modelId="{7387B117-5678-4C3E-ACEC-194424D2E021}" type="presParOf" srcId="{1DA8A355-B6B2-4BE4-8D92-D15F364A46B5}" destId="{935B7096-48A4-4CA1-AF6C-6668D5F9564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60AB9-4745-4B25-87F5-D936C2B09E73}">
      <dsp:nvSpPr>
        <dsp:cNvPr id="0" name=""/>
        <dsp:cNvSpPr/>
      </dsp:nvSpPr>
      <dsp:spPr>
        <a:xfrm>
          <a:off x="8840" y="0"/>
          <a:ext cx="2642294" cy="872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.java</a:t>
          </a:r>
          <a:endParaRPr lang="en-US" sz="3800" kern="1200" dirty="0"/>
        </a:p>
      </dsp:txBody>
      <dsp:txXfrm>
        <a:off x="34382" y="25542"/>
        <a:ext cx="2591210" cy="820981"/>
      </dsp:txXfrm>
    </dsp:sp>
    <dsp:sp modelId="{7C2DDB33-2FEA-48DB-91DA-770004BF468C}">
      <dsp:nvSpPr>
        <dsp:cNvPr id="0" name=""/>
        <dsp:cNvSpPr/>
      </dsp:nvSpPr>
      <dsp:spPr>
        <a:xfrm>
          <a:off x="2915364" y="108387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915364" y="239445"/>
        <a:ext cx="392116" cy="393173"/>
      </dsp:txXfrm>
    </dsp:sp>
    <dsp:sp modelId="{4EF6830F-DCC7-43FA-B525-1F5D1A3A4021}">
      <dsp:nvSpPr>
        <dsp:cNvPr id="0" name=""/>
        <dsp:cNvSpPr/>
      </dsp:nvSpPr>
      <dsp:spPr>
        <a:xfrm>
          <a:off x="3708052" y="0"/>
          <a:ext cx="2642294" cy="872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.class</a:t>
          </a:r>
          <a:endParaRPr lang="en-US" sz="3800" kern="1200" dirty="0"/>
        </a:p>
      </dsp:txBody>
      <dsp:txXfrm>
        <a:off x="3733594" y="25542"/>
        <a:ext cx="2591210" cy="820981"/>
      </dsp:txXfrm>
    </dsp:sp>
    <dsp:sp modelId="{F2663462-F923-4C73-B511-0E521372A9D3}">
      <dsp:nvSpPr>
        <dsp:cNvPr id="0" name=""/>
        <dsp:cNvSpPr/>
      </dsp:nvSpPr>
      <dsp:spPr>
        <a:xfrm>
          <a:off x="6614576" y="108387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614576" y="239445"/>
        <a:ext cx="392116" cy="393173"/>
      </dsp:txXfrm>
    </dsp:sp>
    <dsp:sp modelId="{935B7096-48A4-4CA1-AF6C-6668D5F9564A}">
      <dsp:nvSpPr>
        <dsp:cNvPr id="0" name=""/>
        <dsp:cNvSpPr/>
      </dsp:nvSpPr>
      <dsp:spPr>
        <a:xfrm>
          <a:off x="7407265" y="0"/>
          <a:ext cx="2642294" cy="872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.</a:t>
          </a:r>
          <a:r>
            <a:rPr lang="en-US" sz="3800" kern="1200" dirty="0" err="1" smtClean="0"/>
            <a:t>dex</a:t>
          </a:r>
          <a:endParaRPr lang="en-US" sz="3800" kern="1200" dirty="0"/>
        </a:p>
      </dsp:txBody>
      <dsp:txXfrm>
        <a:off x="7432807" y="25542"/>
        <a:ext cx="2591210" cy="820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5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3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9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0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1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6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86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1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3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4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6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9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0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24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88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6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8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28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21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6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5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663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2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5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75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89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52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93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246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89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08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9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25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9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48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168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53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8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4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44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02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1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905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668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998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73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26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52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68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15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96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91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86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6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0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73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89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4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6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21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28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24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1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681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2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768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08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99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567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26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6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3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5C2C5C-1847-460A-9A45-FD39C6B243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6744BF-4183-4B26-AE9E-A8D7F51B5D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Intro to Android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Reverse Engineering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Andrew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 APK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META-INF</a:t>
            </a:r>
          </a:p>
          <a:p>
            <a:pPr lvl="1"/>
            <a:r>
              <a:rPr lang="en-US" dirty="0" smtClean="0"/>
              <a:t>Contains metadata about the file</a:t>
            </a:r>
            <a:endParaRPr lang="en-US" b="1" dirty="0"/>
          </a:p>
          <a:p>
            <a:pPr lvl="1"/>
            <a:r>
              <a:rPr lang="en-US" dirty="0"/>
              <a:t>Makes sure that your file hasn’t been tampered with by the bad guys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If you modify the APK, you must re-sign it (more on that later)</a:t>
            </a:r>
          </a:p>
          <a:p>
            <a:r>
              <a:rPr lang="en-US" b="1" dirty="0" smtClean="0"/>
              <a:t>res</a:t>
            </a:r>
          </a:p>
          <a:p>
            <a:pPr lvl="1"/>
            <a:r>
              <a:rPr lang="en-US" dirty="0" smtClean="0"/>
              <a:t>Compiled resource files</a:t>
            </a:r>
          </a:p>
          <a:p>
            <a:pPr lvl="1"/>
            <a:r>
              <a:rPr lang="en-US" dirty="0" smtClean="0"/>
              <a:t>Icons, layout files, etc.</a:t>
            </a:r>
          </a:p>
          <a:p>
            <a:r>
              <a:rPr lang="en-US" b="1" dirty="0" err="1"/>
              <a:t>resources.arsc</a:t>
            </a:r>
            <a:endParaRPr lang="en-US" b="1" dirty="0"/>
          </a:p>
          <a:p>
            <a:pPr lvl="1"/>
            <a:r>
              <a:rPr lang="en-US" dirty="0"/>
              <a:t>More compiled resources</a:t>
            </a:r>
          </a:p>
          <a:p>
            <a:pPr lvl="1"/>
            <a:r>
              <a:rPr lang="en-US" dirty="0"/>
              <a:t>Strings, colors, themes, etc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2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 APK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classes.dex</a:t>
            </a:r>
            <a:endParaRPr lang="en-US" b="1" dirty="0"/>
          </a:p>
          <a:p>
            <a:pPr lvl="1"/>
            <a:r>
              <a:rPr lang="en-US" dirty="0"/>
              <a:t>Where all the compiled code is (more on that later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AndroidManifest.xml</a:t>
            </a:r>
          </a:p>
          <a:p>
            <a:pPr lvl="1"/>
            <a:r>
              <a:rPr lang="en-US" dirty="0" smtClean="0"/>
              <a:t>Tells the system what’s inside the APK</a:t>
            </a:r>
          </a:p>
          <a:p>
            <a:pPr lvl="1"/>
            <a:r>
              <a:rPr lang="en-US" dirty="0" smtClean="0"/>
              <a:t>What to run when the user opens your app</a:t>
            </a:r>
          </a:p>
          <a:p>
            <a:pPr lvl="1"/>
            <a:r>
              <a:rPr lang="en-US" dirty="0" smtClean="0"/>
              <a:t>Any permissions your app uses</a:t>
            </a:r>
          </a:p>
          <a:p>
            <a:pPr lvl="1"/>
            <a:r>
              <a:rPr lang="en-US" dirty="0" smtClean="0"/>
              <a:t>It’s what makes your ZIP file a runnable app!</a:t>
            </a:r>
          </a:p>
          <a:p>
            <a:r>
              <a:rPr lang="en-US" b="1" dirty="0" smtClean="0"/>
              <a:t>Others</a:t>
            </a:r>
            <a:endParaRPr lang="en-US" dirty="0"/>
          </a:p>
          <a:p>
            <a:pPr lvl="1"/>
            <a:r>
              <a:rPr lang="en-US" dirty="0" smtClean="0"/>
              <a:t>assets (non-compiled resources)</a:t>
            </a:r>
          </a:p>
          <a:p>
            <a:pPr lvl="1"/>
            <a:r>
              <a:rPr lang="en-US" dirty="0" smtClean="0"/>
              <a:t>lib (C/C++ libraries)</a:t>
            </a:r>
          </a:p>
        </p:txBody>
      </p:sp>
    </p:spTree>
    <p:extLst>
      <p:ext uri="{BB962C8B-B14F-4D97-AF65-F5344CB8AC3E}">
        <p14:creationId xmlns:p14="http://schemas.microsoft.com/office/powerpoint/2010/main" val="27756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63" y="1846263"/>
            <a:ext cx="7628199" cy="4022725"/>
          </a:xfrm>
        </p:spPr>
      </p:pic>
    </p:spTree>
    <p:extLst>
      <p:ext uri="{BB962C8B-B14F-4D97-AF65-F5344CB8AC3E}">
        <p14:creationId xmlns:p14="http://schemas.microsoft.com/office/powerpoint/2010/main" val="29435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Apktool</a:t>
            </a:r>
            <a:r>
              <a:rPr lang="en-US" dirty="0" smtClean="0"/>
              <a:t>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2227502"/>
          </a:xfrm>
        </p:spPr>
        <p:txBody>
          <a:bodyPr>
            <a:normAutofit/>
          </a:bodyPr>
          <a:lstStyle/>
          <a:p>
            <a:r>
              <a:rPr lang="en-US" dirty="0" smtClean="0"/>
              <a:t>Converts from binary (fast) to plain text (human readable)</a:t>
            </a:r>
          </a:p>
          <a:p>
            <a:r>
              <a:rPr lang="en-US" dirty="0" smtClean="0"/>
              <a:t>Decompiles </a:t>
            </a:r>
            <a:r>
              <a:rPr lang="en-US" dirty="0" err="1" smtClean="0"/>
              <a:t>classes.dex</a:t>
            </a:r>
            <a:r>
              <a:rPr lang="en-US" dirty="0" smtClean="0"/>
              <a:t> file into </a:t>
            </a:r>
            <a:r>
              <a:rPr lang="en-US" dirty="0" err="1" smtClean="0"/>
              <a:t>Smali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Converts resources back into XML form</a:t>
            </a:r>
          </a:p>
          <a:p>
            <a:endParaRPr lang="en-US" dirty="0" smtClean="0"/>
          </a:p>
          <a:p>
            <a:r>
              <a:rPr lang="en-US" dirty="0" smtClean="0"/>
              <a:t>./apktool.sh d </a:t>
            </a:r>
            <a:r>
              <a:rPr lang="en-US" dirty="0" err="1" smtClean="0"/>
              <a:t>HackMe.apk</a:t>
            </a:r>
            <a:r>
              <a:rPr lang="en-US" dirty="0" smtClean="0"/>
              <a:t> -o </a:t>
            </a:r>
            <a:r>
              <a:rPr lang="en-US" dirty="0" err="1" smtClean="0"/>
              <a:t>HackMe</a:t>
            </a:r>
            <a:r>
              <a:rPr lang="en-US" dirty="0" smtClean="0"/>
              <a:t>-decompiled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0"/>
            <a:endCxn id="11" idx="2"/>
          </p:cNvCxnSpPr>
          <p:nvPr/>
        </p:nvCxnSpPr>
        <p:spPr>
          <a:xfrm flipH="1" flipV="1">
            <a:off x="3323934" y="3993374"/>
            <a:ext cx="1051848" cy="57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2378" y="4565474"/>
            <a:ext cx="144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APK file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0"/>
            <a:endCxn id="10" idx="2"/>
          </p:cNvCxnSpPr>
          <p:nvPr/>
        </p:nvCxnSpPr>
        <p:spPr>
          <a:xfrm flipV="1">
            <a:off x="2264699" y="3993374"/>
            <a:ext cx="273497" cy="57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9557" y="4565474"/>
            <a:ext cx="267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 (decompile) mode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6731" y="3660865"/>
            <a:ext cx="202929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8756" y="3660865"/>
            <a:ext cx="1310355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2" idx="0"/>
            <a:endCxn id="23" idx="2"/>
          </p:cNvCxnSpPr>
          <p:nvPr/>
        </p:nvCxnSpPr>
        <p:spPr>
          <a:xfrm flipH="1" flipV="1">
            <a:off x="5216973" y="3993374"/>
            <a:ext cx="1688596" cy="5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53685" y="4567261"/>
            <a:ext cx="31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(decompiled) directory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08207" y="3660865"/>
            <a:ext cx="2417531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AndroidManifest.xml, take two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46" y="1846263"/>
            <a:ext cx="6138033" cy="4022725"/>
          </a:xfrm>
        </p:spPr>
      </p:pic>
    </p:spTree>
    <p:extLst>
      <p:ext uri="{BB962C8B-B14F-4D97-AF65-F5344CB8AC3E}">
        <p14:creationId xmlns:p14="http://schemas.microsoft.com/office/powerpoint/2010/main" val="2670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obfuscate Android apps</a:t>
            </a:r>
          </a:p>
          <a:p>
            <a:r>
              <a:rPr lang="en-US" dirty="0" smtClean="0"/>
              <a:t>Used to deter people like us </a:t>
            </a:r>
            <a:r>
              <a:rPr lang="en-US" dirty="0" smtClean="0">
                <a:sym typeface="Wingdings" panose="05000000000000000000" pitchFamily="2" charset="2"/>
              </a:rPr>
              <a:t>:-(</a:t>
            </a:r>
            <a:endParaRPr lang="en-US" dirty="0" smtClean="0"/>
          </a:p>
          <a:p>
            <a:r>
              <a:rPr lang="en-US" dirty="0" smtClean="0"/>
              <a:t>Renames classes, fields, methods</a:t>
            </a:r>
          </a:p>
          <a:p>
            <a:pPr lvl="1"/>
            <a:r>
              <a:rPr lang="en-US" dirty="0" err="1" smtClean="0"/>
              <a:t>checkLicense</a:t>
            </a:r>
            <a:r>
              <a:rPr lang="en-US" dirty="0" smtClean="0"/>
              <a:t>() -&gt; a()</a:t>
            </a:r>
          </a:p>
          <a:p>
            <a:pPr lvl="1"/>
            <a:r>
              <a:rPr lang="en-US" dirty="0" err="1" smtClean="0"/>
              <a:t>displayAds</a:t>
            </a:r>
            <a:r>
              <a:rPr lang="en-US" dirty="0" smtClean="0"/>
              <a:t>() -&gt; aa()</a:t>
            </a:r>
          </a:p>
          <a:p>
            <a:pPr lvl="1"/>
            <a:r>
              <a:rPr lang="en-US" dirty="0" err="1" smtClean="0"/>
              <a:t>SuperEvilClass</a:t>
            </a:r>
            <a:r>
              <a:rPr lang="en-US" dirty="0" smtClean="0"/>
              <a:t> -&gt; a</a:t>
            </a:r>
          </a:p>
          <a:p>
            <a:r>
              <a:rPr lang="en-US" dirty="0" smtClean="0"/>
              <a:t>How will we find the code we’re looking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what happens when we enter an invalid license...</a:t>
            </a:r>
          </a:p>
          <a:p>
            <a:r>
              <a:rPr lang="en-US" dirty="0" smtClean="0"/>
              <a:t>High level pseudocode:</a:t>
            </a:r>
          </a:p>
          <a:p>
            <a:pPr lvl="1"/>
            <a:r>
              <a:rPr lang="en-US" dirty="0" smtClean="0"/>
              <a:t>Ask for license</a:t>
            </a:r>
          </a:p>
          <a:p>
            <a:pPr lvl="1"/>
            <a:r>
              <a:rPr lang="en-US" dirty="0" smtClean="0"/>
              <a:t>If license is </a:t>
            </a:r>
            <a:r>
              <a:rPr lang="en-US" b="1" dirty="0" smtClean="0"/>
              <a:t>NOT</a:t>
            </a:r>
            <a:r>
              <a:rPr lang="en-US" dirty="0" smtClean="0"/>
              <a:t> valid then show error dialog</a:t>
            </a:r>
          </a:p>
          <a:p>
            <a:pPr lvl="1"/>
            <a:r>
              <a:rPr lang="en-US" dirty="0" smtClean="0"/>
              <a:t>Otherwise ???</a:t>
            </a:r>
          </a:p>
          <a:p>
            <a:r>
              <a:rPr lang="en-US" dirty="0" smtClean="0"/>
              <a:t>If we can find where the dialog is being created, we can backtrack to where the condition is checked!</a:t>
            </a:r>
          </a:p>
          <a:p>
            <a:r>
              <a:rPr lang="en-US" dirty="0" smtClean="0"/>
              <a:t>There can be many dialogs, but only one error message...</a:t>
            </a:r>
          </a:p>
        </p:txBody>
      </p:sp>
    </p:spTree>
    <p:extLst>
      <p:ext uri="{BB962C8B-B14F-4D97-AF65-F5344CB8AC3E}">
        <p14:creationId xmlns:p14="http://schemas.microsoft.com/office/powerpoint/2010/main" val="21740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hacking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make the app think we have a valid license</a:t>
            </a:r>
          </a:p>
          <a:p>
            <a:r>
              <a:rPr lang="en-US" dirty="0" smtClean="0"/>
              <a:t>Plan:</a:t>
            </a:r>
          </a:p>
          <a:p>
            <a:pPr lvl="1"/>
            <a:r>
              <a:rPr lang="en-US" dirty="0" smtClean="0"/>
              <a:t>1. Find out where the dialog is being created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Find out how it decides whether the license is valid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3. Make the app accept our license</a:t>
            </a:r>
          </a:p>
        </p:txBody>
      </p:sp>
    </p:spTree>
    <p:extLst>
      <p:ext uri="{BB962C8B-B14F-4D97-AF65-F5344CB8AC3E}">
        <p14:creationId xmlns:p14="http://schemas.microsoft.com/office/powerpoint/2010/main" val="39579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now… a lesson on strings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30" y="1948533"/>
            <a:ext cx="3154050" cy="226786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65" y="1949134"/>
            <a:ext cx="3153215" cy="2267266"/>
          </a:xfrm>
        </p:spPr>
      </p:pic>
      <p:sp>
        <p:nvSpPr>
          <p:cNvPr id="11" name="TextBox 10"/>
          <p:cNvSpPr txBox="1"/>
          <p:nvPr/>
        </p:nvSpPr>
        <p:spPr>
          <a:xfrm>
            <a:off x="8288462" y="4245860"/>
            <a:ext cx="258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Chinese (</a:t>
            </a:r>
            <a:r>
              <a:rPr lang="en-US" dirty="0" err="1" smtClean="0"/>
              <a:t>zh</a:t>
            </a:r>
            <a:r>
              <a:rPr lang="en-US" dirty="0" smtClean="0"/>
              <a:t>-CN)</a:t>
            </a:r>
          </a:p>
          <a:p>
            <a:pPr algn="ctr"/>
            <a:r>
              <a:rPr lang="en-US" dirty="0" smtClean="0"/>
              <a:t>values-</a:t>
            </a:r>
            <a:r>
              <a:rPr lang="en-US" dirty="0" err="1" smtClean="0"/>
              <a:t>zh</a:t>
            </a:r>
            <a:r>
              <a:rPr lang="en-US" dirty="0" smtClean="0"/>
              <a:t>-</a:t>
            </a:r>
            <a:r>
              <a:rPr lang="en-US" dirty="0" err="1" smtClean="0"/>
              <a:t>rCN</a:t>
            </a:r>
            <a:r>
              <a:rPr lang="en-US" dirty="0" smtClean="0"/>
              <a:t>/strings.xml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3953" y="4245861"/>
            <a:ext cx="218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English (</a:t>
            </a:r>
            <a:r>
              <a:rPr lang="en-US" dirty="0" err="1" smtClean="0"/>
              <a:t>en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values-</a:t>
            </a:r>
            <a:r>
              <a:rPr lang="en-US" dirty="0" err="1" smtClean="0"/>
              <a:t>en</a:t>
            </a:r>
            <a:r>
              <a:rPr lang="en-US" dirty="0" smtClean="0"/>
              <a:t>/strings.xml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47994" y="3814358"/>
            <a:ext cx="22601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getString</a:t>
            </a:r>
            <a:r>
              <a:rPr lang="en-US" dirty="0" smtClean="0"/>
              <a:t>(</a:t>
            </a:r>
            <a:r>
              <a:rPr lang="en-US" dirty="0" err="1" smtClean="0"/>
              <a:t>R.string.ok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2627642">
            <a:off x="4420126" y="3286544"/>
            <a:ext cx="847898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203234">
            <a:off x="7089756" y="3288405"/>
            <a:ext cx="847898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4972295" y="4592033"/>
            <a:ext cx="847898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541071" y="4592033"/>
            <a:ext cx="847898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74328" y="5255534"/>
            <a:ext cx="64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“OK”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45674" y="52555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zh-CN" altLang="en-US" dirty="0" smtClean="0"/>
              <a:t>确定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IDs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14" y="2863456"/>
            <a:ext cx="4299976" cy="201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strings.xml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5292" y="3803241"/>
            <a:ext cx="3960338" cy="365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&lt;string name="cancel"&gt;Cancel&lt;/string&gt;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5292" y="3285633"/>
            <a:ext cx="3960338" cy="365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&lt;string name=“ok”&gt;OK&lt;/string&gt;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5292" y="4339150"/>
            <a:ext cx="3960338" cy="365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&lt;string name=“hi”&gt;</a:t>
            </a:r>
            <a:r>
              <a:rPr lang="en-US" altLang="ja-JP" dirty="0" smtClean="0"/>
              <a:t>Hello world</a:t>
            </a:r>
            <a:r>
              <a:rPr lang="en-US" dirty="0" smtClean="0"/>
              <a:t>&lt;/string&gt;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78395" y="3038286"/>
            <a:ext cx="2898842" cy="1667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Asset Packaging Tool</a:t>
            </a:r>
          </a:p>
          <a:p>
            <a:pPr algn="ctr"/>
            <a:r>
              <a:rPr lang="en-US" dirty="0" smtClean="0"/>
              <a:t>(AAPT)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11246" y="1923672"/>
            <a:ext cx="3174486" cy="201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Generated </a:t>
            </a:r>
            <a:r>
              <a:rPr lang="en-US" dirty="0" err="1" smtClean="0"/>
              <a:t>R.string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50570" y="2863456"/>
            <a:ext cx="2895834" cy="365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R.string.</a:t>
            </a:r>
            <a:r>
              <a:rPr lang="en-US" dirty="0" err="1" smtClean="0"/>
              <a:t>cancel</a:t>
            </a:r>
            <a:r>
              <a:rPr lang="en-US" dirty="0" smtClean="0"/>
              <a:t>=0x7f010001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750571" y="2345848"/>
            <a:ext cx="2895833" cy="365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R.string.ok</a:t>
            </a:r>
            <a:r>
              <a:rPr lang="en-US" dirty="0" smtClean="0"/>
              <a:t>=0x7f010000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750570" y="3399365"/>
            <a:ext cx="2895834" cy="365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R.string.hi</a:t>
            </a:r>
            <a:r>
              <a:rPr lang="en-US" dirty="0" smtClean="0"/>
              <a:t>=0x7f010002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611246" y="4177356"/>
            <a:ext cx="3174486" cy="19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resources.arsc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8750570" y="4554201"/>
            <a:ext cx="2895834" cy="365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0x7f010000=“OK”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8750570" y="5066682"/>
            <a:ext cx="2895834" cy="365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0x7f010001=“Cancel”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8750570" y="5579163"/>
            <a:ext cx="2895834" cy="365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0x7f010002=“</a:t>
            </a:r>
            <a:r>
              <a:rPr lang="en-US" altLang="ja-JP" dirty="0" smtClean="0"/>
              <a:t>Hello world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2518150" y="4370615"/>
            <a:ext cx="1089573" cy="297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875520" y="3431443"/>
            <a:ext cx="199757" cy="2970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153847" y="3431443"/>
            <a:ext cx="1134831" cy="2970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943695" y="5613515"/>
            <a:ext cx="1134831" cy="2970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4740527" y="3803241"/>
            <a:ext cx="201630" cy="143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 rot="19515088">
            <a:off x="7756829" y="3221480"/>
            <a:ext cx="838804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 rot="2012603">
            <a:off x="7753702" y="4313232"/>
            <a:ext cx="838804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27415" y="4370615"/>
            <a:ext cx="199757" cy="2970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59605" y="5613515"/>
            <a:ext cx="1089573" cy="297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smtClean="0"/>
              <a:t>I</a:t>
            </a:r>
            <a:r>
              <a:rPr lang="en-US" dirty="0"/>
              <a:t>?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Freshman @ UIUC!</a:t>
            </a:r>
          </a:p>
          <a:p>
            <a:r>
              <a:rPr lang="en-US" dirty="0" smtClean="0"/>
              <a:t>Programming: 6 years</a:t>
            </a:r>
          </a:p>
          <a:p>
            <a:r>
              <a:rPr lang="en-US" dirty="0" smtClean="0"/>
              <a:t>Android: 1.5 years</a:t>
            </a:r>
          </a:p>
          <a:p>
            <a:r>
              <a:rPr lang="en-US" dirty="0" err="1" smtClean="0"/>
              <a:t>Xposed</a:t>
            </a:r>
            <a:r>
              <a:rPr lang="en-US" dirty="0" smtClean="0"/>
              <a:t>: 1 year</a:t>
            </a:r>
          </a:p>
          <a:p>
            <a:pPr lvl="1"/>
            <a:r>
              <a:rPr lang="en-US" dirty="0" err="1" smtClean="0"/>
              <a:t>NekoSMS</a:t>
            </a:r>
            <a:r>
              <a:rPr lang="en-US" dirty="0" smtClean="0"/>
              <a:t> (text message blocker)</a:t>
            </a:r>
          </a:p>
          <a:p>
            <a:pPr lvl="1"/>
            <a:r>
              <a:rPr lang="en-US" dirty="0" smtClean="0"/>
              <a:t>Tumblr AdAway (ad blocker for Tumblr)</a:t>
            </a:r>
          </a:p>
          <a:p>
            <a:pPr lvl="1"/>
            <a:r>
              <a:rPr lang="en-US" dirty="0" err="1" smtClean="0"/>
              <a:t>SoundCloud</a:t>
            </a:r>
            <a:r>
              <a:rPr lang="en-US" dirty="0" smtClean="0"/>
              <a:t> AdAway (ad blocker for </a:t>
            </a:r>
            <a:r>
              <a:rPr lang="en-US" dirty="0" err="1" smtClean="0"/>
              <a:t>SoundCloud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NoUsbNotification</a:t>
            </a:r>
            <a:r>
              <a:rPr lang="en-US" dirty="0" smtClean="0"/>
              <a:t> (USB notification blocker)</a:t>
            </a:r>
          </a:p>
          <a:p>
            <a:pPr lvl="1"/>
            <a:r>
              <a:rPr lang="en-US" dirty="0" err="1" smtClean="0"/>
              <a:t>tl;dr</a:t>
            </a:r>
            <a:r>
              <a:rPr lang="en-US" dirty="0" smtClean="0"/>
              <a:t>: I hate a lot of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IDs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13799" y="2142483"/>
            <a:ext cx="3161489" cy="1307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Manager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113798" y="4610877"/>
            <a:ext cx="3161489" cy="1307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41" idx="3"/>
          </p:cNvCxnSpPr>
          <p:nvPr/>
        </p:nvCxnSpPr>
        <p:spPr>
          <a:xfrm flipV="1">
            <a:off x="7576787" y="3258583"/>
            <a:ext cx="1" cy="154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5"/>
            <a:endCxn id="42" idx="7"/>
          </p:cNvCxnSpPr>
          <p:nvPr/>
        </p:nvCxnSpPr>
        <p:spPr>
          <a:xfrm flipH="1">
            <a:off x="9812298" y="3258583"/>
            <a:ext cx="1" cy="154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95565" y="3705930"/>
            <a:ext cx="148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Runtime</a:t>
            </a:r>
          </a:p>
          <a:p>
            <a:pPr algn="ctr"/>
            <a:r>
              <a:rPr lang="en-US" dirty="0" smtClean="0"/>
              <a:t>“</a:t>
            </a:r>
            <a:r>
              <a:rPr lang="en-US" altLang="ja-JP" dirty="0" smtClean="0"/>
              <a:t>Hello world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611413" y="2142484"/>
            <a:ext cx="3161490" cy="13075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R.string</a:t>
            </a:r>
            <a:r>
              <a:rPr lang="en-US" dirty="0" smtClean="0"/>
              <a:t> class</a:t>
            </a:r>
          </a:p>
        </p:txBody>
      </p:sp>
      <p:sp>
        <p:nvSpPr>
          <p:cNvPr id="62" name="Oval 61"/>
          <p:cNvSpPr/>
          <p:nvPr/>
        </p:nvSpPr>
        <p:spPr>
          <a:xfrm>
            <a:off x="2611413" y="4615849"/>
            <a:ext cx="3161490" cy="13075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2" idx="1"/>
            <a:endCxn id="59" idx="3"/>
          </p:cNvCxnSpPr>
          <p:nvPr/>
        </p:nvCxnSpPr>
        <p:spPr>
          <a:xfrm flipV="1">
            <a:off x="3074402" y="3258584"/>
            <a:ext cx="0" cy="154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5"/>
            <a:endCxn id="62" idx="7"/>
          </p:cNvCxnSpPr>
          <p:nvPr/>
        </p:nvCxnSpPr>
        <p:spPr>
          <a:xfrm>
            <a:off x="5309914" y="3258584"/>
            <a:ext cx="0" cy="154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01600" y="3708691"/>
            <a:ext cx="227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Compiled DEX</a:t>
            </a:r>
          </a:p>
          <a:p>
            <a:pPr algn="ctr"/>
            <a:r>
              <a:rPr lang="en-US" dirty="0" err="1" smtClean="0"/>
              <a:t>getString</a:t>
            </a:r>
            <a:r>
              <a:rPr lang="en-US" dirty="0" smtClean="0"/>
              <a:t>(0x7f010002)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08342" y="3705931"/>
            <a:ext cx="2114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err="1" smtClean="0"/>
              <a:t>getString</a:t>
            </a:r>
            <a:r>
              <a:rPr lang="en-US" dirty="0" smtClean="0"/>
              <a:t>(</a:t>
            </a:r>
            <a:r>
              <a:rPr lang="en-US" dirty="0" err="1" smtClean="0"/>
              <a:t>R.string.hi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3" name="Right Arrow 122"/>
          <p:cNvSpPr/>
          <p:nvPr/>
        </p:nvSpPr>
        <p:spPr>
          <a:xfrm>
            <a:off x="3320333" y="3940234"/>
            <a:ext cx="1795549" cy="1854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7838402" y="3940234"/>
            <a:ext cx="1795549" cy="185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our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44264"/>
          </a:xfrm>
        </p:spPr>
        <p:txBody>
          <a:bodyPr/>
          <a:lstStyle/>
          <a:p>
            <a:r>
              <a:rPr lang="en-US" dirty="0" smtClean="0"/>
              <a:t>1. Search for the raw text in res/values/strings.xml</a:t>
            </a:r>
          </a:p>
          <a:p>
            <a:pPr lvl="1"/>
            <a:r>
              <a:rPr lang="en-US" dirty="0" smtClean="0"/>
              <a:t>We have: string = “Sorry</a:t>
            </a:r>
            <a:r>
              <a:rPr lang="en-US" dirty="0"/>
              <a:t>, your license is invalid! </a:t>
            </a:r>
            <a:r>
              <a:rPr lang="en-US" dirty="0" smtClean="0"/>
              <a:t>:-(“</a:t>
            </a:r>
          </a:p>
          <a:p>
            <a:pPr lvl="1"/>
            <a:r>
              <a:rPr lang="en-US" dirty="0" smtClean="0"/>
              <a:t>We get: resource name = </a:t>
            </a:r>
            <a:r>
              <a:rPr lang="en-US" dirty="0" err="1" smtClean="0"/>
              <a:t>license_check_fail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Search for the resource name in res/values/public.xml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have: resource name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license_check_fail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get: resource ID =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0x7f030004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Search for the resource ID in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smali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have: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resource ID =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0x7f030004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get: </a:t>
            </a: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where the string is 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the app!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our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4426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 Search for the raw text in res/values/strings.xml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have: string = “Sorry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your license is invalid!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:-(“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get: resource name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license_check_fail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2. Search for the resource name in res/values/public.xml</a:t>
            </a:r>
          </a:p>
          <a:p>
            <a:pPr lvl="1"/>
            <a:r>
              <a:rPr lang="en-US" dirty="0" smtClean="0"/>
              <a:t>We have: resource name = </a:t>
            </a:r>
            <a:r>
              <a:rPr lang="en-US" dirty="0" err="1" smtClean="0"/>
              <a:t>license_check_fail</a:t>
            </a:r>
            <a:endParaRPr lang="en-US" dirty="0" smtClean="0"/>
          </a:p>
          <a:p>
            <a:pPr lvl="1"/>
            <a:r>
              <a:rPr lang="en-US" dirty="0" smtClean="0"/>
              <a:t>We get: resource ID = </a:t>
            </a:r>
            <a:r>
              <a:rPr lang="en-US" dirty="0"/>
              <a:t>0x7f030004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Search for the resource ID in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smali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have: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resource ID =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0x7f030004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get: </a:t>
            </a: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where the string is used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the app!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559330"/>
            <a:ext cx="5527027" cy="4181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62150" y="5695950"/>
            <a:ext cx="1109663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2392" y="5189998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our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4426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 Search for the raw text in res/values/strings.xml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have: string = “Sorry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your license is invalid!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:-(“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get: resource name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license_check_fail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Search for the resource name in res/values/public.xml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have: resource name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license_check_fail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get: resource ID =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0x7f030004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3. Search for the resource ID in </a:t>
            </a:r>
            <a:r>
              <a:rPr lang="en-US" dirty="0" err="1" smtClean="0"/>
              <a:t>smali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We have: </a:t>
            </a:r>
            <a:r>
              <a:rPr lang="en-US" dirty="0"/>
              <a:t>resource ID = </a:t>
            </a:r>
            <a:r>
              <a:rPr lang="en-US" dirty="0" smtClean="0"/>
              <a:t>0x7f030004</a:t>
            </a:r>
          </a:p>
          <a:p>
            <a:pPr lvl="1"/>
            <a:r>
              <a:rPr lang="en-US" dirty="0" smtClean="0"/>
              <a:t>We get: </a:t>
            </a:r>
            <a:r>
              <a:rPr lang="en-US" u="sng" dirty="0" smtClean="0"/>
              <a:t>where the string is used</a:t>
            </a:r>
            <a:r>
              <a:rPr lang="en-US" dirty="0" smtClean="0"/>
              <a:t> in the app!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559330"/>
            <a:ext cx="5527027" cy="418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12" y="5559330"/>
            <a:ext cx="4135768" cy="4181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62150" y="5695950"/>
            <a:ext cx="1109663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81563" y="5698331"/>
            <a:ext cx="641218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2392" y="5189998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strings.xml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3760" y="518999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public.xml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646068" y="5676900"/>
            <a:ext cx="347663" cy="179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power of CTRL-F!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5" y="2004205"/>
            <a:ext cx="5775819" cy="4022725"/>
          </a:xfrm>
        </p:spPr>
      </p:pic>
      <p:sp>
        <p:nvSpPr>
          <p:cNvPr id="5" name="TextBox 4"/>
          <p:cNvSpPr txBox="1"/>
          <p:nvPr/>
        </p:nvSpPr>
        <p:spPr>
          <a:xfrm>
            <a:off x="7140633" y="2004205"/>
            <a:ext cx="4015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wait, this isn’t Java! How will you modify this?!</a:t>
            </a:r>
          </a:p>
          <a:p>
            <a:endParaRPr lang="en-US" dirty="0"/>
          </a:p>
          <a:p>
            <a:r>
              <a:rPr lang="en-US" dirty="0" smtClean="0"/>
              <a:t>To understand </a:t>
            </a:r>
            <a:r>
              <a:rPr lang="en-US" dirty="0" err="1" smtClean="0"/>
              <a:t>Smali</a:t>
            </a:r>
            <a:r>
              <a:rPr lang="en-US" dirty="0" smtClean="0"/>
              <a:t>, you must first understand </a:t>
            </a:r>
            <a:r>
              <a:rPr lang="en-US" dirty="0" err="1" smtClean="0"/>
              <a:t>Dalvik</a:t>
            </a:r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962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hacking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make the app think we have a valid license</a:t>
            </a:r>
          </a:p>
          <a:p>
            <a:r>
              <a:rPr lang="en-US" dirty="0" smtClean="0"/>
              <a:t>Plan: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 Find out where the dialog is being created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 Find out how it decides whether the license is valid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3. Make the app accept our license</a:t>
            </a:r>
          </a:p>
        </p:txBody>
      </p:sp>
    </p:spTree>
    <p:extLst>
      <p:ext uri="{BB962C8B-B14F-4D97-AF65-F5344CB8AC3E}">
        <p14:creationId xmlns:p14="http://schemas.microsoft.com/office/powerpoint/2010/main" val="6511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DEX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031065"/>
          </a:xfrm>
        </p:spPr>
        <p:txBody>
          <a:bodyPr/>
          <a:lstStyle/>
          <a:p>
            <a:r>
              <a:rPr lang="en-US" dirty="0" err="1" smtClean="0"/>
              <a:t>Dalvik</a:t>
            </a:r>
            <a:r>
              <a:rPr lang="en-US" dirty="0" smtClean="0"/>
              <a:t> Executable</a:t>
            </a:r>
          </a:p>
          <a:p>
            <a:r>
              <a:rPr lang="en-US" dirty="0" smtClean="0"/>
              <a:t>Runs on Android’s version of the Java Virtual Machine</a:t>
            </a:r>
          </a:p>
          <a:p>
            <a:pPr lvl="1"/>
            <a:r>
              <a:rPr lang="en-US" dirty="0" err="1" smtClean="0"/>
              <a:t>Dalvik</a:t>
            </a:r>
            <a:r>
              <a:rPr lang="en-US" dirty="0" smtClean="0"/>
              <a:t> (pre-Android 4.4)</a:t>
            </a:r>
          </a:p>
          <a:p>
            <a:pPr lvl="1"/>
            <a:r>
              <a:rPr lang="en-US" dirty="0" smtClean="0"/>
              <a:t>Android Runtime (Android 5.0+)</a:t>
            </a:r>
          </a:p>
          <a:p>
            <a:pPr lvl="2"/>
            <a:r>
              <a:rPr lang="en-US" dirty="0" smtClean="0"/>
              <a:t>Mostly backwards compatible, so </a:t>
            </a:r>
            <a:r>
              <a:rPr lang="en-US" dirty="0" err="1" smtClean="0"/>
              <a:t>Dalvik</a:t>
            </a:r>
            <a:r>
              <a:rPr lang="en-US" dirty="0" smtClean="0"/>
              <a:t> files run on ART w/o changes</a:t>
            </a:r>
          </a:p>
          <a:p>
            <a:pPr lvl="1"/>
            <a:r>
              <a:rPr lang="en-US" dirty="0"/>
              <a:t>Register-based virtual machine</a:t>
            </a:r>
            <a:endParaRPr lang="en-US" dirty="0" smtClean="0"/>
          </a:p>
          <a:p>
            <a:r>
              <a:rPr lang="en-US" dirty="0" smtClean="0"/>
              <a:t>Consists of Java .class files, converted into </a:t>
            </a:r>
            <a:r>
              <a:rPr lang="en-US" dirty="0" err="1" smtClean="0"/>
              <a:t>Davlik</a:t>
            </a:r>
            <a:r>
              <a:rPr lang="en-US" dirty="0" smtClean="0"/>
              <a:t>-compatible bytecode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1854005"/>
              </p:ext>
            </p:extLst>
          </p:nvPr>
        </p:nvGraphicFramePr>
        <p:xfrm>
          <a:off x="1097280" y="4997029"/>
          <a:ext cx="10058400" cy="87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3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Smali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Human-readable representation of </a:t>
            </a:r>
            <a:r>
              <a:rPr lang="en-US" dirty="0" err="1" smtClean="0"/>
              <a:t>Dalvik</a:t>
            </a:r>
            <a:r>
              <a:rPr lang="en-US" dirty="0" smtClean="0"/>
              <a:t> bytecode</a:t>
            </a:r>
          </a:p>
          <a:p>
            <a:r>
              <a:rPr lang="en-US" dirty="0" smtClean="0"/>
              <a:t>Android Java “assembly language”</a:t>
            </a:r>
          </a:p>
          <a:p>
            <a:r>
              <a:rPr lang="en-US" dirty="0" err="1" smtClean="0"/>
              <a:t>Apktool</a:t>
            </a:r>
            <a:r>
              <a:rPr lang="en-US" dirty="0" smtClean="0"/>
              <a:t> converts DEX files into </a:t>
            </a:r>
            <a:r>
              <a:rPr lang="en-US" dirty="0" err="1" smtClean="0"/>
              <a:t>Smali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basic concepts for reverse engineering: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1934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</a:t>
            </a:r>
            <a:r>
              <a:rPr lang="en-US" dirty="0" err="1" smtClean="0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smtClean="0"/>
              <a:t>255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dirty="0" smtClean="0"/>
              <a:t>a;</a:t>
            </a:r>
            <a:endParaRPr lang="en-US" dirty="0"/>
          </a:p>
          <a:p>
            <a:r>
              <a:rPr lang="en-US" dirty="0" err="1" smtClean="0"/>
              <a:t>Smali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v0, </a:t>
            </a:r>
            <a:r>
              <a:rPr lang="en-US" dirty="0" smtClean="0"/>
              <a:t>0xff</a:t>
            </a:r>
          </a:p>
          <a:p>
            <a:pPr lvl="1"/>
            <a:r>
              <a:rPr lang="en-US" dirty="0" smtClean="0"/>
              <a:t>move v1, v0</a:t>
            </a:r>
          </a:p>
          <a:p>
            <a:r>
              <a:rPr lang="en-US" dirty="0" smtClean="0"/>
              <a:t>v0</a:t>
            </a:r>
            <a:r>
              <a:rPr lang="en-US" dirty="0"/>
              <a:t>, v1 are registers (for all practical purposes, a </a:t>
            </a:r>
            <a:r>
              <a:rPr lang="en-US" dirty="0" smtClean="0"/>
              <a:t>32-bit location </a:t>
            </a:r>
            <a:r>
              <a:rPr lang="en-US" dirty="0"/>
              <a:t>in memory)</a:t>
            </a:r>
          </a:p>
          <a:p>
            <a:pPr lvl="1"/>
            <a:r>
              <a:rPr lang="en-US" dirty="0"/>
              <a:t>Can be reused for different values (v0, v1 don’t have “types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Misleading name: “</a:t>
            </a:r>
            <a:r>
              <a:rPr lang="en-US" dirty="0" err="1" smtClean="0"/>
              <a:t>const</a:t>
            </a:r>
            <a:r>
              <a:rPr lang="en-US" dirty="0" smtClean="0"/>
              <a:t>” does not mean you cannot change the value of the register!</a:t>
            </a:r>
          </a:p>
        </p:txBody>
      </p:sp>
    </p:spTree>
    <p:extLst>
      <p:ext uri="{BB962C8B-B14F-4D97-AF65-F5344CB8AC3E}">
        <p14:creationId xmlns:p14="http://schemas.microsoft.com/office/powerpoint/2010/main" val="10837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in </a:t>
            </a:r>
            <a:r>
              <a:rPr lang="en-US" dirty="0" err="1" smtClean="0"/>
              <a:t>Smali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85" y="2248433"/>
            <a:ext cx="1676634" cy="1143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85" y="4032335"/>
            <a:ext cx="1695687" cy="1686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58590" y="263534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 see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8590" y="4690749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your CPU does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5040" y="2248433"/>
            <a:ext cx="42311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CPUs do not have a concept of “if-then”</a:t>
            </a:r>
          </a:p>
          <a:p>
            <a:endParaRPr lang="en-US" sz="2000" dirty="0"/>
          </a:p>
          <a:p>
            <a:r>
              <a:rPr lang="en-US" sz="2000" dirty="0" smtClean="0"/>
              <a:t>How do we run code only if a condition is true?</a:t>
            </a:r>
          </a:p>
          <a:p>
            <a:endParaRPr lang="en-US" sz="2000" dirty="0"/>
          </a:p>
          <a:p>
            <a:r>
              <a:rPr lang="en-US" sz="2000" dirty="0" smtClean="0"/>
              <a:t>Answer: skip over the code if the condition is </a:t>
            </a:r>
            <a:r>
              <a:rPr lang="en-US" sz="2000" b="1" dirty="0" smtClean="0"/>
              <a:t>NOT</a:t>
            </a:r>
            <a:r>
              <a:rPr lang="en-US" sz="2000" dirty="0" smtClean="0"/>
              <a:t> true!</a:t>
            </a:r>
          </a:p>
        </p:txBody>
      </p:sp>
      <p:cxnSp>
        <p:nvCxnSpPr>
          <p:cNvPr id="4" name="Straight Arrow Connector 3"/>
          <p:cNvCxnSpPr>
            <a:stCxn id="5" idx="3"/>
            <a:endCxn id="9" idx="1"/>
          </p:cNvCxnSpPr>
          <p:nvPr/>
        </p:nvCxnSpPr>
        <p:spPr>
          <a:xfrm>
            <a:off x="2886019" y="2820013"/>
            <a:ext cx="37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3"/>
            <a:endCxn id="10" idx="1"/>
          </p:cNvCxnSpPr>
          <p:nvPr/>
        </p:nvCxnSpPr>
        <p:spPr>
          <a:xfrm>
            <a:off x="2905072" y="4875415"/>
            <a:ext cx="353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Reverse engineering and using private APIs</a:t>
            </a:r>
          </a:p>
          <a:p>
            <a:r>
              <a:rPr lang="en-US" sz="2400" dirty="0" smtClean="0"/>
              <a:t>System-level tweaks (</a:t>
            </a:r>
            <a:r>
              <a:rPr lang="en-US" sz="2400" dirty="0" err="1" smtClean="0"/>
              <a:t>Xposed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Modifying app behavior (&lt;cough&gt; piracy &lt;/cough&gt;)</a:t>
            </a:r>
          </a:p>
          <a:p>
            <a:r>
              <a:rPr lang="en-US" sz="2400" dirty="0" smtClean="0"/>
              <a:t>Because it’s cool!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33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in </a:t>
            </a:r>
            <a:r>
              <a:rPr lang="en-US" dirty="0" err="1" smtClean="0"/>
              <a:t>Smali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85" y="2248433"/>
            <a:ext cx="1676634" cy="1143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85" y="4032335"/>
            <a:ext cx="1695687" cy="1686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58590" y="263534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 see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8590" y="4690749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your CPU does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5040" y="2248433"/>
            <a:ext cx="42311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if-</a:t>
            </a:r>
            <a:r>
              <a:rPr lang="en-US" sz="2000" dirty="0" err="1"/>
              <a:t>eq</a:t>
            </a:r>
            <a:r>
              <a:rPr lang="en-US" sz="2000" dirty="0"/>
              <a:t> &lt;a&gt;, &lt;b&gt;, :</a:t>
            </a:r>
            <a:r>
              <a:rPr lang="en-US" sz="2000" dirty="0" smtClean="0"/>
              <a:t>label</a:t>
            </a:r>
          </a:p>
          <a:p>
            <a:pPr lvl="1"/>
            <a:r>
              <a:rPr lang="en-US" sz="2000" dirty="0" smtClean="0"/>
              <a:t>if a == b, </a:t>
            </a:r>
            <a:r>
              <a:rPr lang="en-US" sz="2000" dirty="0" err="1" smtClean="0"/>
              <a:t>goto</a:t>
            </a:r>
            <a:r>
              <a:rPr lang="en-US" sz="2000" dirty="0" smtClean="0"/>
              <a:t> label</a:t>
            </a:r>
          </a:p>
          <a:p>
            <a:endParaRPr lang="en-US" sz="2000" dirty="0"/>
          </a:p>
          <a:p>
            <a:r>
              <a:rPr lang="en-US" sz="2000" dirty="0"/>
              <a:t>if-</a:t>
            </a:r>
            <a:r>
              <a:rPr lang="en-US" sz="2000" dirty="0" err="1"/>
              <a:t>ge</a:t>
            </a:r>
            <a:r>
              <a:rPr lang="en-US" sz="2000" dirty="0"/>
              <a:t> &lt;a&gt;, &lt;b&gt;, :label</a:t>
            </a:r>
          </a:p>
          <a:p>
            <a:pPr lvl="1"/>
            <a:r>
              <a:rPr lang="en-US" sz="2000" dirty="0"/>
              <a:t>if a &gt;= b, </a:t>
            </a:r>
            <a:r>
              <a:rPr lang="en-US" sz="2000" dirty="0" err="1"/>
              <a:t>goto</a:t>
            </a:r>
            <a:r>
              <a:rPr lang="en-US" sz="2000" dirty="0"/>
              <a:t> label</a:t>
            </a:r>
          </a:p>
          <a:p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dirty="0" err="1"/>
              <a:t>eqz</a:t>
            </a:r>
            <a:r>
              <a:rPr lang="en-US" sz="2000" dirty="0"/>
              <a:t> &lt;a&gt;, :label</a:t>
            </a:r>
          </a:p>
          <a:p>
            <a:pPr lvl="1"/>
            <a:r>
              <a:rPr lang="en-US" sz="2000" dirty="0"/>
              <a:t>if a == 0, </a:t>
            </a:r>
            <a:r>
              <a:rPr lang="en-US" sz="2000" dirty="0" err="1"/>
              <a:t>goto</a:t>
            </a:r>
            <a:r>
              <a:rPr lang="en-US" sz="2000" dirty="0"/>
              <a:t> label</a:t>
            </a:r>
          </a:p>
          <a:p>
            <a:endParaRPr lang="en-US" sz="2000" dirty="0"/>
          </a:p>
          <a:p>
            <a:r>
              <a:rPr lang="en-US" sz="2000" dirty="0"/>
              <a:t>... and many other variants.</a:t>
            </a:r>
            <a:endParaRPr lang="en-US" sz="2000" dirty="0"/>
          </a:p>
        </p:txBody>
      </p:sp>
      <p:cxnSp>
        <p:nvCxnSpPr>
          <p:cNvPr id="4" name="Straight Arrow Connector 3"/>
          <p:cNvCxnSpPr>
            <a:stCxn id="5" idx="3"/>
            <a:endCxn id="9" idx="1"/>
          </p:cNvCxnSpPr>
          <p:nvPr/>
        </p:nvCxnSpPr>
        <p:spPr>
          <a:xfrm>
            <a:off x="2886019" y="2820013"/>
            <a:ext cx="37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3"/>
            <a:endCxn id="10" idx="1"/>
          </p:cNvCxnSpPr>
          <p:nvPr/>
        </p:nvCxnSpPr>
        <p:spPr>
          <a:xfrm>
            <a:off x="2905072" y="4875415"/>
            <a:ext cx="353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 in </a:t>
            </a:r>
            <a:r>
              <a:rPr lang="en-US" dirty="0" err="1" smtClean="0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value = </a:t>
            </a:r>
            <a:r>
              <a:rPr lang="en-US" dirty="0" err="1" smtClean="0"/>
              <a:t>object.foobar</a:t>
            </a:r>
            <a:r>
              <a:rPr lang="en-US" dirty="0" smtClean="0"/>
              <a:t>(1, true, “blah”);</a:t>
            </a:r>
          </a:p>
          <a:p>
            <a:endParaRPr lang="en-US" dirty="0"/>
          </a:p>
          <a:p>
            <a:r>
              <a:rPr lang="en-US" dirty="0" smtClean="0"/>
              <a:t>Step 1: Put the parameters into registers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2: Call the method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3: Store the return value into a register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value = </a:t>
            </a:r>
            <a:r>
              <a:rPr lang="en-US" sz="1800" dirty="0" err="1"/>
              <a:t>object.foobar</a:t>
            </a:r>
            <a:r>
              <a:rPr lang="en-US" sz="1800" dirty="0"/>
              <a:t>(1, true, “blah</a:t>
            </a:r>
            <a:r>
              <a:rPr lang="en-US" sz="1800" dirty="0" smtClean="0"/>
              <a:t>”);</a:t>
            </a:r>
            <a:endParaRPr lang="en-US" sz="1800" dirty="0"/>
          </a:p>
          <a:p>
            <a:pPr lvl="1"/>
            <a:r>
              <a:rPr lang="en-US" dirty="0" smtClean="0"/>
              <a:t>3 parameters, so we need 3 registers</a:t>
            </a: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Some special notes:</a:t>
            </a:r>
          </a:p>
          <a:p>
            <a:pPr lvl="1"/>
            <a:r>
              <a:rPr lang="en-US" dirty="0" err="1" smtClean="0"/>
              <a:t>Dalvik</a:t>
            </a:r>
            <a:r>
              <a:rPr lang="en-US" dirty="0" smtClean="0"/>
              <a:t> has no </a:t>
            </a:r>
            <a:r>
              <a:rPr lang="en-US" dirty="0" err="1" smtClean="0"/>
              <a:t>boolean</a:t>
            </a:r>
            <a:r>
              <a:rPr lang="en-US" dirty="0" smtClean="0"/>
              <a:t> type, </a:t>
            </a:r>
            <a:r>
              <a:rPr lang="en-US" dirty="0" err="1" smtClean="0"/>
              <a:t>booleans</a:t>
            </a:r>
            <a:r>
              <a:rPr lang="en-US" dirty="0" smtClean="0"/>
              <a:t> are represented by integers 0 (false) and 1 (true)</a:t>
            </a:r>
          </a:p>
          <a:p>
            <a:pPr lvl="1"/>
            <a:r>
              <a:rPr lang="en-US" dirty="0"/>
              <a:t>Strings use a special instruction, </a:t>
            </a:r>
            <a:r>
              <a:rPr lang="en-US" dirty="0" err="1" smtClean="0"/>
              <a:t>const</a:t>
            </a:r>
            <a:r>
              <a:rPr lang="en-US" dirty="0" smtClean="0"/>
              <a:t>-string</a:t>
            </a:r>
          </a:p>
          <a:p>
            <a:endParaRPr lang="en-US" sz="1800" dirty="0" smtClean="0"/>
          </a:p>
          <a:p>
            <a:r>
              <a:rPr lang="en-US" sz="1800" dirty="0" smtClean="0"/>
              <a:t>Putting this all together, we get...</a:t>
            </a:r>
            <a:endParaRPr lang="en-US" sz="1800" dirty="0"/>
          </a:p>
          <a:p>
            <a:pPr lvl="1"/>
            <a:r>
              <a:rPr lang="en-US" dirty="0" err="1"/>
              <a:t>const</a:t>
            </a:r>
            <a:r>
              <a:rPr lang="en-US" dirty="0"/>
              <a:t> v1, 0x1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/4 v2, </a:t>
            </a:r>
            <a:r>
              <a:rPr lang="en-US" dirty="0" smtClean="0"/>
              <a:t>0x1</a:t>
            </a:r>
            <a:endParaRPr lang="en-US" dirty="0"/>
          </a:p>
          <a:p>
            <a:pPr lvl="1"/>
            <a:r>
              <a:rPr lang="en-US" dirty="0" err="1"/>
              <a:t>const</a:t>
            </a:r>
            <a:r>
              <a:rPr lang="en-US" dirty="0"/>
              <a:t>-string v3, “</a:t>
            </a:r>
            <a:r>
              <a:rPr lang="en-US" dirty="0" smtClean="0"/>
              <a:t>blah”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 in </a:t>
            </a:r>
            <a:r>
              <a:rPr lang="en-US" dirty="0" err="1" smtClean="0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value = </a:t>
            </a:r>
            <a:r>
              <a:rPr lang="en-US" dirty="0" err="1" smtClean="0"/>
              <a:t>object.foobar</a:t>
            </a:r>
            <a:r>
              <a:rPr lang="en-US" dirty="0" smtClean="0"/>
              <a:t>(1, true, “blah”);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1: Put the parameters into registers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Step 2: Call the method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3: Store the return value into a register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570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simplicity, assume methods are public, non-static, and non-final</a:t>
            </a:r>
          </a:p>
          <a:p>
            <a:pPr lvl="1"/>
            <a:r>
              <a:rPr lang="en-US" dirty="0"/>
              <a:t>It’s trivial to adapt this to other types of methods, though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invoke-virtual </a:t>
            </a:r>
            <a:r>
              <a:rPr lang="en-US" dirty="0"/>
              <a:t>{v0, v1, v2, v3}, </a:t>
            </a:r>
            <a:r>
              <a:rPr lang="en-US" dirty="0" err="1"/>
              <a:t>Lcom</a:t>
            </a:r>
            <a:r>
              <a:rPr lang="en-US" dirty="0"/>
              <a:t>/example/</a:t>
            </a:r>
            <a:r>
              <a:rPr lang="en-US" dirty="0" err="1"/>
              <a:t>MyObject</a:t>
            </a:r>
            <a:r>
              <a:rPr lang="en-US" dirty="0"/>
              <a:t>;-&gt;</a:t>
            </a:r>
            <a:r>
              <a:rPr lang="en-US" dirty="0" err="1"/>
              <a:t>foobar</a:t>
            </a:r>
            <a:r>
              <a:rPr lang="en-US" dirty="0"/>
              <a:t>(</a:t>
            </a:r>
            <a:r>
              <a:rPr lang="en-US" dirty="0" err="1"/>
              <a:t>IZLjava</a:t>
            </a:r>
            <a:r>
              <a:rPr lang="en-US" dirty="0"/>
              <a:t>/</a:t>
            </a:r>
            <a:r>
              <a:rPr lang="en-US" dirty="0" err="1"/>
              <a:t>lang</a:t>
            </a:r>
            <a:r>
              <a:rPr lang="en-US" dirty="0"/>
              <a:t>/String;)I</a:t>
            </a:r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6916191" y="698271"/>
            <a:ext cx="507077" cy="5760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3135747" y="2853115"/>
            <a:ext cx="507077" cy="14510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1640070" y="2895752"/>
            <a:ext cx="507077" cy="1365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6160" y="3944663"/>
            <a:ext cx="95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4627" y="3944663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4142" y="3940541"/>
            <a:ext cx="18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err="1"/>
              <a:t>object.foobar</a:t>
            </a:r>
            <a:r>
              <a:rPr lang="en-US" dirty="0"/>
              <a:t>(1, true, “blah</a:t>
            </a:r>
            <a:r>
              <a:rPr lang="en-US" dirty="0" smtClean="0"/>
              <a:t>”);</a:t>
            </a:r>
          </a:p>
          <a:p>
            <a:endParaRPr lang="en-US" dirty="0"/>
          </a:p>
          <a:p>
            <a:r>
              <a:rPr lang="en-US" dirty="0" smtClean="0"/>
              <a:t>What’s the method signature?</a:t>
            </a:r>
          </a:p>
          <a:p>
            <a:pPr lvl="1"/>
            <a:r>
              <a:rPr lang="en-US" dirty="0" smtClean="0"/>
              <a:t>Java: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MyObject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param1,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param2, String param3); }</a:t>
            </a:r>
          </a:p>
          <a:p>
            <a:pPr lvl="1"/>
            <a:r>
              <a:rPr lang="en-US" dirty="0" err="1" smtClean="0"/>
              <a:t>Smali</a:t>
            </a:r>
            <a:r>
              <a:rPr lang="en-US" dirty="0" smtClean="0"/>
              <a:t>: </a:t>
            </a:r>
            <a:r>
              <a:rPr lang="en-US" dirty="0" err="1">
                <a:solidFill>
                  <a:srgbClr val="FF0000"/>
                </a:solidFill>
              </a:rPr>
              <a:t>Lcom</a:t>
            </a:r>
            <a:r>
              <a:rPr lang="en-US" dirty="0">
                <a:solidFill>
                  <a:srgbClr val="FF0000"/>
                </a:solidFill>
              </a:rPr>
              <a:t>/example/</a:t>
            </a:r>
            <a:r>
              <a:rPr lang="en-US" dirty="0" err="1">
                <a:solidFill>
                  <a:srgbClr val="FF0000"/>
                </a:solidFill>
              </a:rPr>
              <a:t>MyObject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;-&gt;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IZL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/String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;)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err="1"/>
              <a:t>object.foobar</a:t>
            </a:r>
            <a:r>
              <a:rPr lang="en-US" dirty="0"/>
              <a:t>(1, true, “blah</a:t>
            </a:r>
            <a:r>
              <a:rPr lang="en-US" dirty="0" smtClean="0"/>
              <a:t>”);</a:t>
            </a:r>
          </a:p>
          <a:p>
            <a:endParaRPr lang="en-US" dirty="0"/>
          </a:p>
          <a:p>
            <a:r>
              <a:rPr lang="en-US" dirty="0" smtClean="0"/>
              <a:t>What’s the </a:t>
            </a:r>
            <a:r>
              <a:rPr lang="en-US" dirty="0"/>
              <a:t>method</a:t>
            </a:r>
            <a:r>
              <a:rPr lang="en-US" dirty="0" smtClean="0"/>
              <a:t> signature?</a:t>
            </a:r>
          </a:p>
          <a:p>
            <a:pPr lvl="1"/>
            <a:r>
              <a:rPr lang="en-US" dirty="0" smtClean="0"/>
              <a:t>Java: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class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param1,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param2, String param3); }</a:t>
            </a:r>
          </a:p>
          <a:p>
            <a:pPr lvl="1"/>
            <a:r>
              <a:rPr lang="en-US" dirty="0" err="1" smtClean="0"/>
              <a:t>Smali</a:t>
            </a:r>
            <a:r>
              <a:rPr lang="en-US" dirty="0" smtClean="0"/>
              <a:t>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Lcom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/example/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;-&gt;</a:t>
            </a:r>
            <a:r>
              <a:rPr lang="en-US" dirty="0" err="1" smtClean="0">
                <a:solidFill>
                  <a:srgbClr val="FF0000"/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IZL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/String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;)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911898" cy="4023360"/>
          </a:xfrm>
        </p:spPr>
        <p:txBody>
          <a:bodyPr/>
          <a:lstStyle/>
          <a:p>
            <a:r>
              <a:rPr lang="en-US" dirty="0"/>
              <a:t>Java: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err="1"/>
              <a:t>object.foobar</a:t>
            </a:r>
            <a:r>
              <a:rPr lang="en-US" dirty="0"/>
              <a:t>(1, true, “blah</a:t>
            </a:r>
            <a:r>
              <a:rPr lang="en-US" dirty="0" smtClean="0"/>
              <a:t>”);</a:t>
            </a:r>
          </a:p>
          <a:p>
            <a:endParaRPr lang="en-US" dirty="0"/>
          </a:p>
          <a:p>
            <a:r>
              <a:rPr lang="en-US" dirty="0" smtClean="0"/>
              <a:t>What’s the </a:t>
            </a:r>
            <a:r>
              <a:rPr lang="en-US" dirty="0"/>
              <a:t>method</a:t>
            </a:r>
            <a:r>
              <a:rPr lang="en-US" dirty="0" smtClean="0"/>
              <a:t> signature?</a:t>
            </a:r>
          </a:p>
          <a:p>
            <a:pPr lvl="1"/>
            <a:r>
              <a:rPr lang="en-US" dirty="0" smtClean="0"/>
              <a:t>Java: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param1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param2, String param3); }</a:t>
            </a:r>
          </a:p>
          <a:p>
            <a:pPr lvl="1"/>
            <a:r>
              <a:rPr lang="en-US" dirty="0" err="1" smtClean="0"/>
              <a:t>Smali</a:t>
            </a:r>
            <a:r>
              <a:rPr lang="en-US" dirty="0" smtClean="0"/>
              <a:t>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Lcom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/example/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;-&gt;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ZL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/String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;)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78" y="1845734"/>
            <a:ext cx="2486372" cy="3048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94619" y="3192089"/>
            <a:ext cx="1995054" cy="324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911898" cy="4023360"/>
          </a:xfrm>
        </p:spPr>
        <p:txBody>
          <a:bodyPr/>
          <a:lstStyle/>
          <a:p>
            <a:r>
              <a:rPr lang="en-US" dirty="0"/>
              <a:t>Java: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err="1"/>
              <a:t>object.foobar</a:t>
            </a:r>
            <a:r>
              <a:rPr lang="en-US" dirty="0"/>
              <a:t>(1, true, “blah</a:t>
            </a:r>
            <a:r>
              <a:rPr lang="en-US" dirty="0" smtClean="0"/>
              <a:t>”);</a:t>
            </a:r>
          </a:p>
          <a:p>
            <a:endParaRPr lang="en-US" dirty="0"/>
          </a:p>
          <a:p>
            <a:r>
              <a:rPr lang="en-US" dirty="0" smtClean="0"/>
              <a:t>What’s the </a:t>
            </a:r>
            <a:r>
              <a:rPr lang="en-US" dirty="0"/>
              <a:t>method</a:t>
            </a:r>
            <a:r>
              <a:rPr lang="en-US" dirty="0" smtClean="0"/>
              <a:t> signature?</a:t>
            </a:r>
          </a:p>
          <a:p>
            <a:pPr lvl="1"/>
            <a:r>
              <a:rPr lang="en-US" dirty="0" smtClean="0"/>
              <a:t>Java: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param1,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param2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String param3); }</a:t>
            </a:r>
          </a:p>
          <a:p>
            <a:pPr lvl="1"/>
            <a:r>
              <a:rPr lang="en-US" dirty="0" err="1" smtClean="0"/>
              <a:t>Smali</a:t>
            </a:r>
            <a:r>
              <a:rPr lang="en-US" dirty="0" smtClean="0"/>
              <a:t>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Lcom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/example/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;-&gt;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/String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;)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78" y="1845734"/>
            <a:ext cx="2486372" cy="3048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919558" y="2277685"/>
            <a:ext cx="1995054" cy="324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911898" cy="4023360"/>
          </a:xfrm>
        </p:spPr>
        <p:txBody>
          <a:bodyPr/>
          <a:lstStyle/>
          <a:p>
            <a:r>
              <a:rPr lang="en-US" dirty="0"/>
              <a:t>Java: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err="1"/>
              <a:t>object.foobar</a:t>
            </a:r>
            <a:r>
              <a:rPr lang="en-US" dirty="0"/>
              <a:t>(1, true, “blah</a:t>
            </a:r>
            <a:r>
              <a:rPr lang="en-US" dirty="0" smtClean="0"/>
              <a:t>”);</a:t>
            </a:r>
          </a:p>
          <a:p>
            <a:endParaRPr lang="en-US" dirty="0"/>
          </a:p>
          <a:p>
            <a:r>
              <a:rPr lang="en-US" dirty="0" smtClean="0"/>
              <a:t>What’s the </a:t>
            </a:r>
            <a:r>
              <a:rPr lang="en-US" dirty="0"/>
              <a:t>method</a:t>
            </a:r>
            <a:r>
              <a:rPr lang="en-US" dirty="0" smtClean="0"/>
              <a:t> signature?</a:t>
            </a:r>
          </a:p>
          <a:p>
            <a:pPr lvl="1"/>
            <a:r>
              <a:rPr lang="en-US" dirty="0" smtClean="0"/>
              <a:t>Java: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{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param1,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param2, </a:t>
            </a:r>
            <a:r>
              <a:rPr lang="en-US" dirty="0" smtClean="0">
                <a:solidFill>
                  <a:srgbClr val="FF0000"/>
                </a:solidFill>
              </a:rPr>
              <a:t>String param3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); }</a:t>
            </a:r>
          </a:p>
          <a:p>
            <a:pPr lvl="1"/>
            <a:r>
              <a:rPr lang="en-US" dirty="0" err="1" smtClean="0"/>
              <a:t>Smali</a:t>
            </a:r>
            <a:r>
              <a:rPr lang="en-US" dirty="0" smtClean="0"/>
              <a:t>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Lcom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/example/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;-&gt;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IZ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>
                <a:solidFill>
                  <a:srgbClr val="FF0000"/>
                </a:solidFill>
              </a:rPr>
              <a:t>java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/String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78" y="1845734"/>
            <a:ext cx="2486372" cy="3048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911244" y="4098174"/>
            <a:ext cx="2693323" cy="332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5702" cy="4023360"/>
          </a:xfrm>
        </p:spPr>
        <p:txBody>
          <a:bodyPr/>
          <a:lstStyle/>
          <a:p>
            <a:r>
              <a:rPr lang="en-US" dirty="0" smtClean="0"/>
              <a:t>Open up Terminal</a:t>
            </a:r>
          </a:p>
          <a:p>
            <a:endParaRPr lang="en-US" dirty="0" smtClean="0"/>
          </a:p>
          <a:p>
            <a:r>
              <a:rPr lang="en-US" dirty="0" smtClean="0"/>
              <a:t>Enter these following commands (in order):</a:t>
            </a:r>
          </a:p>
          <a:p>
            <a:pPr lvl="1"/>
            <a:r>
              <a:rPr lang="en-US" dirty="0" smtClean="0"/>
              <a:t>cd ~/Desktop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github.com/apsun/AndroidRE.git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AndroidRE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Keep this window open, you’ll need it later!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2" y="2682219"/>
            <a:ext cx="5435707" cy="23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911898" cy="4023360"/>
          </a:xfrm>
        </p:spPr>
        <p:txBody>
          <a:bodyPr/>
          <a:lstStyle/>
          <a:p>
            <a:r>
              <a:rPr lang="en-US" dirty="0"/>
              <a:t>Java: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err="1"/>
              <a:t>object.foobar</a:t>
            </a:r>
            <a:r>
              <a:rPr lang="en-US" dirty="0"/>
              <a:t>(1, true, “blah</a:t>
            </a:r>
            <a:r>
              <a:rPr lang="en-US" dirty="0" smtClean="0"/>
              <a:t>”);</a:t>
            </a:r>
          </a:p>
          <a:p>
            <a:endParaRPr lang="en-US" dirty="0"/>
          </a:p>
          <a:p>
            <a:r>
              <a:rPr lang="en-US" dirty="0" smtClean="0"/>
              <a:t>What’s the </a:t>
            </a:r>
            <a:r>
              <a:rPr lang="en-US" dirty="0"/>
              <a:t>method</a:t>
            </a:r>
            <a:r>
              <a:rPr lang="en-US" dirty="0" smtClean="0"/>
              <a:t> signature?</a:t>
            </a:r>
          </a:p>
          <a:p>
            <a:pPr lvl="1"/>
            <a:r>
              <a:rPr lang="en-US" dirty="0" smtClean="0"/>
              <a:t>Java: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{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param1,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param2, String param3); }</a:t>
            </a:r>
          </a:p>
          <a:p>
            <a:pPr lvl="1"/>
            <a:r>
              <a:rPr lang="en-US" dirty="0" err="1" smtClean="0"/>
              <a:t>Smali</a:t>
            </a:r>
            <a:r>
              <a:rPr lang="en-US" dirty="0" smtClean="0"/>
              <a:t>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Lcom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/example/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MyObject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;-&gt;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foobar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IZL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/String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;)</a:t>
            </a:r>
            <a:r>
              <a:rPr lang="en-US" dirty="0">
                <a:solidFill>
                  <a:srgbClr val="FF0000"/>
                </a:solidFill>
              </a:rPr>
              <a:t>I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78" y="1845734"/>
            <a:ext cx="2486372" cy="3048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94619" y="3192089"/>
            <a:ext cx="1995054" cy="324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 in </a:t>
            </a:r>
            <a:r>
              <a:rPr lang="en-US" dirty="0" err="1" smtClean="0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value = </a:t>
            </a:r>
            <a:r>
              <a:rPr lang="en-US" dirty="0" err="1" smtClean="0"/>
              <a:t>object.foobar</a:t>
            </a:r>
            <a:r>
              <a:rPr lang="en-US" dirty="0" smtClean="0"/>
              <a:t>(1, true, “blah”);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1: Put the parameters into registers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2: Call the 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Step 3: Store the return value into a register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move-result v5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Must be run immediately after a method call to store the return value</a:t>
            </a:r>
          </a:p>
          <a:p>
            <a:r>
              <a:rPr lang="en-US" dirty="0" smtClean="0"/>
              <a:t>If not used, the return value is discarded</a:t>
            </a:r>
            <a:endParaRPr lang="en-US" dirty="0"/>
          </a:p>
          <a:p>
            <a:r>
              <a:rPr lang="en-US" dirty="0"/>
              <a:t>Operand (</a:t>
            </a:r>
            <a:r>
              <a:rPr lang="en-US" dirty="0" smtClean="0"/>
              <a:t>v5 </a:t>
            </a:r>
            <a:r>
              <a:rPr lang="en-US" dirty="0"/>
              <a:t>in this case) = which register to store the value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....</a:t>
            </a:r>
          </a:p>
          <a:p>
            <a:r>
              <a:rPr lang="en-US" dirty="0" smtClean="0"/>
              <a:t>That’s it! Simple,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 in </a:t>
            </a:r>
            <a:r>
              <a:rPr lang="en-US" dirty="0" err="1" smtClean="0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value = </a:t>
            </a:r>
            <a:r>
              <a:rPr lang="en-US" dirty="0" err="1" smtClean="0"/>
              <a:t>object.foobar</a:t>
            </a:r>
            <a:r>
              <a:rPr lang="en-US" dirty="0" smtClean="0"/>
              <a:t>(1, true, “blah”);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1: Put the parameters into registers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2: Call the 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3: Store the return value into a register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✓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Let’s put it all together!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 in </a:t>
            </a:r>
            <a:r>
              <a:rPr lang="en-US" dirty="0" err="1"/>
              <a:t>Smali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Java: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err="1"/>
              <a:t>object.foobar</a:t>
            </a:r>
            <a:r>
              <a:rPr lang="en-US" dirty="0"/>
              <a:t>(1, true, “blah</a:t>
            </a:r>
            <a:r>
              <a:rPr lang="en-US" dirty="0" smtClean="0"/>
              <a:t>”);</a:t>
            </a:r>
          </a:p>
          <a:p>
            <a:endParaRPr lang="en-US" dirty="0" smtClean="0"/>
          </a:p>
          <a:p>
            <a:r>
              <a:rPr lang="en-US" dirty="0" err="1" smtClean="0"/>
              <a:t>Smali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v1, 0x1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/4 v2, 0x1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-string v3, "blah"</a:t>
            </a:r>
          </a:p>
          <a:p>
            <a:pPr lvl="1"/>
            <a:r>
              <a:rPr lang="en-US" dirty="0"/>
              <a:t>invoke-virtual {v0, v1, v2, v3}, </a:t>
            </a:r>
            <a:r>
              <a:rPr lang="en-US" dirty="0" err="1"/>
              <a:t>Lcom</a:t>
            </a:r>
            <a:r>
              <a:rPr lang="en-US" dirty="0"/>
              <a:t>/example/</a:t>
            </a:r>
            <a:r>
              <a:rPr lang="en-US" dirty="0" err="1"/>
              <a:t>MyObject</a:t>
            </a:r>
            <a:r>
              <a:rPr lang="en-US" dirty="0"/>
              <a:t>;-&gt;</a:t>
            </a:r>
            <a:r>
              <a:rPr lang="en-US" dirty="0" err="1" smtClean="0"/>
              <a:t>foobar</a:t>
            </a:r>
            <a:r>
              <a:rPr lang="en-US" dirty="0" smtClean="0"/>
              <a:t>(</a:t>
            </a:r>
            <a:r>
              <a:rPr lang="en-US" dirty="0" err="1" smtClean="0"/>
              <a:t>IZLjava</a:t>
            </a:r>
            <a:r>
              <a:rPr lang="en-US" dirty="0" smtClean="0"/>
              <a:t>/</a:t>
            </a:r>
            <a:r>
              <a:rPr lang="en-US" dirty="0" err="1" smtClean="0"/>
              <a:t>lang</a:t>
            </a:r>
            <a:r>
              <a:rPr lang="en-US" dirty="0" smtClean="0"/>
              <a:t>/String</a:t>
            </a:r>
            <a:r>
              <a:rPr lang="en-US" dirty="0"/>
              <a:t>;)I</a:t>
            </a:r>
          </a:p>
          <a:p>
            <a:pPr lvl="1"/>
            <a:r>
              <a:rPr lang="en-US" dirty="0"/>
              <a:t>move-result </a:t>
            </a:r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1476" y="3424842"/>
            <a:ext cx="2186247" cy="96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476" y="4389120"/>
            <a:ext cx="8113222" cy="307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1476" y="4696692"/>
            <a:ext cx="1504604" cy="307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example...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66767" y="1855593"/>
            <a:ext cx="3655599" cy="290945"/>
          </a:xfrm>
          <a:prstGeom prst="wedgeRectCallout">
            <a:avLst>
              <a:gd name="adj1" fmla="val 64631"/>
              <a:gd name="adj2" fmla="val 211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void a(</a:t>
            </a:r>
            <a:r>
              <a:rPr lang="en-US" dirty="0" err="1" smtClean="0"/>
              <a:t>boolean</a:t>
            </a:r>
            <a:r>
              <a:rPr lang="en-US" dirty="0" smtClean="0"/>
              <a:t> p1) {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766767" y="3024150"/>
            <a:ext cx="3655601" cy="290945"/>
          </a:xfrm>
          <a:prstGeom prst="wedgeRectCallout">
            <a:avLst>
              <a:gd name="adj1" fmla="val 64739"/>
              <a:gd name="adj2" fmla="val 196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(p1 != 0 &lt;false&gt;) </a:t>
            </a:r>
            <a:r>
              <a:rPr lang="en-US" dirty="0" err="1" smtClean="0"/>
              <a:t>goto</a:t>
            </a:r>
            <a:r>
              <a:rPr lang="en-US" dirty="0" smtClean="0"/>
              <a:t> cond_0;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766766" y="3476124"/>
            <a:ext cx="3655603" cy="290945"/>
          </a:xfrm>
          <a:prstGeom prst="wedgeRectCallout">
            <a:avLst>
              <a:gd name="adj1" fmla="val 57786"/>
              <a:gd name="adj2" fmla="val 1720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v0 = new </a:t>
            </a:r>
            <a:r>
              <a:rPr lang="en-US" dirty="0" err="1" smtClean="0"/>
              <a:t>AlertDialog.Builder</a:t>
            </a:r>
            <a:r>
              <a:rPr lang="en-US" dirty="0" smtClean="0"/>
              <a:t>(this);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766766" y="5262446"/>
            <a:ext cx="3655601" cy="290945"/>
          </a:xfrm>
          <a:prstGeom prst="wedgeRectCallout">
            <a:avLst>
              <a:gd name="adj1" fmla="val 57533"/>
              <a:gd name="adj2" fmla="val -185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 = </a:t>
            </a:r>
            <a:r>
              <a:rPr lang="en-US" dirty="0" err="1" smtClean="0"/>
              <a:t>this.getString</a:t>
            </a:r>
            <a:r>
              <a:rPr lang="en-US" dirty="0" smtClean="0"/>
              <a:t>(0x7f040005);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766766" y="5705906"/>
            <a:ext cx="3655601" cy="290945"/>
          </a:xfrm>
          <a:prstGeom prst="wedgeRectCallout">
            <a:avLst>
              <a:gd name="adj1" fmla="val 65052"/>
              <a:gd name="adj2" fmla="val 167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v0.setMessage(v1);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91" y="1942437"/>
            <a:ext cx="6111589" cy="4022725"/>
          </a:xfrm>
        </p:spPr>
      </p:pic>
      <p:sp>
        <p:nvSpPr>
          <p:cNvPr id="19" name="Left Brace 18"/>
          <p:cNvSpPr/>
          <p:nvPr/>
        </p:nvSpPr>
        <p:spPr>
          <a:xfrm>
            <a:off x="4746567" y="3447597"/>
            <a:ext cx="232756" cy="4447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4746566" y="5033120"/>
            <a:ext cx="232756" cy="6527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10363" y="2688968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non-static methods, p0 == this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24625" y="3058300"/>
            <a:ext cx="419100" cy="6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source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97" y="2455074"/>
            <a:ext cx="3648584" cy="1790950"/>
          </a:xfrm>
        </p:spPr>
      </p:pic>
      <p:sp>
        <p:nvSpPr>
          <p:cNvPr id="5" name="TextBox 4"/>
          <p:cNvSpPr txBox="1"/>
          <p:nvPr/>
        </p:nvSpPr>
        <p:spPr>
          <a:xfrm>
            <a:off x="1097280" y="1978053"/>
            <a:ext cx="418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Translating that into pseudo-Java, we get...</a:t>
            </a:r>
            <a:endParaRPr lang="en-US" dirty="0"/>
          </a:p>
        </p:txBody>
      </p: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>
            <a:off x="4841494" y="3250276"/>
            <a:ext cx="636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78087" y="3065610"/>
            <a:ext cx="556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this number? It’s the ID of our error message!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7280" y="443069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deduce that p1 must be the “license entered correctly” condition!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2402379" y="2723237"/>
            <a:ext cx="3075708" cy="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8087" y="2538571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code is only run when p1 is false...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data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just patch the dialog to display a success message!</a:t>
            </a:r>
          </a:p>
          <a:p>
            <a:pPr lvl="1"/>
            <a:r>
              <a:rPr lang="en-US" dirty="0" smtClean="0"/>
              <a:t>Chinese proverb: you fixed the symptoms, but not the cause</a:t>
            </a:r>
          </a:p>
          <a:p>
            <a:pPr lvl="1"/>
            <a:r>
              <a:rPr lang="en-US" dirty="0" smtClean="0"/>
              <a:t>Where is this parameter being calculated?</a:t>
            </a:r>
          </a:p>
          <a:p>
            <a:pPr lvl="1"/>
            <a:r>
              <a:rPr lang="en-US" dirty="0" smtClean="0"/>
              <a:t>Put in a different way, who is calling this method?</a:t>
            </a:r>
          </a:p>
          <a:p>
            <a:endParaRPr lang="en-US" dirty="0" smtClean="0"/>
          </a:p>
          <a:p>
            <a:r>
              <a:rPr lang="en-US" dirty="0" smtClean="0"/>
              <a:t>Just search for the method signature!</a:t>
            </a:r>
            <a:endParaRPr lang="en-US" dirty="0"/>
          </a:p>
          <a:p>
            <a:pPr lvl="1"/>
            <a:r>
              <a:rPr lang="en-US" dirty="0" err="1" smtClean="0"/>
              <a:t>MainActivity</a:t>
            </a:r>
            <a:r>
              <a:rPr lang="en-US" dirty="0"/>
              <a:t>;-&gt;a(Z)V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it!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30" y="2023855"/>
            <a:ext cx="6125430" cy="2981741"/>
          </a:xfrm>
        </p:spPr>
      </p:pic>
      <p:sp>
        <p:nvSpPr>
          <p:cNvPr id="7" name="Right Arrow 6"/>
          <p:cNvSpPr/>
          <p:nvPr/>
        </p:nvSpPr>
        <p:spPr>
          <a:xfrm>
            <a:off x="7447464" y="3381375"/>
            <a:ext cx="61912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93" y="3038408"/>
            <a:ext cx="240063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713095" cy="4023360"/>
          </a:xfrm>
        </p:spPr>
        <p:txBody>
          <a:bodyPr/>
          <a:lstStyle/>
          <a:p>
            <a:r>
              <a:rPr lang="en-US" dirty="0" smtClean="0"/>
              <a:t>Let’s analyze this code closely...</a:t>
            </a:r>
          </a:p>
          <a:p>
            <a:r>
              <a:rPr lang="en-US" dirty="0" smtClean="0"/>
              <a:t>There is a class (“a”) which has a method...</a:t>
            </a:r>
          </a:p>
          <a:p>
            <a:r>
              <a:rPr lang="en-US" dirty="0" smtClean="0"/>
              <a:t>... which takes a string as a parameter...</a:t>
            </a:r>
          </a:p>
          <a:p>
            <a:r>
              <a:rPr lang="en-US" dirty="0" smtClean="0"/>
              <a:t>... and returns a </a:t>
            </a:r>
            <a:r>
              <a:rPr lang="en-US" dirty="0" err="1" smtClean="0"/>
              <a:t>boolean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... which we deduced is whether our license is valid.</a:t>
            </a:r>
          </a:p>
          <a:p>
            <a:r>
              <a:rPr lang="en-US" dirty="0" smtClean="0"/>
              <a:t>Jackpot!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95" y="1845734"/>
            <a:ext cx="2400635" cy="95263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95" y="2906741"/>
            <a:ext cx="3648584" cy="17909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699375" y="2549525"/>
            <a:ext cx="247650" cy="39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2281" y="2365374"/>
            <a:ext cx="644525" cy="58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5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USB debugging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62" y="1993449"/>
            <a:ext cx="2322270" cy="4130241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34" y="1993449"/>
            <a:ext cx="2326246" cy="4131154"/>
          </a:xfrm>
        </p:spPr>
      </p:pic>
      <p:sp>
        <p:nvSpPr>
          <p:cNvPr id="2" name="TextBox 1"/>
          <p:cNvSpPr txBox="1"/>
          <p:nvPr/>
        </p:nvSpPr>
        <p:spPr>
          <a:xfrm>
            <a:off x="3510432" y="4543217"/>
            <a:ext cx="14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Tap 7 times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3268494" y="4912549"/>
            <a:ext cx="990874" cy="69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</p:cNvCxnSpPr>
          <p:nvPr/>
        </p:nvCxnSpPr>
        <p:spPr>
          <a:xfrm>
            <a:off x="8080499" y="2682015"/>
            <a:ext cx="820310" cy="61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31563" y="2312683"/>
            <a:ext cx="14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Enable me!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03" y="1993448"/>
            <a:ext cx="2323260" cy="41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hacking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make the app think we have a valid license</a:t>
            </a:r>
          </a:p>
          <a:p>
            <a:r>
              <a:rPr lang="en-US" dirty="0" smtClean="0"/>
              <a:t>Plan: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 Find out where the dialog is being created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Find out how it decides whether the license is valid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3. Make the app accept our license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A: Reverse engineer the license checking algorithm to generate valid keys (“</a:t>
            </a:r>
            <a:r>
              <a:rPr lang="en-US" dirty="0" err="1" smtClean="0"/>
              <a:t>keygen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Pro: Users will not have to install a modified app</a:t>
            </a:r>
          </a:p>
          <a:p>
            <a:pPr lvl="1"/>
            <a:r>
              <a:rPr lang="en-US" dirty="0" smtClean="0"/>
              <a:t>Con: More time consuming (may be impossible)</a:t>
            </a:r>
          </a:p>
          <a:p>
            <a:endParaRPr lang="en-US" dirty="0" smtClean="0"/>
          </a:p>
          <a:p>
            <a:r>
              <a:rPr lang="en-US" dirty="0" smtClean="0"/>
              <a:t>B: Patch the method to always return true (“crack”)</a:t>
            </a:r>
          </a:p>
          <a:p>
            <a:pPr lvl="1"/>
            <a:r>
              <a:rPr lang="en-US" dirty="0" smtClean="0"/>
              <a:t>Pro: Much easier compared to method A</a:t>
            </a:r>
          </a:p>
          <a:p>
            <a:pPr lvl="1"/>
            <a:r>
              <a:rPr lang="en-US" dirty="0" smtClean="0"/>
              <a:t>Con: Users have to install a modified app</a:t>
            </a:r>
          </a:p>
          <a:p>
            <a:endParaRPr lang="en-US" dirty="0"/>
          </a:p>
          <a:p>
            <a:r>
              <a:rPr lang="en-US" dirty="0" smtClean="0"/>
              <a:t>C: Runtime hook using </a:t>
            </a:r>
            <a:r>
              <a:rPr lang="en-US" dirty="0" err="1" smtClean="0"/>
              <a:t>Xposed</a:t>
            </a:r>
            <a:endParaRPr lang="en-US" dirty="0" smtClean="0"/>
          </a:p>
          <a:p>
            <a:pPr lvl="1"/>
            <a:r>
              <a:rPr lang="en-US" dirty="0" smtClean="0"/>
              <a:t>Pro: No modified app, not much harder to make than method B</a:t>
            </a:r>
          </a:p>
          <a:p>
            <a:pPr lvl="1"/>
            <a:r>
              <a:rPr lang="en-US" dirty="0" smtClean="0"/>
              <a:t>Con: Only works if the user has </a:t>
            </a:r>
            <a:r>
              <a:rPr lang="en-US" dirty="0" err="1" smtClean="0"/>
              <a:t>Xposed</a:t>
            </a:r>
            <a:r>
              <a:rPr lang="en-US" dirty="0" smtClean="0"/>
              <a:t> installed (requires unlocked bootloader + root)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B: Return value 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46815" cy="4023360"/>
          </a:xfrm>
        </p:spPr>
        <p:txBody>
          <a:bodyPr/>
          <a:lstStyle/>
          <a:p>
            <a:r>
              <a:rPr lang="en-US" dirty="0" smtClean="0"/>
              <a:t>Open up </a:t>
            </a:r>
            <a:r>
              <a:rPr lang="en-US" dirty="0" err="1" smtClean="0"/>
              <a:t>a.smali</a:t>
            </a:r>
            <a:endParaRPr lang="en-US" dirty="0" smtClean="0"/>
          </a:p>
          <a:p>
            <a:r>
              <a:rPr lang="en-US" dirty="0"/>
              <a:t>Look for </a:t>
            </a:r>
            <a:r>
              <a:rPr lang="en-US" dirty="0" smtClean="0"/>
              <a:t>a method with the signature: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a(String)</a:t>
            </a:r>
          </a:p>
          <a:p>
            <a:r>
              <a:rPr lang="en-US" dirty="0" smtClean="0"/>
              <a:t>Make it always return true!</a:t>
            </a:r>
          </a:p>
          <a:p>
            <a:pPr lvl="1"/>
            <a:r>
              <a:rPr lang="en-US" dirty="0" smtClean="0"/>
              <a:t>CTRL-F for “return” operation(s)</a:t>
            </a:r>
          </a:p>
          <a:p>
            <a:pPr lvl="1"/>
            <a:r>
              <a:rPr lang="en-US" dirty="0" smtClean="0"/>
              <a:t>Luckily, there’s only one in this case...</a:t>
            </a:r>
          </a:p>
          <a:p>
            <a:r>
              <a:rPr lang="en-US" dirty="0"/>
              <a:t>Meaning: return the value stored in v2</a:t>
            </a:r>
          </a:p>
          <a:p>
            <a:r>
              <a:rPr lang="en-US" dirty="0"/>
              <a:t>So... we just </a:t>
            </a:r>
            <a:r>
              <a:rPr lang="en-US" dirty="0" smtClean="0"/>
              <a:t>have to write </a:t>
            </a:r>
            <a:r>
              <a:rPr lang="en-US" dirty="0"/>
              <a:t>“true” to v2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26" y="1845734"/>
            <a:ext cx="2114845" cy="288647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85660" y="3582785"/>
            <a:ext cx="507077" cy="332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6" y="1845734"/>
            <a:ext cx="2067213" cy="3219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B: Return value 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46815" cy="4023360"/>
          </a:xfrm>
        </p:spPr>
        <p:txBody>
          <a:bodyPr/>
          <a:lstStyle/>
          <a:p>
            <a:r>
              <a:rPr lang="en-US" dirty="0" smtClean="0"/>
              <a:t>How do we do that?</a:t>
            </a:r>
          </a:p>
          <a:p>
            <a:r>
              <a:rPr lang="en-US" dirty="0" smtClean="0"/>
              <a:t>Solution: Just store the value 0x1 in v2!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const</a:t>
            </a:r>
            <a:r>
              <a:rPr lang="en-US" dirty="0" smtClean="0"/>
              <a:t>/4 instruction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/4 {destination}, {value}</a:t>
            </a:r>
          </a:p>
          <a:p>
            <a:pPr lvl="1"/>
            <a:r>
              <a:rPr lang="en-US" dirty="0" smtClean="0"/>
              <a:t>destination = v2</a:t>
            </a:r>
          </a:p>
          <a:p>
            <a:pPr lvl="1"/>
            <a:r>
              <a:rPr lang="en-US" dirty="0" smtClean="0"/>
              <a:t>value = 0x1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26" y="1845734"/>
            <a:ext cx="2114845" cy="288647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8523960" y="3582785"/>
            <a:ext cx="507077" cy="332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69400" y="3636587"/>
            <a:ext cx="1231900" cy="203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hacking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make the app think we have a valid license</a:t>
            </a:r>
          </a:p>
          <a:p>
            <a:r>
              <a:rPr lang="en-US" dirty="0" smtClean="0"/>
              <a:t>Plan: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 Find out where the dialog is being created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Find out how it decides whether the license is valid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Make the app accept our license </a:t>
            </a:r>
            <a:r>
              <a:rPr lang="en-US" dirty="0">
                <a:solidFill>
                  <a:schemeClr val="accent5"/>
                </a:solidFill>
              </a:rPr>
              <a:t>✓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Recompiling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88412"/>
          </a:xfrm>
        </p:spPr>
        <p:txBody>
          <a:bodyPr/>
          <a:lstStyle/>
          <a:p>
            <a:r>
              <a:rPr lang="en-US" dirty="0" err="1" smtClean="0"/>
              <a:t>Apktool</a:t>
            </a:r>
            <a:r>
              <a:rPr lang="en-US" dirty="0" smtClean="0"/>
              <a:t> to the rescue, again!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./apktool.sh b </a:t>
            </a:r>
            <a:r>
              <a:rPr lang="en-US" dirty="0" err="1" smtClean="0"/>
              <a:t>HackMe</a:t>
            </a:r>
            <a:r>
              <a:rPr lang="en-US" dirty="0" smtClean="0"/>
              <a:t>-decompiled -o </a:t>
            </a:r>
            <a:r>
              <a:rPr lang="en-US" dirty="0" err="1" smtClean="0"/>
              <a:t>HackMe-unsigned.apk</a:t>
            </a:r>
            <a:endParaRPr lang="en-US" dirty="0" smtClean="0"/>
          </a:p>
        </p:txBody>
      </p:sp>
      <p:cxnSp>
        <p:nvCxnSpPr>
          <p:cNvPr id="5" name="Straight Arrow Connector 4"/>
          <p:cNvCxnSpPr>
            <a:stCxn id="6" idx="0"/>
            <a:endCxn id="22" idx="2"/>
          </p:cNvCxnSpPr>
          <p:nvPr/>
        </p:nvCxnSpPr>
        <p:spPr>
          <a:xfrm flipH="1" flipV="1">
            <a:off x="6181937" y="2905146"/>
            <a:ext cx="2074332" cy="122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34172" y="4129640"/>
            <a:ext cx="384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(recompiled, unsigned) APK file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0"/>
            <a:endCxn id="21" idx="2"/>
          </p:cNvCxnSpPr>
          <p:nvPr/>
        </p:nvCxnSpPr>
        <p:spPr>
          <a:xfrm flipH="1" flipV="1">
            <a:off x="3750464" y="2905148"/>
            <a:ext cx="847718" cy="122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0830" y="4129640"/>
            <a:ext cx="2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(decompiled) directory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3" idx="0"/>
            <a:endCxn id="20" idx="2"/>
          </p:cNvCxnSpPr>
          <p:nvPr/>
        </p:nvCxnSpPr>
        <p:spPr>
          <a:xfrm flipV="1">
            <a:off x="1765055" y="2905146"/>
            <a:ext cx="768616" cy="122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23" y="4129640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(recompile) mode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32206" y="2572637"/>
            <a:ext cx="202929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60074" y="2572639"/>
            <a:ext cx="2180779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65793" y="2572637"/>
            <a:ext cx="2632288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69808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the META-INF folder?</a:t>
            </a:r>
          </a:p>
          <a:p>
            <a:pPr lvl="1"/>
            <a:r>
              <a:rPr lang="en-US" dirty="0" smtClean="0"/>
              <a:t>Prevents people (like us) from making unofficial modifications</a:t>
            </a:r>
          </a:p>
          <a:p>
            <a:pPr lvl="1"/>
            <a:r>
              <a:rPr lang="en-US" dirty="0" smtClean="0"/>
              <a:t>You will need to re-sign your APK file!</a:t>
            </a:r>
          </a:p>
          <a:p>
            <a:endParaRPr lang="en-US" dirty="0" smtClean="0"/>
          </a:p>
          <a:p>
            <a:r>
              <a:rPr lang="en-US" dirty="0" smtClean="0"/>
              <a:t>./signapk.sh </a:t>
            </a:r>
            <a:r>
              <a:rPr lang="en-US" dirty="0" err="1" smtClean="0"/>
              <a:t>HackMe-unsigned.apk</a:t>
            </a:r>
            <a:r>
              <a:rPr lang="en-US" dirty="0" smtClean="0"/>
              <a:t> </a:t>
            </a:r>
            <a:r>
              <a:rPr lang="en-US" dirty="0" err="1" smtClean="0"/>
              <a:t>HackMe-new.apk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0"/>
            <a:endCxn id="11" idx="2"/>
          </p:cNvCxnSpPr>
          <p:nvPr/>
        </p:nvCxnSpPr>
        <p:spPr>
          <a:xfrm flipH="1" flipV="1">
            <a:off x="5749637" y="3749037"/>
            <a:ext cx="376843" cy="1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1243" y="4950498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(signed) APK file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0"/>
            <a:endCxn id="10" idx="2"/>
          </p:cNvCxnSpPr>
          <p:nvPr/>
        </p:nvCxnSpPr>
        <p:spPr>
          <a:xfrm flipV="1">
            <a:off x="3192796" y="3749038"/>
            <a:ext cx="448181" cy="106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0479" y="4811999"/>
            <a:ext cx="262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(unsigned) APK file</a:t>
            </a:r>
          </a:p>
          <a:p>
            <a:pPr algn="ctr"/>
            <a:r>
              <a:rPr lang="en-US" dirty="0" smtClean="0"/>
              <a:t>(created in last step)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77196" y="3416529"/>
            <a:ext cx="2327561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32466" y="3416528"/>
            <a:ext cx="1834341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the original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34579"/>
          </a:xfrm>
        </p:spPr>
        <p:txBody>
          <a:bodyPr/>
          <a:lstStyle/>
          <a:p>
            <a:r>
              <a:rPr lang="en-US" dirty="0"/>
              <a:t>If you try to install the APK, you will get an error!</a:t>
            </a:r>
          </a:p>
          <a:p>
            <a:pPr lvl="1"/>
            <a:r>
              <a:rPr lang="en-US" dirty="0"/>
              <a:t>Your signing key is different from the original author’s</a:t>
            </a:r>
          </a:p>
          <a:p>
            <a:pPr lvl="1"/>
            <a:r>
              <a:rPr lang="en-US" dirty="0"/>
              <a:t>Only APK files signed with the same key can be upgraded</a:t>
            </a:r>
          </a:p>
          <a:p>
            <a:pPr lvl="1"/>
            <a:r>
              <a:rPr lang="en-US" dirty="0"/>
              <a:t>Solution: uninstall the original app </a:t>
            </a:r>
            <a:r>
              <a:rPr lang="en-US" dirty="0" smtClean="0"/>
              <a:t>first</a:t>
            </a:r>
          </a:p>
          <a:p>
            <a:endParaRPr lang="en-US" dirty="0"/>
          </a:p>
          <a:p>
            <a:r>
              <a:rPr lang="en-US" dirty="0" smtClean="0"/>
              <a:t>./</a:t>
            </a:r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/>
              <a:t>shell pm uninstall </a:t>
            </a:r>
            <a:r>
              <a:rPr lang="en-US" dirty="0" err="1"/>
              <a:t>com.crossbowffs.hackme</a:t>
            </a:r>
            <a:endParaRPr lang="en-US" dirty="0"/>
          </a:p>
        </p:txBody>
      </p:sp>
      <p:cxnSp>
        <p:nvCxnSpPr>
          <p:cNvPr id="5" name="Straight Arrow Connector 4"/>
          <p:cNvCxnSpPr>
            <a:stCxn id="6" idx="0"/>
            <a:endCxn id="7" idx="2"/>
          </p:cNvCxnSpPr>
          <p:nvPr/>
        </p:nvCxnSpPr>
        <p:spPr>
          <a:xfrm flipV="1">
            <a:off x="4962699" y="4053039"/>
            <a:ext cx="0" cy="76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06240" y="4813069"/>
            <a:ext cx="15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663" y="3720530"/>
            <a:ext cx="2660072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new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62979"/>
          </a:xfrm>
        </p:spPr>
        <p:txBody>
          <a:bodyPr/>
          <a:lstStyle/>
          <a:p>
            <a:r>
              <a:rPr lang="en-US" dirty="0" smtClean="0"/>
              <a:t>And now for the moment of truth...</a:t>
            </a:r>
          </a:p>
          <a:p>
            <a:endParaRPr lang="en-US" dirty="0"/>
          </a:p>
          <a:p>
            <a:r>
              <a:rPr lang="en-US" dirty="0" smtClean="0"/>
              <a:t>./</a:t>
            </a:r>
            <a:r>
              <a:rPr lang="en-US" dirty="0" err="1" smtClean="0"/>
              <a:t>adb</a:t>
            </a:r>
            <a:r>
              <a:rPr lang="en-US" dirty="0" smtClean="0"/>
              <a:t> install </a:t>
            </a:r>
            <a:r>
              <a:rPr lang="en-US" dirty="0" err="1" smtClean="0"/>
              <a:t>HackMe-new.apk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27318" y="2764566"/>
            <a:ext cx="1862050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6" idx="0"/>
            <a:endCxn id="4" idx="2"/>
          </p:cNvCxnSpPr>
          <p:nvPr/>
        </p:nvCxnSpPr>
        <p:spPr>
          <a:xfrm flipV="1">
            <a:off x="3358343" y="3097075"/>
            <a:ext cx="0" cy="73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43696" y="3831241"/>
            <a:ext cx="16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Signed APK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(</a:t>
            </a:r>
            <a:r>
              <a:rPr lang="en-US" dirty="0" err="1" smtClean="0"/>
              <a:t>questions.size</a:t>
            </a:r>
            <a:r>
              <a:rPr lang="en-US" dirty="0" smtClean="0"/>
              <a:t>() == 0) { </a:t>
            </a:r>
            <a:r>
              <a:rPr lang="en-US" dirty="0" err="1" smtClean="0"/>
              <a:t>class.dismiss</a:t>
            </a:r>
            <a:r>
              <a:rPr lang="en-US" dirty="0" smtClean="0"/>
              <a:t>();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can use ADB to install APK files!</a:t>
            </a:r>
            <a:endParaRPr lang="en-US" dirty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HackMe.apk</a:t>
            </a:r>
            <a:endParaRPr lang="en-US" dirty="0"/>
          </a:p>
          <a:p>
            <a:pPr lvl="1"/>
            <a:r>
              <a:rPr lang="en-US" dirty="0" smtClean="0"/>
              <a:t>You may have to confirm “OK” on your phone</a:t>
            </a:r>
          </a:p>
          <a:p>
            <a:endParaRPr lang="en-US" dirty="0"/>
          </a:p>
          <a:p>
            <a:r>
              <a:rPr lang="en-US" dirty="0" smtClean="0"/>
              <a:t>Done? Try a few random keys!</a:t>
            </a:r>
          </a:p>
          <a:p>
            <a:r>
              <a:rPr lang="en-US" dirty="0" smtClean="0"/>
              <a:t>Clearly, random guessing isn’t practical...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10204"/>
            <a:ext cx="4937125" cy="3894843"/>
          </a:xfrm>
        </p:spPr>
      </p:pic>
    </p:spTree>
    <p:extLst>
      <p:ext uri="{BB962C8B-B14F-4D97-AF65-F5344CB8AC3E}">
        <p14:creationId xmlns:p14="http://schemas.microsoft.com/office/powerpoint/2010/main" val="34503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Make the app accept our license code</a:t>
            </a:r>
          </a:p>
          <a:p>
            <a:r>
              <a:rPr lang="en-US" sz="2400" dirty="0" smtClean="0"/>
              <a:t>2. ???</a:t>
            </a:r>
          </a:p>
          <a:p>
            <a:r>
              <a:rPr lang="en-US" sz="2400" dirty="0" smtClean="0"/>
              <a:t>3. Profit!</a:t>
            </a:r>
          </a:p>
        </p:txBody>
      </p:sp>
    </p:spTree>
    <p:extLst>
      <p:ext uri="{BB962C8B-B14F-4D97-AF65-F5344CB8AC3E}">
        <p14:creationId xmlns:p14="http://schemas.microsoft.com/office/powerpoint/2010/main" val="9093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(Application) Package</a:t>
            </a:r>
          </a:p>
          <a:p>
            <a:r>
              <a:rPr lang="en-US" dirty="0" smtClean="0"/>
              <a:t>… which was based on the JAR (Java Archive) format…</a:t>
            </a:r>
          </a:p>
          <a:p>
            <a:r>
              <a:rPr lang="en-US" dirty="0" smtClean="0"/>
              <a:t>… which was based on the ZIP format.</a:t>
            </a:r>
          </a:p>
          <a:p>
            <a:endParaRPr lang="en-US" dirty="0"/>
          </a:p>
          <a:p>
            <a:r>
              <a:rPr lang="en-US" dirty="0" smtClean="0"/>
              <a:t>In other words, APK files are ZIP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an APK file</a:t>
            </a: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36" y="1846263"/>
            <a:ext cx="7080853" cy="4022725"/>
          </a:xfrm>
        </p:spPr>
      </p:pic>
    </p:spTree>
    <p:extLst>
      <p:ext uri="{BB962C8B-B14F-4D97-AF65-F5344CB8AC3E}">
        <p14:creationId xmlns:p14="http://schemas.microsoft.com/office/powerpoint/2010/main" val="7472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4581</TotalTime>
  <Words>2571</Words>
  <Application>Microsoft Office PowerPoint</Application>
  <PresentationFormat>Widescreen</PresentationFormat>
  <Paragraphs>443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Corbel</vt:lpstr>
      <vt:lpstr>Calibri Light</vt:lpstr>
      <vt:lpstr>Calibri</vt:lpstr>
      <vt:lpstr>ＭＳ Ｐゴシック</vt:lpstr>
      <vt:lpstr>Wingdings</vt:lpstr>
      <vt:lpstr>Wingdings 2</vt:lpstr>
      <vt:lpstr>宋体</vt:lpstr>
      <vt:lpstr>Banded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Retrospect</vt:lpstr>
      <vt:lpstr>Intro to Android Reverse Engineering</vt:lpstr>
      <vt:lpstr>Who am I?</vt:lpstr>
      <vt:lpstr>Why should you care?</vt:lpstr>
      <vt:lpstr>Setting up</vt:lpstr>
      <vt:lpstr>Enabling USB debugging</vt:lpstr>
      <vt:lpstr>Installing the app</vt:lpstr>
      <vt:lpstr>Our task</vt:lpstr>
      <vt:lpstr>What is an APK?</vt:lpstr>
      <vt:lpstr>Inside an APK file</vt:lpstr>
      <vt:lpstr>Inside an APK file</vt:lpstr>
      <vt:lpstr>Inside an APK file</vt:lpstr>
      <vt:lpstr>AndroidManifest.xml</vt:lpstr>
      <vt:lpstr>Apktool to the rescue!</vt:lpstr>
      <vt:lpstr>AndroidManifest.xml, take two</vt:lpstr>
      <vt:lpstr>ProGuard</vt:lpstr>
      <vt:lpstr>Finding the code</vt:lpstr>
      <vt:lpstr>It’s hacking time!</vt:lpstr>
      <vt:lpstr>And now… a lesson on strings</vt:lpstr>
      <vt:lpstr>Resource IDs</vt:lpstr>
      <vt:lpstr>Resource IDs</vt:lpstr>
      <vt:lpstr>Finding our strings</vt:lpstr>
      <vt:lpstr>Finding our strings</vt:lpstr>
      <vt:lpstr>Finding our strings</vt:lpstr>
      <vt:lpstr>By the power of CTRL-F!</vt:lpstr>
      <vt:lpstr>It’s hacking time!</vt:lpstr>
      <vt:lpstr>DEX file format</vt:lpstr>
      <vt:lpstr>What is Smali?</vt:lpstr>
      <vt:lpstr>Variables in Smali</vt:lpstr>
      <vt:lpstr>Conditionals in Smali</vt:lpstr>
      <vt:lpstr>Conditionals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Method calls in Smali</vt:lpstr>
      <vt:lpstr>Back to our example...</vt:lpstr>
      <vt:lpstr>Reconstructing source code</vt:lpstr>
      <vt:lpstr>Finding the data origin</vt:lpstr>
      <vt:lpstr>Found it!</vt:lpstr>
      <vt:lpstr>Are we there yet?</vt:lpstr>
      <vt:lpstr>It’s hacking time!</vt:lpstr>
      <vt:lpstr>Three methods</vt:lpstr>
      <vt:lpstr>Plan B: Return value patching</vt:lpstr>
      <vt:lpstr>Plan B: Return value patching</vt:lpstr>
      <vt:lpstr>It’s hacking time!</vt:lpstr>
      <vt:lpstr>Recompiling your app</vt:lpstr>
      <vt:lpstr>Signing your app</vt:lpstr>
      <vt:lpstr>Uninstalling the original app</vt:lpstr>
      <vt:lpstr>Installing the new app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Android Reverse Engineering</dc:title>
  <dc:creator>Andrew Sun</dc:creator>
  <cp:lastModifiedBy>Andrew Sun</cp:lastModifiedBy>
  <cp:revision>219</cp:revision>
  <dcterms:created xsi:type="dcterms:W3CDTF">2016-03-11T01:56:03Z</dcterms:created>
  <dcterms:modified xsi:type="dcterms:W3CDTF">2016-04-09T13:43:19Z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