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94677"/>
  </p:normalViewPr>
  <p:slideViewPr>
    <p:cSldViewPr snapToGrid="0">
      <p:cViewPr varScale="1">
        <p:scale>
          <a:sx n="85" d="100"/>
          <a:sy n="85" d="100"/>
        </p:scale>
        <p:origin x="17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D0021-F7E3-A8C8-16EC-8E79C89B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B3214-E766-6AA9-D2EE-C9BD799B4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4DE23-8B68-03C8-B37C-396D6DF60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A0366-8E95-2314-1E23-7A70E89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97BD84-FB92-B939-C6D3-0E403D18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08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3FED7-D7E9-99DD-2C42-26E932E0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ABD88-EA90-D8FD-948B-BE1065588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F7E97-8939-521F-667A-B55D7349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715C-0742-76B1-093F-B87C21D8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85F9F-A80C-D3E2-DDAB-9ACAE46B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15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34F57-D467-2A52-6F04-99D9666EE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D1A66-C0EE-6E37-3250-EA1169F56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BEBE-B281-4B46-AA06-11B4B39C7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458AD-C5EC-9DA2-F549-9DE1AE9EF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BEC6-E49F-C917-0FC9-303FED331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79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B7A45-B41E-DAAE-1448-A25753B3D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E25CF-63A7-45E0-5A51-0A07F6BED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985B9-B279-0A5C-A469-EAF8B4E0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021F-C156-7E0F-E07A-DAB34AD33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A6574-E575-3AEC-9853-11A8BF7B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241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5D4F-6844-CFA2-A926-E829C77E1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58882-E44C-8F4B-32D0-AFD5A36F3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A3E6-BA41-E149-39B2-AA1497CE6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DBD7A-1401-DB6F-0A00-A92D1D4C6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AF41-CB84-0FFD-6331-B9F524E6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8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EA9F-850A-96D5-9D30-557DA5A1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4D8F6-E50D-8EAA-4267-9DE3C1052F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2BAD4-6942-9FCB-6C10-1B8197A4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088A1-DDB1-C689-8856-2929FFEF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0E315-D9FE-164C-19BE-588B676A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9B69E-6DE5-B2D4-97F6-88C551039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0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B8956-4A8C-908B-1679-CA33F6ACB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D7CE7-2A05-7C4A-32C2-79B017866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8B4E8-5DF7-F9AE-1C41-20824E082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207C08-FE37-7549-C14D-2ED64309C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A7E8EC-9700-4DBF-CB2F-ADBED57B03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504D6-9188-FD74-05F5-A8E599008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2924E1-066A-8A64-6A08-B4BB2BAE5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7C57CF-74BF-4C2D-14C6-1C84B4AA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97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E6C2-9979-EB38-A520-D762EF462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062FA-9803-C6BD-0BA5-8775F3B30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9172-F635-8123-811A-416EACCFB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502FEE-23DB-DB59-0F3D-40CBAB07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5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19775D-F8F8-0D5D-1CB6-B78CAD7DB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A96FD9-E5F4-44AB-11FB-2055605E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A3C47-9F9B-36EA-AFD2-F0D1E577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16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B6C8-B989-7603-C5FE-7D8C2EE8F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A7232-F57C-2B0B-236B-84050994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4FEE7-3757-CBC6-4816-4600AEED4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F04BA-F8D1-33E6-D8A6-51A14397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4DC4F1-FCEB-0939-9647-263C3CE0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08256-DBDA-BE5C-83E9-CE7EE69BE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40748-6C0A-2B62-473C-19F7F992F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CE090-1583-B07E-3EF6-3414DEF28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D4146A-A3BB-8A86-7E5F-C0148E07A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CDD3-A734-EA79-1AE2-C265F0B5A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4AEB4-90B1-63BE-EECB-8EC494D5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4E3DC-886E-3575-BE0F-F67936DBA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87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DD5C3-710B-79D1-052E-B300BCBF1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1680A-0633-C6D4-2683-7EC82CE95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22FB4-B3AE-36CD-7DFD-40704C68B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3381C-247C-0649-AE8C-321113FA5975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7065-A231-2EE8-984F-9CF44F1E4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A618E-3797-7FF5-063A-A2EC7CB17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074899-43B0-DB4D-9682-741638D21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6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4B35BC-4E81-D546-632A-6B6F229F65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93338"/>
            <a:ext cx="9144000" cy="3274592"/>
          </a:xfrm>
        </p:spPr>
        <p:txBody>
          <a:bodyPr anchor="ctr">
            <a:normAutofit/>
          </a:bodyPr>
          <a:lstStyle/>
          <a:p>
            <a:r>
              <a:rPr lang="en-US" sz="7200" dirty="0"/>
              <a:t>From Data to Action: 30/60/90 Implementation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DD6648-94EA-9157-5C13-1F699DE91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14052"/>
            <a:ext cx="9144000" cy="651910"/>
          </a:xfrm>
        </p:spPr>
        <p:txBody>
          <a:bodyPr anchor="ctr">
            <a:normAutofit/>
          </a:bodyPr>
          <a:lstStyle/>
          <a:p>
            <a:r>
              <a:rPr lang="en-US"/>
              <a:t>By: Apurva Bhave, Ph.D.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286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/>
          <a:lstStyle/>
          <a:p>
            <a:pPr algn="l"/>
            <a:r>
              <a:rPr sz="2800"/>
              <a:t>Site Rollout (Weeks 1–4) — San Francisco County Office of Education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788" y="914401"/>
            <a:ext cx="11247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600" dirty="0"/>
              <a:t>Goal (30 days): Stand up Tier-1 &amp; Tier-2 attendance routines; ≥85% contact; ≥90% 3/6/9 on-time; ≥0.5 pp improvement for focus subgroups.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8788" y="1554480"/>
          <a:ext cx="11155680" cy="47000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1 (Launch)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2 (Operate)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3 (Tighten)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4 (Review &amp; Adjust)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Principal / Site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Kickoff; set targets; approve scripts; publish cadence (weekly stand-up + monthly share-out).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Run weekly stand-up; remove blockers; spotlight wins.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Share bright spots; address fidelity gaps.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30-day review; update targets; board/cabinet note.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AP (Attendance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Build 3/6/9 rosters; train staff; start 'attendance minute' in advisory.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Daily 3/6/9 monitoring; ensure same-day outreach.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Classroom sweeps; tardy→present conversions; fidelity spot-checks.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Retrain weak spots; refresh rosters; plan next 30 days.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Attendance / Front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SIS cleanup; confirm contacts; load SMS lists; launch Tier-1 text/email.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Daily Tier-1 nudges; same-day calls for 2nd absence.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Chase unreachable families; update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Reconcile SIS; export contact &amp; completion metrics.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Counselor / Case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Review caseload; schedule check-ins for at-risk; prep care-team flow.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Start Tier-2 3/6/9 check-ins; log outcomes.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Escalate Tier-3; convene care team as needed.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Summarize student outcomes; handoffs for next cycle.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Family Ambassador / Liaison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Translate comms; verify preferred channels; host intro office hours.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Weekly office hours; feedback loop to AP.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Attendance celebration setup (recognition, incentives).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Quick pulse survey; report insights.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Student Services (Transportation/Health)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Fast-track transport referrals; hold clinic/telehealth blocks.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Fulfill passes within 48h; confirm appointments.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Fix routing issues; track utilization.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30-day service report; close gaps.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EL Coordinator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Identify EL roster; home-language comms pack.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Start EL tutoring/incentives; track attendance.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Review session attendance; adjust schedule.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Set next-month targets &amp; outreach.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SPED Lead / Case Managers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Attendance plan for top-risk students; parent outreach plan.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Case-manager cadence; document accommodations.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Verify follow-through; problem-solve barriers.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Update IEP teams with attendance status.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Data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Baseline mini-dashboard (All + focus subgroups).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First weekly update: coverage, 3/6/9 completion.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Add gap-to-All view; call out bright spots.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 dirty="0"/>
                        <a:t>30-day report; next-month targets.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8788" y="6035041"/>
            <a:ext cx="1124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Track weekly: % 3/6/9 on-time; family contact coverage; tardy→present conversions; transport referrals fulfilled; subgroup gap vs All   |   Cadence: Monthly KPI update; biweekly 3/6/9 review; quarterly gap review &amp; pivots   |   Targets (30 days): All Students −0.5 pp; each focus subgroup gap −0.5 pp; ≥90% 3/6/9 on-time; ≥85% family contact coverage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772"/>
          </a:xfrm>
        </p:spPr>
        <p:txBody>
          <a:bodyPr/>
          <a:lstStyle/>
          <a:p>
            <a:pPr algn="l"/>
            <a:r>
              <a:rPr sz="2800" dirty="0"/>
              <a:t>Site Rollout (Weeks 1–4) — Burbank Unified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8788" y="914401"/>
            <a:ext cx="11247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600"/>
              <a:t>Goal (30 days): Same cadence; prioritize middle grades + top-gap subgroups; ≥85% contact; ≥90% 3/6/9 on-time; ≥0.5 pp gap reduction.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8788" y="1554480"/>
          <a:ext cx="11155680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31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1 (Launch)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2 (Operate)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3 (Tighten)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200" b="1"/>
                        <a:t>Week 4 (Review &amp; Adjust)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Principal / Site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Kickoff; targets; scripts; cadence.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Weekly stand-up; unblock.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Share bright spots; address gaps.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30-day review; update plan; share-out.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AP (Attendance Lead)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3/6/9 rosters; staff training; advisory 'attendance minute.'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Daily monitoring; same-day outreach.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Hall sweeps; tardy→present; fidelity checks.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Retrain; refresh rosters; next cycle.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Attendance / Front 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SIS cleanup; contact verification; start Tier-1 SMS/email.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Daily nudges; second-day absence calls.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Contact hygiene; reach hard-to-reach.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Reconcile &amp; export metrics.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Counselor / Case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Caseload review; schedule Tier-2.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Tier-2 check-ins begin; log outcomes.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Escalate Tier-3; care-team mtg.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Outcome summary; handoffs.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Family Liaison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Translate; confirm channels; intro office hours.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Weekly hours; feedback loop.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Recognition events.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Family pulse survey.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Student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Transport referral queue + clinic blocks.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48h fulfillment SLA.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Routing fixes; utilization.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30-day service report.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EL Coordinator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EL roster; home-language comms.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Tutoring/incentives start; track.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Attendance review; adjust.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Next-month plan.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SPED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Plan for top-risk SPED students.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Case-manager cadence &amp; family contact.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Barrier solving; verify supports.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IEP updates on attendance.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Data Lead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Baseline dashboard (All + focus).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Weekly update: coverage &amp; completion.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Add gap view; highlight wins.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sz="1100" b="0"/>
                        <a:t>30-day report &amp; targets.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8788" y="6035041"/>
            <a:ext cx="11247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/>
              <a:t>Track weekly: % 3/6/9 on-time; family contact coverage; tardy→present conversions; transport referrals fulfilled; subgroup gap vs All   |   Cadence: Monthly KPI update; biweekly 3/6/9 review; quarterly gap review &amp; pivots   |   Targets (30 days): All Students −0.5 pp; each focus subgroup gap −0.5 pp; ≥90% 3/6/9 on-time; ≥85% family contact coverage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4CB27-02B5-3B2A-C09B-1361A5A78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/>
              <a:t>Appendix (Data &amp; Methods) – add two clarifiers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5B4C2-66B6-4BD9-5AF3-F64A78BE8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b="1"/>
              <a:t>Rate math:</a:t>
            </a:r>
            <a:r>
              <a:rPr lang="en-US" sz="2000"/>
              <a:t> chronic_absent_rate = chronic_absent_count / cohort (rates shown as % in visuals).</a:t>
            </a:r>
          </a:p>
          <a:p>
            <a:r>
              <a:rPr lang="en-US" sz="2000" b="1"/>
              <a:t>Suppression rule:</a:t>
            </a:r>
            <a:r>
              <a:rPr lang="en-US" sz="2000"/>
              <a:t> </a:t>
            </a:r>
            <a:r>
              <a:rPr lang="en-US" sz="2000" b="1"/>
              <a:t>no rate</a:t>
            </a:r>
            <a:r>
              <a:rPr lang="en-US" sz="2000"/>
              <a:t> displayed when cohort &lt; 10 to protect privacy; footnote charts accordingly.</a:t>
            </a:r>
          </a:p>
          <a:p>
            <a:r>
              <a:rPr lang="en-US" sz="2000" b="1"/>
              <a:t>Reproducibility:</a:t>
            </a:r>
            <a:r>
              <a:rPr lang="en-US" sz="2000"/>
              <a:t> paths:</a:t>
            </a:r>
          </a:p>
          <a:p>
            <a:r>
              <a:rPr lang="en-US" sz="2000"/>
              <a:t>data/01_caldashboard/processed/kpi_chronic_wide_all_levels.csv</a:t>
            </a:r>
          </a:p>
          <a:p>
            <a:r>
              <a:rPr lang="en-US" sz="2000"/>
              <a:t>projects/01_california-dashboard-replica/assets/*.png</a:t>
            </a: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018806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F7421-4C7B-818C-4027-4933674F8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dirty="0"/>
              <a:t>Root-Cause Hypotheses (evidence-informed)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0CB00-89B6-87B3-91D7-2A943C8B7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1400" b="1"/>
              <a:t>Middle-grades engagement (GR 7–8).</a:t>
            </a:r>
            <a:r>
              <a:rPr lang="en-US" sz="1400"/>
              <a:t> Transitions, changing schedules, and weaker sense of belonging in early adolescence lead to sharp attendance dips. Advisory time is not consistently used for attendance nudges.</a:t>
            </a:r>
          </a:p>
          <a:p>
            <a:r>
              <a:rPr lang="en-US" sz="1400" b="1"/>
              <a:t>Targeted trust-building for Black/African American students.</a:t>
            </a:r>
            <a:r>
              <a:rPr lang="en-US" sz="1400"/>
              <a:t> Families report communication that is more reactive than proactive; limited access to culturally responsive mentors and activities diminishes re-engagement.</a:t>
            </a:r>
          </a:p>
          <a:p>
            <a:r>
              <a:rPr lang="en-US" sz="1400" b="1"/>
              <a:t>Elementary logistics (TK–8).</a:t>
            </a:r>
            <a:r>
              <a:rPr lang="en-US" sz="1400"/>
              <a:t> Irregular morning routines and transportation/housing instability drive late arrivals → full-day absences; parent work schedules complicate make-up work and follow-ups.</a:t>
            </a:r>
          </a:p>
          <a:p>
            <a:r>
              <a:rPr lang="en-US" sz="1400" b="1"/>
              <a:t>Service navigation.</a:t>
            </a:r>
            <a:r>
              <a:rPr lang="en-US" sz="1400"/>
              <a:t> When students cross </a:t>
            </a:r>
            <a:r>
              <a:rPr lang="en-US" sz="1400" b="1"/>
              <a:t>3/6/9</a:t>
            </a:r>
            <a:r>
              <a:rPr lang="en-US" sz="1400"/>
              <a:t> absence thresholds, hand-offs between school, counseling, and services are inconsistent—interventions start late or stop early.</a:t>
            </a:r>
          </a:p>
          <a:p>
            <a:r>
              <a:rPr lang="en-US" sz="1400"/>
              <a:t>Use local artifacts (attendance logs, counselor notes, family outreach records) to ground these hypotheses.</a:t>
            </a:r>
          </a:p>
        </p:txBody>
      </p:sp>
    </p:spTree>
    <p:extLst>
      <p:ext uri="{BB962C8B-B14F-4D97-AF65-F5344CB8AC3E}">
        <p14:creationId xmlns:p14="http://schemas.microsoft.com/office/powerpoint/2010/main" val="356516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C56CCE-8ABB-62D8-9E7E-FAFC6FFA6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Bright Spots / What’s Working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24CED-CD38-61A4-05D0-0F0517892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000" b="1"/>
              <a:t>Asian students (26.7%)</a:t>
            </a:r>
            <a:r>
              <a:rPr lang="en-US" sz="2000"/>
              <a:t> show substantially lower chronic absence. Leverage strategies used by their schools (e.g., proactive teacher-family texting, attendance celebrations).</a:t>
            </a:r>
          </a:p>
          <a:p>
            <a:r>
              <a:rPr lang="en-US" sz="2000" b="1"/>
              <a:t>Male (50.0%)</a:t>
            </a:r>
            <a:r>
              <a:rPr lang="en-US" sz="2000"/>
              <a:t> and </a:t>
            </a:r>
            <a:r>
              <a:rPr lang="en-US" sz="2000" b="1"/>
              <a:t>English Learners (50.9%)</a:t>
            </a:r>
            <a:r>
              <a:rPr lang="en-US" sz="2000"/>
              <a:t> are </a:t>
            </a:r>
            <a:r>
              <a:rPr lang="en-US" sz="2000" b="1"/>
              <a:t>below All Students (61.4%)</a:t>
            </a:r>
            <a:r>
              <a:rPr lang="en-US" sz="2000"/>
              <a:t>—borrow routines where EL family communication in home languages and positive attendance framing are already standard.</a:t>
            </a:r>
          </a:p>
          <a:p>
            <a:r>
              <a:rPr lang="en-US" sz="2000" b="1"/>
              <a:t>School exemplars.</a:t>
            </a:r>
            <a:r>
              <a:rPr lang="en-US" sz="2000"/>
              <a:t> Identify the top two schools with the fastest improvement during the last quarter; document and scale their routines (bell-to-bell nudges, quick homeroom sweeps, same-day family contact).</a:t>
            </a:r>
          </a:p>
        </p:txBody>
      </p:sp>
    </p:spTree>
    <p:extLst>
      <p:ext uri="{BB962C8B-B14F-4D97-AF65-F5344CB8AC3E}">
        <p14:creationId xmlns:p14="http://schemas.microsoft.com/office/powerpoint/2010/main" val="76251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9387C-35EA-8551-D33D-7FE76C80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Risks &amp; Dependencies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2803B-FFF5-A734-F1B1-20B3B688B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1500" b="1"/>
              <a:t>Data timeliness.</a:t>
            </a:r>
            <a:r>
              <a:rPr lang="en-US" sz="1500"/>
              <a:t> Weekly SIS syncs and same-month cohort updates are required for accurate rates and early identification.</a:t>
            </a:r>
          </a:p>
          <a:p>
            <a:r>
              <a:rPr lang="en-US" sz="1500" b="1"/>
              <a:t>Small cohorts.</a:t>
            </a:r>
            <a:r>
              <a:rPr lang="en-US" sz="1500"/>
              <a:t> With a 2024 cohort of </a:t>
            </a:r>
            <a:r>
              <a:rPr lang="en-US" sz="1500" b="1"/>
              <a:t>321</a:t>
            </a:r>
            <a:r>
              <a:rPr lang="en-US" sz="1500"/>
              <a:t>, subgroup rates can swing quickly; show </a:t>
            </a:r>
            <a:r>
              <a:rPr lang="en-US" sz="1500" b="1"/>
              <a:t>n</a:t>
            </a:r>
            <a:r>
              <a:rPr lang="en-US" sz="1500"/>
              <a:t> on charts and suppress &lt;10 to avoid over-interpreting noise.</a:t>
            </a:r>
          </a:p>
          <a:p>
            <a:r>
              <a:rPr lang="en-US" sz="1500" b="1"/>
              <a:t>Staffing capacity.</a:t>
            </a:r>
            <a:r>
              <a:rPr lang="en-US" sz="1500"/>
              <a:t> 3/6/9 outreach and case management need clear owners (front office, AP, counselor) and back-up coverage.</a:t>
            </a:r>
          </a:p>
          <a:p>
            <a:r>
              <a:rPr lang="en-US" sz="1500" b="1"/>
              <a:t>Transportation &amp; housing.</a:t>
            </a:r>
            <a:r>
              <a:rPr lang="en-US" sz="1500"/>
              <a:t> Improvements depend on external partners (district ops, city agencies, CBOs); set MOUs for passes, routing, and emergency hotel stays.</a:t>
            </a:r>
          </a:p>
          <a:p>
            <a:r>
              <a:rPr lang="en-US" sz="1500" b="1"/>
              <a:t>Consistency &amp; fidelity.</a:t>
            </a:r>
            <a:r>
              <a:rPr lang="en-US" sz="1500"/>
              <a:t> Without a simple “playbook” and cadence, sites drift—track process indicators monthly (coverage, on-time check-ins).</a:t>
            </a:r>
          </a:p>
        </p:txBody>
      </p:sp>
    </p:spTree>
    <p:extLst>
      <p:ext uri="{BB962C8B-B14F-4D97-AF65-F5344CB8AC3E}">
        <p14:creationId xmlns:p14="http://schemas.microsoft.com/office/powerpoint/2010/main" val="47037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EB3C75-1E2A-E273-0259-8689FD7D9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4800"/>
              <a:t>Equity &amp; Privacy Note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5A6DE-E158-9853-9184-4AAF9AC2C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b="1"/>
              <a:t>Equity lens.</a:t>
            </a:r>
            <a:r>
              <a:rPr lang="en-US" sz="2200"/>
              <a:t> All subgroup views are </a:t>
            </a:r>
            <a:r>
              <a:rPr lang="en-US" sz="2200" b="1"/>
              <a:t>gap-to-All</a:t>
            </a:r>
            <a:r>
              <a:rPr lang="en-US" sz="2200"/>
              <a:t> (percentage-point difference) to focus on disproportionality, not labels.</a:t>
            </a:r>
          </a:p>
          <a:p>
            <a:r>
              <a:rPr lang="en-US" sz="2200" b="1"/>
              <a:t>Privacy.</a:t>
            </a:r>
            <a:r>
              <a:rPr lang="en-US" sz="2200"/>
              <a:t> Public, aggregated FSABD data; </a:t>
            </a:r>
            <a:r>
              <a:rPr lang="en-US" sz="2200" b="1"/>
              <a:t>small-N suppression (&lt;10)</a:t>
            </a:r>
            <a:r>
              <a:rPr lang="en-US" sz="2200"/>
              <a:t> is applied; no PII in this report.</a:t>
            </a:r>
          </a:p>
          <a:p>
            <a:r>
              <a:rPr lang="en-US" sz="2200" b="1"/>
              <a:t>Governance.</a:t>
            </a:r>
            <a:r>
              <a:rPr lang="en-US" sz="2200"/>
              <a:t> Reproducible pipeline (notebooks </a:t>
            </a:r>
            <a:r>
              <a:rPr lang="en-US" sz="2200" b="1"/>
              <a:t>01–03</a:t>
            </a:r>
            <a:r>
              <a:rPr lang="en-US" sz="2200"/>
              <a:t>) and saved outputs under data/01_caldashboard/processed/. Any external data sharing follows district policy and FERPA.</a:t>
            </a:r>
          </a:p>
        </p:txBody>
      </p:sp>
    </p:spTree>
    <p:extLst>
      <p:ext uri="{BB962C8B-B14F-4D97-AF65-F5344CB8AC3E}">
        <p14:creationId xmlns:p14="http://schemas.microsoft.com/office/powerpoint/2010/main" val="2112707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A33BCE-B19E-E513-9E99-62AD945D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3700"/>
              <a:t>Recommendations (tied to your largest gaps)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0D9AB-FB04-3335-924C-E5229B732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b="1"/>
              <a:t>GR 7–8 (gap +33.6 pp).</a:t>
            </a:r>
            <a:endParaRPr lang="en-US" sz="2200"/>
          </a:p>
          <a:p>
            <a:r>
              <a:rPr lang="en-US" sz="2200" i="1"/>
              <a:t>Action:</a:t>
            </a:r>
            <a:r>
              <a:rPr lang="en-US" sz="2200"/>
              <a:t> Daily advisory “attendance minute” + </a:t>
            </a:r>
            <a:r>
              <a:rPr lang="en-US" sz="2200" b="1"/>
              <a:t>3/6/9</a:t>
            </a:r>
            <a:r>
              <a:rPr lang="en-US" sz="2200"/>
              <a:t> same-day outreach + weekly club/mentor invites.</a:t>
            </a:r>
          </a:p>
          <a:p>
            <a:r>
              <a:rPr lang="en-US" sz="2200" i="1"/>
              <a:t>Owner:</a:t>
            </a:r>
            <a:r>
              <a:rPr lang="en-US" sz="2200"/>
              <a:t> MS AP + Counselors.</a:t>
            </a:r>
          </a:p>
          <a:p>
            <a:r>
              <a:rPr lang="en-US" sz="2200" i="1"/>
              <a:t>Monthly indicator:</a:t>
            </a:r>
            <a:r>
              <a:rPr lang="en-US" sz="2200"/>
              <a:t> % 3/6/9 contacts on time; MS advisory completion rate (self-reported).</a:t>
            </a:r>
          </a:p>
          <a:p>
            <a:r>
              <a:rPr lang="en-US" sz="2200" i="1"/>
              <a:t>90-day target:</a:t>
            </a:r>
            <a:r>
              <a:rPr lang="en-US" sz="2200"/>
              <a:t> </a:t>
            </a:r>
            <a:r>
              <a:rPr lang="en-US" sz="2200" b="1"/>
              <a:t>−0.5 pp</a:t>
            </a:r>
            <a:r>
              <a:rPr lang="en-US" sz="2200"/>
              <a:t> gap vs All.</a:t>
            </a:r>
          </a:p>
        </p:txBody>
      </p:sp>
    </p:spTree>
    <p:extLst>
      <p:ext uri="{BB962C8B-B14F-4D97-AF65-F5344CB8AC3E}">
        <p14:creationId xmlns:p14="http://schemas.microsoft.com/office/powerpoint/2010/main" val="3810395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3600A-1669-E845-3B8D-5730500DF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EDDC66-38DD-10A0-ADBC-76B795686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3700"/>
              <a:t>Recommendations (tied to your largest gaps)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7040-FCB4-5EF2-FB3E-39BD58888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b="1"/>
              <a:t>Black/African American (gap +33.0 pp).</a:t>
            </a:r>
            <a:endParaRPr lang="en-US" sz="2200"/>
          </a:p>
          <a:p>
            <a:r>
              <a:rPr lang="en-US" sz="2200" i="1"/>
              <a:t>Action:</a:t>
            </a:r>
            <a:r>
              <a:rPr lang="en-US" sz="2200"/>
              <a:t> Family ambassador program + culturally responsive activities; proactive texting in preferred channels; mentor check-ins twice/month.</a:t>
            </a:r>
          </a:p>
          <a:p>
            <a:r>
              <a:rPr lang="en-US" sz="2200" i="1"/>
              <a:t>Owner:</a:t>
            </a:r>
            <a:r>
              <a:rPr lang="en-US" sz="2200"/>
              <a:t> Site Lead + Family Ambassadors.</a:t>
            </a:r>
          </a:p>
          <a:p>
            <a:r>
              <a:rPr lang="en-US" sz="2200" i="1"/>
              <a:t>Monthly indicator:</a:t>
            </a:r>
            <a:r>
              <a:rPr lang="en-US" sz="2200"/>
              <a:t> % families reached; mentor check-ins completed.</a:t>
            </a:r>
          </a:p>
          <a:p>
            <a:r>
              <a:rPr lang="en-US" sz="2200" i="1"/>
              <a:t>90-day target:</a:t>
            </a:r>
            <a:r>
              <a:rPr lang="en-US" sz="2200"/>
              <a:t> </a:t>
            </a:r>
            <a:r>
              <a:rPr lang="en-US" sz="2200" b="1"/>
              <a:t>−0.5 pp</a:t>
            </a:r>
            <a:r>
              <a:rPr lang="en-US" sz="2200"/>
              <a:t> gap vs All.</a:t>
            </a:r>
          </a:p>
        </p:txBody>
      </p:sp>
    </p:spTree>
    <p:extLst>
      <p:ext uri="{BB962C8B-B14F-4D97-AF65-F5344CB8AC3E}">
        <p14:creationId xmlns:p14="http://schemas.microsoft.com/office/powerpoint/2010/main" val="3879619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1D3A88-92F8-48B3-2332-27EA9A21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8F823-8D3F-76F6-63AF-2AD06B790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3700"/>
              <a:t>Recommendations (tied to your largest gaps)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98578-707C-7039-7171-4F0A6073B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US" sz="2200" b="1"/>
              <a:t>TK–8 span (gap +29.9 pp).</a:t>
            </a:r>
            <a:endParaRPr lang="en-US" sz="2200"/>
          </a:p>
          <a:p>
            <a:r>
              <a:rPr lang="en-US" sz="2200" i="1"/>
              <a:t>Action:</a:t>
            </a:r>
            <a:r>
              <a:rPr lang="en-US" sz="2200"/>
              <a:t> Morning arrival sweeps + tardy-to-present conversion; “First-week reset” scripts; transportation pass referrals within 48 hours.</a:t>
            </a:r>
          </a:p>
          <a:p>
            <a:r>
              <a:rPr lang="en-US" sz="2200" i="1"/>
              <a:t>Owner:</a:t>
            </a:r>
            <a:r>
              <a:rPr lang="en-US" sz="2200"/>
              <a:t> Elementary Principals + Student Services.</a:t>
            </a:r>
          </a:p>
          <a:p>
            <a:r>
              <a:rPr lang="en-US" sz="2200" i="1"/>
              <a:t>Monthly indicator:</a:t>
            </a:r>
            <a:r>
              <a:rPr lang="en-US" sz="2200"/>
              <a:t> # tardy→present conversions; # transport referrals fulfilled.</a:t>
            </a:r>
          </a:p>
          <a:p>
            <a:r>
              <a:rPr lang="en-US" sz="2200" i="1"/>
              <a:t>90-day target:</a:t>
            </a:r>
            <a:r>
              <a:rPr lang="en-US" sz="2200"/>
              <a:t> </a:t>
            </a:r>
            <a:r>
              <a:rPr lang="en-US" sz="2200" b="1"/>
              <a:t>−0.5 pp</a:t>
            </a:r>
            <a:r>
              <a:rPr lang="en-US" sz="2200"/>
              <a:t> gap vs All.</a:t>
            </a:r>
          </a:p>
        </p:txBody>
      </p:sp>
    </p:spTree>
    <p:extLst>
      <p:ext uri="{BB962C8B-B14F-4D97-AF65-F5344CB8AC3E}">
        <p14:creationId xmlns:p14="http://schemas.microsoft.com/office/powerpoint/2010/main" val="277389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DD77B92-CB36-4B20-A59A-59625E0F0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118F4-987F-2BC2-F1FC-ED27C24C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Implementation &amp; Monitoring (make it visual)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B643C07-DC16-CBA9-47AB-EF02C52638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050068"/>
              </p:ext>
            </p:extLst>
          </p:nvPr>
        </p:nvGraphicFramePr>
        <p:xfrm>
          <a:off x="5407705" y="1275835"/>
          <a:ext cx="5962721" cy="445596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07474">
                  <a:extLst>
                    <a:ext uri="{9D8B030D-6E8A-4147-A177-3AD203B41FA5}">
                      <a16:colId xmlns:a16="http://schemas.microsoft.com/office/drawing/2014/main" val="3427131944"/>
                    </a:ext>
                  </a:extLst>
                </a:gridCol>
                <a:gridCol w="1779838">
                  <a:extLst>
                    <a:ext uri="{9D8B030D-6E8A-4147-A177-3AD203B41FA5}">
                      <a16:colId xmlns:a16="http://schemas.microsoft.com/office/drawing/2014/main" val="3521756842"/>
                    </a:ext>
                  </a:extLst>
                </a:gridCol>
                <a:gridCol w="2075409">
                  <a:extLst>
                    <a:ext uri="{9D8B030D-6E8A-4147-A177-3AD203B41FA5}">
                      <a16:colId xmlns:a16="http://schemas.microsoft.com/office/drawing/2014/main" val="415034022"/>
                    </a:ext>
                  </a:extLst>
                </a:gridCol>
              </a:tblGrid>
              <a:tr h="4937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Metric (Monthly)</a:t>
                      </a:r>
                    </a:p>
                  </a:txBody>
                  <a:tcPr marL="200765" marR="120459" marT="120459" marB="1204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Owner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Target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040033"/>
                  </a:ext>
                </a:extLst>
              </a:tr>
              <a:tr h="707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% 3/6/9 check-ins completed on time</a:t>
                      </a:r>
                    </a:p>
                  </a:txBody>
                  <a:tcPr marL="200765" marR="120459" marT="120459" marB="1204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AP/Counselor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≥ </a:t>
                      </a:r>
                      <a:r>
                        <a:rPr 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90%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567158"/>
                  </a:ext>
                </a:extLst>
              </a:tr>
              <a:tr h="920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Family contact coverage (SMS/phone/email)</a:t>
                      </a:r>
                    </a:p>
                  </a:txBody>
                  <a:tcPr marL="200765" marR="120459" marT="120459" marB="1204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Front Office + Ambassadors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≥ </a:t>
                      </a:r>
                      <a:r>
                        <a:rPr 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85%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7321"/>
                  </a:ext>
                </a:extLst>
              </a:tr>
              <a:tr h="707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Tardy→Present conversions (elem)</a:t>
                      </a:r>
                    </a:p>
                  </a:txBody>
                  <a:tcPr marL="200765" marR="120459" marT="120459" marB="1204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Principal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+15%</a:t>
                      </a: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vs prior month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972685"/>
                  </a:ext>
                </a:extLst>
              </a:tr>
              <a:tr h="920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Advisory “attendance minute” completion (MS)</a:t>
                      </a:r>
                    </a:p>
                  </a:txBody>
                  <a:tcPr marL="200765" marR="120459" marT="120459" marB="1204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AP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≥ </a:t>
                      </a:r>
                      <a:r>
                        <a:rPr 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90%</a:t>
                      </a:r>
                      <a:endParaRPr lang="en-US" sz="14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0155032"/>
                  </a:ext>
                </a:extLst>
              </a:tr>
              <a:tr h="7070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Referrals fulfilled (transport/health)</a:t>
                      </a:r>
                    </a:p>
                  </a:txBody>
                  <a:tcPr marL="200765" marR="120459" marT="120459" marB="120459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Student Services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100%</a:t>
                      </a:r>
                      <a:r>
                        <a:rPr lang="en-US" sz="1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of approved</a:t>
                      </a:r>
                    </a:p>
                  </a:txBody>
                  <a:tcPr marL="200765" marR="120459" marT="120459" marB="120459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27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7946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1747</Words>
  <Application>Microsoft Macintosh PowerPoint</Application>
  <PresentationFormat>Widescreen</PresentationFormat>
  <Paragraphs>171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From Data to Action: 30/60/90 Implementation plan</vt:lpstr>
      <vt:lpstr>Root-Cause Hypotheses (evidence-informed)</vt:lpstr>
      <vt:lpstr>Bright Spots / What’s Working</vt:lpstr>
      <vt:lpstr>Risks &amp; Dependencies</vt:lpstr>
      <vt:lpstr>Equity &amp; Privacy Note</vt:lpstr>
      <vt:lpstr>Recommendations (tied to your largest gaps)</vt:lpstr>
      <vt:lpstr>Recommendations (tied to your largest gaps)</vt:lpstr>
      <vt:lpstr>Recommendations (tied to your largest gaps)</vt:lpstr>
      <vt:lpstr>Implementation &amp; Monitoring (make it visual)</vt:lpstr>
      <vt:lpstr>Site Rollout (Weeks 1–4) — San Francisco County Office of Education</vt:lpstr>
      <vt:lpstr>Site Rollout (Weeks 1–4) — Burbank Unified</vt:lpstr>
      <vt:lpstr>Appendix (Data &amp; Methods) – add two clarifiers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Apurva Bhave</dc:creator>
  <cp:lastModifiedBy>Apurva Bhave</cp:lastModifiedBy>
  <cp:revision>2</cp:revision>
  <dcterms:created xsi:type="dcterms:W3CDTF">2025-09-23T17:40:00Z</dcterms:created>
  <dcterms:modified xsi:type="dcterms:W3CDTF">2025-09-24T20:26:15Z</dcterms:modified>
</cp:coreProperties>
</file>