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48"/>
    <p:restoredTop sz="94662"/>
  </p:normalViewPr>
  <p:slideViewPr>
    <p:cSldViewPr snapToGrid="0">
      <p:cViewPr>
        <p:scale>
          <a:sx n="312" d="100"/>
          <a:sy n="312" d="100"/>
        </p:scale>
        <p:origin x="1712" y="-8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B4672-9FA9-8442-BC44-E46CFF093EAD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2106F-6056-554A-BA25-3E07756E63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62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28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47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41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41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07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3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3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98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0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2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303CC-7773-4549-896A-7511559262B6}" type="datetimeFigureOut">
              <a:rPr kumimoji="1" lang="ja-JP" altLang="en-US" smtClean="0"/>
              <a:t>2024/8/11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F19E9-11AF-B142-82E1-579B1F1FF7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33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屋外, 水, 建物, 山 が含まれている画像&#10;&#10;自動的に生成された説明">
            <a:extLst>
              <a:ext uri="{FF2B5EF4-FFF2-40B4-BE49-F238E27FC236}">
                <a16:creationId xmlns:a16="http://schemas.microsoft.com/office/drawing/2014/main" id="{60EF0A90-A6A0-ECE5-4EA9-14750875CF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3021" b="15375"/>
          <a:stretch/>
        </p:blipFill>
        <p:spPr>
          <a:xfrm>
            <a:off x="0" y="0"/>
            <a:ext cx="6858000" cy="186266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91FB85-4157-50DF-EFCA-B1B5DD229F7D}"/>
              </a:ext>
            </a:extLst>
          </p:cNvPr>
          <p:cNvSpPr txBox="1"/>
          <p:nvPr/>
        </p:nvSpPr>
        <p:spPr>
          <a:xfrm>
            <a:off x="378581" y="285001"/>
            <a:ext cx="6100837" cy="129266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15th ACM SIGOPS Asia-Pacific Workshop on Systems</a:t>
            </a:r>
          </a:p>
          <a:p>
            <a:pPr algn="ctr"/>
            <a:r>
              <a:rPr kumimoji="1" lang="en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APSys</a:t>
            </a:r>
            <a:r>
              <a:rPr kumimoji="1" lang="en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2024)</a:t>
            </a:r>
          </a:p>
          <a:p>
            <a:pPr algn="ctr">
              <a:spcBef>
                <a:spcPts val="1200"/>
              </a:spcBef>
            </a:pPr>
            <a:r>
              <a:rPr kumimoji="1" lang="en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September 4-5, 2024</a:t>
            </a:r>
          </a:p>
          <a:p>
            <a:pPr algn="ctr"/>
            <a:r>
              <a:rPr kumimoji="1" lang="en" altLang="ja-JP" sz="1600" b="1" dirty="0">
                <a:latin typeface="Arial" panose="020B0604020202020204" pitchFamily="34" charset="0"/>
                <a:cs typeface="Arial" panose="020B0604020202020204" pitchFamily="34" charset="0"/>
              </a:rPr>
              <a:t>Kyoto, Japan</a:t>
            </a:r>
            <a:endParaRPr kumimoji="1" lang="ja-JP" alt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DBDCA7-0021-E4AB-78F4-747107123B61}"/>
              </a:ext>
            </a:extLst>
          </p:cNvPr>
          <p:cNvSpPr txBox="1"/>
          <p:nvPr/>
        </p:nvSpPr>
        <p:spPr>
          <a:xfrm>
            <a:off x="5390932" y="1647220"/>
            <a:ext cx="1467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" altLang="ja-JP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credit: </a:t>
            </a:r>
            <a:r>
              <a:rPr kumimoji="1" lang="en" altLang="ja-JP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Kiyomizu-dera</a:t>
            </a:r>
            <a:endParaRPr kumimoji="1" lang="en" altLang="ja-JP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ED133D-C617-D4A6-48F2-4FDE1E072691}"/>
              </a:ext>
            </a:extLst>
          </p:cNvPr>
          <p:cNvSpPr txBox="1"/>
          <p:nvPr/>
        </p:nvSpPr>
        <p:spPr>
          <a:xfrm>
            <a:off x="0" y="1862664"/>
            <a:ext cx="6858000" cy="601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kumimoji="1" lang="en-US" altLang="ja-JP" sz="2400" b="1" dirty="0">
                <a:latin typeface="Arial" panose="020B0604020202020204" pitchFamily="34" charset="0"/>
                <a:cs typeface="Arial" panose="020B0604020202020204" pitchFamily="34" charset="0"/>
              </a:rPr>
              <a:t>Call for Participation</a:t>
            </a:r>
            <a:endParaRPr kumimoji="1"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4D71D1-84E1-7F11-8FF6-875F8651F72A}"/>
              </a:ext>
            </a:extLst>
          </p:cNvPr>
          <p:cNvSpPr txBox="1"/>
          <p:nvPr/>
        </p:nvSpPr>
        <p:spPr>
          <a:xfrm>
            <a:off x="176981" y="2546099"/>
            <a:ext cx="3165987" cy="156966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rtlCol="0">
            <a:spAutoFit/>
          </a:bodyPr>
          <a:lstStyle/>
          <a:p>
            <a:pPr indent="97200" algn="ctr"/>
            <a:r>
              <a:rPr kumimoji="1" lang="en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indent="97200" algn="just"/>
            <a:endParaRPr kumimoji="1" lang="en" altLang="ja-JP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97200" algn="just"/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on the success of its predecessors, the 15th ACM SIGOPS Asia-Pacific Workshop on Systems (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APSys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2024) will continue to be a lively forum for systems researchers and practitioners across the world to meet, interact, and collaborate with their peers from the Asia/Pacific region.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APSys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 will be held in Kyoto, Japan on September 4-5, 2024.</a:t>
            </a:r>
            <a:endParaRPr kumimoji="1" lang="en" altLang="ja-JP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600"/>
              </a:spcBef>
            </a:pPr>
            <a:r>
              <a:rPr kumimoji="1" lang="en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Fees</a:t>
            </a:r>
            <a:endParaRPr kumimoji="1" lang="en" altLang="ja-JP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CC1F13-8946-2AFA-32E4-224C9746DEB4}"/>
              </a:ext>
            </a:extLst>
          </p:cNvPr>
          <p:cNvSpPr txBox="1"/>
          <p:nvPr/>
        </p:nvSpPr>
        <p:spPr>
          <a:xfrm>
            <a:off x="3342968" y="2615672"/>
            <a:ext cx="3515032" cy="725275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4000" rIns="144000" rtlCol="0">
            <a:spAutoFit/>
          </a:bodyPr>
          <a:lstStyle/>
          <a:p>
            <a:pPr algn="ctr">
              <a:lnSpc>
                <a:spcPts val="1140"/>
              </a:lnSpc>
            </a:pPr>
            <a:r>
              <a:rPr kumimoji="1" lang="en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pPr>
              <a:lnSpc>
                <a:spcPts val="1140"/>
              </a:lnSpc>
            </a:pPr>
            <a:endParaRPr kumimoji="1" lang="en" altLang="ja-JP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40"/>
              </a:lnSpc>
            </a:pPr>
            <a:r>
              <a:rPr kumimoji="1" lang="en" altLang="ja-JP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Wednesday, September 4th</a:t>
            </a:r>
          </a:p>
          <a:p>
            <a:pPr>
              <a:lnSpc>
                <a:spcPts val="1140"/>
              </a:lnSpc>
              <a:spcBef>
                <a:spcPts val="600"/>
              </a:spcBef>
            </a:pPr>
            <a:r>
              <a:rPr kumimoji="1" lang="en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1: Memory Madness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Virtual Memory Revisited for Tiered Memory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Persistent Memory I/O-Aware Task Placement for Mitigating Resource Contention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Polar: A Managed Runtime with Hotness-Segregated Heap for Far Memory</a:t>
            </a:r>
            <a:endParaRPr kumimoji="1" lang="en" altLang="ja-JP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40"/>
              </a:lnSpc>
              <a:spcBef>
                <a:spcPts val="600"/>
              </a:spcBef>
            </a:pPr>
            <a:r>
              <a:rPr kumimoji="1" lang="en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2: Kernel </a:t>
            </a:r>
            <a:r>
              <a:rPr kumimoji="1" lang="en" altLang="ja-JP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Kraziness</a:t>
            </a:r>
            <a:endParaRPr kumimoji="1" lang="en" altLang="ja-JP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Chaos: Function Granularity Runtime Address Layout Space Randomization for Kernel Module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Framekernel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Safe and Efficient Kernel Architecture via Rust-based Intra-kernel Privilege Separation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Developing Process Scheduling Policies in User Space with Common OS Features</a:t>
            </a:r>
            <a:endParaRPr kumimoji="1" lang="en" altLang="ja-JP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40"/>
              </a:lnSpc>
              <a:spcBef>
                <a:spcPts val="600"/>
              </a:spcBef>
            </a:pPr>
            <a:r>
              <a:rPr kumimoji="1" lang="en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3: Migration Mayhem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SmartNIC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-enabled Live Migration for Storage Optimized VMs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Designing and Implementing Live Migration Support for Arm-based Confidential VMs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 Towards Efficient End-to-End Encryption for Container Checkpointing Systems</a:t>
            </a:r>
          </a:p>
          <a:p>
            <a:pPr>
              <a:lnSpc>
                <a:spcPts val="1140"/>
              </a:lnSpc>
            </a:pPr>
            <a:endParaRPr kumimoji="1" lang="en" altLang="ja-JP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40"/>
              </a:lnSpc>
            </a:pPr>
            <a:r>
              <a:rPr kumimoji="1" lang="en" altLang="ja-JP" sz="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Thursday, September 5th</a:t>
            </a:r>
            <a:endParaRPr kumimoji="1" lang="en" altLang="ja-JP" sz="9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40"/>
              </a:lnSpc>
              <a:spcBef>
                <a:spcPts val="600"/>
              </a:spcBef>
            </a:pPr>
            <a:r>
              <a:rPr kumimoji="1" lang="en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4: Network </a:t>
            </a:r>
            <a:r>
              <a:rPr kumimoji="1" lang="en" altLang="ja-JP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Netsense</a:t>
            </a:r>
            <a:endParaRPr kumimoji="1" lang="en" altLang="ja-JP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NotNets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Accelerating Microservices by Bypassing the Network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 FHA: Flow-level High Availability on Programmable Network Hardware for Cloud Provider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Split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Isolation Architecture for RPC Software Stacks</a:t>
            </a:r>
            <a:endParaRPr kumimoji="1" lang="en" altLang="ja-JP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40"/>
              </a:lnSpc>
              <a:spcBef>
                <a:spcPts val="600"/>
              </a:spcBef>
            </a:pPr>
            <a:r>
              <a:rPr kumimoji="1" lang="en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5: AI Antics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(13) Towards a Flexible and High-Fidelity Approach to Distributed DNN Training Emulation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(14) SERAPH: A Performance-Cost Aware Tuner for Training Reinforcement Learning Model on Serverless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(15)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BMoss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Reconfigurable hardware accelerator for scalable plagiarism detection</a:t>
            </a:r>
            <a:endParaRPr kumimoji="1" lang="en" altLang="ja-JP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40"/>
              </a:lnSpc>
              <a:spcBef>
                <a:spcPts val="600"/>
              </a:spcBef>
            </a:pPr>
            <a:r>
              <a:rPr kumimoji="1" lang="en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6: Edge and Cloud Capers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(16) Toward an Edge-Friendly Distributed Object Store for Serverless Functions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(17) Hora: High Assurance Periodic Availability Guarantee for Life-Critical Applications on Smartphones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(18) Faster FUSE Filesystems with Efficient Data Transfers</a:t>
            </a:r>
            <a:endParaRPr kumimoji="1" lang="en" altLang="ja-JP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140"/>
              </a:lnSpc>
              <a:spcBef>
                <a:spcPts val="600"/>
              </a:spcBef>
            </a:pPr>
            <a:r>
              <a:rPr kumimoji="1" lang="en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7: Concurrency Chaos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(19)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WoundDie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Concurrency Control Protocol with Lightweight Priority Control</a:t>
            </a:r>
          </a:p>
          <a:p>
            <a:pPr>
              <a:lnSpc>
                <a:spcPts val="1140"/>
              </a:lnSpc>
            </a:pP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 ONIONDISK: A Log-Structured Write-Optimal Virtual Block Device</a:t>
            </a:r>
            <a:endParaRPr kumimoji="1" lang="ja-JP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図 14" descr="QR コード&#10;&#10;自動的に生成された説明">
            <a:extLst>
              <a:ext uri="{FF2B5EF4-FFF2-40B4-BE49-F238E27FC236}">
                <a16:creationId xmlns:a16="http://schemas.microsoft.com/office/drawing/2014/main" id="{F8868F74-2740-19C9-FA7F-C7DA48DF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77" y="697161"/>
            <a:ext cx="900000" cy="9000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BD9C2E8-15C3-C623-6125-64A0902C25FF}"/>
              </a:ext>
            </a:extLst>
          </p:cNvPr>
          <p:cNvSpPr txBox="1"/>
          <p:nvPr/>
        </p:nvSpPr>
        <p:spPr>
          <a:xfrm>
            <a:off x="173028" y="1575389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ja-JP" sz="90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https://apsys2024.github.io/</a:t>
            </a:r>
            <a:endParaRPr kumimoji="1" lang="ja-JP" altLang="en-US" sz="9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C657197-7657-4BAE-8845-16C27BCA2C18}"/>
              </a:ext>
            </a:extLst>
          </p:cNvPr>
          <p:cNvSpPr/>
          <p:nvPr/>
        </p:nvSpPr>
        <p:spPr>
          <a:xfrm>
            <a:off x="278295" y="4107400"/>
            <a:ext cx="1441679" cy="85639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ACM Student Member</a:t>
            </a:r>
            <a:endParaRPr kumimoji="1" lang="en" altLang="ja-JP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kumimoji="1" lang="en" altLang="ja-JP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$400.00</a:t>
            </a:r>
            <a:endParaRPr kumimoji="1" lang="en" altLang="ja-JP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Changes to $450.00 after Wednesday, Aug. 21, 2024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EC0FC4-C947-0FEE-F135-91FCC41C9986}"/>
              </a:ext>
            </a:extLst>
          </p:cNvPr>
          <p:cNvSpPr/>
          <p:nvPr/>
        </p:nvSpPr>
        <p:spPr>
          <a:xfrm>
            <a:off x="1794968" y="4107400"/>
            <a:ext cx="1441679" cy="85639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Student Non-Member</a:t>
            </a:r>
            <a:endParaRPr kumimoji="1" lang="en" altLang="ja-JP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kumimoji="1" lang="en" altLang="ja-JP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$450.00</a:t>
            </a:r>
            <a:endParaRPr kumimoji="1" lang="en" altLang="ja-JP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Changes to $500.00 after Wednesday, Aug. 21, 2024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456F38-282C-553B-1E0D-D9C22FC9C2EF}"/>
              </a:ext>
            </a:extLst>
          </p:cNvPr>
          <p:cNvSpPr/>
          <p:nvPr/>
        </p:nvSpPr>
        <p:spPr>
          <a:xfrm>
            <a:off x="278295" y="5034555"/>
            <a:ext cx="1441680" cy="85639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rIns="0" rtlCol="0" anchor="ctr">
            <a:noAutofit/>
          </a:bodyPr>
          <a:lstStyle/>
          <a:p>
            <a:pPr algn="ctr"/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ACM Professional Member</a:t>
            </a:r>
            <a:endParaRPr kumimoji="1" lang="en" altLang="ja-JP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kumimoji="1" lang="en" altLang="ja-JP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$450.00</a:t>
            </a:r>
            <a:endParaRPr kumimoji="1" lang="en" altLang="ja-JP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Changes to $500.00 after Wednesday, Aug. 21, 2024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2BF8B19-7543-2E6D-65AB-AAB8721AD14D}"/>
              </a:ext>
            </a:extLst>
          </p:cNvPr>
          <p:cNvSpPr/>
          <p:nvPr/>
        </p:nvSpPr>
        <p:spPr>
          <a:xfrm>
            <a:off x="1794968" y="5034555"/>
            <a:ext cx="1441679" cy="85639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" altLang="ja-JP" sz="1000" dirty="0">
                <a:latin typeface="Arial" panose="020B0604020202020204" pitchFamily="34" charset="0"/>
                <a:cs typeface="Arial" panose="020B0604020202020204" pitchFamily="34" charset="0"/>
              </a:rPr>
              <a:t>Non-Member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kumimoji="1" lang="en" altLang="ja-JP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$500.00</a:t>
            </a:r>
            <a:endParaRPr kumimoji="1" lang="en" altLang="ja-JP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Changes to $550.00 after Wednesday, Aug. 21, 2024</a:t>
            </a:r>
            <a:endParaRPr kumimoji="1" lang="ja-JP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47429F-1E3F-959E-E444-301C61AA1508}"/>
              </a:ext>
            </a:extLst>
          </p:cNvPr>
          <p:cNvSpPr txBox="1"/>
          <p:nvPr/>
        </p:nvSpPr>
        <p:spPr>
          <a:xfrm>
            <a:off x="173028" y="5961710"/>
            <a:ext cx="3165987" cy="2000548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bIns="0" rtlCol="0">
            <a:spAutoFit/>
          </a:bodyPr>
          <a:lstStyle/>
          <a:p>
            <a:pPr indent="97200" algn="ctr"/>
            <a:r>
              <a:rPr kumimoji="1" lang="en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</a:p>
          <a:p>
            <a:pPr indent="97200" algn="just"/>
            <a:endParaRPr kumimoji="1" lang="en" altLang="ja-JP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General Chair: 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Takahiro Shinagawa (The University of Tokyo)</a:t>
            </a:r>
          </a:p>
          <a:p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LA Chair: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Soramichi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Akiyama (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Ritsumeikan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University)</a:t>
            </a:r>
          </a:p>
          <a:p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Finance Chair: 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Takeshi Yoshimura (IBM Research Tokyo) </a:t>
            </a:r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Sponsor Chair: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Takaaki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Fukai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(AIST)</a:t>
            </a:r>
          </a:p>
          <a:p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Publication Chair: 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Atsushi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Koshiba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(TU Munich)</a:t>
            </a:r>
          </a:p>
          <a:p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Publicity Co-Chairs: 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Aaron Ding (TU Delft), Dong Du (SJTU), 		    Hajime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Tazaki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(IIJ Research Laboratory)</a:t>
            </a:r>
          </a:p>
          <a:p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PC Co-Chairs: 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Canini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(KAUST), Irene Y. Zhang (MSR)</a:t>
            </a:r>
          </a:p>
          <a:p>
            <a:r>
              <a:rPr kumimoji="1" lang="en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Poster Chair: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Dmitrii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" altLang="ja-JP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Ustiugov</a:t>
            </a:r>
            <a:r>
              <a:rPr kumimoji="1" lang="en" altLang="ja-JP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(NTU)</a:t>
            </a:r>
          </a:p>
          <a:p>
            <a:endParaRPr kumimoji="1" lang="en" altLang="ja-JP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" altLang="ja-JP" sz="1400" b="1" dirty="0">
                <a:latin typeface="Arial" panose="020B0604020202020204" pitchFamily="34" charset="0"/>
                <a:cs typeface="Arial" panose="020B0604020202020204" pitchFamily="34" charset="0"/>
              </a:rPr>
              <a:t>Sponsors</a:t>
            </a:r>
            <a:endParaRPr kumimoji="1" lang="en" altLang="ja-JP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BDC4AEF-3A8B-E209-F77B-F4A61D609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19" y="8516935"/>
            <a:ext cx="751909" cy="22403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1F1A72-24B7-3D24-B2F4-DD74746186FD}"/>
              </a:ext>
            </a:extLst>
          </p:cNvPr>
          <p:cNvSpPr txBox="1"/>
          <p:nvPr/>
        </p:nvSpPr>
        <p:spPr>
          <a:xfrm>
            <a:off x="340563" y="8090539"/>
            <a:ext cx="734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Platinum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2E34958-4B5F-83A2-A492-D7ED35A1D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112" y="8508248"/>
            <a:ext cx="751910" cy="228842"/>
          </a:xfrm>
          <a:prstGeom prst="rect">
            <a:avLst/>
          </a:prstGeom>
        </p:spPr>
      </p:pic>
      <p:pic>
        <p:nvPicPr>
          <p:cNvPr id="22" name="図 21" descr="図形&#10;&#10;中程度の精度で自動的に生成された説明">
            <a:extLst>
              <a:ext uri="{FF2B5EF4-FFF2-40B4-BE49-F238E27FC236}">
                <a16:creationId xmlns:a16="http://schemas.microsoft.com/office/drawing/2014/main" id="{98C5B1A9-7B7F-EA0E-87EA-38057A14A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1333" y="8820943"/>
            <a:ext cx="909375" cy="170935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BEF3B0B6-4A5E-E79D-7901-4364D2D9C7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64379" y="8783549"/>
            <a:ext cx="909376" cy="245725"/>
          </a:xfrm>
          <a:prstGeom prst="rect">
            <a:avLst/>
          </a:prstGeom>
        </p:spPr>
      </p:pic>
      <p:pic>
        <p:nvPicPr>
          <p:cNvPr id="26" name="図 25" descr="ロゴ&#10;&#10;自動的に生成された説明">
            <a:extLst>
              <a:ext uri="{FF2B5EF4-FFF2-40B4-BE49-F238E27FC236}">
                <a16:creationId xmlns:a16="http://schemas.microsoft.com/office/drawing/2014/main" id="{B369872C-E4C3-80C3-8D89-A12EFBD503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1756" y="9059347"/>
            <a:ext cx="640392" cy="261610"/>
          </a:xfrm>
          <a:prstGeom prst="rect">
            <a:avLst/>
          </a:prstGeom>
        </p:spPr>
      </p:pic>
      <p:pic>
        <p:nvPicPr>
          <p:cNvPr id="28" name="図 27" descr="ロゴ&#10;&#10;自動的に生成された説明">
            <a:extLst>
              <a:ext uri="{FF2B5EF4-FFF2-40B4-BE49-F238E27FC236}">
                <a16:creationId xmlns:a16="http://schemas.microsoft.com/office/drawing/2014/main" id="{0FA0306A-2C23-A310-08F5-397ED69857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4320" y="9075733"/>
            <a:ext cx="709494" cy="154807"/>
          </a:xfrm>
          <a:prstGeom prst="rect">
            <a:avLst/>
          </a:prstGeom>
        </p:spPr>
      </p:pic>
      <p:pic>
        <p:nvPicPr>
          <p:cNvPr id="30" name="図 29" descr="アイコン&#10;&#10;自動的に生成された説明">
            <a:extLst>
              <a:ext uri="{FF2B5EF4-FFF2-40B4-BE49-F238E27FC236}">
                <a16:creationId xmlns:a16="http://schemas.microsoft.com/office/drawing/2014/main" id="{5DD056B8-E866-BD29-E801-1975E93297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7565" y="7820019"/>
            <a:ext cx="1205804" cy="802650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EC39C4B-A5E0-7CEB-540A-7E94FBF39F24}"/>
              </a:ext>
            </a:extLst>
          </p:cNvPr>
          <p:cNvSpPr txBox="1"/>
          <p:nvPr/>
        </p:nvSpPr>
        <p:spPr>
          <a:xfrm>
            <a:off x="463388" y="8775607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Gold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11E263-4F85-FF43-7DC4-7D2C25347814}"/>
              </a:ext>
            </a:extLst>
          </p:cNvPr>
          <p:cNvSpPr txBox="1"/>
          <p:nvPr/>
        </p:nvSpPr>
        <p:spPr>
          <a:xfrm>
            <a:off x="388848" y="9421082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Bronze</a:t>
            </a:r>
          </a:p>
        </p:txBody>
      </p:sp>
      <p:pic>
        <p:nvPicPr>
          <p:cNvPr id="34" name="図 33" descr="ロゴ, 会社名&#10;&#10;自動的に生成された説明">
            <a:extLst>
              <a:ext uri="{FF2B5EF4-FFF2-40B4-BE49-F238E27FC236}">
                <a16:creationId xmlns:a16="http://schemas.microsoft.com/office/drawing/2014/main" id="{3B5E6F4D-C8BD-C8E5-EB2E-F4322CDC2D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9906" y="9421082"/>
            <a:ext cx="277659" cy="277659"/>
          </a:xfrm>
          <a:prstGeom prst="rect">
            <a:avLst/>
          </a:prstGeom>
        </p:spPr>
      </p:pic>
      <p:pic>
        <p:nvPicPr>
          <p:cNvPr id="36" name="図 35" descr="図形&#10;&#10;低い精度で自動的に生成された説明">
            <a:extLst>
              <a:ext uri="{FF2B5EF4-FFF2-40B4-BE49-F238E27FC236}">
                <a16:creationId xmlns:a16="http://schemas.microsoft.com/office/drawing/2014/main" id="{E15860E4-839C-5874-49E4-C544C04A22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13865" y="9480470"/>
            <a:ext cx="216586" cy="158882"/>
          </a:xfrm>
          <a:prstGeom prst="rect">
            <a:avLst/>
          </a:prstGeom>
        </p:spPr>
      </p:pic>
      <p:pic>
        <p:nvPicPr>
          <p:cNvPr id="38" name="図 37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DE85CCAF-F8B4-E03D-32A8-DDEAC698AA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4424" y="9483782"/>
            <a:ext cx="461394" cy="181853"/>
          </a:xfrm>
          <a:prstGeom prst="rect">
            <a:avLst/>
          </a:prstGeom>
        </p:spPr>
      </p:pic>
      <p:pic>
        <p:nvPicPr>
          <p:cNvPr id="40" name="図 39" descr="テキスト, ロゴ&#10;&#10;自動的に生成された説明">
            <a:extLst>
              <a:ext uri="{FF2B5EF4-FFF2-40B4-BE49-F238E27FC236}">
                <a16:creationId xmlns:a16="http://schemas.microsoft.com/office/drawing/2014/main" id="{2B1E3005-4D93-814F-F15C-847463F3B3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39179" y="9468465"/>
            <a:ext cx="461395" cy="1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569</Words>
  <Application>Microsoft Macintosh PowerPoint</Application>
  <PresentationFormat>A4 210 x 297 mm</PresentationFormat>
  <Paragraphs>69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Aptos</vt:lpstr>
      <vt:lpstr>Aptos Display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Takahiro Shinagawa</dc:creator>
  <cp:lastModifiedBy>Takahiro Shinagawa</cp:lastModifiedBy>
  <cp:revision>3</cp:revision>
  <dcterms:created xsi:type="dcterms:W3CDTF">2024-08-07T17:43:15Z</dcterms:created>
  <dcterms:modified xsi:type="dcterms:W3CDTF">2024-08-11T04:26:48Z</dcterms:modified>
</cp:coreProperties>
</file>