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https://www.honeycomb.io/gartner-magic-quadrant-apm-observability-2023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https://pypi.org/project/python-json-logger/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https://pypi.org/project/python-json-logger/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https://opentelemetry.io/docs/instrumentation/python/manual/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https://opentelemetry.io/docs/instrumentation/python/manual/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https://opentelemetry.io/docs/instrumentation/python/manual/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opentelemetry.io/docs/instrumentation/python/exporters/#metrics-1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12factor.net/logs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lex Ptakhi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Alex Ptakhin</a:t>
            </a:r>
          </a:p>
        </p:txBody>
      </p:sp>
      <p:sp>
        <p:nvSpPr>
          <p:cNvPr id="152" name="Growing Pythons: Observability Guid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Growing Pythons: Observability Guide</a:t>
            </a:r>
          </a:p>
        </p:txBody>
      </p:sp>
      <p:sp>
        <p:nvSpPr>
          <p:cNvPr id="15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tdo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Stdout</a:t>
            </a:r>
          </a:p>
        </p:txBody>
      </p:sp>
      <p:sp>
        <p:nvSpPr>
          <p:cNvPr id="18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version: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11479">
              <a:lnSpc>
                <a:spcPct val="100000"/>
              </a:lnSpc>
              <a:spcBef>
                <a:spcPts val="0"/>
              </a:spcBef>
              <a:buSzTx/>
              <a:buNone/>
              <a:defRPr b="1" sz="2700">
                <a:solidFill>
                  <a:srgbClr val="FF468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version</a:t>
            </a:r>
            <a:r>
              <a:rPr b="0">
                <a:solidFill>
                  <a:srgbClr val="F8F8F2"/>
                </a:solidFill>
              </a:rPr>
              <a:t>: </a:t>
            </a:r>
            <a:r>
              <a:rPr b="0">
                <a:solidFill>
                  <a:srgbClr val="AE81FF"/>
                </a:solidFill>
              </a:rPr>
              <a:t>1</a:t>
            </a:r>
            <a:endParaRPr b="0">
              <a:solidFill>
                <a:srgbClr val="F8F8F2"/>
              </a:solidFill>
            </a:endParaRPr>
          </a:p>
          <a:p>
            <a:pPr marL="0" indent="0" defTabSz="411479">
              <a:lnSpc>
                <a:spcPct val="100000"/>
              </a:lnSpc>
              <a:spcBef>
                <a:spcPts val="0"/>
              </a:spcBef>
              <a:buSzTx/>
              <a:buNone/>
              <a:defRPr b="1" sz="2700">
                <a:solidFill>
                  <a:srgbClr val="FF468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formatters</a:t>
            </a:r>
            <a:r>
              <a:rPr b="0">
                <a:solidFill>
                  <a:srgbClr val="F8F8F2"/>
                </a:solidFill>
              </a:rPr>
              <a:t>:</a:t>
            </a:r>
            <a:endParaRPr b="0">
              <a:solidFill>
                <a:srgbClr val="F8F8F2"/>
              </a:solidFill>
            </a:endParaRPr>
          </a:p>
          <a:p>
            <a:pPr marL="0" indent="0" defTabSz="411479">
              <a:lnSpc>
                <a:spcPct val="100000"/>
              </a:lnSpc>
              <a:spcBef>
                <a:spcPts val="0"/>
              </a:spcBef>
              <a:buSzTx/>
              <a:buNone/>
              <a:defRPr b="1" sz="2700">
                <a:solidFill>
                  <a:srgbClr val="FF468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F8F8F2"/>
                </a:solidFill>
              </a:rPr>
              <a:t>  </a:t>
            </a:r>
            <a:r>
              <a:t>simple</a:t>
            </a:r>
            <a:r>
              <a:rPr b="0">
                <a:solidFill>
                  <a:srgbClr val="F8F8F2"/>
                </a:solidFill>
              </a:rPr>
              <a:t>:</a:t>
            </a:r>
            <a:endParaRPr b="0">
              <a:solidFill>
                <a:srgbClr val="F8F8F2"/>
              </a:solidFill>
            </a:endParaRPr>
          </a:p>
          <a:p>
            <a:pPr marL="0" indent="0" defTabSz="411479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E6DB74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8F8F2"/>
                </a:solidFill>
              </a:rPr>
              <a:t>    </a:t>
            </a:r>
            <a:r>
              <a:rPr b="1">
                <a:solidFill>
                  <a:srgbClr val="FF4689"/>
                </a:solidFill>
              </a:rPr>
              <a:t>format</a:t>
            </a:r>
            <a:r>
              <a:rPr>
                <a:solidFill>
                  <a:srgbClr val="F8F8F2"/>
                </a:solidFill>
              </a:rPr>
              <a:t>: </a:t>
            </a:r>
            <a:r>
              <a:t>'%(asctime)s</a:t>
            </a:r>
            <a:r>
              <a:rPr>
                <a:solidFill>
                  <a:srgbClr val="F8F8F2"/>
                </a:solidFill>
              </a:rPr>
              <a:t> </a:t>
            </a:r>
            <a:r>
              <a:t>-</a:t>
            </a:r>
            <a:r>
              <a:rPr>
                <a:solidFill>
                  <a:srgbClr val="F8F8F2"/>
                </a:solidFill>
              </a:rPr>
              <a:t> </a:t>
            </a:r>
            <a:r>
              <a:t>%(name)s</a:t>
            </a:r>
            <a:r>
              <a:rPr>
                <a:solidFill>
                  <a:srgbClr val="F8F8F2"/>
                </a:solidFill>
              </a:rPr>
              <a:t> </a:t>
            </a:r>
            <a:r>
              <a:t>-</a:t>
            </a:r>
            <a:r>
              <a:rPr>
                <a:solidFill>
                  <a:srgbClr val="F8F8F2"/>
                </a:solidFill>
              </a:rPr>
              <a:t> </a:t>
            </a:r>
            <a:r>
              <a:t>%(levelname)s</a:t>
            </a:r>
            <a:r>
              <a:rPr>
                <a:solidFill>
                  <a:srgbClr val="F8F8F2"/>
                </a:solidFill>
              </a:rPr>
              <a:t> </a:t>
            </a:r>
            <a:r>
              <a:t>-</a:t>
            </a:r>
            <a:r>
              <a:rPr>
                <a:solidFill>
                  <a:srgbClr val="F8F8F2"/>
                </a:solidFill>
              </a:rPr>
              <a:t> </a:t>
            </a:r>
            <a:r>
              <a:t>%(message)s'</a:t>
            </a:r>
            <a:endParaRPr>
              <a:solidFill>
                <a:srgbClr val="F8F8F2"/>
              </a:solidFill>
            </a:endParaRPr>
          </a:p>
          <a:p>
            <a:pPr marL="0" indent="0" defTabSz="411479">
              <a:lnSpc>
                <a:spcPct val="100000"/>
              </a:lnSpc>
              <a:spcBef>
                <a:spcPts val="0"/>
              </a:spcBef>
              <a:buSzTx/>
              <a:buNone/>
              <a:defRPr b="1" sz="2700">
                <a:solidFill>
                  <a:srgbClr val="FF468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handlers</a:t>
            </a:r>
            <a:r>
              <a:rPr b="0">
                <a:solidFill>
                  <a:srgbClr val="F8F8F2"/>
                </a:solidFill>
              </a:rPr>
              <a:t>:</a:t>
            </a:r>
            <a:endParaRPr b="0">
              <a:solidFill>
                <a:srgbClr val="F8F8F2"/>
              </a:solidFill>
            </a:endParaRPr>
          </a:p>
          <a:p>
            <a:pPr marL="0" indent="0" defTabSz="411479">
              <a:lnSpc>
                <a:spcPct val="100000"/>
              </a:lnSpc>
              <a:spcBef>
                <a:spcPts val="0"/>
              </a:spcBef>
              <a:buSzTx/>
              <a:buNone/>
              <a:defRPr b="1" sz="2700">
                <a:solidFill>
                  <a:srgbClr val="FF468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F8F8F2"/>
                </a:solidFill>
              </a:rPr>
              <a:t>  </a:t>
            </a:r>
            <a:r>
              <a:t>console</a:t>
            </a:r>
            <a:r>
              <a:rPr b="0">
                <a:solidFill>
                  <a:srgbClr val="F8F8F2"/>
                </a:solidFill>
              </a:rPr>
              <a:t>:</a:t>
            </a:r>
            <a:endParaRPr b="0">
              <a:solidFill>
                <a:srgbClr val="F8F8F2"/>
              </a:solidFill>
            </a:endParaRPr>
          </a:p>
          <a:p>
            <a:pPr marL="0" indent="0" defTabSz="411479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AE81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8F8F2"/>
                </a:solidFill>
              </a:rPr>
              <a:t>    </a:t>
            </a:r>
            <a:r>
              <a:rPr b="1">
                <a:solidFill>
                  <a:srgbClr val="FF4689"/>
                </a:solidFill>
              </a:rPr>
              <a:t>class</a:t>
            </a:r>
            <a:r>
              <a:rPr>
                <a:solidFill>
                  <a:srgbClr val="F8F8F2"/>
                </a:solidFill>
              </a:rPr>
              <a:t>: </a:t>
            </a:r>
            <a:r>
              <a:t>logging.StreamHandler</a:t>
            </a:r>
            <a:endParaRPr>
              <a:solidFill>
                <a:srgbClr val="F8F8F2"/>
              </a:solidFill>
            </a:endParaRPr>
          </a:p>
          <a:p>
            <a:pPr marL="0" indent="0" defTabSz="411479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FF468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8F8F2"/>
                </a:solidFill>
              </a:rPr>
              <a:t>    </a:t>
            </a:r>
            <a:r>
              <a:rPr b="1"/>
              <a:t>level</a:t>
            </a:r>
            <a:r>
              <a:rPr>
                <a:solidFill>
                  <a:srgbClr val="F8F8F2"/>
                </a:solidFill>
              </a:rPr>
              <a:t>: </a:t>
            </a:r>
            <a:r>
              <a:rPr>
                <a:solidFill>
                  <a:srgbClr val="AE81FF"/>
                </a:solidFill>
              </a:rPr>
              <a:t>DEBUG</a:t>
            </a:r>
            <a:endParaRPr>
              <a:solidFill>
                <a:srgbClr val="F8F8F2"/>
              </a:solidFill>
            </a:endParaRPr>
          </a:p>
          <a:p>
            <a:pPr marL="0" indent="0" defTabSz="411479">
              <a:lnSpc>
                <a:spcPct val="100000"/>
              </a:lnSpc>
              <a:spcBef>
                <a:spcPts val="0"/>
              </a:spcBef>
              <a:buSzTx/>
              <a:buNone/>
              <a:defRPr b="1" sz="2700">
                <a:solidFill>
                  <a:srgbClr val="FF468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F8F8F2"/>
                </a:solidFill>
              </a:rPr>
              <a:t>    </a:t>
            </a:r>
            <a:r>
              <a:t>formatter</a:t>
            </a:r>
            <a:r>
              <a:rPr b="0">
                <a:solidFill>
                  <a:srgbClr val="F8F8F2"/>
                </a:solidFill>
              </a:rPr>
              <a:t>: </a:t>
            </a:r>
            <a:r>
              <a:rPr b="0">
                <a:solidFill>
                  <a:srgbClr val="AE81FF"/>
                </a:solidFill>
              </a:rPr>
              <a:t>simple</a:t>
            </a:r>
            <a:endParaRPr b="0">
              <a:solidFill>
                <a:srgbClr val="F8F8F2"/>
              </a:solidFill>
            </a:endParaRPr>
          </a:p>
          <a:p>
            <a:pPr marL="0" indent="0" defTabSz="411479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AE81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8F8F2"/>
                </a:solidFill>
              </a:rPr>
              <a:t>    </a:t>
            </a:r>
            <a:r>
              <a:rPr b="1">
                <a:solidFill>
                  <a:srgbClr val="FF4689"/>
                </a:solidFill>
              </a:rPr>
              <a:t>stream</a:t>
            </a:r>
            <a:r>
              <a:rPr>
                <a:solidFill>
                  <a:srgbClr val="F8F8F2"/>
                </a:solidFill>
              </a:rPr>
              <a:t>: </a:t>
            </a:r>
            <a:r>
              <a:t>ext://sys.stdout</a:t>
            </a:r>
            <a:endParaRPr>
              <a:solidFill>
                <a:srgbClr val="F8F8F2"/>
              </a:solidFill>
            </a:endParaRPr>
          </a:p>
          <a:p>
            <a:pPr marL="0" indent="0" defTabSz="411479">
              <a:lnSpc>
                <a:spcPct val="100000"/>
              </a:lnSpc>
              <a:spcBef>
                <a:spcPts val="0"/>
              </a:spcBef>
              <a:buSzTx/>
              <a:buNone/>
              <a:defRPr b="1" sz="2700">
                <a:solidFill>
                  <a:srgbClr val="FF468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loggers</a:t>
            </a:r>
            <a:r>
              <a:rPr b="0">
                <a:solidFill>
                  <a:srgbClr val="F8F8F2"/>
                </a:solidFill>
              </a:rPr>
              <a:t>:</a:t>
            </a:r>
            <a:endParaRPr b="0">
              <a:solidFill>
                <a:srgbClr val="F8F8F2"/>
              </a:solidFill>
            </a:endParaRPr>
          </a:p>
          <a:p>
            <a:pPr marL="0" indent="0" defTabSz="411479">
              <a:lnSpc>
                <a:spcPct val="100000"/>
              </a:lnSpc>
              <a:spcBef>
                <a:spcPts val="0"/>
              </a:spcBef>
              <a:buSzTx/>
              <a:buNone/>
              <a:defRPr b="1" sz="2700">
                <a:solidFill>
                  <a:srgbClr val="FF468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F8F8F2"/>
                </a:solidFill>
              </a:rPr>
              <a:t>  </a:t>
            </a:r>
            <a:r>
              <a:t>simpleExample</a:t>
            </a:r>
            <a:r>
              <a:rPr b="0">
                <a:solidFill>
                  <a:srgbClr val="F8F8F2"/>
                </a:solidFill>
              </a:rPr>
              <a:t>:</a:t>
            </a:r>
            <a:endParaRPr b="0">
              <a:solidFill>
                <a:srgbClr val="F8F8F2"/>
              </a:solidFill>
            </a:endParaRPr>
          </a:p>
          <a:p>
            <a:pPr marL="0" indent="0" defTabSz="411479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FF468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8F8F2"/>
                </a:solidFill>
              </a:rPr>
              <a:t>    </a:t>
            </a:r>
            <a:r>
              <a:rPr b="1"/>
              <a:t>level</a:t>
            </a:r>
            <a:r>
              <a:rPr>
                <a:solidFill>
                  <a:srgbClr val="F8F8F2"/>
                </a:solidFill>
              </a:rPr>
              <a:t>: </a:t>
            </a:r>
            <a:r>
              <a:rPr>
                <a:solidFill>
                  <a:srgbClr val="AE81FF"/>
                </a:solidFill>
              </a:rPr>
              <a:t>DEBUG</a:t>
            </a:r>
            <a:endParaRPr>
              <a:solidFill>
                <a:srgbClr val="F8F8F2"/>
              </a:solidFill>
            </a:endParaRPr>
          </a:p>
          <a:p>
            <a:pPr marL="0" indent="0" defTabSz="411479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F8F8F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 </a:t>
            </a:r>
            <a:r>
              <a:rPr b="1">
                <a:solidFill>
                  <a:srgbClr val="FF4689"/>
                </a:solidFill>
              </a:rPr>
              <a:t>handlers</a:t>
            </a:r>
            <a:r>
              <a:t>: [console]</a:t>
            </a:r>
          </a:p>
          <a:p>
            <a:pPr marL="0" indent="0" defTabSz="411479">
              <a:lnSpc>
                <a:spcPct val="100000"/>
              </a:lnSpc>
              <a:spcBef>
                <a:spcPts val="0"/>
              </a:spcBef>
              <a:buSzTx/>
              <a:buNone/>
              <a:defRPr b="1" sz="2700">
                <a:solidFill>
                  <a:srgbClr val="FF468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solidFill>
                  <a:srgbClr val="F8F8F2"/>
                </a:solidFill>
              </a:rPr>
              <a:t>    </a:t>
            </a:r>
            <a:r>
              <a:t>propagate</a:t>
            </a:r>
            <a:r>
              <a:rPr b="0">
                <a:solidFill>
                  <a:srgbClr val="F8F8F2"/>
                </a:solidFill>
              </a:rPr>
              <a:t>: </a:t>
            </a:r>
            <a:r>
              <a:rPr b="0">
                <a:solidFill>
                  <a:srgbClr val="AE81FF"/>
                </a:solidFill>
              </a:rPr>
              <a:t>no</a:t>
            </a:r>
            <a:endParaRPr b="0">
              <a:solidFill>
                <a:srgbClr val="F8F8F2"/>
              </a:solidFill>
            </a:endParaRPr>
          </a:p>
          <a:p>
            <a:pPr marL="0" indent="0" defTabSz="411479">
              <a:lnSpc>
                <a:spcPct val="100000"/>
              </a:lnSpc>
              <a:spcBef>
                <a:spcPts val="0"/>
              </a:spcBef>
              <a:buSzTx/>
              <a:buNone/>
              <a:defRPr b="1" sz="2700">
                <a:solidFill>
                  <a:srgbClr val="FF468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root</a:t>
            </a:r>
            <a:r>
              <a:rPr b="0">
                <a:solidFill>
                  <a:srgbClr val="F8F8F2"/>
                </a:solidFill>
              </a:rPr>
              <a:t>:</a:t>
            </a:r>
            <a:endParaRPr b="0">
              <a:solidFill>
                <a:srgbClr val="F8F8F2"/>
              </a:solidFill>
            </a:endParaRPr>
          </a:p>
          <a:p>
            <a:pPr marL="0" indent="0" defTabSz="411479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FF468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F8F8F2"/>
                </a:solidFill>
              </a:rPr>
              <a:t>  </a:t>
            </a:r>
            <a:r>
              <a:rPr b="1"/>
              <a:t>level</a:t>
            </a:r>
            <a:r>
              <a:rPr>
                <a:solidFill>
                  <a:srgbClr val="F8F8F2"/>
                </a:solidFill>
              </a:rPr>
              <a:t>: </a:t>
            </a:r>
            <a:r>
              <a:rPr>
                <a:solidFill>
                  <a:srgbClr val="AE81FF"/>
                </a:solidFill>
              </a:rPr>
              <a:t>DEBUG</a:t>
            </a:r>
            <a:endParaRPr>
              <a:solidFill>
                <a:srgbClr val="F8F8F2"/>
              </a:solidFill>
            </a:endParaRPr>
          </a:p>
          <a:p>
            <a:pPr marL="0" indent="0" defTabSz="411479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F8F8F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</a:t>
            </a:r>
            <a:r>
              <a:rPr b="1">
                <a:solidFill>
                  <a:srgbClr val="FF4689"/>
                </a:solidFill>
              </a:rPr>
              <a:t>handlers</a:t>
            </a:r>
            <a:r>
              <a:t>: [console]</a:t>
            </a:r>
          </a:p>
          <a:p>
            <a:pPr marL="0" indent="0" defTabSz="411479">
              <a:lnSpc>
                <a:spcPct val="100000"/>
              </a:lnSpc>
              <a:spcBef>
                <a:spcPts val="0"/>
              </a:spcBef>
              <a:buSzTx/>
              <a:buNone/>
              <a:defRPr sz="2700">
                <a:solidFill>
                  <a:srgbClr val="D52D4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6C6C6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12 factors: logs go to output in JSON 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12 factors: logs go to output in JSON format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J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JSON</a:t>
            </a:r>
          </a:p>
        </p:txBody>
      </p:sp>
      <p:sp>
        <p:nvSpPr>
          <p:cNvPr id="19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import logg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BB006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6C6C6C"/>
                </a:solidFill>
              </a:rPr>
              <a:t>    </a:t>
            </a:r>
            <a:r>
              <a:rPr>
                <a:solidFill>
                  <a:srgbClr val="002D47"/>
                </a:solidFill>
              </a:rPr>
              <a:t>import</a:t>
            </a:r>
            <a:r>
              <a:rPr>
                <a:solidFill>
                  <a:srgbClr val="6C6C6C"/>
                </a:solidFill>
              </a:rPr>
              <a:t> </a:t>
            </a:r>
            <a:r>
              <a:t>logging</a:t>
            </a:r>
            <a:endParaRPr>
              <a:solidFill>
                <a:srgbClr val="6C6C6C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BB006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6C6C6C"/>
                </a:solidFill>
              </a:rPr>
              <a:t>    </a:t>
            </a:r>
            <a:r>
              <a:rPr>
                <a:solidFill>
                  <a:srgbClr val="002D47"/>
                </a:solidFill>
              </a:rPr>
              <a:t>from</a:t>
            </a:r>
            <a:r>
              <a:rPr>
                <a:solidFill>
                  <a:srgbClr val="6C6C6C"/>
                </a:solidFill>
              </a:rPr>
              <a:t> </a:t>
            </a:r>
            <a:r>
              <a:t>pythonjsonlogger</a:t>
            </a:r>
            <a:r>
              <a:rPr>
                <a:solidFill>
                  <a:srgbClr val="6C6C6C"/>
                </a:solidFill>
              </a:rPr>
              <a:t> </a:t>
            </a:r>
            <a:r>
              <a:rPr>
                <a:solidFill>
                  <a:srgbClr val="002D47"/>
                </a:solidFill>
              </a:rPr>
              <a:t>import</a:t>
            </a:r>
            <a:r>
              <a:rPr>
                <a:solidFill>
                  <a:srgbClr val="6C6C6C"/>
                </a:solidFill>
              </a:rPr>
              <a:t> jsonlogger</a:t>
            </a:r>
            <a:endParaRPr>
              <a:solidFill>
                <a:srgbClr val="6C6C6C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6C6C6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6C6C6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logger = logging.getLogger()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6C6C6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6C6C6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logHandler = logging.StreamHandler()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6C6C6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formatter = jsonlogger.JsonFormatter()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6C6C6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logHandler.setFormatter(formatter)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6C6C6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logger.addHandler(logHandler)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2920">
                <a:solidFill>
                  <a:srgbClr val="6C6C6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6C6C6C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6C6C6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logger.info({</a:t>
            </a:r>
            <a:r>
              <a:rPr>
                <a:solidFill>
                  <a:srgbClr val="D52D40"/>
                </a:solidFill>
              </a:rPr>
              <a:t>"special"</a:t>
            </a:r>
            <a:r>
              <a:t>: </a:t>
            </a:r>
            <a:r>
              <a:rPr>
                <a:solidFill>
                  <a:srgbClr val="D52D40"/>
                </a:solidFill>
              </a:rPr>
              <a:t>"value"</a:t>
            </a:r>
            <a:r>
              <a:t>, </a:t>
            </a:r>
            <a:r>
              <a:rPr>
                <a:solidFill>
                  <a:srgbClr val="D52D40"/>
                </a:solidFill>
              </a:rPr>
              <a:t>"run"</a:t>
            </a:r>
            <a:r>
              <a:t>: </a:t>
            </a:r>
            <a:r>
              <a:rPr>
                <a:solidFill>
                  <a:srgbClr val="116A1E"/>
                </a:solidFill>
              </a:rPr>
              <a:t>12</a:t>
            </a:r>
            <a:r>
              <a:t>})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D52D4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6C6C6C"/>
                </a:solidFill>
              </a:rPr>
              <a:t>logger.info(</a:t>
            </a:r>
            <a:r>
              <a:t>"classic message"</a:t>
            </a:r>
            <a:r>
              <a:rPr>
                <a:solidFill>
                  <a:srgbClr val="6C6C6C"/>
                </a:solidFill>
              </a:rPr>
              <a:t>)</a:t>
            </a:r>
            <a:endParaRPr>
              <a:solidFill>
                <a:srgbClr val="6C6C6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Lo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Logs</a:t>
            </a:r>
          </a:p>
        </p:txBody>
      </p:sp>
      <p:sp>
        <p:nvSpPr>
          <p:cNvPr id="203" name="VD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VDS</a:t>
            </a:r>
          </a:p>
        </p:txBody>
      </p:sp>
      <p:sp>
        <p:nvSpPr>
          <p:cNvPr id="204" name="systemct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r>
              <a:t>systemctl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https://vector.dev/docs/reference/configuration/sources/journald/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Ansible: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Install system-packages + install Python / Conda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Virtual environment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Add systemctl processes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Health checks</a:t>
            </a:r>
          </a:p>
          <a:p>
            <a:pPr lvl="1" marL="1072895" indent="-536447" defTabSz="2145738">
              <a:spcBef>
                <a:spcPts val="3900"/>
              </a:spcBef>
              <a:defRPr sz="4224"/>
            </a:pPr>
            <a:r>
              <a:t>Collect logs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Lo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Logs</a:t>
            </a:r>
          </a:p>
        </p:txBody>
      </p:sp>
      <p:sp>
        <p:nvSpPr>
          <p:cNvPr id="207" name="Dock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Docker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o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Logs</a:t>
            </a:r>
          </a:p>
        </p:txBody>
      </p:sp>
      <p:sp>
        <p:nvSpPr>
          <p:cNvPr id="210" name="Kubernet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Kubernetes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Metric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Metrics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Metr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Metrics</a:t>
            </a:r>
          </a:p>
        </p:txBody>
      </p:sp>
      <p:sp>
        <p:nvSpPr>
          <p:cNvPr id="215" name="https://opentelemetry.io/docs/instrumentation/python/exporters/#metrics-1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09930">
              <a:defRPr sz="4730"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https://opentelemetry.io/docs/instrumentation/python/exporters/#metrics-1</a:t>
            </a:r>
          </a:p>
        </p:txBody>
      </p:sp>
      <p:sp>
        <p:nvSpPr>
          <p:cNvPr id="216" name="from opentelemetry import metric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from opentelemetry import metrics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from opentelemetry.exporter.otlp.proto.grpc.metric_exporter import OTLPMetricExporter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from opentelemetry.sdk.metrics import MeterProvider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from opentelemetry.sdk.metrics.export import PeriodicExportingMetricReader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from opentelemetry.sdk.resources import SERVICE_NAME, Resource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# Service name is required for most backends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resource = Resource(attributes={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SERVICE_NAME: "your-service-name"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})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reader = PeriodicExportingMetricReader(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OTLPMetricExporter(endpoint="localhost:5555")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provider = MeterProvider(resource=resource, metric_readers=[reader])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metrics.set_meter_provider(provider)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Metr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Metrics</a:t>
            </a:r>
          </a:p>
        </p:txBody>
      </p:sp>
      <p:sp>
        <p:nvSpPr>
          <p:cNvPr id="219" name="VD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VDS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Metr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Metrics</a:t>
            </a:r>
          </a:p>
        </p:txBody>
      </p:sp>
      <p:sp>
        <p:nvSpPr>
          <p:cNvPr id="222" name="Docke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Docker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Why m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me?</a:t>
            </a:r>
          </a:p>
        </p:txBody>
      </p:sp>
      <p:sp>
        <p:nvSpPr>
          <p:cNvPr id="15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lide bullet text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Metr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Metrics</a:t>
            </a:r>
          </a:p>
        </p:txBody>
      </p:sp>
      <p:sp>
        <p:nvSpPr>
          <p:cNvPr id="225" name="Kubernet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Kubernetes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racing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Tracing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Jaeg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Jaeger</a:t>
            </a:r>
          </a:p>
          <a:p>
            <a:pPr/>
            <a:r>
              <a:t>OpenTelemetry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Manual instru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Manual instrumentation</a:t>
            </a:r>
          </a:p>
        </p:txBody>
      </p:sp>
      <p:sp>
        <p:nvSpPr>
          <p:cNvPr id="234" name="Spa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Spans</a:t>
            </a:r>
          </a:p>
        </p:txBody>
      </p:sp>
      <p:sp>
        <p:nvSpPr>
          <p:cNvPr id="235" name="def do_work()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 do_work():</a:t>
            </a:r>
          </a:p>
          <a:p>
            <a:pPr/>
            <a:r>
              <a:t>    with tracer.start_as_current_span("span-name") as span:</a:t>
            </a:r>
          </a:p>
          <a:p>
            <a:pPr/>
            <a:r>
              <a:t>        # do some work that 'span' will track</a:t>
            </a:r>
          </a:p>
          <a:p>
            <a:pPr/>
            <a:r>
              <a:t>        print("doing some work...")</a:t>
            </a:r>
          </a:p>
          <a:p>
            <a:pPr/>
            <a:r>
              <a:t>        # When the 'with' block goes out of scope, 'span' is closed for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anual instru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Manual instrumentation</a:t>
            </a:r>
          </a:p>
        </p:txBody>
      </p:sp>
      <p:sp>
        <p:nvSpPr>
          <p:cNvPr id="240" name="Nested spa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Nested spans</a:t>
            </a:r>
          </a:p>
        </p:txBody>
      </p:sp>
      <p:sp>
        <p:nvSpPr>
          <p:cNvPr id="241" name="def do_work()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2815" indent="-432815" defTabSz="1731220">
              <a:spcBef>
                <a:spcPts val="3100"/>
              </a:spcBef>
              <a:defRPr sz="2130"/>
            </a:pPr>
            <a:r>
              <a:t>def do_work():</a:t>
            </a:r>
          </a:p>
          <a:p>
            <a:pPr marL="432815" indent="-432815" defTabSz="1731220">
              <a:spcBef>
                <a:spcPts val="3100"/>
              </a:spcBef>
              <a:defRPr sz="2130"/>
            </a:pPr>
            <a:r>
              <a:t>    with tracer.start_as_current_span("parent") as parent:</a:t>
            </a:r>
          </a:p>
          <a:p>
            <a:pPr marL="432815" indent="-432815" defTabSz="1731220">
              <a:spcBef>
                <a:spcPts val="3100"/>
              </a:spcBef>
              <a:defRPr sz="2130"/>
            </a:pPr>
            <a:r>
              <a:t>        # do some work that 'parent' tracks</a:t>
            </a:r>
          </a:p>
          <a:p>
            <a:pPr marL="432815" indent="-432815" defTabSz="1731220">
              <a:spcBef>
                <a:spcPts val="3100"/>
              </a:spcBef>
              <a:defRPr sz="2130"/>
            </a:pPr>
            <a:r>
              <a:t>        print("doing some work...")</a:t>
            </a:r>
          </a:p>
          <a:p>
            <a:pPr marL="432815" indent="-432815" defTabSz="1731220">
              <a:spcBef>
                <a:spcPts val="3100"/>
              </a:spcBef>
              <a:defRPr sz="2130"/>
            </a:pPr>
            <a:r>
              <a:t>        # Create a nested span to track nested work</a:t>
            </a:r>
          </a:p>
          <a:p>
            <a:pPr marL="432815" indent="-432815" defTabSz="1731220">
              <a:spcBef>
                <a:spcPts val="3100"/>
              </a:spcBef>
              <a:defRPr sz="2130"/>
            </a:pPr>
            <a:r>
              <a:t>        with tracer.start_as_current_span("child") as child:</a:t>
            </a:r>
          </a:p>
          <a:p>
            <a:pPr marL="432815" indent="-432815" defTabSz="1731220">
              <a:spcBef>
                <a:spcPts val="3100"/>
              </a:spcBef>
              <a:defRPr sz="2130"/>
            </a:pPr>
            <a:r>
              <a:t>            # do some work that 'child' tracks</a:t>
            </a:r>
          </a:p>
          <a:p>
            <a:pPr marL="432815" indent="-432815" defTabSz="1731220">
              <a:spcBef>
                <a:spcPts val="3100"/>
              </a:spcBef>
              <a:defRPr sz="2130"/>
            </a:pPr>
            <a:r>
              <a:t>            print("doing some nested work...")</a:t>
            </a:r>
          </a:p>
          <a:p>
            <a:pPr marL="432815" indent="-432815" defTabSz="1731220">
              <a:spcBef>
                <a:spcPts val="3100"/>
              </a:spcBef>
              <a:defRPr sz="2130"/>
            </a:pPr>
            <a:r>
              <a:t>            # the nested span is closed when it's out of scope</a:t>
            </a:r>
          </a:p>
          <a:p>
            <a:pPr marL="432815" indent="-432815" defTabSz="1731220">
              <a:spcBef>
                <a:spcPts val="3100"/>
              </a:spcBef>
              <a:defRPr sz="2130"/>
            </a:pPr>
          </a:p>
          <a:p>
            <a:pPr marL="432815" indent="-432815" defTabSz="1731220">
              <a:spcBef>
                <a:spcPts val="3100"/>
              </a:spcBef>
              <a:defRPr sz="2130"/>
            </a:pPr>
            <a:r>
              <a:t>        # This span is also closed when it goes out of scope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Manual instru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Manual instrumentation</a:t>
            </a:r>
          </a:p>
        </p:txBody>
      </p:sp>
      <p:sp>
        <p:nvSpPr>
          <p:cNvPr id="246" name="Spa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Spans</a:t>
            </a:r>
          </a:p>
        </p:txBody>
      </p:sp>
      <p:sp>
        <p:nvSpPr>
          <p:cNvPr id="247" name="@tracer.start_as_current_span(&quot;do_work&quot;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@tracer.start_as_current_span("do_work")</a:t>
            </a:r>
          </a:p>
          <a:p>
            <a:pPr/>
            <a:r>
              <a:t>def do_work():</a:t>
            </a:r>
          </a:p>
          <a:p>
            <a:pPr/>
            <a:r>
              <a:t>    print("doing some work...")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Automatic instru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Automatic instrumentation</a:t>
            </a:r>
          </a:p>
        </p:txBody>
      </p:sp>
      <p:sp>
        <p:nvSpPr>
          <p:cNvPr id="25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Django, Flask, FastAPI, sqlalchemy, gRP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Django, Flask, FastAPI, sqlalchemy, gRPC</a:t>
            </a:r>
          </a:p>
          <a:p>
            <a:pPr/>
            <a:r>
              <a:t>https://opentelemetry.io/ecosystem/registry/?language=python&amp;component=instrumentation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ra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Traces</a:t>
            </a:r>
          </a:p>
        </p:txBody>
      </p:sp>
      <p:sp>
        <p:nvSpPr>
          <p:cNvPr id="25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7" name="from opentelemetry import tra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>
                <a:solidFill>
                  <a:srgbClr val="204A87"/>
                </a:solidFill>
              </a:rPr>
              <a:t>from</a:t>
            </a:r>
            <a:r>
              <a:t> opentelemetry </a:t>
            </a:r>
            <a:r>
              <a:rPr b="1">
                <a:solidFill>
                  <a:srgbClr val="204A87"/>
                </a:solidFill>
              </a:rPr>
              <a:t>import</a:t>
            </a:r>
            <a:r>
              <a:t> trace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>
                <a:solidFill>
                  <a:srgbClr val="204A87"/>
                </a:solidFill>
              </a:rPr>
              <a:t>from</a:t>
            </a:r>
            <a:r>
              <a:t> opentelemetry.exporter.otlp.proto.grpc.trace_exporter </a:t>
            </a:r>
            <a:r>
              <a:rPr b="1">
                <a:solidFill>
                  <a:srgbClr val="204A87"/>
                </a:solidFill>
              </a:rPr>
              <a:t>import</a:t>
            </a:r>
            <a:r>
              <a:t> OTLPSpanExporter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>
                <a:solidFill>
                  <a:srgbClr val="204A87"/>
                </a:solidFill>
              </a:rPr>
              <a:t>from</a:t>
            </a:r>
            <a:r>
              <a:t> opentelemetry.sdk.resources </a:t>
            </a:r>
            <a:r>
              <a:rPr b="1">
                <a:solidFill>
                  <a:srgbClr val="204A87"/>
                </a:solidFill>
              </a:rPr>
              <a:t>import</a:t>
            </a:r>
            <a:r>
              <a:t> SERVICE_NAME</a:t>
            </a:r>
            <a:r>
              <a:rPr b="1"/>
              <a:t>,</a:t>
            </a:r>
            <a:r>
              <a:t> Resource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>
                <a:solidFill>
                  <a:srgbClr val="204A87"/>
                </a:solidFill>
              </a:rPr>
              <a:t>from</a:t>
            </a:r>
            <a:r>
              <a:t> opentelemetry.sdk.trace </a:t>
            </a:r>
            <a:r>
              <a:rPr b="1">
                <a:solidFill>
                  <a:srgbClr val="204A87"/>
                </a:solidFill>
              </a:rPr>
              <a:t>import</a:t>
            </a:r>
            <a:r>
              <a:t> TracerProvider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>
                <a:solidFill>
                  <a:srgbClr val="204A87"/>
                </a:solidFill>
              </a:rPr>
              <a:t>from</a:t>
            </a:r>
            <a:r>
              <a:t> opentelemetry.sdk.trace.export </a:t>
            </a:r>
            <a:r>
              <a:rPr b="1">
                <a:solidFill>
                  <a:srgbClr val="204A87"/>
                </a:solidFill>
              </a:rPr>
              <a:t>import</a:t>
            </a:r>
            <a:r>
              <a:t> BatchSpanProcessor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i="1" sz="3000">
                <a:solidFill>
                  <a:srgbClr val="8F5902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# Service name is required for most backends</a:t>
            </a:r>
            <a:endParaRPr i="0">
              <a:solidFill>
                <a:srgbClr val="212529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resource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Resource</a:t>
            </a:r>
            <a:r>
              <a:rPr b="1"/>
              <a:t>(</a:t>
            </a:r>
            <a:r>
              <a:t>attributes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 b="1"/>
              <a:t>{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4E9A06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212529"/>
                </a:solidFill>
              </a:rPr>
              <a:t>    SERVICE_NAME</a:t>
            </a:r>
            <a:r>
              <a:rPr b="1">
                <a:solidFill>
                  <a:srgbClr val="212529"/>
                </a:solidFill>
              </a:rPr>
              <a:t>:</a:t>
            </a:r>
            <a:r>
              <a:rPr>
                <a:solidFill>
                  <a:srgbClr val="212529"/>
                </a:solidFill>
              </a:rPr>
              <a:t> </a:t>
            </a:r>
            <a:r>
              <a:t>"your-service-name"</a:t>
            </a:r>
            <a:endParaRPr>
              <a:solidFill>
                <a:srgbClr val="212529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b="1"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})</a:t>
            </a:r>
            <a:endParaRPr b="0"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provider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TracerProvider</a:t>
            </a:r>
            <a:r>
              <a:rPr b="1"/>
              <a:t>(</a:t>
            </a:r>
            <a:r>
              <a:t>resource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resource</a:t>
            </a:r>
            <a:r>
              <a:rPr b="1"/>
              <a:t>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processor 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t> BatchSpanProcessor</a:t>
            </a:r>
            <a:r>
              <a:rPr b="1"/>
              <a:t>(</a:t>
            </a:r>
            <a:r>
              <a:t>OTLPSpanExporter</a:t>
            </a:r>
            <a:r>
              <a:rPr b="1"/>
              <a:t>(</a:t>
            </a:r>
            <a:r>
              <a:t>endpoint</a:t>
            </a:r>
            <a:r>
              <a:rPr b="1">
                <a:solidFill>
                  <a:srgbClr val="CE5C00"/>
                </a:solidFill>
              </a:rPr>
              <a:t>=</a:t>
            </a:r>
            <a:r>
              <a:rPr>
                <a:solidFill>
                  <a:srgbClr val="4E9A06"/>
                </a:solidFill>
              </a:rPr>
              <a:t>"your-endpoint-here"</a:t>
            </a:r>
            <a:r>
              <a:rPr b="1"/>
              <a:t>))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provider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add_span_processor</a:t>
            </a:r>
            <a:r>
              <a:rPr b="1"/>
              <a:t>(</a:t>
            </a:r>
            <a:r>
              <a:t>processor</a:t>
            </a:r>
            <a:r>
              <a:rPr b="1"/>
              <a:t>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trace</a:t>
            </a:r>
            <a:r>
              <a:rPr b="1">
                <a:solidFill>
                  <a:srgbClr val="CE5C00"/>
                </a:solidFill>
              </a:rPr>
              <a:t>.</a:t>
            </a:r>
            <a:r>
              <a:t>set_tracer_provider</a:t>
            </a:r>
            <a:r>
              <a:rPr b="1"/>
              <a:t>(</a:t>
            </a:r>
            <a:r>
              <a:t>provider</a:t>
            </a:r>
            <a:r>
              <a:rPr b="1"/>
              <a:t>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000">
                <a:solidFill>
                  <a:srgbClr val="21252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i="1" sz="3000">
                <a:solidFill>
                  <a:srgbClr val="8F5902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# Merrily go about tracing!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Finally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Finally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rafan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Grafana</a:t>
            </a:r>
          </a:p>
        </p:txBody>
      </p:sp>
      <p:sp>
        <p:nvSpPr>
          <p:cNvPr id="26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3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r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Shared</a:t>
            </a:r>
          </a:p>
        </p:txBody>
      </p:sp>
      <p:sp>
        <p:nvSpPr>
          <p:cNvPr id="16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Developing multiple servic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Developing multiple services</a:t>
            </a:r>
          </a:p>
          <a:p>
            <a:pPr/>
            <a:r>
              <a:t>We want to see logs, metrics, traces across all services</a:t>
            </a:r>
          </a:p>
          <a:p>
            <a:pPr lvl="1"/>
            <a:r>
              <a:t>We not only store them locally, but send to some central service</a:t>
            </a:r>
          </a:p>
          <a:p>
            <a:pPr lvl="1"/>
          </a:p>
          <a:p>
            <a:pPr/>
            <a:r>
              <a:t>Why for developers?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tatemen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r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Shared</a:t>
            </a:r>
          </a:p>
        </p:txBody>
      </p:sp>
      <p:sp>
        <p:nvSpPr>
          <p:cNvPr id="16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Elastic+Kibana DSL+Ruby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Elastic+Kibana DSL+Ruby</a:t>
            </a:r>
          </a:p>
          <a:p>
            <a:pPr/>
            <a:r>
              <a:t>Fluentd DSL+Ruby</a:t>
            </a:r>
          </a:p>
          <a:p>
            <a:pPr/>
            <a:r>
              <a:t>We choose vector</a:t>
            </a:r>
          </a:p>
          <a:p>
            <a:pPr/>
            <a:r>
              <a:t>Linux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Grafan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Grafana </a:t>
            </a:r>
          </a:p>
          <a:p>
            <a:pPr/>
            <a:r>
              <a:t>Datadog</a:t>
            </a:r>
          </a:p>
          <a:p>
            <a:pPr/>
            <a:r>
              <a:t>Honeycomb</a:t>
            </a:r>
          </a:p>
          <a:p>
            <a:pPr/>
            <a:r>
              <a:t>New Relic</a:t>
            </a:r>
          </a:p>
          <a:p>
            <a:pPr/>
            <a:r>
              <a:t>Dynatrace</a:t>
            </a:r>
          </a:p>
          <a:p>
            <a:pPr/>
            <a:r>
              <a:t>logzio</a:t>
            </a:r>
          </a:p>
          <a:p>
            <a:pPr/>
            <a:r>
              <a:t>Cloud-based</a:t>
            </a:r>
          </a:p>
        </p:txBody>
      </p:sp>
      <p:pic>
        <p:nvPicPr>
          <p:cNvPr id="170" name="CleanShot 2023-11-18 at 14.13.59@2x.png" descr="CleanShot 2023-11-18 at 14.13.59@2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20947" y="1139836"/>
            <a:ext cx="11000659" cy="11436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Log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ogs with libra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Logs with libraries</a:t>
            </a:r>
          </a:p>
        </p:txBody>
      </p:sp>
      <p:sp>
        <p:nvSpPr>
          <p:cNvPr id="17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Not only save logs on the host machine, but send them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 only save logs on the host machine, but send them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logging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logging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12 factors: logs go to outp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12 factors: logs go to output</a:t>
            </a:r>
          </a:p>
        </p:txBody>
      </p:sp>
      <p:sp>
        <p:nvSpPr>
          <p:cNvPr id="18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https://12factor.net/log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https://12factor.net/logs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