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F4266"/>
        </a:fontRef>
        <a:srgbClr val="4F4266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CFE9E4"/>
          </a:solidFill>
        </a:fill>
      </a:tcStyle>
    </a:wholeTbl>
    <a:band2H>
      <a:tcTxStyle b="def" i="def"/>
      <a:tcStyle>
        <a:tcBdr/>
        <a:fill>
          <a:solidFill>
            <a:srgbClr val="E8F4F2"/>
          </a:solidFill>
        </a:fill>
      </a:tcStyle>
    </a:band2H>
    <a:firstCol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381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381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F4266"/>
        </a:fontRef>
        <a:srgbClr val="4F4266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 b="def" i="def"/>
      <a:tcStyle>
        <a:tcBdr/>
        <a:fill>
          <a:solidFill>
            <a:srgbClr val="FFF4E6"/>
          </a:solidFill>
        </a:fill>
      </a:tcStyle>
    </a:band2H>
    <a:firstCol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381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381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F4266"/>
        </a:fontRef>
        <a:srgbClr val="4F4266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CAE3F9"/>
          </a:solidFill>
        </a:fill>
      </a:tcStyle>
    </a:wholeTbl>
    <a:band2H>
      <a:tcTxStyle b="def" i="def"/>
      <a:tcStyle>
        <a:tcBdr/>
        <a:fill>
          <a:solidFill>
            <a:srgbClr val="E6F2FC"/>
          </a:solidFill>
        </a:fill>
      </a:tcStyle>
    </a:band2H>
    <a:firstCol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381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381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F4266"/>
        </a:fontRef>
        <a:srgbClr val="4F42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A"/>
          </a:solidFill>
        </a:fill>
      </a:tcStyle>
    </a:wholeTbl>
    <a:band2H>
      <a:tcTxStyle b="def" i="def"/>
      <a:tcStyle>
        <a:tcBdr/>
        <a:fill>
          <a:solidFill>
            <a:srgbClr val="FBFCFE"/>
          </a:solidFill>
        </a:fill>
      </a:tcStyle>
    </a:band2H>
    <a:firstCol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F4266"/>
        </a:fontRef>
        <a:srgbClr val="4F42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F4266"/>
              </a:solidFill>
              <a:prstDash val="solid"/>
              <a:round/>
            </a:ln>
          </a:top>
          <a:bottom>
            <a:ln w="254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BFCFE"/>
          </a:solidFill>
        </a:fill>
      </a:tcStyle>
    </a:lastRow>
    <a:firstRow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F4266"/>
              </a:solidFill>
              <a:prstDash val="solid"/>
              <a:round/>
            </a:ln>
          </a:top>
          <a:bottom>
            <a:ln w="254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F4266"/>
        </a:fontRef>
        <a:srgbClr val="4F4266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CFCDD2"/>
          </a:solidFill>
        </a:fill>
      </a:tcStyle>
    </a:wholeTbl>
    <a:band2H>
      <a:tcTxStyle b="def" i="def"/>
      <a:tcStyle>
        <a:tcBdr/>
        <a:fill>
          <a:solidFill>
            <a:srgbClr val="E8E8EA"/>
          </a:solidFill>
        </a:fill>
      </a:tcStyle>
    </a:band2H>
    <a:firstCol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4F4266"/>
          </a:solidFill>
        </a:fill>
      </a:tcStyle>
    </a:firstCol>
    <a:lastRow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381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4F4266"/>
          </a:solidFill>
        </a:fill>
      </a:tcStyle>
    </a:lastRow>
    <a:firstRow>
      <a:tcTxStyle b="on" i="off">
        <a:fontRef idx="major">
          <a:srgbClr val="FBFCFE"/>
        </a:fontRef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381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4F426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F4266"/>
        </a:fontRef>
        <a:srgbClr val="4F4266"/>
      </a:tcTxStyle>
      <a:tcStyle>
        <a:tcBdr>
          <a:left>
            <a:ln w="12700" cap="flat">
              <a:solidFill>
                <a:srgbClr val="4F4266"/>
              </a:solidFill>
              <a:prstDash val="solid"/>
              <a:round/>
            </a:ln>
          </a:left>
          <a:right>
            <a:ln w="12700" cap="flat">
              <a:solidFill>
                <a:srgbClr val="4F4266"/>
              </a:solidFill>
              <a:prstDash val="solid"/>
              <a:round/>
            </a:ln>
          </a:right>
          <a:top>
            <a:ln w="12700" cap="flat">
              <a:solidFill>
                <a:srgbClr val="4F4266"/>
              </a:solidFill>
              <a:prstDash val="solid"/>
              <a:round/>
            </a:ln>
          </a:top>
          <a:bottom>
            <a:ln w="127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solidFill>
                <a:srgbClr val="4F4266"/>
              </a:solidFill>
              <a:prstDash val="solid"/>
              <a:round/>
            </a:ln>
          </a:insideH>
          <a:insideV>
            <a:ln w="12700" cap="flat">
              <a:solidFill>
                <a:srgbClr val="4F4266"/>
              </a:solidFill>
              <a:prstDash val="solid"/>
              <a:round/>
            </a:ln>
          </a:insideV>
        </a:tcBdr>
        <a:fill>
          <a:solidFill>
            <a:srgbClr val="4F426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F4266"/>
        </a:fontRef>
        <a:srgbClr val="4F4266"/>
      </a:tcTxStyle>
      <a:tcStyle>
        <a:tcBdr>
          <a:left>
            <a:ln w="12700" cap="flat">
              <a:solidFill>
                <a:srgbClr val="4F4266"/>
              </a:solidFill>
              <a:prstDash val="solid"/>
              <a:round/>
            </a:ln>
          </a:left>
          <a:right>
            <a:ln w="12700" cap="flat">
              <a:solidFill>
                <a:srgbClr val="4F4266"/>
              </a:solidFill>
              <a:prstDash val="solid"/>
              <a:round/>
            </a:ln>
          </a:right>
          <a:top>
            <a:ln w="12700" cap="flat">
              <a:solidFill>
                <a:srgbClr val="4F4266"/>
              </a:solidFill>
              <a:prstDash val="solid"/>
              <a:round/>
            </a:ln>
          </a:top>
          <a:bottom>
            <a:ln w="127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solidFill>
                <a:srgbClr val="4F4266"/>
              </a:solidFill>
              <a:prstDash val="solid"/>
              <a:round/>
            </a:ln>
          </a:insideH>
          <a:insideV>
            <a:ln w="12700" cap="flat">
              <a:solidFill>
                <a:srgbClr val="4F4266"/>
              </a:solidFill>
              <a:prstDash val="solid"/>
              <a:round/>
            </a:ln>
          </a:insideV>
        </a:tcBdr>
        <a:fill>
          <a:solidFill>
            <a:srgbClr val="4F4266">
              <a:alpha val="20000"/>
            </a:srgbClr>
          </a:solidFill>
        </a:fill>
      </a:tcStyle>
    </a:firstCol>
    <a:lastRow>
      <a:tcTxStyle b="on" i="off">
        <a:fontRef idx="major">
          <a:srgbClr val="4F4266"/>
        </a:fontRef>
        <a:srgbClr val="4F4266"/>
      </a:tcTxStyle>
      <a:tcStyle>
        <a:tcBdr>
          <a:left>
            <a:ln w="12700" cap="flat">
              <a:solidFill>
                <a:srgbClr val="4F4266"/>
              </a:solidFill>
              <a:prstDash val="solid"/>
              <a:round/>
            </a:ln>
          </a:left>
          <a:right>
            <a:ln w="12700" cap="flat">
              <a:solidFill>
                <a:srgbClr val="4F4266"/>
              </a:solidFill>
              <a:prstDash val="solid"/>
              <a:round/>
            </a:ln>
          </a:right>
          <a:top>
            <a:ln w="50800" cap="flat">
              <a:solidFill>
                <a:srgbClr val="4F4266"/>
              </a:solidFill>
              <a:prstDash val="solid"/>
              <a:round/>
            </a:ln>
          </a:top>
          <a:bottom>
            <a:ln w="127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solidFill>
                <a:srgbClr val="4F4266"/>
              </a:solidFill>
              <a:prstDash val="solid"/>
              <a:round/>
            </a:ln>
          </a:insideH>
          <a:insideV>
            <a:ln w="12700" cap="flat">
              <a:solidFill>
                <a:srgbClr val="4F426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F4266"/>
        </a:fontRef>
        <a:srgbClr val="4F4266"/>
      </a:tcTxStyle>
      <a:tcStyle>
        <a:tcBdr>
          <a:left>
            <a:ln w="12700" cap="flat">
              <a:solidFill>
                <a:srgbClr val="4F4266"/>
              </a:solidFill>
              <a:prstDash val="solid"/>
              <a:round/>
            </a:ln>
          </a:left>
          <a:right>
            <a:ln w="12700" cap="flat">
              <a:solidFill>
                <a:srgbClr val="4F4266"/>
              </a:solidFill>
              <a:prstDash val="solid"/>
              <a:round/>
            </a:ln>
          </a:right>
          <a:top>
            <a:ln w="12700" cap="flat">
              <a:solidFill>
                <a:srgbClr val="4F4266"/>
              </a:solidFill>
              <a:prstDash val="solid"/>
              <a:round/>
            </a:ln>
          </a:top>
          <a:bottom>
            <a:ln w="254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solidFill>
                <a:srgbClr val="4F4266"/>
              </a:solidFill>
              <a:prstDash val="solid"/>
              <a:round/>
            </a:ln>
          </a:insideH>
          <a:insideV>
            <a:ln w="12700" cap="flat">
              <a:solidFill>
                <a:srgbClr val="4F426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9" name="Shape 4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Lato Regular"/>
      </a:defRPr>
    </a:lvl1pPr>
    <a:lvl2pPr indent="228600" latinLnBrk="0">
      <a:defRPr sz="1200">
        <a:latin typeface="+mn-lt"/>
        <a:ea typeface="+mn-ea"/>
        <a:cs typeface="+mn-cs"/>
        <a:sym typeface="Lato Regular"/>
      </a:defRPr>
    </a:lvl2pPr>
    <a:lvl3pPr indent="457200" latinLnBrk="0">
      <a:defRPr sz="1200">
        <a:latin typeface="+mn-lt"/>
        <a:ea typeface="+mn-ea"/>
        <a:cs typeface="+mn-cs"/>
        <a:sym typeface="Lato Regular"/>
      </a:defRPr>
    </a:lvl3pPr>
    <a:lvl4pPr indent="685800" latinLnBrk="0">
      <a:defRPr sz="1200">
        <a:latin typeface="+mn-lt"/>
        <a:ea typeface="+mn-ea"/>
        <a:cs typeface="+mn-cs"/>
        <a:sym typeface="Lato Regular"/>
      </a:defRPr>
    </a:lvl4pPr>
    <a:lvl5pPr indent="914400" latinLnBrk="0">
      <a:defRPr sz="1200">
        <a:latin typeface="+mn-lt"/>
        <a:ea typeface="+mn-ea"/>
        <a:cs typeface="+mn-cs"/>
        <a:sym typeface="Lato Regular"/>
      </a:defRPr>
    </a:lvl5pPr>
    <a:lvl6pPr indent="1143000" latinLnBrk="0">
      <a:defRPr sz="1200">
        <a:latin typeface="+mn-lt"/>
        <a:ea typeface="+mn-ea"/>
        <a:cs typeface="+mn-cs"/>
        <a:sym typeface="Lato Regular"/>
      </a:defRPr>
    </a:lvl6pPr>
    <a:lvl7pPr indent="1371600" latinLnBrk="0">
      <a:defRPr sz="1200">
        <a:latin typeface="+mn-lt"/>
        <a:ea typeface="+mn-ea"/>
        <a:cs typeface="+mn-cs"/>
        <a:sym typeface="Lato Regular"/>
      </a:defRPr>
    </a:lvl7pPr>
    <a:lvl8pPr indent="1600200" latinLnBrk="0">
      <a:defRPr sz="1200">
        <a:latin typeface="+mn-lt"/>
        <a:ea typeface="+mn-ea"/>
        <a:cs typeface="+mn-cs"/>
        <a:sym typeface="Lato Regular"/>
      </a:defRPr>
    </a:lvl8pPr>
    <a:lvl9pPr indent="1828800" latinLnBrk="0">
      <a:defRPr sz="1200">
        <a:latin typeface="+mn-lt"/>
        <a:ea typeface="+mn-ea"/>
        <a:cs typeface="+mn-cs"/>
        <a:sym typeface="Lato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9" name="Shape 4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Математика и алгоритмы бывают важны просто чтобы говорить на одном языке за обед, когда это ещё было мейнстримом.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1_Титул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6" cy="221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rcRect l="0" t="1087" r="0" b="0"/>
          <a:stretch>
            <a:fillRect/>
          </a:stretch>
        </p:blipFill>
        <p:spPr>
          <a:xfrm>
            <a:off x="0" y="-4714"/>
            <a:ext cx="12192000" cy="686735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Название вашей презентации"/>
          <p:cNvSpPr txBox="1"/>
          <p:nvPr>
            <p:ph type="title" hasCustomPrompt="1"/>
          </p:nvPr>
        </p:nvSpPr>
        <p:spPr>
          <a:xfrm>
            <a:off x="836013" y="3036298"/>
            <a:ext cx="6998114" cy="132556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BFCFE"/>
                </a:solidFill>
              </a:defRPr>
            </a:lvl1pPr>
          </a:lstStyle>
          <a:p>
            <a:pPr/>
            <a:r>
              <a:t>Название вашей презентации</a:t>
            </a:r>
          </a:p>
        </p:txBody>
      </p:sp>
      <p:sp>
        <p:nvSpPr>
          <p:cNvPr id="15" name="Body Level One…"/>
          <p:cNvSpPr txBox="1"/>
          <p:nvPr>
            <p:ph type="body" sz="quarter" idx="1" hasCustomPrompt="1"/>
          </p:nvPr>
        </p:nvSpPr>
        <p:spPr>
          <a:xfrm>
            <a:off x="865511" y="4919790"/>
            <a:ext cx="5632516" cy="110895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1pPr>
            <a:lvl2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2pPr>
            <a:lvl3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3pPr>
            <a:lvl4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4pPr>
            <a:lvl5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5pPr>
          </a:lstStyle>
          <a:p>
            <a:pPr/>
            <a:r>
              <a:t>Подзаголовок/пояснениедетали, и т.п.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6" name="Рисунок 10" descr="Рисунок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013" y="1135080"/>
            <a:ext cx="1769787" cy="76614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8737600" y="6221731"/>
            <a:ext cx="270528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с сегмен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 hasCustomPrompt="1"/>
          </p:nvPr>
        </p:nvSpPr>
        <p:spPr>
          <a:xfrm>
            <a:off x="869310" y="561937"/>
            <a:ext cx="5147932" cy="490688"/>
          </a:xfrm>
          <a:prstGeom prst="rect">
            <a:avLst/>
          </a:prstGeom>
        </p:spPr>
        <p:txBody>
          <a:bodyPr anchor="ctr"/>
          <a:lstStyle>
            <a:lvl1pPr marL="457200" indent="-685800">
              <a:spcBef>
                <a:spcPts val="0"/>
              </a:spcBef>
              <a:buSzTx/>
              <a:buFontTx/>
              <a:buNone/>
              <a:defRPr sz="2000">
                <a:solidFill>
                  <a:srgbClr val="C6C4D2"/>
                </a:solidFill>
              </a:defRPr>
            </a:lvl1pPr>
            <a:lvl2pPr marL="711200" indent="-254000">
              <a:spcBef>
                <a:spcPts val="0"/>
              </a:spcBef>
              <a:buFontTx/>
              <a:defRPr sz="2000">
                <a:solidFill>
                  <a:srgbClr val="C6C4D2"/>
                </a:solidFill>
              </a:defRPr>
            </a:lvl2pPr>
            <a:lvl3pPr marL="1168400" indent="-254000">
              <a:spcBef>
                <a:spcPts val="0"/>
              </a:spcBef>
              <a:buFontTx/>
              <a:defRPr sz="2000">
                <a:solidFill>
                  <a:srgbClr val="C6C4D2"/>
                </a:solidFill>
              </a:defRPr>
            </a:lvl3pPr>
            <a:lvl4pPr marL="1625600" indent="-254000">
              <a:spcBef>
                <a:spcPts val="0"/>
              </a:spcBef>
              <a:buFontTx/>
              <a:defRPr sz="2000">
                <a:solidFill>
                  <a:srgbClr val="C6C4D2"/>
                </a:solidFill>
              </a:defRPr>
            </a:lvl4pPr>
            <a:lvl5pPr marL="2082800" indent="-254000">
              <a:spcBef>
                <a:spcPts val="0"/>
              </a:spcBef>
              <a:buFontTx/>
              <a:defRPr sz="2000">
                <a:solidFill>
                  <a:srgbClr val="C6C4D2"/>
                </a:solidFill>
              </a:defRPr>
            </a:lvl5pPr>
          </a:lstStyle>
          <a:p>
            <a:pPr/>
            <a:r>
              <a:t>СЕГМЕНТ «НАЗВАНИЕ СЕГМЕНТА»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4" name="Статистические показатели за 20__"/>
          <p:cNvSpPr txBox="1"/>
          <p:nvPr>
            <p:ph type="title" hasCustomPrompt="1"/>
          </p:nvPr>
        </p:nvSpPr>
        <p:spPr>
          <a:xfrm>
            <a:off x="869310" y="925034"/>
            <a:ext cx="10316324" cy="823805"/>
          </a:xfrm>
          <a:prstGeom prst="rect">
            <a:avLst/>
          </a:prstGeom>
        </p:spPr>
        <p:txBody>
          <a:bodyPr/>
          <a:lstStyle/>
          <a:p>
            <a:pPr/>
            <a:r>
              <a:t>Статистические показатели за 20__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з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Какой то тезис – и то что он означает, и еще что-то"/>
          <p:cNvSpPr txBox="1"/>
          <p:nvPr>
            <p:ph type="title" hasCustomPrompt="1"/>
          </p:nvPr>
        </p:nvSpPr>
        <p:spPr>
          <a:xfrm>
            <a:off x="1815426" y="2820801"/>
            <a:ext cx="8561149" cy="13255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pPr/>
            <a:r>
              <a:t>Какой то тезис – и то что он означает, и еще что-то</a:t>
            </a:r>
          </a:p>
        </p:txBody>
      </p:sp>
      <p:sp>
        <p:nvSpPr>
          <p:cNvPr id="113" name="Body Level One…"/>
          <p:cNvSpPr txBox="1"/>
          <p:nvPr>
            <p:ph type="body" sz="quarter" idx="1" hasCustomPrompt="1"/>
          </p:nvPr>
        </p:nvSpPr>
        <p:spPr>
          <a:xfrm>
            <a:off x="3279742" y="4624239"/>
            <a:ext cx="5632516" cy="110895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  <a:lvl2pPr marL="0" indent="0" algn="ctr">
              <a:buSzTx/>
              <a:buFontTx/>
              <a:buNone/>
              <a:defRPr sz="1400"/>
            </a:lvl2pPr>
            <a:lvl3pPr marL="0" indent="0" algn="ctr">
              <a:buSzTx/>
              <a:buFontTx/>
              <a:buNone/>
              <a:defRPr sz="1400"/>
            </a:lvl3pPr>
            <a:lvl4pPr marL="0" indent="0" algn="ctr">
              <a:buSzTx/>
              <a:buFontTx/>
              <a:buNone/>
              <a:defRPr sz="1400"/>
            </a:lvl4pPr>
            <a:lvl5pPr marL="0" indent="0" algn="ctr">
              <a:buSzTx/>
              <a:buFontTx/>
              <a:buNone/>
              <a:defRPr sz="1400"/>
            </a:lvl5pPr>
          </a:lstStyle>
          <a:p>
            <a:pPr/>
            <a:r>
              <a:t>Уточняющая фраза или дополнитлельная информация к тезису или общей теме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Рисунок 7"/>
          <p:cNvSpPr/>
          <p:nvPr>
            <p:ph type="pic" sz="quarter" idx="21"/>
          </p:nvPr>
        </p:nvSpPr>
        <p:spPr>
          <a:xfrm>
            <a:off x="5483225" y="1025396"/>
            <a:ext cx="1225550" cy="1224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манд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Рисунок 7"/>
          <p:cNvSpPr/>
          <p:nvPr>
            <p:ph type="pic" sz="quarter" idx="21"/>
          </p:nvPr>
        </p:nvSpPr>
        <p:spPr>
          <a:xfrm>
            <a:off x="1534759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3" name="Body Level One…"/>
          <p:cNvSpPr txBox="1"/>
          <p:nvPr>
            <p:ph type="body" sz="quarter" idx="1" hasCustomPrompt="1"/>
          </p:nvPr>
        </p:nvSpPr>
        <p:spPr>
          <a:xfrm>
            <a:off x="1000839" y="4215503"/>
            <a:ext cx="2493430" cy="44886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657225" indent="-200025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143000" indent="-2286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16383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0955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pPr/>
            <a:r>
              <a:t>Имя Фамилия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Рисунок 7"/>
          <p:cNvSpPr/>
          <p:nvPr>
            <p:ph type="pic" sz="quarter" idx="22"/>
          </p:nvPr>
        </p:nvSpPr>
        <p:spPr>
          <a:xfrm>
            <a:off x="5476011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Рисунок 7"/>
          <p:cNvSpPr/>
          <p:nvPr>
            <p:ph type="pic" sz="quarter" idx="23"/>
          </p:nvPr>
        </p:nvSpPr>
        <p:spPr>
          <a:xfrm>
            <a:off x="9417263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Текст 2"/>
          <p:cNvSpPr/>
          <p:nvPr>
            <p:ph type="body" sz="quarter" idx="24"/>
          </p:nvPr>
        </p:nvSpPr>
        <p:spPr>
          <a:xfrm>
            <a:off x="1000839" y="4664362"/>
            <a:ext cx="2493430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Текст 2"/>
          <p:cNvSpPr/>
          <p:nvPr>
            <p:ph type="body" sz="quarter" idx="25"/>
          </p:nvPr>
        </p:nvSpPr>
        <p:spPr>
          <a:xfrm>
            <a:off x="4942092" y="4664362"/>
            <a:ext cx="2493429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Текст 2"/>
          <p:cNvSpPr/>
          <p:nvPr>
            <p:ph type="body" sz="quarter" idx="26"/>
          </p:nvPr>
        </p:nvSpPr>
        <p:spPr>
          <a:xfrm>
            <a:off x="8883343" y="4664362"/>
            <a:ext cx="2524011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Наша коман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Наша команда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манд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Рисунок 7"/>
          <p:cNvSpPr/>
          <p:nvPr>
            <p:ph type="pic" sz="quarter" idx="21"/>
          </p:nvPr>
        </p:nvSpPr>
        <p:spPr>
          <a:xfrm>
            <a:off x="1037476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Наша коман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Наша команда</a:t>
            </a:r>
          </a:p>
        </p:txBody>
      </p:sp>
      <p:sp>
        <p:nvSpPr>
          <p:cNvPr id="139" name="Body Level One…"/>
          <p:cNvSpPr txBox="1"/>
          <p:nvPr>
            <p:ph type="body" sz="quarter" idx="1" hasCustomPrompt="1"/>
          </p:nvPr>
        </p:nvSpPr>
        <p:spPr>
          <a:xfrm>
            <a:off x="745839" y="4215503"/>
            <a:ext cx="2018927" cy="448861"/>
          </a:xfrm>
          <a:prstGeom prst="rect">
            <a:avLst/>
          </a:prstGeom>
        </p:spPr>
        <p:txBody>
          <a:bodyPr/>
          <a:lstStyle>
            <a:lvl1pPr algn="ctr">
              <a:buSzTx/>
              <a:buFontTx/>
              <a:buNone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657225" indent="-200025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143000" indent="-2286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16383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0955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pPr/>
            <a:r>
              <a:t>Имя Фамилия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0" name="Рисунок 7"/>
          <p:cNvSpPr/>
          <p:nvPr>
            <p:ph type="pic" sz="quarter" idx="22"/>
          </p:nvPr>
        </p:nvSpPr>
        <p:spPr>
          <a:xfrm>
            <a:off x="3863228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Рисунок 7"/>
          <p:cNvSpPr/>
          <p:nvPr>
            <p:ph type="pic" sz="quarter" idx="23"/>
          </p:nvPr>
        </p:nvSpPr>
        <p:spPr>
          <a:xfrm>
            <a:off x="6638390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Рисунок 7"/>
          <p:cNvSpPr/>
          <p:nvPr>
            <p:ph type="pic" sz="quarter" idx="24"/>
          </p:nvPr>
        </p:nvSpPr>
        <p:spPr>
          <a:xfrm>
            <a:off x="9417263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Текст 2"/>
          <p:cNvSpPr/>
          <p:nvPr>
            <p:ph type="body" sz="quarter" idx="25"/>
          </p:nvPr>
        </p:nvSpPr>
        <p:spPr>
          <a:xfrm>
            <a:off x="555464" y="4664362"/>
            <a:ext cx="2493430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Текст 2"/>
          <p:cNvSpPr/>
          <p:nvPr>
            <p:ph type="body" sz="quarter" idx="26"/>
          </p:nvPr>
        </p:nvSpPr>
        <p:spPr>
          <a:xfrm>
            <a:off x="3334337" y="4664362"/>
            <a:ext cx="2493429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Текст 2"/>
          <p:cNvSpPr/>
          <p:nvPr>
            <p:ph type="body" sz="quarter" idx="27"/>
          </p:nvPr>
        </p:nvSpPr>
        <p:spPr>
          <a:xfrm>
            <a:off x="6113207" y="4664362"/>
            <a:ext cx="2493430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Текст 2"/>
          <p:cNvSpPr/>
          <p:nvPr>
            <p:ph type="body" sz="quarter" idx="28"/>
          </p:nvPr>
        </p:nvSpPr>
        <p:spPr>
          <a:xfrm>
            <a:off x="8892081" y="4664362"/>
            <a:ext cx="2493429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манда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Рисунок 7"/>
          <p:cNvSpPr/>
          <p:nvPr>
            <p:ph type="pic" sz="quarter" idx="21"/>
          </p:nvPr>
        </p:nvSpPr>
        <p:spPr>
          <a:xfrm>
            <a:off x="1037476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аша коман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Наша команда</a:t>
            </a:r>
          </a:p>
        </p:txBody>
      </p:sp>
      <p:sp>
        <p:nvSpPr>
          <p:cNvPr id="156" name="Body Level One…"/>
          <p:cNvSpPr txBox="1"/>
          <p:nvPr>
            <p:ph type="body" sz="quarter" idx="1" hasCustomPrompt="1"/>
          </p:nvPr>
        </p:nvSpPr>
        <p:spPr>
          <a:xfrm>
            <a:off x="745839" y="4215503"/>
            <a:ext cx="2018927" cy="44886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657225" indent="-200025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143000" indent="-2286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16383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0955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pPr/>
            <a:r>
              <a:t>Имя Фамилия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7" name="Рисунок 7"/>
          <p:cNvSpPr/>
          <p:nvPr>
            <p:ph type="pic" sz="quarter" idx="22"/>
          </p:nvPr>
        </p:nvSpPr>
        <p:spPr>
          <a:xfrm>
            <a:off x="3242897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8" name="Рисунок 7"/>
          <p:cNvSpPr/>
          <p:nvPr>
            <p:ph type="pic" sz="quarter" idx="23"/>
          </p:nvPr>
        </p:nvSpPr>
        <p:spPr>
          <a:xfrm>
            <a:off x="5448320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9" name="Рисунок 7"/>
          <p:cNvSpPr/>
          <p:nvPr>
            <p:ph type="pic" sz="quarter" idx="24"/>
          </p:nvPr>
        </p:nvSpPr>
        <p:spPr>
          <a:xfrm>
            <a:off x="7653741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0" name="Рисунок 7"/>
          <p:cNvSpPr/>
          <p:nvPr>
            <p:ph type="pic" sz="quarter" idx="25"/>
          </p:nvPr>
        </p:nvSpPr>
        <p:spPr>
          <a:xfrm>
            <a:off x="9859164" y="2422531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1" name="Текст 2"/>
          <p:cNvSpPr/>
          <p:nvPr>
            <p:ph type="body" sz="quarter" idx="26"/>
          </p:nvPr>
        </p:nvSpPr>
        <p:spPr>
          <a:xfrm>
            <a:off x="745836" y="4664362"/>
            <a:ext cx="2018927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Текст 2"/>
          <p:cNvSpPr/>
          <p:nvPr>
            <p:ph type="body" sz="quarter" idx="27"/>
          </p:nvPr>
        </p:nvSpPr>
        <p:spPr>
          <a:xfrm>
            <a:off x="2951258" y="4664362"/>
            <a:ext cx="2018926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Текст 2"/>
          <p:cNvSpPr/>
          <p:nvPr>
            <p:ph type="body" sz="quarter" idx="28"/>
          </p:nvPr>
        </p:nvSpPr>
        <p:spPr>
          <a:xfrm>
            <a:off x="5156675" y="4664362"/>
            <a:ext cx="2018926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Текст 2"/>
          <p:cNvSpPr/>
          <p:nvPr>
            <p:ph type="body" sz="quarter" idx="29"/>
          </p:nvPr>
        </p:nvSpPr>
        <p:spPr>
          <a:xfrm>
            <a:off x="7362090" y="4664362"/>
            <a:ext cx="2018926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Текст 2"/>
          <p:cNvSpPr/>
          <p:nvPr>
            <p:ph type="body" sz="quarter" idx="30"/>
          </p:nvPr>
        </p:nvSpPr>
        <p:spPr>
          <a:xfrm>
            <a:off x="9567498" y="4664362"/>
            <a:ext cx="2018926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Body Level One…"/>
          <p:cNvSpPr txBox="1"/>
          <p:nvPr>
            <p:ph type="body" sz="quarter" idx="1" hasCustomPrompt="1"/>
          </p:nvPr>
        </p:nvSpPr>
        <p:spPr>
          <a:xfrm>
            <a:off x="869310" y="2426884"/>
            <a:ext cx="2493430" cy="5544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1100"/>
            </a:lvl1pPr>
            <a:lvl2pPr marL="0" indent="0">
              <a:lnSpc>
                <a:spcPct val="100000"/>
              </a:lnSpc>
              <a:buSzTx/>
              <a:buFontTx/>
              <a:buNone/>
              <a:defRPr sz="1100"/>
            </a:lvl2pPr>
            <a:lvl3pPr marL="0" indent="0">
              <a:lnSpc>
                <a:spcPct val="100000"/>
              </a:lnSpc>
              <a:buSzTx/>
              <a:buFontTx/>
              <a:buNone/>
              <a:defRPr sz="1100"/>
            </a:lvl3pPr>
            <a:lvl4pPr marL="0" indent="0">
              <a:lnSpc>
                <a:spcPct val="100000"/>
              </a:lnSpc>
              <a:buSzTx/>
              <a:buFontTx/>
              <a:buNone/>
              <a:defRPr sz="1100"/>
            </a:lvl4pPr>
            <a:lvl5pPr marL="0" indent="0">
              <a:lnSpc>
                <a:spcPct val="100000"/>
              </a:lnSpc>
              <a:buSzTx/>
              <a:buFontTx/>
              <a:buNone/>
              <a:defRPr sz="1100"/>
            </a:lvl5pPr>
          </a:lstStyle>
          <a:p>
            <a:pPr/>
            <a:r>
              <a:t>Далеко-далеко за словесными горами в стране гласных и согласных живут рыбные тексты. Вдали от всех живут они в буквенных домах на берегу Семантика большого языкового океана.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6" cy="22126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Body Level One…"/>
          <p:cNvSpPr txBox="1"/>
          <p:nvPr>
            <p:ph type="body" sz="half" idx="1"/>
          </p:nvPr>
        </p:nvSpPr>
        <p:spPr>
          <a:xfrm>
            <a:off x="869310" y="1825625"/>
            <a:ext cx="6795846" cy="435133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 marL="685800" indent="-228600">
              <a:defRPr sz="1400"/>
            </a:lvl2pPr>
            <a:lvl3pPr marL="1143000" indent="-228600">
              <a:defRPr sz="1400"/>
            </a:lvl3pPr>
            <a:lvl4pPr marL="1600200" indent="-228600">
              <a:defRPr sz="1400"/>
            </a:lvl4pPr>
            <a:lvl5pPr marL="2057400" indent="-228600"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Picture Placeholder 6"/>
          <p:cNvSpPr/>
          <p:nvPr>
            <p:ph type="pic" sz="half" idx="21"/>
          </p:nvPr>
        </p:nvSpPr>
        <p:spPr>
          <a:xfrm>
            <a:off x="8512402" y="0"/>
            <a:ext cx="3680983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5" name="Title Text"/>
          <p:cNvSpPr txBox="1"/>
          <p:nvPr>
            <p:ph type="title"/>
          </p:nvPr>
        </p:nvSpPr>
        <p:spPr>
          <a:xfrm>
            <a:off x="869310" y="455952"/>
            <a:ext cx="6795846" cy="9697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Базов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icture Placeholder 6"/>
          <p:cNvSpPr/>
          <p:nvPr>
            <p:ph type="pic" sz="half" idx="21"/>
          </p:nvPr>
        </p:nvSpPr>
        <p:spPr>
          <a:xfrm>
            <a:off x="8512402" y="0"/>
            <a:ext cx="3680983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Title Text"/>
          <p:cNvSpPr txBox="1"/>
          <p:nvPr>
            <p:ph type="title"/>
          </p:nvPr>
        </p:nvSpPr>
        <p:spPr>
          <a:xfrm>
            <a:off x="869310" y="455952"/>
            <a:ext cx="6885728" cy="9697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оманд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Рисунок 7"/>
          <p:cNvSpPr/>
          <p:nvPr>
            <p:ph type="pic" sz="quarter" idx="21"/>
          </p:nvPr>
        </p:nvSpPr>
        <p:spPr>
          <a:xfrm>
            <a:off x="1037476" y="2237337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sz="quarter" idx="1" hasCustomPrompt="1"/>
          </p:nvPr>
        </p:nvSpPr>
        <p:spPr>
          <a:xfrm>
            <a:off x="745839" y="4030307"/>
            <a:ext cx="2018927" cy="448861"/>
          </a:xfrm>
          <a:prstGeom prst="rect">
            <a:avLst/>
          </a:prstGeom>
        </p:spPr>
        <p:txBody>
          <a:bodyPr/>
          <a:lstStyle>
            <a:lvl1pPr algn="ctr">
              <a:buSzTx/>
              <a:buFontTx/>
              <a:buNone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657225" indent="-200025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143000" indent="-2286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16383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0955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pPr/>
            <a:r>
              <a:t>Пункт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5" name="Рисунок 7"/>
          <p:cNvSpPr/>
          <p:nvPr>
            <p:ph type="pic" sz="quarter" idx="22"/>
          </p:nvPr>
        </p:nvSpPr>
        <p:spPr>
          <a:xfrm>
            <a:off x="3863228" y="2237337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6" name="Рисунок 7"/>
          <p:cNvSpPr/>
          <p:nvPr>
            <p:ph type="pic" sz="quarter" idx="23"/>
          </p:nvPr>
        </p:nvSpPr>
        <p:spPr>
          <a:xfrm>
            <a:off x="6638390" y="2237337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7" name="Рисунок 7"/>
          <p:cNvSpPr/>
          <p:nvPr>
            <p:ph type="pic" sz="quarter" idx="24"/>
          </p:nvPr>
        </p:nvSpPr>
        <p:spPr>
          <a:xfrm>
            <a:off x="9417263" y="2237337"/>
            <a:ext cx="1435650" cy="14338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8" name="Текст 2"/>
          <p:cNvSpPr/>
          <p:nvPr>
            <p:ph type="body" sz="quarter" idx="25"/>
          </p:nvPr>
        </p:nvSpPr>
        <p:spPr>
          <a:xfrm>
            <a:off x="555464" y="4479166"/>
            <a:ext cx="2493430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Текст 2"/>
          <p:cNvSpPr/>
          <p:nvPr>
            <p:ph type="body" sz="quarter" idx="26"/>
          </p:nvPr>
        </p:nvSpPr>
        <p:spPr>
          <a:xfrm>
            <a:off x="3334337" y="4479166"/>
            <a:ext cx="2493429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Текст 2"/>
          <p:cNvSpPr/>
          <p:nvPr>
            <p:ph type="body" sz="quarter" idx="27"/>
          </p:nvPr>
        </p:nvSpPr>
        <p:spPr>
          <a:xfrm>
            <a:off x="6113207" y="4479166"/>
            <a:ext cx="2493430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Текст 2"/>
          <p:cNvSpPr/>
          <p:nvPr>
            <p:ph type="body" sz="quarter" idx="28"/>
          </p:nvPr>
        </p:nvSpPr>
        <p:spPr>
          <a:xfrm>
            <a:off x="8892081" y="4479166"/>
            <a:ext cx="2493429" cy="554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ветно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/>
          <p:nvPr>
            <p:ph type="title"/>
          </p:nvPr>
        </p:nvSpPr>
        <p:spPr>
          <a:xfrm>
            <a:off x="869310" y="1632155"/>
            <a:ext cx="4003631" cy="9697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0" name="Picture Placeholder 6"/>
          <p:cNvSpPr/>
          <p:nvPr>
            <p:ph type="pic" sz="half" idx="21"/>
          </p:nvPr>
        </p:nvSpPr>
        <p:spPr>
          <a:xfrm>
            <a:off x="5197033" y="1574157"/>
            <a:ext cx="6047233" cy="3460830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1" name="Body Level One…"/>
          <p:cNvSpPr txBox="1"/>
          <p:nvPr>
            <p:ph type="body" sz="quarter" idx="1"/>
          </p:nvPr>
        </p:nvSpPr>
        <p:spPr>
          <a:xfrm>
            <a:off x="869310" y="3424678"/>
            <a:ext cx="4003631" cy="161031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Текст 2"/>
          <p:cNvSpPr/>
          <p:nvPr>
            <p:ph type="body" sz="quarter" idx="22" hasCustomPrompt="1"/>
          </p:nvPr>
        </p:nvSpPr>
        <p:spPr>
          <a:xfrm>
            <a:off x="869310" y="3026215"/>
            <a:ext cx="4003632" cy="7969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Подзаголовок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rcRect l="0" t="1087" r="0" b="0"/>
          <a:stretch>
            <a:fillRect/>
          </a:stretch>
        </p:blipFill>
        <p:spPr>
          <a:xfrm>
            <a:off x="0" y="-4714"/>
            <a:ext cx="12192000" cy="686735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Глобальнаяпартнерская сеть"/>
          <p:cNvSpPr txBox="1"/>
          <p:nvPr>
            <p:ph type="title" hasCustomPrompt="1"/>
          </p:nvPr>
        </p:nvSpPr>
        <p:spPr>
          <a:xfrm>
            <a:off x="836013" y="3036298"/>
            <a:ext cx="6998114" cy="132556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BFCFE"/>
                </a:solidFill>
              </a:defRPr>
            </a:lvl1pPr>
          </a:lstStyle>
          <a:p>
            <a:pPr/>
            <a:r>
              <a:t>Глобальнаяпартнерская сеть</a:t>
            </a:r>
          </a:p>
        </p:txBody>
      </p:sp>
      <p:sp>
        <p:nvSpPr>
          <p:cNvPr id="26" name="Прямая соединительная линия 8"/>
          <p:cNvSpPr/>
          <p:nvPr/>
        </p:nvSpPr>
        <p:spPr>
          <a:xfrm>
            <a:off x="957789" y="4640825"/>
            <a:ext cx="917987" cy="2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" name="Body Level One…"/>
          <p:cNvSpPr txBox="1"/>
          <p:nvPr>
            <p:ph type="body" sz="quarter" idx="1" hasCustomPrompt="1"/>
          </p:nvPr>
        </p:nvSpPr>
        <p:spPr>
          <a:xfrm>
            <a:off x="865511" y="4919790"/>
            <a:ext cx="5632516" cy="11089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00"/>
              </a:lnSpc>
              <a:spcBef>
                <a:spcPts val="0"/>
              </a:spcBef>
              <a:buSzTx/>
              <a:buFontTx/>
              <a:buNone/>
              <a:defRPr sz="1100">
                <a:solidFill>
                  <a:srgbClr val="FBFCFE"/>
                </a:solidFill>
              </a:defRPr>
            </a:lvl1pPr>
            <a:lvl2pPr marL="0" indent="0">
              <a:lnSpc>
                <a:spcPts val="1700"/>
              </a:lnSpc>
              <a:spcBef>
                <a:spcPts val="0"/>
              </a:spcBef>
              <a:buSzTx/>
              <a:buFontTx/>
              <a:buNone/>
              <a:defRPr sz="1100">
                <a:solidFill>
                  <a:srgbClr val="FBFCFE"/>
                </a:solidFill>
              </a:defRPr>
            </a:lvl2pPr>
            <a:lvl3pPr marL="0" indent="0">
              <a:lnSpc>
                <a:spcPts val="1700"/>
              </a:lnSpc>
              <a:spcBef>
                <a:spcPts val="0"/>
              </a:spcBef>
              <a:buSzTx/>
              <a:buFontTx/>
              <a:buNone/>
              <a:defRPr sz="1100">
                <a:solidFill>
                  <a:srgbClr val="FBFCFE"/>
                </a:solidFill>
              </a:defRPr>
            </a:lvl3pPr>
            <a:lvl4pPr marL="0" indent="0">
              <a:lnSpc>
                <a:spcPts val="1700"/>
              </a:lnSpc>
              <a:spcBef>
                <a:spcPts val="0"/>
              </a:spcBef>
              <a:buSzTx/>
              <a:buFontTx/>
              <a:buNone/>
              <a:defRPr sz="1100">
                <a:solidFill>
                  <a:srgbClr val="FBFCFE"/>
                </a:solidFill>
              </a:defRPr>
            </a:lvl4pPr>
            <a:lvl5pPr marL="0" indent="0">
              <a:lnSpc>
                <a:spcPts val="1700"/>
              </a:lnSpc>
              <a:spcBef>
                <a:spcPts val="0"/>
              </a:spcBef>
              <a:buSzTx/>
              <a:buFontTx/>
              <a:buNone/>
              <a:defRPr sz="1100">
                <a:solidFill>
                  <a:srgbClr val="FBFCFE"/>
                </a:solidFill>
              </a:defRPr>
            </a:lvl5pPr>
          </a:lstStyle>
          <a:p>
            <a:pPr/>
            <a:r>
              <a:t>Глобальная экосистема, позволяющая продавать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8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013" y="1135080"/>
            <a:ext cx="1769787" cy="76614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8737600" y="6221731"/>
            <a:ext cx="270528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Цветно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6" cy="221263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3FD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BFCFE"/>
                </a:solidFill>
                <a:latin typeface="+mn-lt"/>
                <a:ea typeface="+mn-ea"/>
                <a:cs typeface="+mn-cs"/>
                <a:sym typeface="Lato Regular"/>
              </a:defRPr>
            </a:pP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xfrm>
            <a:off x="8737600" y="6221731"/>
            <a:ext cx="270528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ветной фон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Комментарий или письмо от кого-то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Комментарий или письмо от кого-то</a:t>
            </a:r>
          </a:p>
        </p:txBody>
      </p:sp>
      <p:sp>
        <p:nvSpPr>
          <p:cNvPr id="240" name="Body Level One…"/>
          <p:cNvSpPr txBox="1"/>
          <p:nvPr>
            <p:ph type="body" sz="half" idx="1"/>
          </p:nvPr>
        </p:nvSpPr>
        <p:spPr>
          <a:xfrm>
            <a:off x="869310" y="1938338"/>
            <a:ext cx="5148265" cy="3570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Текст 2"/>
          <p:cNvSpPr/>
          <p:nvPr>
            <p:ph type="body" sz="quarter" idx="21"/>
          </p:nvPr>
        </p:nvSpPr>
        <p:spPr>
          <a:xfrm>
            <a:off x="7848227" y="2274342"/>
            <a:ext cx="3337405" cy="13369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Текст 9"/>
          <p:cNvSpPr/>
          <p:nvPr>
            <p:ph type="body" sz="quarter" idx="22" hasCustomPrompt="1"/>
          </p:nvPr>
        </p:nvSpPr>
        <p:spPr>
          <a:xfrm>
            <a:off x="7848227" y="1938338"/>
            <a:ext cx="3337405" cy="42289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Имя Фамилия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фото с подписью в рам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5"/>
          <p:cNvSpPr/>
          <p:nvPr/>
        </p:nvSpPr>
        <p:spPr>
          <a:xfrm>
            <a:off x="359398" y="359998"/>
            <a:ext cx="11473204" cy="6138004"/>
          </a:xfrm>
          <a:prstGeom prst="rect">
            <a:avLst/>
          </a:prstGeom>
          <a:solidFill>
            <a:srgbClr val="FBFCF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BFCFE"/>
                </a:solidFill>
                <a:latin typeface="+mn-lt"/>
                <a:ea typeface="+mn-ea"/>
                <a:cs typeface="+mn-cs"/>
                <a:sym typeface="Lato Regular"/>
              </a:defRPr>
            </a:pPr>
          </a:p>
        </p:txBody>
      </p:sp>
      <p:sp>
        <p:nvSpPr>
          <p:cNvPr id="251" name="Picture Placeholder 6"/>
          <p:cNvSpPr/>
          <p:nvPr>
            <p:ph type="pic" sz="quarter" idx="21"/>
          </p:nvPr>
        </p:nvSpPr>
        <p:spPr>
          <a:xfrm>
            <a:off x="869310" y="1787413"/>
            <a:ext cx="3229338" cy="3277810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2" name="Picture Placeholder 6"/>
          <p:cNvSpPr/>
          <p:nvPr>
            <p:ph type="pic" sz="quarter" idx="22"/>
          </p:nvPr>
        </p:nvSpPr>
        <p:spPr>
          <a:xfrm>
            <a:off x="4412805" y="1787413"/>
            <a:ext cx="3229338" cy="3277810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3" name="Picture Placeholder 6"/>
          <p:cNvSpPr/>
          <p:nvPr>
            <p:ph type="pic" sz="quarter" idx="23"/>
          </p:nvPr>
        </p:nvSpPr>
        <p:spPr>
          <a:xfrm>
            <a:off x="7956297" y="1787413"/>
            <a:ext cx="3229338" cy="3277810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25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6" cy="22126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диагональн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6" cy="221263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Picture Placeholder 10"/>
          <p:cNvSpPr/>
          <p:nvPr>
            <p:ph type="pic" idx="21"/>
          </p:nvPr>
        </p:nvSpPr>
        <p:spPr>
          <a:xfrm>
            <a:off x="4780141" y="0"/>
            <a:ext cx="741186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5" name="Title Text"/>
          <p:cNvSpPr txBox="1"/>
          <p:nvPr>
            <p:ph type="title"/>
          </p:nvPr>
        </p:nvSpPr>
        <p:spPr>
          <a:xfrm>
            <a:off x="869310" y="455952"/>
            <a:ext cx="5589364" cy="9697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6" name="Body Level One…"/>
          <p:cNvSpPr txBox="1"/>
          <p:nvPr>
            <p:ph type="body" sz="half" idx="1"/>
          </p:nvPr>
        </p:nvSpPr>
        <p:spPr>
          <a:xfrm>
            <a:off x="869310" y="1938338"/>
            <a:ext cx="5148265" cy="3570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/3 полноэкранного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icture Placeholder 6"/>
          <p:cNvSpPr/>
          <p:nvPr>
            <p:ph type="pic" idx="21"/>
          </p:nvPr>
        </p:nvSpPr>
        <p:spPr>
          <a:xfrm>
            <a:off x="0" y="0"/>
            <a:ext cx="12192000" cy="40782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5" name="Title Text"/>
          <p:cNvSpPr txBox="1"/>
          <p:nvPr>
            <p:ph type="title"/>
          </p:nvPr>
        </p:nvSpPr>
        <p:spPr>
          <a:xfrm>
            <a:off x="869310" y="4351299"/>
            <a:ext cx="10316324" cy="132556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с подписью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4" name="Picture Placeholder 6"/>
          <p:cNvSpPr/>
          <p:nvPr>
            <p:ph type="pic" sz="half" idx="21"/>
          </p:nvPr>
        </p:nvSpPr>
        <p:spPr>
          <a:xfrm>
            <a:off x="7228489" y="1729850"/>
            <a:ext cx="4015774" cy="4213751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5" name="Body Level One…"/>
          <p:cNvSpPr txBox="1"/>
          <p:nvPr>
            <p:ph type="body" sz="half" idx="1"/>
          </p:nvPr>
        </p:nvSpPr>
        <p:spPr>
          <a:xfrm>
            <a:off x="869310" y="2220186"/>
            <a:ext cx="5728263" cy="372341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Текст 2"/>
          <p:cNvSpPr/>
          <p:nvPr>
            <p:ph type="body" sz="quarter" idx="22" hasCustomPrompt="1"/>
          </p:nvPr>
        </p:nvSpPr>
        <p:spPr>
          <a:xfrm>
            <a:off x="869310" y="1729850"/>
            <a:ext cx="5728261" cy="7969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Подзаголовок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с подписью 2 в рам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5" name="Picture Placeholder 6"/>
          <p:cNvSpPr/>
          <p:nvPr>
            <p:ph type="pic" sz="half" idx="21"/>
          </p:nvPr>
        </p:nvSpPr>
        <p:spPr>
          <a:xfrm>
            <a:off x="869310" y="1729850"/>
            <a:ext cx="4015776" cy="4213751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6" name="Body Level One…"/>
          <p:cNvSpPr txBox="1"/>
          <p:nvPr>
            <p:ph type="body" sz="half" idx="1"/>
          </p:nvPr>
        </p:nvSpPr>
        <p:spPr>
          <a:xfrm>
            <a:off x="5457373" y="2220186"/>
            <a:ext cx="5728261" cy="372341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7" name="Текст 2"/>
          <p:cNvSpPr/>
          <p:nvPr>
            <p:ph type="body" sz="quarter" idx="22" hasCustomPrompt="1"/>
          </p:nvPr>
        </p:nvSpPr>
        <p:spPr>
          <a:xfrm>
            <a:off x="5457372" y="1729850"/>
            <a:ext cx="5728261" cy="7969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Подзаголовок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icture Placeholder 6"/>
          <p:cNvSpPr/>
          <p:nvPr>
            <p:ph type="pic" sz="quarter" idx="21"/>
          </p:nvPr>
        </p:nvSpPr>
        <p:spPr>
          <a:xfrm>
            <a:off x="1944546" y="1354239"/>
            <a:ext cx="3868012" cy="38659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6" name="Title Text"/>
          <p:cNvSpPr txBox="1"/>
          <p:nvPr>
            <p:ph type="title"/>
          </p:nvPr>
        </p:nvSpPr>
        <p:spPr>
          <a:xfrm>
            <a:off x="6147365" y="1354239"/>
            <a:ext cx="4663388" cy="96977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7" name="Body Level One…"/>
          <p:cNvSpPr txBox="1"/>
          <p:nvPr>
            <p:ph type="body" sz="quarter" idx="1"/>
          </p:nvPr>
        </p:nvSpPr>
        <p:spPr>
          <a:xfrm>
            <a:off x="6147367" y="2528647"/>
            <a:ext cx="4663388" cy="2691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buSzTx/>
              <a:buFontTx/>
              <a:buNone/>
              <a:defRPr sz="1400">
                <a:solidFill>
                  <a:srgbClr val="5A5565"/>
                </a:solidFill>
              </a:defRPr>
            </a:lvl1pPr>
            <a:lvl2pPr marL="590550" indent="-133350">
              <a:lnSpc>
                <a:spcPts val="1800"/>
              </a:lnSpc>
              <a:buFontTx/>
              <a:defRPr sz="1400">
                <a:solidFill>
                  <a:srgbClr val="5A5565"/>
                </a:solidFill>
              </a:defRPr>
            </a:lvl2pPr>
            <a:lvl3pPr marL="1074419" indent="-160019">
              <a:lnSpc>
                <a:spcPts val="1800"/>
              </a:lnSpc>
              <a:buFontTx/>
              <a:defRPr sz="1400">
                <a:solidFill>
                  <a:srgbClr val="5A5565"/>
                </a:solidFill>
              </a:defRPr>
            </a:lvl3pPr>
            <a:lvl4pPr marL="1549400" indent="-177800">
              <a:lnSpc>
                <a:spcPts val="1800"/>
              </a:lnSpc>
              <a:buFontTx/>
              <a:defRPr sz="1400">
                <a:solidFill>
                  <a:srgbClr val="5A5565"/>
                </a:solidFill>
              </a:defRPr>
            </a:lvl4pPr>
            <a:lvl5pPr marL="2006600" indent="-177800">
              <a:lnSpc>
                <a:spcPts val="1800"/>
              </a:lnSpc>
              <a:buFontTx/>
              <a:defRPr sz="1400">
                <a:solidFill>
                  <a:srgbClr val="5A556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лноэкранное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icture Placeholder 6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6" name="Slide Number"/>
          <p:cNvSpPr txBox="1"/>
          <p:nvPr>
            <p:ph type="sldNum" sz="quarter" idx="2"/>
          </p:nvPr>
        </p:nvSpPr>
        <p:spPr>
          <a:xfrm>
            <a:off x="8737600" y="6221731"/>
            <a:ext cx="270528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ез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icture Placeholder 24"/>
          <p:cNvSpPr/>
          <p:nvPr>
            <p:ph type="pic" idx="21"/>
          </p:nvPr>
        </p:nvSpPr>
        <p:spPr>
          <a:xfrm>
            <a:off x="4371435" y="-2"/>
            <a:ext cx="7820566" cy="68445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4" name="Body Level One…"/>
          <p:cNvSpPr txBox="1"/>
          <p:nvPr>
            <p:ph type="body" sz="half" idx="1"/>
          </p:nvPr>
        </p:nvSpPr>
        <p:spPr>
          <a:xfrm>
            <a:off x="869310" y="1938338"/>
            <a:ext cx="5041635" cy="3570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5" name="Title Text"/>
          <p:cNvSpPr txBox="1"/>
          <p:nvPr>
            <p:ph type="title"/>
          </p:nvPr>
        </p:nvSpPr>
        <p:spPr>
          <a:xfrm>
            <a:off x="869310" y="455952"/>
            <a:ext cx="5230549" cy="9697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rcRect l="0" t="1087" r="0" b="0"/>
          <a:stretch>
            <a:fillRect/>
          </a:stretch>
        </p:blipFill>
        <p:spPr>
          <a:xfrm>
            <a:off x="0" y="-4714"/>
            <a:ext cx="12192000" cy="6867359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Название вашей презентации"/>
          <p:cNvSpPr txBox="1"/>
          <p:nvPr>
            <p:ph type="title" hasCustomPrompt="1"/>
          </p:nvPr>
        </p:nvSpPr>
        <p:spPr>
          <a:xfrm>
            <a:off x="2596944" y="2384980"/>
            <a:ext cx="6998113" cy="1976884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BFCFE"/>
                </a:solidFill>
              </a:defRPr>
            </a:lvl1pPr>
          </a:lstStyle>
          <a:p>
            <a:pPr/>
            <a:r>
              <a:t>Название вашей презентации</a:t>
            </a:r>
          </a:p>
        </p:txBody>
      </p:sp>
      <p:sp>
        <p:nvSpPr>
          <p:cNvPr id="38" name="Прямая соединительная линия 8"/>
          <p:cNvSpPr/>
          <p:nvPr/>
        </p:nvSpPr>
        <p:spPr>
          <a:xfrm>
            <a:off x="5637007" y="4606100"/>
            <a:ext cx="917985" cy="2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Body Level One…"/>
          <p:cNvSpPr txBox="1"/>
          <p:nvPr>
            <p:ph type="body" sz="quarter" idx="1" hasCustomPrompt="1"/>
          </p:nvPr>
        </p:nvSpPr>
        <p:spPr>
          <a:xfrm>
            <a:off x="3279742" y="4919790"/>
            <a:ext cx="5632516" cy="110895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400">
                <a:solidFill>
                  <a:srgbClr val="FBFCFE"/>
                </a:solidFill>
              </a:defRPr>
            </a:lvl1pPr>
            <a:lvl2pPr marL="0" indent="0" algn="ctr">
              <a:buSzTx/>
              <a:buFontTx/>
              <a:buNone/>
              <a:defRPr sz="1400">
                <a:solidFill>
                  <a:srgbClr val="FBFCFE"/>
                </a:solidFill>
              </a:defRPr>
            </a:lvl2pPr>
            <a:lvl3pPr marL="0" indent="0" algn="ctr">
              <a:buSzTx/>
              <a:buFontTx/>
              <a:buNone/>
              <a:defRPr sz="1400">
                <a:solidFill>
                  <a:srgbClr val="FBFCFE"/>
                </a:solidFill>
              </a:defRPr>
            </a:lvl3pPr>
            <a:lvl4pPr marL="0" indent="0" algn="ctr">
              <a:buSzTx/>
              <a:buFontTx/>
              <a:buNone/>
              <a:defRPr sz="1400">
                <a:solidFill>
                  <a:srgbClr val="FBFCFE"/>
                </a:solidFill>
              </a:defRPr>
            </a:lvl4pPr>
            <a:lvl5pPr marL="0" indent="0" algn="ctr">
              <a:buSzTx/>
              <a:buFontTx/>
              <a:buNone/>
              <a:defRPr sz="1400">
                <a:solidFill>
                  <a:srgbClr val="FBFCFE"/>
                </a:solidFill>
              </a:defRPr>
            </a:lvl5pPr>
          </a:lstStyle>
          <a:p>
            <a:pPr/>
            <a:r>
              <a:t>Подзаголовок/пояснениедетали, и т.п.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0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1107" y="1135080"/>
            <a:ext cx="1769787" cy="76614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8737600" y="6221731"/>
            <a:ext cx="270528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галерея 3 вертикальных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icture Placeholder 6"/>
          <p:cNvSpPr/>
          <p:nvPr>
            <p:ph type="pic" sz="half" idx="21"/>
          </p:nvPr>
        </p:nvSpPr>
        <p:spPr>
          <a:xfrm>
            <a:off x="947737" y="0"/>
            <a:ext cx="3018415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4" name="Picture Placeholder 6"/>
          <p:cNvSpPr/>
          <p:nvPr>
            <p:ph type="pic" sz="half" idx="22"/>
          </p:nvPr>
        </p:nvSpPr>
        <p:spPr>
          <a:xfrm>
            <a:off x="4586794" y="0"/>
            <a:ext cx="301841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5" name="Picture Placeholder 6"/>
          <p:cNvSpPr/>
          <p:nvPr>
            <p:ph type="pic" sz="half" idx="23"/>
          </p:nvPr>
        </p:nvSpPr>
        <p:spPr>
          <a:xfrm>
            <a:off x="8225849" y="0"/>
            <a:ext cx="301841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6" name="Slide Number"/>
          <p:cNvSpPr txBox="1"/>
          <p:nvPr>
            <p:ph type="sldNum" sz="quarter" idx="2"/>
          </p:nvPr>
        </p:nvSpPr>
        <p:spPr>
          <a:xfrm>
            <a:off x="8737600" y="6221731"/>
            <a:ext cx="270528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галерея 3 горизонтальных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icture Placeholder 6"/>
          <p:cNvSpPr/>
          <p:nvPr>
            <p:ph type="pic" idx="21"/>
          </p:nvPr>
        </p:nvSpPr>
        <p:spPr>
          <a:xfrm>
            <a:off x="695326" y="566737"/>
            <a:ext cx="6194743" cy="57245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4" name="Picture Placeholder 6"/>
          <p:cNvSpPr/>
          <p:nvPr>
            <p:ph type="pic" sz="quarter" idx="22"/>
          </p:nvPr>
        </p:nvSpPr>
        <p:spPr>
          <a:xfrm>
            <a:off x="6995290" y="566737"/>
            <a:ext cx="4408785" cy="28203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5" name="Picture Placeholder 6"/>
          <p:cNvSpPr/>
          <p:nvPr>
            <p:ph type="pic" sz="quarter" idx="23"/>
          </p:nvPr>
        </p:nvSpPr>
        <p:spPr>
          <a:xfrm>
            <a:off x="6995290" y="3478045"/>
            <a:ext cx="4408785" cy="28132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xfrm>
            <a:off x="8737600" y="6221731"/>
            <a:ext cx="270528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icture Placeholder 6"/>
          <p:cNvSpPr/>
          <p:nvPr>
            <p:ph type="pic" idx="21"/>
          </p:nvPr>
        </p:nvSpPr>
        <p:spPr>
          <a:xfrm>
            <a:off x="1000371" y="893135"/>
            <a:ext cx="10191258" cy="4977992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5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19594" t="23589" r="17046" b="68892"/>
          <a:stretch>
            <a:fillRect/>
          </a:stretch>
        </p:blipFill>
        <p:spPr>
          <a:xfrm>
            <a:off x="962598" y="409227"/>
            <a:ext cx="10266805" cy="811230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icture Placeholder 6"/>
          <p:cNvSpPr/>
          <p:nvPr>
            <p:ph type="pic" idx="21"/>
          </p:nvPr>
        </p:nvSpPr>
        <p:spPr>
          <a:xfrm>
            <a:off x="869310" y="1703172"/>
            <a:ext cx="10316325" cy="4044485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icture Placeholder 6"/>
          <p:cNvSpPr/>
          <p:nvPr>
            <p:ph type="pic" sz="half" idx="21"/>
          </p:nvPr>
        </p:nvSpPr>
        <p:spPr>
          <a:xfrm>
            <a:off x="869310" y="1703172"/>
            <a:ext cx="5085178" cy="4044485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3" name="Picture Placeholder 6"/>
          <p:cNvSpPr/>
          <p:nvPr>
            <p:ph type="pic" sz="half" idx="22"/>
          </p:nvPr>
        </p:nvSpPr>
        <p:spPr>
          <a:xfrm>
            <a:off x="6251495" y="1703172"/>
            <a:ext cx="4992769" cy="4044485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icture Placeholder 6"/>
          <p:cNvSpPr/>
          <p:nvPr>
            <p:ph type="pic" sz="quarter" idx="21"/>
          </p:nvPr>
        </p:nvSpPr>
        <p:spPr>
          <a:xfrm>
            <a:off x="869310" y="2050413"/>
            <a:ext cx="5085178" cy="3216070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3" name="Picture Placeholder 6"/>
          <p:cNvSpPr/>
          <p:nvPr>
            <p:ph type="pic" sz="quarter" idx="22"/>
          </p:nvPr>
        </p:nvSpPr>
        <p:spPr>
          <a:xfrm>
            <a:off x="6251495" y="2050413"/>
            <a:ext cx="4992769" cy="3216070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rcRect l="15544" t="13801" r="1009" b="3182"/>
          <a:stretch>
            <a:fillRect/>
          </a:stretch>
        </p:blipFill>
        <p:spPr>
          <a:xfrm>
            <a:off x="1" y="-4714"/>
            <a:ext cx="12192001" cy="6906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8268" y="1191064"/>
            <a:ext cx="2195467" cy="950421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Спасибо за ваше внимание!"/>
          <p:cNvSpPr txBox="1"/>
          <p:nvPr>
            <p:ph type="title" hasCustomPrompt="1"/>
          </p:nvPr>
        </p:nvSpPr>
        <p:spPr>
          <a:xfrm>
            <a:off x="838200" y="2669901"/>
            <a:ext cx="10515600" cy="1985167"/>
          </a:xfrm>
          <a:prstGeom prst="rect">
            <a:avLst/>
          </a:prstGeom>
        </p:spPr>
        <p:txBody>
          <a:bodyPr/>
          <a:lstStyle>
            <a:lvl1pPr algn="ctr">
              <a:defRPr sz="5400">
                <a:solidFill>
                  <a:srgbClr val="FBFCFE"/>
                </a:solidFill>
              </a:defRPr>
            </a:lvl1pPr>
          </a:lstStyle>
          <a:p>
            <a:pPr/>
            <a:r>
              <a:t>Спасибо за ваше внимание!</a:t>
            </a:r>
          </a:p>
        </p:txBody>
      </p:sp>
      <p:sp>
        <p:nvSpPr>
          <p:cNvPr id="394" name="Slide Number"/>
          <p:cNvSpPr txBox="1"/>
          <p:nvPr>
            <p:ph type="sldNum" sz="quarter" idx="2"/>
          </p:nvPr>
        </p:nvSpPr>
        <p:spPr>
          <a:xfrm>
            <a:off x="8737600" y="6221731"/>
            <a:ext cx="270528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rcRect l="15544" t="13801" r="1009" b="3182"/>
          <a:stretch>
            <a:fillRect/>
          </a:stretch>
        </p:blipFill>
        <p:spPr>
          <a:xfrm>
            <a:off x="1" y="-4714"/>
            <a:ext cx="12192001" cy="6906959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lide Number"/>
          <p:cNvSpPr txBox="1"/>
          <p:nvPr>
            <p:ph type="sldNum" sz="quarter" idx="2"/>
          </p:nvPr>
        </p:nvSpPr>
        <p:spPr>
          <a:xfrm>
            <a:off x="8737600" y="6221731"/>
            <a:ext cx="270528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 2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14" descr="Рисунок 14"/>
          <p:cNvPicPr>
            <a:picLocks noChangeAspect="1"/>
          </p:cNvPicPr>
          <p:nvPr/>
        </p:nvPicPr>
        <p:blipFill>
          <a:blip r:embed="rId2">
            <a:extLst/>
          </a:blip>
          <a:srcRect l="0" t="1087" r="0" b="0"/>
          <a:stretch>
            <a:fillRect/>
          </a:stretch>
        </p:blipFill>
        <p:spPr>
          <a:xfrm>
            <a:off x="0" y="-4714"/>
            <a:ext cx="12192000" cy="6867359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Название вашей презентации (о взаимодействии двух компаний, например)"/>
          <p:cNvSpPr txBox="1"/>
          <p:nvPr>
            <p:ph type="title" hasCustomPrompt="1"/>
          </p:nvPr>
        </p:nvSpPr>
        <p:spPr>
          <a:xfrm>
            <a:off x="824725" y="2370793"/>
            <a:ext cx="10419537" cy="2008817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BFCFE"/>
                </a:solidFill>
              </a:defRPr>
            </a:lvl1pPr>
          </a:lstStyle>
          <a:p>
            <a:pPr/>
            <a:r>
              <a:t>Название вашей презентации (о взаимодействии двух компаний, например)</a:t>
            </a:r>
          </a:p>
        </p:txBody>
      </p:sp>
      <p:sp>
        <p:nvSpPr>
          <p:cNvPr id="50" name="Прямая соединительная линия 8"/>
          <p:cNvSpPr/>
          <p:nvPr/>
        </p:nvSpPr>
        <p:spPr>
          <a:xfrm>
            <a:off x="946501" y="4640825"/>
            <a:ext cx="917985" cy="2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" name="Body Level One…"/>
          <p:cNvSpPr txBox="1"/>
          <p:nvPr>
            <p:ph type="body" sz="quarter" idx="1" hasCustomPrompt="1"/>
          </p:nvPr>
        </p:nvSpPr>
        <p:spPr>
          <a:xfrm>
            <a:off x="854221" y="4919790"/>
            <a:ext cx="5632518" cy="110895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1pPr>
            <a:lvl2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2pPr>
            <a:lvl3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3pPr>
            <a:lvl4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4pPr>
            <a:lvl5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5pPr>
          </a:lstStyle>
          <a:p>
            <a:pPr/>
            <a:r>
              <a:t>Подзаголовок/пояснениедетали, и т.п.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2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726" y="1135080"/>
            <a:ext cx="1769786" cy="766143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Рисунок 13"/>
          <p:cNvSpPr/>
          <p:nvPr>
            <p:ph type="pic" sz="quarter" idx="21"/>
          </p:nvPr>
        </p:nvSpPr>
        <p:spPr>
          <a:xfrm>
            <a:off x="2862172" y="1135062"/>
            <a:ext cx="1754191" cy="7667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8737600" y="6221731"/>
            <a:ext cx="270528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Без титу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6" cy="221263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- 1 стр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Заголовок -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6" cy="221263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Body Level One…"/>
          <p:cNvSpPr txBox="1"/>
          <p:nvPr>
            <p:ph type="body" sz="quarter" idx="1" hasCustomPrompt="1"/>
          </p:nvPr>
        </p:nvSpPr>
        <p:spPr>
          <a:xfrm>
            <a:off x="869310" y="1433303"/>
            <a:ext cx="9645651" cy="7969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pPr/>
            <a:r>
              <a:t>Подзаголовок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- две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Заголовок в две строки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в две строки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6" cy="22126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9310" y="6190128"/>
            <a:ext cx="270528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 sz="1200">
                <a:solidFill>
                  <a:srgbClr val="C6C4D2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1pPr>
      <a:lvl2pPr marL="714375" marR="0" indent="-25717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2pPr>
      <a:lvl3pPr marL="1208314" marR="0" indent="-293914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5pPr>
      <a:lvl6pPr marL="2514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6pPr>
      <a:lvl7pPr marL="2971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7pPr>
      <a:lvl8pPr marL="34290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8pPr>
      <a:lvl9pPr marL="38862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Заголовок 3"/>
          <p:cNvSpPr txBox="1"/>
          <p:nvPr>
            <p:ph type="ctrTitle"/>
          </p:nvPr>
        </p:nvSpPr>
        <p:spPr>
          <a:xfrm>
            <a:off x="836014" y="3036298"/>
            <a:ext cx="6998111" cy="1325565"/>
          </a:xfrm>
          <a:prstGeom prst="rect">
            <a:avLst/>
          </a:prstGeom>
        </p:spPr>
        <p:txBody>
          <a:bodyPr/>
          <a:lstStyle>
            <a:lvl1pPr defTabSz="521208">
              <a:lnSpc>
                <a:spcPts val="3100"/>
              </a:lnSpc>
              <a:defRPr sz="3000"/>
            </a:lvl1pPr>
          </a:lstStyle>
          <a:p>
            <a:pPr/>
            <a:r>
              <a:t>Как тимлиду не нанять разработчика</a:t>
            </a:r>
          </a:p>
        </p:txBody>
      </p:sp>
      <p:sp>
        <p:nvSpPr>
          <p:cNvPr id="412" name="Прямая соединительная линия 4"/>
          <p:cNvSpPr/>
          <p:nvPr/>
        </p:nvSpPr>
        <p:spPr>
          <a:xfrm>
            <a:off x="957789" y="4687125"/>
            <a:ext cx="917987" cy="2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Номер слайда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7" name="Тестовые задания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Куда вакансию разместил</a:t>
            </a:r>
          </a:p>
        </p:txBody>
      </p:sp>
      <p:sp>
        <p:nvSpPr>
          <p:cNvPr id="448" name="Rectangle 3"/>
          <p:cNvSpPr txBox="1"/>
          <p:nvPr/>
        </p:nvSpPr>
        <p:spPr>
          <a:xfrm>
            <a:off x="870202" y="1861020"/>
            <a:ext cx="6815737" cy="160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40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Только HH и Фейсбук</a:t>
            </a:r>
          </a:p>
          <a:p>
            <a:pPr marL="140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140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Не состоял в комьюнити Питонистов</a:t>
            </a:r>
            <a:br/>
          </a:p>
          <a:p>
            <a:pPr marL="140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Пост в Фейсбуке в моём случае был нерелевантен аудитории и не сработал</a:t>
            </a:r>
            <a:br/>
          </a:p>
          <a:p>
            <a:pPr marL="140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В какие-то каналы закросспостили: например Удалёнщики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Номер слайда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1" name="В итоге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Чекпоинт. Рефлексия</a:t>
            </a:r>
          </a:p>
        </p:txBody>
      </p:sp>
      <p:sp>
        <p:nvSpPr>
          <p:cNvPr id="452" name="Rectangle 3"/>
          <p:cNvSpPr txBox="1"/>
          <p:nvPr/>
        </p:nvSpPr>
        <p:spPr>
          <a:xfrm>
            <a:off x="911351" y="1888451"/>
            <a:ext cx="6815736" cy="160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Кандидат не решил полностью задачу на собеседовании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Выходит нанял человека за софт-скиллы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На HH с опытом 1-3 года готовиться разбирать очень много откликов</a:t>
            </a:r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Номер слайда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5" name="Тестовые задания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Тестовые задания</a:t>
            </a:r>
          </a:p>
        </p:txBody>
      </p:sp>
      <p:sp>
        <p:nvSpPr>
          <p:cNvPr id="456" name="Rectangle 3"/>
          <p:cNvSpPr txBox="1"/>
          <p:nvPr/>
        </p:nvSpPr>
        <p:spPr>
          <a:xfrm>
            <a:off x="870202" y="1861020"/>
            <a:ext cx="6815737" cy="127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Если возникали сомнения, давали задания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Не все соглашались его делать. </a:t>
            </a:r>
            <a:r>
              <a:t>Сужали воронку найма после технического собеседования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А потом не давать не обратную связь после -&gt; роняли мнение о компании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Номер слайда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*Слайд со статистикой в Ad*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Статистика Admitad</a:t>
            </a:r>
          </a:p>
        </p:txBody>
      </p:sp>
      <p:sp>
        <p:nvSpPr>
          <p:cNvPr id="460" name="Rectangle 3"/>
          <p:cNvSpPr txBox="1"/>
          <p:nvPr/>
        </p:nvSpPr>
        <p:spPr>
          <a:xfrm>
            <a:off x="883919" y="1891060"/>
            <a:ext cx="6815736" cy="203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3 этапа собеседований: скрининг, техническое собеседование, финальное</a:t>
            </a:r>
          </a:p>
          <a:p>
            <a:pPr lvl="1" marL="521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Конкурирующие офферы люди получаю быстрее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70% кандидатов проходили скрининг и 10% общего числа проходили финал</a:t>
            </a:r>
          </a:p>
          <a:p>
            <a:pPr lvl="1" marL="521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Скрининг отбирал не так хорошо</a:t>
            </a:r>
          </a:p>
          <a:p>
            <a:pPr lvl="1" marL="8001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Поэтапные эксперименты с форматом</a:t>
            </a:r>
          </a:p>
          <a:p>
            <a:pPr lvl="1" marL="521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Сделали эксперимент, проверили</a:t>
            </a:r>
          </a:p>
          <a:p>
            <a:pPr lvl="1" marL="521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3 интервью в 2: скрининг вырос в техническое интервью с кодированием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Номер слайда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3" name="PDCA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Формат экспериментов</a:t>
            </a:r>
          </a:p>
        </p:txBody>
      </p:sp>
      <p:sp>
        <p:nvSpPr>
          <p:cNvPr id="464" name="Универсально ко многим вещям…"/>
          <p:cNvSpPr txBox="1"/>
          <p:nvPr/>
        </p:nvSpPr>
        <p:spPr>
          <a:xfrm>
            <a:off x="871069" y="1913722"/>
            <a:ext cx="6795845" cy="3030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87157" indent="-187157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Запланировал эксперимент с формат интервью. Сделай</a:t>
            </a:r>
          </a:p>
          <a:p>
            <a:pPr marL="187157" indent="-187157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Сделал? Разбери</a:t>
            </a:r>
          </a:p>
          <a:p>
            <a:pPr marL="187157" indent="-187157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Разобрал? Придумай новую гипотезу</a:t>
            </a:r>
          </a:p>
          <a:p>
            <a:pPr marL="187157" indent="-187157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Повтори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Номер слайда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PDCA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Что мешает</a:t>
            </a:r>
          </a:p>
        </p:txBody>
      </p:sp>
      <p:sp>
        <p:nvSpPr>
          <p:cNvPr id="468" name="Универсально ко многим вещям…"/>
          <p:cNvSpPr txBox="1"/>
          <p:nvPr/>
        </p:nvSpPr>
        <p:spPr>
          <a:xfrm>
            <a:off x="882010" y="2012534"/>
            <a:ext cx="6795845" cy="367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Я:</a:t>
            </a:r>
          </a:p>
          <a:p>
            <a:pPr lvl="1" marL="521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Хорошая, классная вещь PDCA цикл Деминга-Шухарта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Тоже я:</a:t>
            </a:r>
          </a:p>
          <a:p>
            <a:pPr lvl="1" marL="521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Митинги. Внезапные митинги. Код-ревью. В чатик написали. Заархитектурить. Срочная штука номер раз. Срочная штука номер десять. Снова срочная штука раз.</a:t>
            </a:r>
          </a:p>
          <a:p>
            <a:pPr lvl="1" marL="521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Когда подумать над этим?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Номер слайда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1" name="Сверим ещё раз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Чекпоинт. Рефлексия</a:t>
            </a:r>
          </a:p>
        </p:txBody>
      </p:sp>
      <p:sp>
        <p:nvSpPr>
          <p:cNvPr id="472" name="Не IT-компания…"/>
          <p:cNvSpPr txBox="1"/>
          <p:nvPr/>
        </p:nvSpPr>
        <p:spPr>
          <a:xfrm>
            <a:off x="883026" y="1874221"/>
            <a:ext cx="6795846" cy="367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Middle и выше давать тестовые это скорее ухудшать себе воронку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Делать много итераций и увеличивать время – ухудшать себе воронку найма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Номер слайда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5" name="Выводы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Итоговые вредные советы</a:t>
            </a:r>
          </a:p>
        </p:txBody>
      </p:sp>
      <p:sp>
        <p:nvSpPr>
          <p:cNvPr id="476" name="Будут"/>
          <p:cNvSpPr txBox="1"/>
          <p:nvPr/>
        </p:nvSpPr>
        <p:spPr>
          <a:xfrm>
            <a:off x="869310" y="1887936"/>
            <a:ext cx="6795845" cy="367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40368" indent="-140368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Скудный и шаблонный текст вакансии</a:t>
            </a:r>
          </a:p>
          <a:p>
            <a:pPr marL="140368" indent="-140368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Код без возможности запуска на собеседовании</a:t>
            </a:r>
          </a:p>
          <a:p>
            <a:pPr marL="140368" indent="-140368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Тестовые задания подлиннее</a:t>
            </a:r>
          </a:p>
          <a:p>
            <a:pPr marL="140368" indent="-140368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Больше этапов собеседований и времени между ними</a:t>
            </a:r>
          </a:p>
          <a:p>
            <a:pPr marL="140368" indent="-140368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Срочно менять текущий процесс, потому что на конференции кто-то об рассказал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Номер слайда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Сверим ещё раз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Референсы</a:t>
            </a:r>
          </a:p>
        </p:txBody>
      </p:sp>
      <p:sp>
        <p:nvSpPr>
          <p:cNvPr id="480" name="Не IT-компания…"/>
          <p:cNvSpPr txBox="1"/>
          <p:nvPr/>
        </p:nvSpPr>
        <p:spPr>
          <a:xfrm>
            <a:off x="883026" y="1874221"/>
            <a:ext cx="6795846" cy="367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marL="521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lvl2pPr>
          </a:lstStyle>
          <a:p>
            <a:pPr/>
            <a:r>
              <a:t>Виталий Шароватов про короткие итерации в найме </a:t>
            </a:r>
          </a:p>
          <a:p>
            <a:pPr lvl="1"/>
            <a:r>
              <a:t>https://github.com/sharovatov/teamlead/blob/master/talks/hiring-bulk-vs-iterations.key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6"/>
          <p:cNvSpPr txBox="1"/>
          <p:nvPr/>
        </p:nvSpPr>
        <p:spPr>
          <a:xfrm>
            <a:off x="913431" y="4629247"/>
            <a:ext cx="8158479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600"/>
              </a:spcBef>
              <a:defRPr sz="1400">
                <a:solidFill>
                  <a:srgbClr val="FBFCFE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Алекандр Птахин, руководитель группы разработки аналитических систем и систем антифрода</a:t>
            </a:r>
          </a:p>
          <a:p>
            <a:pPr>
              <a:spcBef>
                <a:spcPts val="600"/>
              </a:spcBef>
              <a:defRPr sz="1400">
                <a:solidFill>
                  <a:srgbClr val="FBFCFE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Электропочта</a:t>
            </a:r>
            <a:r>
              <a:t>: a.ptakhin</a:t>
            </a:r>
            <a:r>
              <a:rPr u="sng"/>
              <a:t>@admitad.com </a:t>
            </a:r>
            <a:endParaRPr u="sng"/>
          </a:p>
          <a:p>
            <a:pPr>
              <a:spcBef>
                <a:spcPts val="600"/>
              </a:spcBef>
              <a:defRPr sz="1400">
                <a:solidFill>
                  <a:srgbClr val="FBFCFE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Телеграм: @aptakhin</a:t>
            </a:r>
          </a:p>
          <a:p>
            <a:pPr>
              <a:spcBef>
                <a:spcPts val="600"/>
              </a:spcBef>
              <a:defRPr sz="1400">
                <a:solidFill>
                  <a:srgbClr val="FBFCFE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Телеграм-канал: @aptakhinwrites</a:t>
            </a:r>
          </a:p>
        </p:txBody>
      </p:sp>
      <p:sp>
        <p:nvSpPr>
          <p:cNvPr id="483" name="Subtitle 4"/>
          <p:cNvSpPr txBox="1"/>
          <p:nvPr/>
        </p:nvSpPr>
        <p:spPr>
          <a:xfrm>
            <a:off x="920557" y="3618349"/>
            <a:ext cx="6203408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BFCFE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Спасибо за внимание!</a:t>
            </a:r>
          </a:p>
        </p:txBody>
      </p:sp>
      <p:pic>
        <p:nvPicPr>
          <p:cNvPr id="484" name="Рисунок 16" descr="Рисунок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974" y="1300252"/>
            <a:ext cx="2195467" cy="950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3"/>
          <p:cNvSpPr txBox="1"/>
          <p:nvPr/>
        </p:nvSpPr>
        <p:spPr>
          <a:xfrm>
            <a:off x="859364" y="1881995"/>
            <a:ext cx="6815737" cy="203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Длинный цикл обратной связи между интервью кандидата и результатами работы сотрудника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Сложно понять насколько классные разработчики те, кого ты не нанял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Мало новой информации для опыта</a:t>
            </a:r>
            <a:br/>
            <a:br/>
            <a:r>
              <a:t>(Если не нанимаешь x2 людей в год)</a:t>
            </a:r>
            <a:br/>
          </a:p>
        </p:txBody>
      </p:sp>
      <p:sp>
        <p:nvSpPr>
          <p:cNvPr id="415" name="Номер слайда 5"/>
          <p:cNvSpPr txBox="1"/>
          <p:nvPr>
            <p:ph type="sldNum" sz="quarter" idx="4294967295"/>
          </p:nvPr>
        </p:nvSpPr>
        <p:spPr>
          <a:xfrm>
            <a:off x="838200" y="6359359"/>
            <a:ext cx="187333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6" name="Проблема"/>
          <p:cNvSpPr txBox="1"/>
          <p:nvPr>
            <p:ph type="title" idx="4294967295"/>
          </p:nvPr>
        </p:nvSpPr>
        <p:spPr>
          <a:xfrm>
            <a:off x="869310" y="455952"/>
            <a:ext cx="6795845" cy="929642"/>
          </a:xfrm>
          <a:prstGeom prst="rect">
            <a:avLst/>
          </a:prstGeom>
        </p:spPr>
        <p:txBody>
          <a:bodyPr/>
          <a:lstStyle/>
          <a:p>
            <a:pPr/>
            <a:r>
              <a:t>Проблема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Черновики"/>
          <p:cNvSpPr txBox="1"/>
          <p:nvPr/>
        </p:nvSpPr>
        <p:spPr>
          <a:xfrm>
            <a:off x="2128263" y="2468881"/>
            <a:ext cx="7935475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0"/>
            </a:lvl1pPr>
          </a:lstStyle>
          <a:p>
            <a:pPr/>
            <a:r>
              <a:t>Черновики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Номер слайда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9" name="Воронка найм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Воронка найма</a:t>
            </a:r>
          </a:p>
        </p:txBody>
      </p:sp>
      <p:sp>
        <p:nvSpPr>
          <p:cNvPr id="490" name="Мало специалистов на рынке…"/>
          <p:cNvSpPr txBox="1"/>
          <p:nvPr/>
        </p:nvSpPr>
        <p:spPr>
          <a:xfrm>
            <a:off x="896742" y="2012534"/>
            <a:ext cx="6795846" cy="367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Мало специалистов на рынке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Если рынок работодателя – можно ставить любые фильтры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Джуниорские вакансии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Номер слайда"/>
          <p:cNvSpPr txBox="1"/>
          <p:nvPr>
            <p:ph type="sldNum" sz="quarter" idx="4294967295"/>
          </p:nvPr>
        </p:nvSpPr>
        <p:spPr>
          <a:xfrm>
            <a:off x="869310" y="6190128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3" name="Алгоритмы и математи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Алгоритмы и математика</a:t>
            </a:r>
          </a:p>
        </p:txBody>
      </p:sp>
      <p:pic>
        <p:nvPicPr>
          <p:cNvPr id="494" name="CleanShot 2021-06-06 at 21.40.34@2x.png" descr="CleanShot 2021-06-06 at 21.40.34@2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419" y="2773603"/>
            <a:ext cx="10312401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CleanShot 2021-06-06 at 21.40.51@2x.png" descr="CleanShot 2021-06-06 at 21.40.51@2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1519" y="4297076"/>
            <a:ext cx="7188201" cy="800101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2014"/>
          <p:cNvSpPr txBox="1"/>
          <p:nvPr/>
        </p:nvSpPr>
        <p:spPr>
          <a:xfrm>
            <a:off x="847270" y="1724603"/>
            <a:ext cx="1375503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500"/>
            </a:lvl1pPr>
          </a:lstStyle>
          <a:p>
            <a:pPr/>
            <a:r>
              <a:t>2014</a:t>
            </a:r>
          </a:p>
        </p:txBody>
      </p:sp>
      <p:sp>
        <p:nvSpPr>
          <p:cNvPr id="497" name="Может быть для того, чтобы комфортно было говорить за обедом"/>
          <p:cNvSpPr txBox="1"/>
          <p:nvPr/>
        </p:nvSpPr>
        <p:spPr>
          <a:xfrm>
            <a:off x="872670" y="5420132"/>
            <a:ext cx="9682707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300"/>
            </a:lvl1pPr>
          </a:lstStyle>
          <a:p>
            <a:pPr/>
            <a:r>
              <a:t>Может быть для того, чтобы комфортно было говорить за обедом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Номер слайда"/>
          <p:cNvSpPr txBox="1"/>
          <p:nvPr>
            <p:ph type="sldNum" sz="quarter" idx="4294967295"/>
          </p:nvPr>
        </p:nvSpPr>
        <p:spPr>
          <a:xfrm>
            <a:off x="869310" y="6190128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Алгоритмы и математи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Алгоритмы и математика</a:t>
            </a:r>
          </a:p>
        </p:txBody>
      </p:sp>
      <p:pic>
        <p:nvPicPr>
          <p:cNvPr id="503" name="CleanShot 2021-06-06 at 21.38.37@2x.png" descr="CleanShot 2021-06-06 at 21.38.37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455" y="2943860"/>
            <a:ext cx="87884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CleanShot 2021-06-06 at 21.38.58@2x.png" descr="CleanShot 2021-06-06 at 21.38.58@2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611" y="3901789"/>
            <a:ext cx="7696201" cy="800101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2021"/>
          <p:cNvSpPr txBox="1"/>
          <p:nvPr/>
        </p:nvSpPr>
        <p:spPr>
          <a:xfrm>
            <a:off x="902134" y="1767492"/>
            <a:ext cx="1375503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500"/>
            </a:lvl1pPr>
          </a:lstStyle>
          <a:p>
            <a:pPr/>
            <a:r>
              <a:t>2021</a:t>
            </a:r>
          </a:p>
        </p:txBody>
      </p:sp>
      <p:sp>
        <p:nvSpPr>
          <p:cNvPr id="506" name="И формат собеседований поменяли"/>
          <p:cNvSpPr txBox="1"/>
          <p:nvPr/>
        </p:nvSpPr>
        <p:spPr>
          <a:xfrm>
            <a:off x="1009830" y="5101019"/>
            <a:ext cx="7595357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И формат собеседований поменяли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Номер слайда"/>
          <p:cNvSpPr txBox="1"/>
          <p:nvPr>
            <p:ph type="sldNum" sz="quarter" idx="4294967295"/>
          </p:nvPr>
        </p:nvSpPr>
        <p:spPr>
          <a:xfrm>
            <a:off x="869310" y="6190128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9" name="//Настя: Как найти devs в стартап, чтобы не облажаться…"/>
          <p:cNvSpPr txBox="1"/>
          <p:nvPr/>
        </p:nvSpPr>
        <p:spPr>
          <a:xfrm>
            <a:off x="1042750" y="1007872"/>
            <a:ext cx="7877767" cy="484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//Настя: Как найти devs в стартап, чтобы не облажаться</a:t>
            </a: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// О чём спросить разработчика.</a:t>
            </a: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// Кейс как сотрудник показал результат после найма по софт-скиллам</a:t>
            </a: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</a:p>
          <a:p>
            <a:pPr>
              <a:defRPr b="1">
                <a:solidFill>
                  <a:schemeClr val="accent4">
                    <a:lumOff val="-3529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// Как нанять разработчика ориентируясь на софтскиллы</a:t>
            </a: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// Факапы и успехи. Что работает, что не работает.</a:t>
            </a: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// Ремарка: Не руководство к действию.</a:t>
            </a: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// За и против найма разработчиков самому.</a:t>
            </a: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// Как ненанять разработчиков в стартап и крупную компанию</a:t>
            </a: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</a:p>
        </p:txBody>
      </p:sp>
      <p:sp>
        <p:nvSpPr>
          <p:cNvPr id="510" name="// Думаем про более цепкое название"/>
          <p:cNvSpPr txBox="1"/>
          <p:nvPr/>
        </p:nvSpPr>
        <p:spPr>
          <a:xfrm>
            <a:off x="1050980" y="374034"/>
            <a:ext cx="4394743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>
                <a:latin typeface="Lato"/>
                <a:ea typeface="Lato"/>
                <a:cs typeface="Lato"/>
                <a:sym typeface="Lato"/>
              </a:defRPr>
            </a:pPr>
            <a:r>
              <a:t>Техслайд. Вырезаем</a:t>
            </a:r>
          </a:p>
          <a:p>
            <a:pPr>
              <a:defRPr b="1">
                <a:latin typeface="Lato"/>
                <a:ea typeface="Lato"/>
                <a:cs typeface="Lato"/>
                <a:sym typeface="Lato"/>
              </a:defRPr>
            </a:pPr>
          </a:p>
          <a:p>
            <a:pPr>
              <a:defRPr b="1">
                <a:latin typeface="Lato"/>
                <a:ea typeface="Lato"/>
                <a:cs typeface="Lato"/>
                <a:sym typeface="Lato"/>
              </a:defRPr>
            </a:pPr>
            <a:r>
              <a:t>// Думаем про более цепкое название</a:t>
            </a:r>
          </a:p>
        </p:txBody>
      </p:sp>
      <p:sp>
        <p:nvSpPr>
          <p:cNvPr id="511" name="// TODO: Выстроить в структуру доклада: тема, содержание, что есть сейчас в мире,…"/>
          <p:cNvSpPr txBox="1"/>
          <p:nvPr/>
        </p:nvSpPr>
        <p:spPr>
          <a:xfrm>
            <a:off x="1079534" y="5811579"/>
            <a:ext cx="9381414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// TODO: Выстроить в структуру доклада: тема, содержание, что есть сейчас в мире, </a:t>
            </a: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проблема и сложности, кто я такой, как решал, заканчивать успехом, вывод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Rectangle 3"/>
          <p:cNvSpPr/>
          <p:nvPr/>
        </p:nvSpPr>
        <p:spPr>
          <a:xfrm>
            <a:off x="0" y="1365954"/>
            <a:ext cx="6929436" cy="4143027"/>
          </a:xfrm>
          <a:prstGeom prst="rect">
            <a:avLst/>
          </a:prstGeom>
          <a:solidFill>
            <a:srgbClr val="E12B1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3"/>
                </a:solidFill>
                <a:latin typeface="+mn-lt"/>
                <a:ea typeface="+mn-ea"/>
                <a:cs typeface="+mn-cs"/>
                <a:sym typeface="Lato Regular"/>
              </a:defRPr>
            </a:pPr>
          </a:p>
        </p:txBody>
      </p:sp>
      <p:sp>
        <p:nvSpPr>
          <p:cNvPr id="514" name="TextBox 7"/>
          <p:cNvSpPr txBox="1"/>
          <p:nvPr/>
        </p:nvSpPr>
        <p:spPr>
          <a:xfrm>
            <a:off x="5602754" y="1503668"/>
            <a:ext cx="1136566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000">
                <a:solidFill>
                  <a:srgbClr val="FBFCFE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515" name="TextBox 8"/>
          <p:cNvSpPr txBox="1"/>
          <p:nvPr/>
        </p:nvSpPr>
        <p:spPr>
          <a:xfrm>
            <a:off x="7282188" y="1677348"/>
            <a:ext cx="3211706" cy="469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000"/>
              </a:lnSpc>
              <a:defRPr sz="2800">
                <a:solidFill>
                  <a:srgbClr val="5A5565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Госструктура</a:t>
            </a:r>
          </a:p>
        </p:txBody>
      </p:sp>
      <p:sp>
        <p:nvSpPr>
          <p:cNvPr id="516" name="Номер слайда 1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Номер слайда"/>
          <p:cNvSpPr txBox="1"/>
          <p:nvPr>
            <p:ph type="sldNum" sz="quarter" idx="4294967295"/>
          </p:nvPr>
        </p:nvSpPr>
        <p:spPr>
          <a:xfrm>
            <a:off x="869310" y="6190126"/>
            <a:ext cx="27052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9" name="Сверим ещё раз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Сверим ещё раз</a:t>
            </a:r>
          </a:p>
        </p:txBody>
      </p:sp>
      <p:sp>
        <p:nvSpPr>
          <p:cNvPr id="520" name="Не IT-компания…"/>
          <p:cNvSpPr txBox="1"/>
          <p:nvPr/>
        </p:nvSpPr>
        <p:spPr>
          <a:xfrm>
            <a:off x="896742" y="1887936"/>
            <a:ext cx="6795846" cy="367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Не IT-компания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Мало процессов сверху, собеседовали как решали нужным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HR-бренд невысок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C++ -&gt; снижает воронку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Фильтр на хороший вуз -&gt; уронили воронку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Снова тестовое задание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3"/>
          <p:cNvSpPr txBox="1"/>
          <p:nvPr/>
        </p:nvSpPr>
        <p:spPr>
          <a:xfrm>
            <a:off x="859364" y="1847304"/>
            <a:ext cx="7941574" cy="203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Руковожу группой разработки Admitad систем аналитики и антифрода</a:t>
            </a:r>
          </a:p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42900" indent="-342900">
              <a:buSzPct val="100000"/>
              <a:buAutoNum type="arabicPeriod" startAt="2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Собеседовал разработчиком в Яндекс в 2015-2017 годы</a:t>
            </a:r>
          </a:p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42900" indent="-342900">
              <a:buSzPct val="100000"/>
              <a:buAutoNum type="arabicPeriod" startAt="3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Собеседовал в стартап к двум основателям, 2019 год</a:t>
            </a:r>
            <a:br/>
          </a:p>
          <a:p>
            <a:pPr marL="342900" indent="-342900">
              <a:buSzPct val="100000"/>
              <a:buAutoNum type="arabicPeriod" startAt="3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Собеседовал в средние компании в роли разработчика и тимлида, 2018-2021 годы</a:t>
            </a:r>
            <a:br/>
          </a:p>
          <a:p>
            <a:pPr marL="342900" indent="-342900">
              <a:buSzPct val="100000"/>
              <a:buAutoNum type="arabicPeriod" startAt="3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Ещё гос-компания РЖД, 2013-2014 годы</a:t>
            </a:r>
          </a:p>
        </p:txBody>
      </p:sp>
      <p:sp>
        <p:nvSpPr>
          <p:cNvPr id="419" name="Номер слайда 5"/>
          <p:cNvSpPr txBox="1"/>
          <p:nvPr>
            <p:ph type="sldNum" sz="quarter" idx="4294967295"/>
          </p:nvPr>
        </p:nvSpPr>
        <p:spPr>
          <a:xfrm>
            <a:off x="838200" y="6359359"/>
            <a:ext cx="187333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0" name="Могу рассказывать про это"/>
          <p:cNvSpPr txBox="1"/>
          <p:nvPr>
            <p:ph type="title" idx="4294967295"/>
          </p:nvPr>
        </p:nvSpPr>
        <p:spPr>
          <a:xfrm>
            <a:off x="869310" y="455952"/>
            <a:ext cx="6795845" cy="929642"/>
          </a:xfrm>
          <a:prstGeom prst="rect">
            <a:avLst/>
          </a:prstGeom>
        </p:spPr>
        <p:txBody>
          <a:bodyPr/>
          <a:lstStyle/>
          <a:p>
            <a:pPr/>
            <a:r>
              <a:t>Кто 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ectangle 3"/>
          <p:cNvSpPr txBox="1"/>
          <p:nvPr/>
        </p:nvSpPr>
        <p:spPr>
          <a:xfrm>
            <a:off x="859364" y="1881995"/>
            <a:ext cx="6815737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Не руководство к действию</a:t>
            </a:r>
          </a:p>
        </p:txBody>
      </p:sp>
      <p:sp>
        <p:nvSpPr>
          <p:cNvPr id="423" name="Номер слайда 5"/>
          <p:cNvSpPr txBox="1"/>
          <p:nvPr>
            <p:ph type="sldNum" sz="quarter" idx="4294967295"/>
          </p:nvPr>
        </p:nvSpPr>
        <p:spPr>
          <a:xfrm>
            <a:off x="838200" y="6359359"/>
            <a:ext cx="187333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4" name="Проблема"/>
          <p:cNvSpPr txBox="1"/>
          <p:nvPr>
            <p:ph type="title" idx="4294967295"/>
          </p:nvPr>
        </p:nvSpPr>
        <p:spPr>
          <a:xfrm>
            <a:off x="869310" y="455952"/>
            <a:ext cx="6795845" cy="929642"/>
          </a:xfrm>
          <a:prstGeom prst="rect">
            <a:avLst/>
          </a:prstGeom>
        </p:spPr>
        <p:txBody>
          <a:bodyPr/>
          <a:lstStyle/>
          <a:p>
            <a:pPr/>
            <a:r>
              <a:t>Личный опыт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 3"/>
          <p:cNvSpPr txBox="1"/>
          <p:nvPr/>
        </p:nvSpPr>
        <p:spPr>
          <a:xfrm>
            <a:off x="859364" y="1847304"/>
            <a:ext cx="7941574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Скрининг HR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Технический скрининг на час 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Несколько секций технических собеседований</a:t>
            </a:r>
          </a:p>
        </p:txBody>
      </p:sp>
      <p:sp>
        <p:nvSpPr>
          <p:cNvPr id="427" name="Номер слайда 5"/>
          <p:cNvSpPr txBox="1"/>
          <p:nvPr>
            <p:ph type="sldNum" sz="quarter" idx="4294967295"/>
          </p:nvPr>
        </p:nvSpPr>
        <p:spPr>
          <a:xfrm>
            <a:off x="838200" y="6359359"/>
            <a:ext cx="187333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8" name="Могу рассказывать про это"/>
          <p:cNvSpPr txBox="1"/>
          <p:nvPr>
            <p:ph type="title" idx="4294967295"/>
          </p:nvPr>
        </p:nvSpPr>
        <p:spPr>
          <a:xfrm>
            <a:off x="869310" y="455952"/>
            <a:ext cx="8959023" cy="929642"/>
          </a:xfrm>
          <a:prstGeom prst="rect">
            <a:avLst/>
          </a:prstGeom>
        </p:spPr>
        <p:txBody>
          <a:bodyPr/>
          <a:lstStyle>
            <a:lvl1pPr defTabSz="859536">
              <a:defRPr sz="3384"/>
            </a:lvl1pPr>
          </a:lstStyle>
          <a:p>
            <a:pPr/>
            <a:r>
              <a:t>Этапы большой компании (2014-2017)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tangle 3"/>
          <p:cNvSpPr txBox="1"/>
          <p:nvPr/>
        </p:nvSpPr>
        <p:spPr>
          <a:xfrm>
            <a:off x="859364" y="1847304"/>
            <a:ext cx="7941574" cy="2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Задача вывести все простые числа от 1 до N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Кандидат задал вопросы, уточнил термины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Написал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На листочке, на компьютере, в онлайн-редакторе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Отладил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Не задача про математику или сложный алгоритм. Она про работающий небольшой код.</a:t>
            </a:r>
          </a:p>
        </p:txBody>
      </p:sp>
      <p:sp>
        <p:nvSpPr>
          <p:cNvPr id="431" name="Номер слайда 5"/>
          <p:cNvSpPr txBox="1"/>
          <p:nvPr>
            <p:ph type="sldNum" sz="quarter" idx="4294967295"/>
          </p:nvPr>
        </p:nvSpPr>
        <p:spPr>
          <a:xfrm>
            <a:off x="838200" y="6359359"/>
            <a:ext cx="187333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Могу рассказывать про это"/>
          <p:cNvSpPr txBox="1"/>
          <p:nvPr>
            <p:ph type="title" idx="4294967295"/>
          </p:nvPr>
        </p:nvSpPr>
        <p:spPr>
          <a:xfrm>
            <a:off x="869310" y="455952"/>
            <a:ext cx="6795845" cy="929642"/>
          </a:xfrm>
          <a:prstGeom prst="rect">
            <a:avLst/>
          </a:prstGeom>
        </p:spPr>
        <p:txBody>
          <a:bodyPr/>
          <a:lstStyle>
            <a:lvl1pPr defTabSz="768095">
              <a:defRPr sz="3024"/>
            </a:lvl1pPr>
          </a:lstStyle>
          <a:p>
            <a:pPr/>
            <a:r>
              <a:t>Пример задачи на тех. интервью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3"/>
          <p:cNvSpPr txBox="1"/>
          <p:nvPr/>
        </p:nvSpPr>
        <p:spPr>
          <a:xfrm>
            <a:off x="859364" y="1847304"/>
            <a:ext cx="7941574" cy="181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Техническая задача – сложная</a:t>
            </a:r>
          </a:p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42900" indent="-342900">
              <a:buSzPct val="100000"/>
              <a:buAutoNum type="arabicPeriod" startAt="2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Кто решает – тот потом и в работе молодец</a:t>
            </a:r>
            <a:br/>
          </a:p>
          <a:p>
            <a:pPr marL="342900" indent="-342900">
              <a:buSzPct val="100000"/>
              <a:buAutoNum type="arabicPeriod" startAt="2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Кандидатам можно давать задачи сложнее, но смысла в этом большого нет</a:t>
            </a:r>
            <a:br/>
          </a:p>
          <a:p>
            <a:pPr marL="342900" indent="-342900">
              <a:buSzPct val="100000"/>
              <a:buAutoNum type="arabicPeriod" startAt="2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Кто не решает – непонятно насколько классные, я же их не нанял</a:t>
            </a:r>
          </a:p>
        </p:txBody>
      </p:sp>
      <p:sp>
        <p:nvSpPr>
          <p:cNvPr id="435" name="Номер слайда 5"/>
          <p:cNvSpPr txBox="1"/>
          <p:nvPr>
            <p:ph type="sldNum" sz="quarter" idx="4294967295"/>
          </p:nvPr>
        </p:nvSpPr>
        <p:spPr>
          <a:xfrm>
            <a:off x="838200" y="6359359"/>
            <a:ext cx="187333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6" name="Могу рассказывать про это"/>
          <p:cNvSpPr txBox="1"/>
          <p:nvPr>
            <p:ph type="title" idx="4294967295"/>
          </p:nvPr>
        </p:nvSpPr>
        <p:spPr>
          <a:xfrm>
            <a:off x="869310" y="455952"/>
            <a:ext cx="6795845" cy="929642"/>
          </a:xfrm>
          <a:prstGeom prst="rect">
            <a:avLst/>
          </a:prstGeom>
        </p:spPr>
        <p:txBody>
          <a:bodyPr/>
          <a:lstStyle/>
          <a:p>
            <a:pPr/>
            <a:r>
              <a:t>Чекпоинт. Рефлексия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Rectangle 3"/>
          <p:cNvSpPr txBox="1"/>
          <p:nvPr/>
        </p:nvSpPr>
        <p:spPr>
          <a:xfrm>
            <a:off x="911351" y="1888451"/>
            <a:ext cx="6815736" cy="2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Денег на московские зарплаты не было. Было 60-80 тысяч рублей на руки по ТК РФ.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Опыта найма удалёнщиков не было.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Сам написал вакансию на мидл Python, сам разместил на HH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Сам разбирал отклики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439" name="Номер слайда 5"/>
          <p:cNvSpPr txBox="1"/>
          <p:nvPr>
            <p:ph type="sldNum" sz="quarter" idx="4294967295"/>
          </p:nvPr>
        </p:nvSpPr>
        <p:spPr>
          <a:xfrm>
            <a:off x="838200" y="6359361"/>
            <a:ext cx="187333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0" name="Стартап"/>
          <p:cNvSpPr txBox="1"/>
          <p:nvPr>
            <p:ph type="title" idx="4294967295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Найм в стартап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Номер слайда"/>
          <p:cNvSpPr txBox="1"/>
          <p:nvPr>
            <p:ph type="sldNum" sz="quarter" idx="4294967295"/>
          </p:nvPr>
        </p:nvSpPr>
        <p:spPr>
          <a:xfrm>
            <a:off x="869310" y="6190128"/>
            <a:ext cx="187333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Тестовые задания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Написать вакансию</a:t>
            </a:r>
          </a:p>
        </p:txBody>
      </p:sp>
      <p:sp>
        <p:nvSpPr>
          <p:cNvPr id="444" name="Rectangle 3"/>
          <p:cNvSpPr txBox="1"/>
          <p:nvPr/>
        </p:nvSpPr>
        <p:spPr>
          <a:xfrm>
            <a:off x="870202" y="1861020"/>
            <a:ext cx="6815737" cy="160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40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Вытаскивать смыслы из работы вокруг</a:t>
            </a:r>
            <a:br/>
          </a:p>
          <a:p>
            <a:pPr marL="140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Меньше штампов</a:t>
            </a:r>
            <a:br/>
          </a:p>
          <a:p>
            <a:pPr marL="140368" indent="-140368">
              <a:buSzPct val="100000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Признаваться в каких-то недостатках: “До нас на этом проекте мало тестирования, но мы готовы инвестировать в это время и ресурсы”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Admitad template">
  <a:themeElements>
    <a:clrScheme name="Admitad template">
      <a:dk1>
        <a:srgbClr val="4F4266"/>
      </a:dk1>
      <a:lt1>
        <a:srgbClr val="FBFCFE"/>
      </a:lt1>
      <a:dk2>
        <a:srgbClr val="A7A7A7"/>
      </a:dk2>
      <a:lt2>
        <a:srgbClr val="535353"/>
      </a:lt2>
      <a:accent1>
        <a:srgbClr val="51C1B1"/>
      </a:accent1>
      <a:accent2>
        <a:srgbClr val="6E3DF7"/>
      </a:accent2>
      <a:accent3>
        <a:srgbClr val="FFC000"/>
      </a:accent3>
      <a:accent4>
        <a:srgbClr val="292733"/>
      </a:accent4>
      <a:accent5>
        <a:srgbClr val="7054F7"/>
      </a:accent5>
      <a:accent6>
        <a:srgbClr val="00B0F0"/>
      </a:accent6>
      <a:hlink>
        <a:srgbClr val="0000FF"/>
      </a:hlink>
      <a:folHlink>
        <a:srgbClr val="FF00FF"/>
      </a:folHlink>
    </a:clrScheme>
    <a:fontScheme name="Admitad template">
      <a:majorFont>
        <a:latin typeface="Helvetica"/>
        <a:ea typeface="Helvetica"/>
        <a:cs typeface="Helvetica"/>
      </a:majorFont>
      <a:minorFont>
        <a:latin typeface="Lato Regular"/>
        <a:ea typeface="Lato Regular"/>
        <a:cs typeface="Lato Regular"/>
      </a:minorFont>
    </a:fontScheme>
    <a:fmtScheme name="Admitad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FCF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F426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F426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dmitad template">
  <a:themeElements>
    <a:clrScheme name="Admitad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1C1B1"/>
      </a:accent1>
      <a:accent2>
        <a:srgbClr val="6E3DF7"/>
      </a:accent2>
      <a:accent3>
        <a:srgbClr val="FFC000"/>
      </a:accent3>
      <a:accent4>
        <a:srgbClr val="292733"/>
      </a:accent4>
      <a:accent5>
        <a:srgbClr val="7054F7"/>
      </a:accent5>
      <a:accent6>
        <a:srgbClr val="00B0F0"/>
      </a:accent6>
      <a:hlink>
        <a:srgbClr val="0000FF"/>
      </a:hlink>
      <a:folHlink>
        <a:srgbClr val="FF00FF"/>
      </a:folHlink>
    </a:clrScheme>
    <a:fontScheme name="Admitad template">
      <a:majorFont>
        <a:latin typeface="Helvetica"/>
        <a:ea typeface="Helvetica"/>
        <a:cs typeface="Helvetica"/>
      </a:majorFont>
      <a:minorFont>
        <a:latin typeface="Lato Regular"/>
        <a:ea typeface="Lato Regular"/>
        <a:cs typeface="Lato Regular"/>
      </a:minorFont>
    </a:fontScheme>
    <a:fmtScheme name="Admitad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FCF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F426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F426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