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54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545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113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2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7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68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941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3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313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13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04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713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87B1-88C8-49A8-855A-FCD29534D327}" type="datetimeFigureOut">
              <a:rPr lang="id-ID" smtClean="0"/>
              <a:t>22/09/2021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2FB9-15B7-4341-97FF-9017AB3D5E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2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2358" y="2879635"/>
            <a:ext cx="5426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Penelitian</a:t>
            </a:r>
            <a:endParaRPr lang="en-US" sz="4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Kuantitatif</a:t>
            </a:r>
            <a:endParaRPr lang="id-ID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2489200"/>
            <a:ext cx="4049062" cy="1981200"/>
          </a:xfrm>
          <a:prstGeom prst="rect">
            <a:avLst/>
          </a:prstGeom>
          <a:solidFill>
            <a:srgbClr val="000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2662692" y="2645228"/>
            <a:ext cx="1583871" cy="1583871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rgbClr val="18B81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5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0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3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3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4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1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00103"/>
            </a:gs>
            <a:gs pos="100000">
              <a:srgbClr val="3D3D3D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5796" y="2032001"/>
            <a:ext cx="6040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VARIABEL PENELITIAN</a:t>
            </a:r>
            <a:endParaRPr lang="id-ID" sz="4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85419" y="3877734"/>
            <a:ext cx="4021161" cy="711200"/>
          </a:xfrm>
          <a:prstGeom prst="roundRect">
            <a:avLst>
              <a:gd name="adj" fmla="val 50000"/>
            </a:avLst>
          </a:prstGeom>
          <a:solidFill>
            <a:srgbClr val="18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spc="300" dirty="0" smtClean="0"/>
              <a:t>START </a:t>
            </a:r>
            <a:r>
              <a:rPr lang="id-ID" b="1" spc="300" dirty="0" smtClean="0"/>
              <a:t>PRESENTATION</a:t>
            </a:r>
            <a:endParaRPr lang="id-ID" b="1" spc="300" dirty="0"/>
          </a:p>
        </p:txBody>
      </p:sp>
      <p:sp>
        <p:nvSpPr>
          <p:cNvPr id="13" name="TextBox 12"/>
          <p:cNvSpPr txBox="1"/>
          <p:nvPr/>
        </p:nvSpPr>
        <p:spPr>
          <a:xfrm>
            <a:off x="5042607" y="2801442"/>
            <a:ext cx="21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cs typeface="Aharoni" panose="02010803020104030203" pitchFamily="2" charset="-79"/>
              </a:rPr>
              <a:t>KELOMPOK 3</a:t>
            </a:r>
            <a:endParaRPr lang="id-ID" sz="2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75647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58837" y="706953"/>
            <a:ext cx="1682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Presentator</a:t>
            </a:r>
            <a:endParaRPr lang="id-ID" sz="24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80513" y="1381680"/>
            <a:ext cx="3290819" cy="718158"/>
            <a:chOff x="2880513" y="1381680"/>
            <a:chExt cx="3290819" cy="718158"/>
          </a:xfrm>
        </p:grpSpPr>
        <p:sp>
          <p:nvSpPr>
            <p:cNvPr id="16" name="Rounded Rectangle 15"/>
            <p:cNvSpPr/>
            <p:nvPr/>
          </p:nvSpPr>
          <p:spPr>
            <a:xfrm>
              <a:off x="2889566" y="1381680"/>
              <a:ext cx="3281766" cy="718158"/>
            </a:xfrm>
            <a:prstGeom prst="roundRect">
              <a:avLst>
                <a:gd name="adj" fmla="val 7305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2322" y="1556093"/>
              <a:ext cx="2469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Rizqullah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</a:rPr>
                <a:t>Apta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</a:rPr>
                <a:t>Permana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880513" y="1381680"/>
              <a:ext cx="721474" cy="718158"/>
            </a:xfrm>
            <a:prstGeom prst="roundRect">
              <a:avLst>
                <a:gd name="adj" fmla="val 7305"/>
              </a:avLst>
            </a:prstGeom>
            <a:solidFill>
              <a:srgbClr val="002060"/>
            </a:solidFill>
            <a:ln>
              <a:noFill/>
            </a:ln>
            <a:effectLst>
              <a:outerShdw blurRad="279400" dist="38100" sx="113000" sy="113000" algn="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utura Md BT" pitchFamily="34" charset="0"/>
                  <a:cs typeface="Times New Roman" pitchFamily="18" charset="0"/>
                </a:rPr>
                <a:t>RAP</a:t>
              </a:r>
              <a:endParaRPr lang="id-ID" b="1" dirty="0">
                <a:solidFill>
                  <a:schemeClr val="bg1"/>
                </a:solidFill>
                <a:latin typeface="Futura Md BT" pitchFamily="34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65803" y="1381680"/>
            <a:ext cx="2301267" cy="718158"/>
            <a:chOff x="5783216" y="1381680"/>
            <a:chExt cx="2301267" cy="718158"/>
          </a:xfrm>
        </p:grpSpPr>
        <p:sp>
          <p:nvSpPr>
            <p:cNvPr id="34" name="Rounded Rectangle 33"/>
            <p:cNvSpPr/>
            <p:nvPr/>
          </p:nvSpPr>
          <p:spPr>
            <a:xfrm>
              <a:off x="5792268" y="1381680"/>
              <a:ext cx="2292215" cy="718158"/>
            </a:xfrm>
            <a:prstGeom prst="roundRect">
              <a:avLst>
                <a:gd name="adj" fmla="val 7305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56541" y="1556093"/>
              <a:ext cx="1353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Sheila </a:t>
              </a:r>
              <a:r>
                <a:rPr lang="en-US" b="1" dirty="0" err="1" smtClean="0">
                  <a:solidFill>
                    <a:schemeClr val="bg1"/>
                  </a:solidFill>
                </a:rPr>
                <a:t>Safira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83216" y="1381680"/>
              <a:ext cx="721474" cy="718158"/>
            </a:xfrm>
            <a:prstGeom prst="roundRect">
              <a:avLst>
                <a:gd name="adj" fmla="val 7305"/>
              </a:avLst>
            </a:prstGeom>
            <a:solidFill>
              <a:srgbClr val="C00000"/>
            </a:solidFill>
            <a:ln>
              <a:noFill/>
            </a:ln>
            <a:effectLst>
              <a:outerShdw blurRad="279400" dist="38100" sx="113000" sy="113000" algn="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utura Md BT" pitchFamily="34" charset="0"/>
                </a:rPr>
                <a:t>SS</a:t>
              </a:r>
              <a:endParaRPr lang="id-ID" b="1" dirty="0">
                <a:solidFill>
                  <a:schemeClr val="bg1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98047" y="1360720"/>
            <a:ext cx="2566496" cy="718158"/>
            <a:chOff x="8685919" y="1360720"/>
            <a:chExt cx="2566496" cy="718158"/>
          </a:xfrm>
        </p:grpSpPr>
        <p:sp>
          <p:nvSpPr>
            <p:cNvPr id="43" name="Rounded Rectangle 42"/>
            <p:cNvSpPr/>
            <p:nvPr/>
          </p:nvSpPr>
          <p:spPr>
            <a:xfrm>
              <a:off x="8694971" y="1360720"/>
              <a:ext cx="2557443" cy="718158"/>
            </a:xfrm>
            <a:prstGeom prst="roundRect">
              <a:avLst>
                <a:gd name="adj" fmla="val 7305"/>
              </a:avLst>
            </a:prstGeom>
            <a:solidFill>
              <a:srgbClr val="404040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494848" y="1535133"/>
              <a:ext cx="17575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Sherin</a:t>
              </a:r>
              <a:r>
                <a:rPr lang="en-US" b="1" dirty="0" smtClean="0">
                  <a:solidFill>
                    <a:schemeClr val="bg1"/>
                  </a:solidFill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</a:rPr>
                <a:t>Septiany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685919" y="1360720"/>
              <a:ext cx="721474" cy="718158"/>
            </a:xfrm>
            <a:prstGeom prst="roundRect">
              <a:avLst>
                <a:gd name="adj" fmla="val 7305"/>
              </a:avLst>
            </a:prstGeom>
            <a:solidFill>
              <a:schemeClr val="accent2"/>
            </a:solidFill>
            <a:ln>
              <a:noFill/>
            </a:ln>
            <a:effectLst>
              <a:outerShdw blurRad="279400" dist="38100" sx="113000" sy="113000" algn="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Futura Md BT" pitchFamily="34" charset="0"/>
                </a:rPr>
                <a:t>SS</a:t>
              </a:r>
              <a:endParaRPr lang="id-ID" b="1" dirty="0">
                <a:solidFill>
                  <a:schemeClr val="bg1"/>
                </a:solidFill>
                <a:latin typeface="Futura Md BT" pitchFamily="34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843446" y="2630689"/>
            <a:ext cx="8790623" cy="0"/>
          </a:xfrm>
          <a:prstGeom prst="line">
            <a:avLst/>
          </a:prstGeom>
          <a:ln w="63500">
            <a:solidFill>
              <a:srgbClr val="262626"/>
            </a:solidFill>
          </a:ln>
          <a:effectLst>
            <a:outerShdw blurRad="266700" dist="203200" dir="13680000" sx="98000" sy="98000" rotWithShape="0">
              <a:schemeClr val="tx1">
                <a:alpha val="49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58837" y="3383920"/>
            <a:ext cx="182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Pembahasan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84094" y="3749526"/>
            <a:ext cx="3527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Materi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yang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dibahas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pada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presentasi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ini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367387" y="4148240"/>
            <a:ext cx="1914307" cy="2434621"/>
            <a:chOff x="2860544" y="4148240"/>
            <a:chExt cx="1914307" cy="2434621"/>
          </a:xfrm>
        </p:grpSpPr>
        <p:sp>
          <p:nvSpPr>
            <p:cNvPr id="23" name="Rectangle 22"/>
            <p:cNvSpPr/>
            <p:nvPr/>
          </p:nvSpPr>
          <p:spPr>
            <a:xfrm>
              <a:off x="2889566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79162" y="5848938"/>
              <a:ext cx="1220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Pengertian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60544" y="6107340"/>
              <a:ext cx="19143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Pengertian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Variabel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Penelitian</a:t>
              </a:r>
              <a:endParaRPr lang="id-ID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17873" y="4148240"/>
            <a:ext cx="1889406" cy="2434621"/>
            <a:chOff x="5011030" y="4148240"/>
            <a:chExt cx="1889406" cy="2434621"/>
          </a:xfrm>
        </p:grpSpPr>
        <p:sp>
          <p:nvSpPr>
            <p:cNvPr id="61" name="Rectangle 60"/>
            <p:cNvSpPr/>
            <p:nvPr/>
          </p:nvSpPr>
          <p:spPr>
            <a:xfrm>
              <a:off x="5058202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28406" y="5848938"/>
              <a:ext cx="1679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Macam-Macam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5011030" y="6107340"/>
                  <a:ext cx="1783886" cy="2669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1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m:t>Macam</m:t>
                          </m:r>
                        </m:e>
                        <m:sup>
                          <m:r>
                            <a:rPr lang="en-US" sz="11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1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lang="en-US" sz="11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Variabel</a:t>
                  </a:r>
                  <a:r>
                    <a:rPr lang="en-US" sz="11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lang="en-US" sz="1100" dirty="0" err="1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Penelitian</a:t>
                  </a:r>
                  <a:endParaRPr lang="id-ID" sz="11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030" y="6107340"/>
                  <a:ext cx="1783886" cy="2669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8716809" y="4148240"/>
            <a:ext cx="1871025" cy="2434621"/>
            <a:chOff x="7209966" y="4148240"/>
            <a:chExt cx="1871025" cy="2434621"/>
          </a:xfrm>
        </p:grpSpPr>
        <p:sp>
          <p:nvSpPr>
            <p:cNvPr id="63" name="Rectangle 62"/>
            <p:cNvSpPr/>
            <p:nvPr/>
          </p:nvSpPr>
          <p:spPr>
            <a:xfrm>
              <a:off x="7238757" y="4148240"/>
              <a:ext cx="1842234" cy="2434621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09966" y="5848938"/>
              <a:ext cx="876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Contoh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215097" y="6107340"/>
              <a:ext cx="174118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Contoh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Variabel</a:t>
              </a:r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US" sz="1100" dirty="0" err="1" smtClean="0">
                  <a:solidFill>
                    <a:schemeClr val="bg1">
                      <a:lumMod val="65000"/>
                    </a:schemeClr>
                  </a:solidFill>
                </a:rPr>
                <a:t>Penelitian</a:t>
              </a:r>
              <a:endParaRPr lang="id-ID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099298" y="178131"/>
            <a:ext cx="2949827" cy="328351"/>
            <a:chOff x="8918480" y="197075"/>
            <a:chExt cx="2949827" cy="328351"/>
          </a:xfrm>
        </p:grpSpPr>
        <p:sp>
          <p:nvSpPr>
            <p:cNvPr id="31" name="Rounded Rectangle 30"/>
            <p:cNvSpPr/>
            <p:nvPr/>
          </p:nvSpPr>
          <p:spPr>
            <a:xfrm>
              <a:off x="10381519" y="197076"/>
              <a:ext cx="1486787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Oval 85"/>
            <p:cNvSpPr/>
            <p:nvPr/>
          </p:nvSpPr>
          <p:spPr>
            <a:xfrm>
              <a:off x="10459927" y="255915"/>
              <a:ext cx="210669" cy="21066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46080" y="207362"/>
              <a:ext cx="12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>
                  <a:solidFill>
                    <a:schemeClr val="bg1"/>
                  </a:solidFill>
                </a:rPr>
                <a:t>Kelomp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ok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</a:t>
              </a:r>
              <a:r>
                <a:rPr lang="id-ID" sz="1400" b="1" dirty="0" smtClean="0">
                  <a:solidFill>
                    <a:schemeClr val="bg1"/>
                  </a:solidFill>
                </a:rPr>
                <a:t>3</a:t>
              </a:r>
              <a:endParaRPr lang="id-ID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Isosceles Triangle 87"/>
            <p:cNvSpPr/>
            <p:nvPr/>
          </p:nvSpPr>
          <p:spPr>
            <a:xfrm flipV="1">
              <a:off x="11667020" y="342661"/>
              <a:ext cx="128712" cy="740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8918480" y="197075"/>
              <a:ext cx="1276886" cy="32835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b="1" spc="300" dirty="0" smtClean="0"/>
                <a:t> UPGRADE</a:t>
              </a:r>
              <a:endParaRPr lang="id-ID" sz="1200" b="1" spc="300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578082" y="166198"/>
            <a:ext cx="359228" cy="359228"/>
            <a:chOff x="3036942" y="166198"/>
            <a:chExt cx="359228" cy="359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8" name="Oval 127"/>
            <p:cNvSpPr/>
            <p:nvPr/>
          </p:nvSpPr>
          <p:spPr>
            <a:xfrm>
              <a:off x="3036942" y="166198"/>
              <a:ext cx="359228" cy="359228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9" name="Chevron 128"/>
            <p:cNvSpPr/>
            <p:nvPr/>
          </p:nvSpPr>
          <p:spPr>
            <a:xfrm flipH="1">
              <a:off x="3147292" y="250049"/>
              <a:ext cx="103060" cy="164759"/>
            </a:xfrm>
            <a:prstGeom prst="chevron">
              <a:avLst>
                <a:gd name="adj" fmla="val 783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090955" y="162693"/>
            <a:ext cx="359228" cy="359228"/>
            <a:chOff x="3640891" y="162693"/>
            <a:chExt cx="359228" cy="359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1" name="Oval 130"/>
            <p:cNvSpPr/>
            <p:nvPr/>
          </p:nvSpPr>
          <p:spPr>
            <a:xfrm>
              <a:off x="3640891" y="162693"/>
              <a:ext cx="359228" cy="35922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2" name="Chevron 131"/>
            <p:cNvSpPr/>
            <p:nvPr/>
          </p:nvSpPr>
          <p:spPr>
            <a:xfrm>
              <a:off x="3789548" y="260763"/>
              <a:ext cx="103060" cy="164759"/>
            </a:xfrm>
            <a:prstGeom prst="chevron">
              <a:avLst>
                <a:gd name="adj" fmla="val 7830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46774" y="147763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cs typeface="Aharoni" panose="02010803020104030203" pitchFamily="2" charset="-79"/>
              </a:rPr>
              <a:t>Kelompok</a:t>
            </a:r>
            <a:r>
              <a:rPr lang="en-US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id-ID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3</a:t>
            </a:r>
            <a:endParaRPr lang="id-ID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94014" y="215927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36" name="Oval 135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38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9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0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52" name="Rounded Rectangle 151"/>
          <p:cNvSpPr/>
          <p:nvPr/>
        </p:nvSpPr>
        <p:spPr>
          <a:xfrm>
            <a:off x="119201" y="1128597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1" name="Freeform 140"/>
          <p:cNvSpPr/>
          <p:nvPr/>
        </p:nvSpPr>
        <p:spPr>
          <a:xfrm>
            <a:off x="194014" y="1194291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2" name="TextBox 141"/>
          <p:cNvSpPr txBox="1"/>
          <p:nvPr/>
        </p:nvSpPr>
        <p:spPr>
          <a:xfrm>
            <a:off x="640788" y="11686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Home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40788" y="1699234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0788" y="2194503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Your Library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189626" y="1734122"/>
            <a:ext cx="261536" cy="265017"/>
            <a:chOff x="1871831" y="1043492"/>
            <a:chExt cx="261536" cy="265017"/>
          </a:xfrm>
        </p:grpSpPr>
        <p:sp>
          <p:nvSpPr>
            <p:cNvPr id="146" name="Oval 145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47" name="Straight Connector 146"/>
            <p:cNvCxnSpPr>
              <a:stCxn id="146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231611" y="2256108"/>
            <a:ext cx="217496" cy="231785"/>
            <a:chOff x="3688336" y="1545798"/>
            <a:chExt cx="276625" cy="383429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111828" y="276608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Playlist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05770" y="3247627"/>
            <a:ext cx="1086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Pengertian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11109" y="3739331"/>
            <a:ext cx="1484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Macam-Macam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13721" y="4260532"/>
            <a:ext cx="79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Contoh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80584" y="2691133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5" y="3239612"/>
            <a:ext cx="358864" cy="346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61" y="4268402"/>
            <a:ext cx="1597358" cy="15203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806" y="4268403"/>
            <a:ext cx="1581618" cy="1520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" y="3730707"/>
            <a:ext cx="386533" cy="347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4220580"/>
            <a:ext cx="375711" cy="378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23" y="4277278"/>
            <a:ext cx="1588033" cy="15115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2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1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2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3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11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11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accel="26000" fill="hold" nodeType="with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8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8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accel="26000" fill="hold" nodeType="withEffect" p14:presetBounceEnd="1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8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8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accel="26000" fill="hold" nodeType="withEffect" p14:presetBounceEnd="1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9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9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42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 p14:presetBounceEnd="34667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667">
                                          <p:cBhvr additive="base">
                                            <p:cTn id="10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667">
                                          <p:cBhvr additive="base">
                                            <p:cTn id="11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 p14:presetBounceEnd="34667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667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667">
                                          <p:cBhvr additive="base">
                                            <p:cTn id="11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34667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667">
                                          <p:cBhvr additive="base">
                                            <p:cTn id="1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667">
                                          <p:cBhvr additive="base">
                                            <p:cTn id="1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10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nodeType="withEffect" p14:presetBounceEnd="34667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667">
                                          <p:cBhvr additive="base">
                                            <p:cTn id="1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667">
                                          <p:cBhvr additive="base">
                                            <p:cTn id="1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nodeType="withEffect" p14:presetBounceEnd="52000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4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4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 p14:presetBounceEnd="34667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667">
                                          <p:cBhvr additive="base">
                                            <p:cTn id="14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667">
                                          <p:cBhvr additive="base">
                                            <p:cTn id="14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55" grpId="0"/>
          <p:bldP spid="56" grpId="0"/>
          <p:bldP spid="133" grpId="0" animBg="1"/>
          <p:bldP spid="134" grpId="0"/>
          <p:bldP spid="152" grpId="0" animBg="1"/>
          <p:bldP spid="141" grpId="0" animBg="1"/>
          <p:bldP spid="142" grpId="0"/>
          <p:bldP spid="143" grpId="0"/>
          <p:bldP spid="144" grpId="0"/>
          <p:bldP spid="153" grpId="0"/>
          <p:bldP spid="158" grpId="0"/>
          <p:bldP spid="159" grpId="0"/>
          <p:bldP spid="16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1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1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accel="2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8" accel="26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8" accel="2600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42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4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10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2" presetClass="entr" presetSubtype="4" fill="hold" nodeType="withEffect">
                                      <p:stCondLst>
                                        <p:cond delay="5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55" grpId="0"/>
          <p:bldP spid="56" grpId="0"/>
          <p:bldP spid="133" grpId="0" animBg="1"/>
          <p:bldP spid="134" grpId="0"/>
          <p:bldP spid="152" grpId="0" animBg="1"/>
          <p:bldP spid="141" grpId="0" animBg="1"/>
          <p:bldP spid="142" grpId="0"/>
          <p:bldP spid="143" grpId="0"/>
          <p:bldP spid="144" grpId="0"/>
          <p:bldP spid="153" grpId="0"/>
          <p:bldP spid="158" grpId="0"/>
          <p:bldP spid="159" grpId="0"/>
          <p:bldP spid="16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2332072"/>
            <a:ext cx="12412133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2315838" y="4011167"/>
            <a:ext cx="990473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4825703" y="749494"/>
            <a:ext cx="334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Metode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Penelitian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Kuantitatif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25703" y="1054939"/>
            <a:ext cx="3496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PENGERTIAN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43288" y="1778249"/>
            <a:ext cx="2966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Definisi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Variabel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Penelitian</a:t>
            </a: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01515" y="3919255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Oval 79"/>
          <p:cNvSpPr/>
          <p:nvPr/>
        </p:nvSpPr>
        <p:spPr>
          <a:xfrm>
            <a:off x="5555314" y="3919255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Oval 80"/>
          <p:cNvSpPr/>
          <p:nvPr/>
        </p:nvSpPr>
        <p:spPr>
          <a:xfrm>
            <a:off x="7043498" y="3901959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Oval 81"/>
          <p:cNvSpPr/>
          <p:nvPr/>
        </p:nvSpPr>
        <p:spPr>
          <a:xfrm>
            <a:off x="8520626" y="3896548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3" name="Oval 82"/>
          <p:cNvSpPr/>
          <p:nvPr/>
        </p:nvSpPr>
        <p:spPr>
          <a:xfrm>
            <a:off x="10058703" y="3902517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Rectangle 84"/>
          <p:cNvSpPr/>
          <p:nvPr/>
        </p:nvSpPr>
        <p:spPr>
          <a:xfrm>
            <a:off x="2315838" y="4324992"/>
            <a:ext cx="34911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300" dirty="0" err="1" smtClean="0">
                <a:solidFill>
                  <a:schemeClr val="bg1"/>
                </a:solidFill>
                <a:latin typeface="+mj-lt"/>
              </a:rPr>
              <a:t>Definisi</a:t>
            </a:r>
            <a:r>
              <a:rPr lang="en-US" sz="1200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penelitian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secara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teoritis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diartikan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atribut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kuat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seseorang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objek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memiliki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“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Variasi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”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antara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satu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individu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yang lain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satu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objek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objek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lainnya</a:t>
            </a:r>
            <a:r>
              <a:rPr lang="en-US" sz="1200" spc="3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-Hatch </a:t>
            </a:r>
            <a:r>
              <a:rPr lang="en-US" sz="1400" b="1" spc="300" dirty="0" err="1">
                <a:solidFill>
                  <a:schemeClr val="bg1"/>
                </a:solidFill>
                <a:latin typeface="+mj-lt"/>
              </a:rPr>
              <a:t>dan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/>
                </a:solidFill>
                <a:latin typeface="+mj-lt"/>
              </a:rPr>
              <a:t>Farhady</a:t>
            </a:r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1981-</a:t>
            </a:r>
            <a:endParaRPr lang="id-ID" sz="14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81965" y="2435548"/>
            <a:ext cx="314198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Varibel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memiliki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artian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sebagaimana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karakteristik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subjek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penelitian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berubah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satu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subjek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ke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subjek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 smtClean="0">
                <a:solidFill>
                  <a:schemeClr val="bg1"/>
                </a:solidFill>
                <a:latin typeface="+mj-lt"/>
              </a:rPr>
              <a:t>lainnya</a:t>
            </a:r>
            <a:endParaRPr lang="en-US" sz="1200" spc="3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300" b="1" spc="300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1400" b="1" spc="300" dirty="0" err="1" smtClean="0">
                <a:solidFill>
                  <a:schemeClr val="bg1"/>
                </a:solidFill>
                <a:latin typeface="+mj-lt"/>
              </a:rPr>
              <a:t>Sudigdo</a:t>
            </a:r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/>
                </a:solidFill>
                <a:latin typeface="+mj-lt"/>
              </a:rPr>
              <a:t>Sastroasmoro</a:t>
            </a:r>
            <a:r>
              <a:rPr lang="en-US" sz="1300" b="1" spc="300" dirty="0" smtClean="0">
                <a:solidFill>
                  <a:schemeClr val="bg1"/>
                </a:solidFill>
                <a:latin typeface="+mj-lt"/>
              </a:rPr>
              <a:t>-</a:t>
            </a:r>
            <a:endParaRPr lang="id-ID" sz="13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70539" y="4322610"/>
            <a:ext cx="30470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300" dirty="0" err="1" smtClean="0">
                <a:solidFill>
                  <a:schemeClr val="bg1"/>
                </a:solidFill>
                <a:latin typeface="+mj-lt"/>
              </a:rPr>
              <a:t>Definisi</a:t>
            </a:r>
            <a:r>
              <a:rPr lang="en-US" sz="1200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sendiri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yaitu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sebuah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fenomena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memiliki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variasi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nilai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sebagaimana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variasi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nilainya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bisa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diukur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cara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kualitatif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 smtClean="0">
                <a:solidFill>
                  <a:schemeClr val="bg1"/>
                </a:solidFill>
                <a:latin typeface="+mj-lt"/>
              </a:rPr>
              <a:t>kuantitatif</a:t>
            </a:r>
            <a:endParaRPr lang="en-US" sz="1200" spc="3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err="1">
                <a:solidFill>
                  <a:schemeClr val="bg1"/>
                </a:solidFill>
                <a:latin typeface="+mj-lt"/>
              </a:rPr>
              <a:t>Bhisma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/>
                </a:solidFill>
                <a:latin typeface="+mj-lt"/>
              </a:rPr>
              <a:t>Murti</a:t>
            </a:r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, 1996 -</a:t>
            </a:r>
            <a:endParaRPr lang="id-ID" sz="14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6824" y="2297158"/>
            <a:ext cx="301292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300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didefinisikan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suatu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kualitas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mana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peneliti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mempelajari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menarik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sebuah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kesimpulan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proses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penelitian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tersebut</a:t>
            </a:r>
            <a:r>
              <a:rPr lang="en-US" sz="1300" spc="3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en-US" sz="1400" b="1" spc="300" dirty="0" smtClean="0">
                <a:solidFill>
                  <a:schemeClr val="bg1"/>
                </a:solidFill>
              </a:rPr>
              <a:t>- Kidder, 1981 -</a:t>
            </a:r>
            <a:endParaRPr lang="id-ID" sz="13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646484" y="4352518"/>
            <a:ext cx="344279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memiliki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definisi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pengertian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ukuran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ciri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dimiliki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oleh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para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anggota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dalam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suatu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kelompok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berbeda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apa-apa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dimiliki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oleh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kelompok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lain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juga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ialah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suatu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konsep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mampu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dipakai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ciri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sifat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maupun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sifat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didapatkan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penelitian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tentang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konsep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>
                <a:solidFill>
                  <a:schemeClr val="bg1"/>
                </a:solidFill>
                <a:latin typeface="+mj-lt"/>
              </a:rPr>
              <a:t>pengetian</a:t>
            </a:r>
            <a:r>
              <a:rPr lang="en-US" sz="10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pc="300" dirty="0" err="1" smtClean="0">
                <a:solidFill>
                  <a:schemeClr val="bg1"/>
                </a:solidFill>
                <a:latin typeface="+mj-lt"/>
              </a:rPr>
              <a:t>tertentu</a:t>
            </a:r>
            <a:endParaRPr lang="en-US" sz="1000" spc="3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100" b="1" spc="3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-Dr</a:t>
            </a:r>
            <a:r>
              <a:rPr lang="en-US" sz="1100" b="1" spc="3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. </a:t>
            </a:r>
            <a:r>
              <a:rPr lang="en-US" sz="1100" b="1" spc="300" dirty="0" err="1">
                <a:solidFill>
                  <a:schemeClr val="bg1"/>
                </a:solidFill>
                <a:latin typeface="+mj-lt"/>
                <a:cs typeface="Times New Roman" pitchFamily="18" charset="0"/>
              </a:rPr>
              <a:t>Soekidjo</a:t>
            </a:r>
            <a:r>
              <a:rPr lang="en-US" sz="1100" b="1" spc="3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1100" b="1" spc="3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Notoatmojo,2002-</a:t>
            </a:r>
            <a:endParaRPr lang="id-ID" sz="1100" b="1" spc="3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0182285" y="4094537"/>
            <a:ext cx="2276" cy="25020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46774" y="147763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cs typeface="Aharoni" panose="02010803020104030203" pitchFamily="2" charset="-79"/>
              </a:rPr>
              <a:t>Kelompok</a:t>
            </a:r>
            <a:r>
              <a:rPr lang="id-ID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id-ID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3</a:t>
            </a:r>
            <a:endParaRPr lang="id-ID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4014" y="215927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68" name="Oval 67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70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73" name="Rounded Rectangle 72"/>
          <p:cNvSpPr/>
          <p:nvPr/>
        </p:nvSpPr>
        <p:spPr>
          <a:xfrm>
            <a:off x="115351" y="3176898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Freeform 73"/>
          <p:cNvSpPr/>
          <p:nvPr/>
        </p:nvSpPr>
        <p:spPr>
          <a:xfrm>
            <a:off x="194014" y="1194291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40788" y="11686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75000"/>
                  </a:schemeClr>
                </a:solidFill>
              </a:rPr>
              <a:t>Home</a:t>
            </a:r>
            <a:endParaRPr lang="id-ID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0788" y="1699234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0788" y="2194503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Your Library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89626" y="1734122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1611" y="2256108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111828" y="276608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Playlist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11287" y="3247627"/>
            <a:ext cx="110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Pengertian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11109" y="3739331"/>
            <a:ext cx="1484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Macam-Macam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3721" y="4260532"/>
            <a:ext cx="79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Contoh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80584" y="2691133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6194371"/>
            <a:ext cx="12191999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48702" y="6320018"/>
              <a:ext cx="3045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</a:rPr>
                <a:t>Definisi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Variabel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Penelitian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sp>
        <p:nvSpPr>
          <p:cNvPr id="121" name="Rounded Rectangle 120"/>
          <p:cNvSpPr/>
          <p:nvPr/>
        </p:nvSpPr>
        <p:spPr>
          <a:xfrm>
            <a:off x="9099298" y="178131"/>
            <a:ext cx="1276886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spc="300" dirty="0" smtClean="0"/>
              <a:t> UPGRADE</a:t>
            </a:r>
            <a:endParaRPr lang="id-ID" sz="1200" b="1" spc="300" dirty="0"/>
          </a:p>
        </p:txBody>
      </p:sp>
      <p:cxnSp>
        <p:nvCxnSpPr>
          <p:cNvPr id="122" name="Straight Connector 121"/>
          <p:cNvCxnSpPr>
            <a:stCxn id="30" idx="0"/>
          </p:cNvCxnSpPr>
          <p:nvPr/>
        </p:nvCxnSpPr>
        <p:spPr>
          <a:xfrm flipH="1">
            <a:off x="4027373" y="3919255"/>
            <a:ext cx="1" cy="40233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678844" y="3715074"/>
            <a:ext cx="2329" cy="447947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1" idx="0"/>
          </p:cNvCxnSpPr>
          <p:nvPr/>
        </p:nvCxnSpPr>
        <p:spPr>
          <a:xfrm flipH="1">
            <a:off x="7163681" y="3901959"/>
            <a:ext cx="5676" cy="449802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2" idx="4"/>
          </p:cNvCxnSpPr>
          <p:nvPr/>
        </p:nvCxnSpPr>
        <p:spPr>
          <a:xfrm>
            <a:off x="8642508" y="3722512"/>
            <a:ext cx="3977" cy="425753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74" y="902849"/>
            <a:ext cx="1334516" cy="1270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6273318"/>
            <a:ext cx="463619" cy="445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8" name="Rounded Rectangle 137"/>
          <p:cNvSpPr/>
          <p:nvPr/>
        </p:nvSpPr>
        <p:spPr>
          <a:xfrm>
            <a:off x="10562337" y="178132"/>
            <a:ext cx="1486787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9" name="Oval 138"/>
          <p:cNvSpPr/>
          <p:nvPr/>
        </p:nvSpPr>
        <p:spPr>
          <a:xfrm>
            <a:off x="10640745" y="236971"/>
            <a:ext cx="210669" cy="21066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0" name="TextBox 139"/>
          <p:cNvSpPr txBox="1"/>
          <p:nvPr/>
        </p:nvSpPr>
        <p:spPr>
          <a:xfrm>
            <a:off x="10826898" y="188418"/>
            <a:ext cx="122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Kelomp</a:t>
            </a:r>
            <a:r>
              <a:rPr lang="en-US" sz="1400" b="1" dirty="0" err="1" smtClean="0">
                <a:solidFill>
                  <a:schemeClr val="bg1"/>
                </a:solidFill>
              </a:rPr>
              <a:t>ok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3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41" name="Isosceles Triangle 140"/>
          <p:cNvSpPr/>
          <p:nvPr/>
        </p:nvSpPr>
        <p:spPr>
          <a:xfrm flipV="1">
            <a:off x="11847838" y="323717"/>
            <a:ext cx="128712" cy="74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5" y="3239612"/>
            <a:ext cx="358864" cy="346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" y="3730707"/>
            <a:ext cx="386533" cy="347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4220580"/>
            <a:ext cx="375711" cy="378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12524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1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2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3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11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11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7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7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0" presetClass="entr" presetSubtype="0" fill="hold" grpId="0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7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99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115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75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7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7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147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7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1" fill="hold" nodeType="withEffect">
                                      <p:stCondLst>
                                        <p:cond delay="154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7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16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1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3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7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1" fill="hold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9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7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10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0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1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6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7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75" grpId="0"/>
          <p:bldP spid="76" grpId="0"/>
          <p:bldP spid="77" grpId="0"/>
          <p:bldP spid="30" grpId="0" animBg="1"/>
          <p:bldP spid="80" grpId="0" animBg="1"/>
          <p:bldP spid="81" grpId="0" animBg="1"/>
          <p:bldP spid="82" grpId="0" animBg="1"/>
          <p:bldP spid="83" grpId="0" animBg="1"/>
          <p:bldP spid="85" grpId="0"/>
          <p:bldP spid="86" grpId="0"/>
          <p:bldP spid="87" grpId="0"/>
          <p:bldP spid="88" grpId="0"/>
          <p:bldP spid="89" grpId="0"/>
          <p:bldP spid="65" grpId="0" animBg="1"/>
          <p:bldP spid="66" grpId="0"/>
          <p:bldP spid="73" grpId="0" animBg="1"/>
          <p:bldP spid="74" grpId="0" animBg="1"/>
          <p:bldP spid="79" grpId="0"/>
          <p:bldP spid="84" grpId="0"/>
          <p:bldP spid="98" grpId="0"/>
          <p:bldP spid="106" grpId="0"/>
          <p:bldP spid="111" grpId="0"/>
          <p:bldP spid="112" grpId="0"/>
          <p:bldP spid="1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1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1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75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75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grpId="0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7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75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0" presetClass="entr" presetSubtype="0" fill="hold" grpId="0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75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99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7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75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0" presetClass="entr" presetSubtype="0" fill="hold" grpId="0" nodeType="withEffect">
                                      <p:stCondLst>
                                        <p:cond delay="115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75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7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7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75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147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7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1" fill="hold" nodeType="withEffect">
                                      <p:stCondLst>
                                        <p:cond delay="154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7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16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75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1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3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4" fill="hold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46" dur="7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1" fill="hold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9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2" presetClass="entr" presetSubtype="4" fill="hold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2" dur="75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10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0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1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3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10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6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75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75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75" grpId="0"/>
          <p:bldP spid="76" grpId="0"/>
          <p:bldP spid="77" grpId="0"/>
          <p:bldP spid="30" grpId="0" animBg="1"/>
          <p:bldP spid="80" grpId="0" animBg="1"/>
          <p:bldP spid="81" grpId="0" animBg="1"/>
          <p:bldP spid="82" grpId="0" animBg="1"/>
          <p:bldP spid="83" grpId="0" animBg="1"/>
          <p:bldP spid="85" grpId="0"/>
          <p:bldP spid="86" grpId="0"/>
          <p:bldP spid="87" grpId="0"/>
          <p:bldP spid="88" grpId="0"/>
          <p:bldP spid="89" grpId="0"/>
          <p:bldP spid="65" grpId="0" animBg="1"/>
          <p:bldP spid="66" grpId="0"/>
          <p:bldP spid="73" grpId="0" animBg="1"/>
          <p:bldP spid="74" grpId="0" animBg="1"/>
          <p:bldP spid="79" grpId="0"/>
          <p:bldP spid="84" grpId="0"/>
          <p:bldP spid="98" grpId="0"/>
          <p:bldP spid="106" grpId="0"/>
          <p:bldP spid="111" grpId="0"/>
          <p:bldP spid="112" grpId="0"/>
          <p:bldP spid="11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-220132" y="0"/>
            <a:ext cx="12412131" cy="3076136"/>
          </a:xfrm>
          <a:prstGeom prst="rect">
            <a:avLst/>
          </a:prstGeom>
          <a:gradFill>
            <a:gsLst>
              <a:gs pos="6000">
                <a:srgbClr val="000103"/>
              </a:gs>
              <a:gs pos="100000">
                <a:srgbClr val="3D3D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-220132" y="0"/>
            <a:ext cx="12412133" cy="6889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2315838" y="3524292"/>
            <a:ext cx="990473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/>
          <p:nvPr/>
        </p:nvSpPr>
        <p:spPr>
          <a:xfrm>
            <a:off x="4055890" y="3420505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5" name="Rectangle 84"/>
          <p:cNvSpPr/>
          <p:nvPr/>
        </p:nvSpPr>
        <p:spPr>
          <a:xfrm>
            <a:off x="2434587" y="3885617"/>
            <a:ext cx="508249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pc="300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ialah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sebuah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konsep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rancangan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memiliki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kuantum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variabilitas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Sedangkan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konseptual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sendiri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merupakan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gambaran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abstraksi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suatu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fenomena</a:t>
            </a:r>
            <a:r>
              <a:rPr lang="en-US" sz="12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+mj-lt"/>
              </a:rPr>
              <a:t>tertentu</a:t>
            </a:r>
            <a:r>
              <a:rPr lang="en-US" sz="1200" spc="3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Dr. Ahmad </a:t>
            </a:r>
            <a:r>
              <a:rPr lang="en-US" sz="1400" b="1" spc="300" dirty="0" err="1">
                <a:solidFill>
                  <a:schemeClr val="bg1"/>
                </a:solidFill>
                <a:latin typeface="+mj-lt"/>
              </a:rPr>
              <a:t>Watik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/>
                </a:solidFill>
                <a:latin typeface="+mj-lt"/>
              </a:rPr>
              <a:t>Pratiknya</a:t>
            </a:r>
            <a:r>
              <a:rPr lang="en-US" sz="1400" b="1" spc="300" dirty="0" smtClean="0">
                <a:solidFill>
                  <a:schemeClr val="bg1"/>
                </a:solidFill>
                <a:latin typeface="+mj-lt"/>
              </a:rPr>
              <a:t>, 2007-</a:t>
            </a:r>
            <a:endParaRPr lang="id-ID" sz="1400" b="1" spc="3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Oval 144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6" name="Chevron 145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8" name="Oval 14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49" name="Chevron 14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Rectangle 64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46774" y="147763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Aharoni" panose="02010803020104030203" pitchFamily="2" charset="-79"/>
              </a:rPr>
              <a:t>Kelompok</a:t>
            </a:r>
            <a:r>
              <a:rPr lang="id-ID" b="1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id-ID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3</a:t>
            </a:r>
            <a:endParaRPr lang="id-ID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94014" y="215927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68" name="Oval 67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70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1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2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73" name="Rounded Rectangle 72"/>
          <p:cNvSpPr/>
          <p:nvPr/>
        </p:nvSpPr>
        <p:spPr>
          <a:xfrm>
            <a:off x="115351" y="3176898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Freeform 73"/>
          <p:cNvSpPr/>
          <p:nvPr/>
        </p:nvSpPr>
        <p:spPr>
          <a:xfrm>
            <a:off x="194014" y="1194291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9" name="TextBox 78"/>
          <p:cNvSpPr txBox="1"/>
          <p:nvPr/>
        </p:nvSpPr>
        <p:spPr>
          <a:xfrm>
            <a:off x="640788" y="11686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75000"/>
                  </a:schemeClr>
                </a:solidFill>
              </a:rPr>
              <a:t>Home</a:t>
            </a:r>
            <a:endParaRPr lang="id-ID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0788" y="1699234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0788" y="2194503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Your Library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89626" y="1734122"/>
            <a:ext cx="261536" cy="265017"/>
            <a:chOff x="1871831" y="1043492"/>
            <a:chExt cx="261536" cy="265017"/>
          </a:xfrm>
        </p:grpSpPr>
        <p:sp>
          <p:nvSpPr>
            <p:cNvPr id="100" name="Oval 99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1" name="Straight Connector 100"/>
            <p:cNvCxnSpPr>
              <a:stCxn id="100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31611" y="2256108"/>
            <a:ext cx="217496" cy="231785"/>
            <a:chOff x="3688336" y="1545798"/>
            <a:chExt cx="276625" cy="38342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111828" y="276608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Playlist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94357" y="3247627"/>
            <a:ext cx="1107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Pengertian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11109" y="3739331"/>
            <a:ext cx="1484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Macam-Macam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3721" y="4260532"/>
            <a:ext cx="79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Contoh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180584" y="2691133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6194371"/>
            <a:ext cx="12191999" cy="703385"/>
            <a:chOff x="0" y="6194371"/>
            <a:chExt cx="12191999" cy="703385"/>
          </a:xfrm>
        </p:grpSpPr>
        <p:sp>
          <p:nvSpPr>
            <p:cNvPr id="94" name="Rectangle 9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48702" y="6320018"/>
              <a:ext cx="30451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Definisi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Variabel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Penelitian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sp>
        <p:nvSpPr>
          <p:cNvPr id="121" name="Rounded Rectangle 120"/>
          <p:cNvSpPr/>
          <p:nvPr/>
        </p:nvSpPr>
        <p:spPr>
          <a:xfrm>
            <a:off x="9099298" y="178131"/>
            <a:ext cx="1276886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spc="300" dirty="0" smtClean="0"/>
              <a:t> UPGRADE</a:t>
            </a:r>
            <a:endParaRPr lang="id-ID" sz="1200" b="1" spc="300" dirty="0"/>
          </a:p>
        </p:txBody>
      </p:sp>
      <p:sp>
        <p:nvSpPr>
          <p:cNvPr id="125" name="Rectangle 124"/>
          <p:cNvSpPr/>
          <p:nvPr/>
        </p:nvSpPr>
        <p:spPr>
          <a:xfrm>
            <a:off x="4778124" y="1212598"/>
            <a:ext cx="720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spc="300" dirty="0">
                <a:solidFill>
                  <a:schemeClr val="bg1"/>
                </a:solidFill>
                <a:latin typeface="+mj-lt"/>
              </a:rPr>
              <a:t>•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berubah-ubah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berbeda-beda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beragam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tentang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kualitas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</a:p>
          <a:p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harga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serta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sebagainya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). </a:t>
            </a:r>
          </a:p>
          <a:p>
            <a:r>
              <a:rPr lang="en-US" sz="1300" spc="3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Sesuatu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bisa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berganti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tidak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pasti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aspek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ataupun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unsur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ikut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menentukan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daam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setiap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perubahan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r>
              <a:rPr lang="en-US" sz="1300" spc="3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Satuan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bahasa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sangat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terpengaruh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oleh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alterasi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sosial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serta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stilistis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dalam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jangka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panjang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mudah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berganti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r>
              <a:rPr lang="en-US" sz="1300" spc="300" dirty="0">
                <a:solidFill>
                  <a:schemeClr val="bg1"/>
                </a:solidFill>
                <a:latin typeface="+mj-lt"/>
              </a:rPr>
              <a:t>•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Kelas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kata yang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bisa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menyatakan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adanya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ikatan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gramatikal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pergantian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bentuk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dalam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perihal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ini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kelas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nomina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verba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serta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300" spc="300" dirty="0" err="1">
                <a:solidFill>
                  <a:schemeClr val="bg1"/>
                </a:solidFill>
                <a:latin typeface="+mj-lt"/>
              </a:rPr>
              <a:t>adjektiva</a:t>
            </a:r>
            <a:r>
              <a:rPr lang="en-US" sz="1300" spc="3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400" b="1" spc="300" dirty="0" err="1">
                <a:solidFill>
                  <a:schemeClr val="bg1"/>
                </a:solidFill>
                <a:latin typeface="+mj-lt"/>
              </a:rPr>
              <a:t>Kamus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err="1">
                <a:solidFill>
                  <a:schemeClr val="bg1"/>
                </a:solidFill>
                <a:latin typeface="+mj-lt"/>
              </a:rPr>
              <a:t>Besar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b="1" spc="300" dirty="0" err="1">
                <a:solidFill>
                  <a:schemeClr val="bg1"/>
                </a:solidFill>
                <a:latin typeface="+mj-lt"/>
              </a:rPr>
              <a:t>Bahasa</a:t>
            </a:r>
            <a:r>
              <a:rPr lang="en-US" sz="1400" b="1" spc="300" dirty="0">
                <a:solidFill>
                  <a:schemeClr val="bg1"/>
                </a:solidFill>
                <a:latin typeface="+mj-lt"/>
              </a:rPr>
              <a:t> Indonesia -</a:t>
            </a:r>
            <a:endParaRPr lang="id-ID" sz="14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318226" y="3420402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4170248" y="3471580"/>
            <a:ext cx="1" cy="40233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431819" y="3207292"/>
            <a:ext cx="12266" cy="43329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5" y="3239612"/>
            <a:ext cx="358864" cy="346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" y="3730707"/>
            <a:ext cx="386533" cy="347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4220580"/>
            <a:ext cx="375711" cy="378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6273318"/>
            <a:ext cx="463619" cy="445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4" name="Rounded Rectangle 63"/>
          <p:cNvSpPr/>
          <p:nvPr/>
        </p:nvSpPr>
        <p:spPr>
          <a:xfrm>
            <a:off x="10562337" y="178132"/>
            <a:ext cx="1486787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Oval 74"/>
          <p:cNvSpPr/>
          <p:nvPr/>
        </p:nvSpPr>
        <p:spPr>
          <a:xfrm>
            <a:off x="10640745" y="236971"/>
            <a:ext cx="210669" cy="21066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TextBox 75"/>
          <p:cNvSpPr txBox="1"/>
          <p:nvPr/>
        </p:nvSpPr>
        <p:spPr>
          <a:xfrm>
            <a:off x="10826898" y="188418"/>
            <a:ext cx="122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Kelomp</a:t>
            </a:r>
            <a:r>
              <a:rPr lang="en-US" sz="1400" b="1" dirty="0" err="1" smtClean="0">
                <a:solidFill>
                  <a:schemeClr val="bg1"/>
                </a:solidFill>
              </a:rPr>
              <a:t>ok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3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 flipV="1">
            <a:off x="11847838" y="323717"/>
            <a:ext cx="128712" cy="74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9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85" grpId="0"/>
      <p:bldP spid="125" grpId="0"/>
      <p:bldP spid="1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0" y="0"/>
            <a:ext cx="12192000" cy="3076136"/>
          </a:xfrm>
          <a:prstGeom prst="rect">
            <a:avLst/>
          </a:prstGeom>
          <a:gradFill>
            <a:gsLst>
              <a:gs pos="30000">
                <a:srgbClr val="000103"/>
              </a:gs>
              <a:gs pos="100000">
                <a:srgbClr val="52626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0" y="2286525"/>
            <a:ext cx="12192001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5" name="Group 84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86" name="Group 85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Oval 89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1" name="Chevron 90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Oval 8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2" name="Rounded Rectangle 141"/>
          <p:cNvSpPr/>
          <p:nvPr/>
        </p:nvSpPr>
        <p:spPr>
          <a:xfrm>
            <a:off x="9099298" y="178131"/>
            <a:ext cx="1276886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spc="300" dirty="0" smtClean="0"/>
              <a:t> UPGRADE</a:t>
            </a:r>
            <a:endParaRPr lang="id-ID" sz="1200" b="1" spc="300" dirty="0"/>
          </a:p>
        </p:txBody>
      </p:sp>
      <p:sp>
        <p:nvSpPr>
          <p:cNvPr id="150" name="TextBox 149"/>
          <p:cNvSpPr txBox="1"/>
          <p:nvPr/>
        </p:nvSpPr>
        <p:spPr>
          <a:xfrm>
            <a:off x="4825703" y="749494"/>
            <a:ext cx="334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Metode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Kuantitatif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825703" y="1054939"/>
            <a:ext cx="465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MACAM-MACAM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43288" y="1778249"/>
            <a:ext cx="382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Macam-Macam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Variabel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Penelitian</a:t>
            </a: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15838" y="5201719"/>
            <a:ext cx="990473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/>
          <p:cNvSpPr/>
          <p:nvPr/>
        </p:nvSpPr>
        <p:spPr>
          <a:xfrm>
            <a:off x="3800069" y="2362034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Oval 60"/>
          <p:cNvSpPr/>
          <p:nvPr/>
        </p:nvSpPr>
        <p:spPr>
          <a:xfrm>
            <a:off x="3808370" y="2967071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/>
          <p:cNvSpPr/>
          <p:nvPr/>
        </p:nvSpPr>
        <p:spPr>
          <a:xfrm>
            <a:off x="3795274" y="3608527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3798418" y="4227276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3795274" y="4857927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4687755" y="2293189"/>
            <a:ext cx="2152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Bebas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56584" y="2926715"/>
            <a:ext cx="2152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Terikat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67423" y="3562453"/>
            <a:ext cx="2559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Kontrol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55330" y="4182331"/>
            <a:ext cx="2152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Varuabel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Antara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30102" y="4808632"/>
            <a:ext cx="2571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Moderator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16200000">
            <a:off x="4371862" y="2108394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4376106" y="2706132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>
            <a:off x="4371516" y="3347445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>
            <a:off x="4382078" y="3969861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>
            <a:off x="4382081" y="4614703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46774" y="147763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Aharoni" panose="02010803020104030203" pitchFamily="2" charset="-79"/>
              </a:rPr>
              <a:t>Kelompok</a:t>
            </a:r>
            <a:r>
              <a:rPr lang="id-ID" b="1" dirty="0">
                <a:solidFill>
                  <a:schemeClr val="bg1"/>
                </a:solidFill>
                <a:cs typeface="Aharoni" panose="02010803020104030203" pitchFamily="2" charset="-79"/>
              </a:rPr>
              <a:t> 3</a:t>
            </a:r>
            <a:endParaRPr lang="id-ID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4014" y="215927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80" name="Oval 79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82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3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4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94" name="Rounded Rectangle 93"/>
          <p:cNvSpPr/>
          <p:nvPr/>
        </p:nvSpPr>
        <p:spPr>
          <a:xfrm>
            <a:off x="113855" y="3654436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Freeform 94"/>
          <p:cNvSpPr/>
          <p:nvPr/>
        </p:nvSpPr>
        <p:spPr>
          <a:xfrm>
            <a:off x="194014" y="1194291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6" name="TextBox 95"/>
          <p:cNvSpPr txBox="1"/>
          <p:nvPr/>
        </p:nvSpPr>
        <p:spPr>
          <a:xfrm>
            <a:off x="640788" y="11686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75000"/>
                  </a:schemeClr>
                </a:solidFill>
              </a:rPr>
              <a:t>Home</a:t>
            </a:r>
            <a:endParaRPr lang="id-ID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40788" y="1699234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0788" y="2194503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Your Library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89626" y="1734122"/>
            <a:ext cx="261536" cy="265017"/>
            <a:chOff x="1871831" y="1043492"/>
            <a:chExt cx="261536" cy="265017"/>
          </a:xfrm>
        </p:grpSpPr>
        <p:sp>
          <p:nvSpPr>
            <p:cNvPr id="108" name="Oval 107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09" name="Straight Connector 108"/>
            <p:cNvCxnSpPr>
              <a:stCxn id="108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31611" y="2256108"/>
            <a:ext cx="217496" cy="231785"/>
            <a:chOff x="3688336" y="1545798"/>
            <a:chExt cx="276625" cy="383429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111828" y="276608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Playlist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94357" y="3247627"/>
            <a:ext cx="1086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Pengertian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99696" y="3739331"/>
            <a:ext cx="1514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Macam-Macam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13721" y="4260532"/>
            <a:ext cx="79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Contoh</a:t>
            </a:r>
            <a:endParaRPr lang="id-ID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180584" y="2691133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0" y="6194371"/>
            <a:ext cx="12191999" cy="703385"/>
            <a:chOff x="0" y="6194371"/>
            <a:chExt cx="12191999" cy="703385"/>
          </a:xfrm>
        </p:grpSpPr>
        <p:sp>
          <p:nvSpPr>
            <p:cNvPr id="161" name="Rectangle 160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25870" y="6320018"/>
                  <a:ext cx="3161828" cy="4176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m:t>Macam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sz="2000" b="1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2000" b="1" dirty="0" err="1" smtClean="0">
                      <a:solidFill>
                        <a:schemeClr val="bg1"/>
                      </a:solidFill>
                    </a:rPr>
                    <a:t>Variabel</a:t>
                  </a:r>
                  <a:r>
                    <a:rPr lang="en-US" sz="2000" b="1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2000" b="1" dirty="0" err="1" smtClean="0">
                      <a:solidFill>
                        <a:schemeClr val="bg1"/>
                      </a:solidFill>
                    </a:rPr>
                    <a:t>Penelitian</a:t>
                  </a:r>
                  <a:endParaRPr lang="id-ID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70" y="6320018"/>
                  <a:ext cx="3161828" cy="41761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941" r="-1351" b="-26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sp>
        <p:nvSpPr>
          <p:cNvPr id="75" name="Oval 74"/>
          <p:cNvSpPr/>
          <p:nvPr/>
        </p:nvSpPr>
        <p:spPr>
          <a:xfrm>
            <a:off x="7534826" y="2372043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8443361" y="2319622"/>
            <a:ext cx="2571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KOVARIABEL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16200000">
            <a:off x="8095144" y="2113679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551778" y="2963432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Rectangle 103"/>
          <p:cNvSpPr/>
          <p:nvPr/>
        </p:nvSpPr>
        <p:spPr>
          <a:xfrm>
            <a:off x="8460313" y="2911011"/>
            <a:ext cx="2571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Nominal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rot="16200000">
            <a:off x="8112096" y="2705068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7551778" y="3604888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Rectangle 106"/>
          <p:cNvSpPr/>
          <p:nvPr/>
        </p:nvSpPr>
        <p:spPr>
          <a:xfrm>
            <a:off x="8460313" y="3552467"/>
            <a:ext cx="2571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Statis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rot="16200000">
            <a:off x="8112096" y="3346524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534825" y="4223637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Rectangle 118"/>
          <p:cNvSpPr/>
          <p:nvPr/>
        </p:nvSpPr>
        <p:spPr>
          <a:xfrm>
            <a:off x="8443360" y="4171216"/>
            <a:ext cx="28696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Intervening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rot="16200000">
            <a:off x="8095143" y="3965273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534825" y="4807657"/>
            <a:ext cx="251717" cy="251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2" name="Rectangle 121"/>
          <p:cNvSpPr/>
          <p:nvPr/>
        </p:nvSpPr>
        <p:spPr>
          <a:xfrm>
            <a:off x="8443360" y="4755236"/>
            <a:ext cx="2571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Variabel</a:t>
            </a:r>
            <a:r>
              <a:rPr lang="en-US" sz="1400" b="1" spc="3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400" b="1" spc="3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Dinamis</a:t>
            </a:r>
            <a:endParaRPr lang="id-ID" sz="1400" b="1" spc="3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8095143" y="4549293"/>
            <a:ext cx="2276" cy="75671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74" y="835335"/>
            <a:ext cx="1344198" cy="1270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4" y="6326422"/>
            <a:ext cx="464901" cy="4393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0" name="Rounded Rectangle 129"/>
          <p:cNvSpPr/>
          <p:nvPr/>
        </p:nvSpPr>
        <p:spPr>
          <a:xfrm>
            <a:off x="10562337" y="178132"/>
            <a:ext cx="1486787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1" name="Oval 130"/>
          <p:cNvSpPr/>
          <p:nvPr/>
        </p:nvSpPr>
        <p:spPr>
          <a:xfrm>
            <a:off x="10640745" y="236971"/>
            <a:ext cx="210669" cy="21066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2" name="TextBox 131"/>
          <p:cNvSpPr txBox="1"/>
          <p:nvPr/>
        </p:nvSpPr>
        <p:spPr>
          <a:xfrm>
            <a:off x="10826898" y="188418"/>
            <a:ext cx="122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Kelomp</a:t>
            </a:r>
            <a:r>
              <a:rPr lang="en-US" sz="1400" b="1" dirty="0" err="1" smtClean="0">
                <a:solidFill>
                  <a:schemeClr val="bg1"/>
                </a:solidFill>
              </a:rPr>
              <a:t>ok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3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33" name="Isosceles Triangle 132"/>
          <p:cNvSpPr/>
          <p:nvPr/>
        </p:nvSpPr>
        <p:spPr>
          <a:xfrm flipV="1">
            <a:off x="11847838" y="323717"/>
            <a:ext cx="128712" cy="74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5" y="3239612"/>
            <a:ext cx="358864" cy="346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" y="3730707"/>
            <a:ext cx="386533" cy="347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4220580"/>
            <a:ext cx="375711" cy="378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7091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7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9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1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14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1" fill="hold" nodeType="withEffect">
                                      <p:stCondLst>
                                        <p:cond delay="15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62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nodeType="with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8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8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 p14:presetBounceEnd="3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87" dur="11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8" dur="11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10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170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22" presetClass="entr" presetSubtype="1" fill="hold" nodeType="withEffect">
                                      <p:stCondLst>
                                        <p:cond delay="187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0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fill="hold" grpId="0" nodeType="withEffect">
                                      <p:stCondLst>
                                        <p:cond delay="19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3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203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75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1" fill="hold" nodeType="withEffect">
                                      <p:stCondLst>
                                        <p:cond delay="220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1" dur="7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ntr" presetSubtype="0" fill="hold" grpId="0" nodeType="withEffect">
                                      <p:stCondLst>
                                        <p:cond delay="228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7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23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1" fill="hold" nodeType="withEffect">
                                      <p:stCondLst>
                                        <p:cond delay="253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2" dur="75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10" presetClass="entr" presetSubtype="0" fill="hold" grpId="0" nodeType="withEffect">
                                      <p:stCondLst>
                                        <p:cond delay="260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5" dur="7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268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7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2" presetClass="entr" presetSubtype="1" fill="hold" nodeType="withEffect">
                                      <p:stCondLst>
                                        <p:cond delay="285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3" dur="75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10" presetClass="entr" presetSubtype="0" fill="hold" grpId="0" nodeType="withEffect">
                                      <p:stCondLst>
                                        <p:cond delay="293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6" dur="7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301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75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ntr" presetSubtype="1" fill="hold" nodeType="withEffect">
                                      <p:stCondLst>
                                        <p:cond delay="3180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4" dur="7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grpId="0" nodeType="withEffect">
                                      <p:stCondLst>
                                        <p:cond delay="32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0" dur="1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1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0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7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0" grpId="0"/>
          <p:bldP spid="151" grpId="0"/>
          <p:bldP spid="152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/>
          <p:bldP spid="76" grpId="0" animBg="1"/>
          <p:bldP spid="77" grpId="0"/>
          <p:bldP spid="94" grpId="0" animBg="1"/>
          <p:bldP spid="95" grpId="0" animBg="1"/>
          <p:bldP spid="96" grpId="0"/>
          <p:bldP spid="97" grpId="0"/>
          <p:bldP spid="98" grpId="0"/>
          <p:bldP spid="114" grpId="0"/>
          <p:bldP spid="155" grpId="0"/>
          <p:bldP spid="156" grpId="0"/>
          <p:bldP spid="157" grpId="0"/>
          <p:bldP spid="75" grpId="0" animBg="1"/>
          <p:bldP spid="92" grpId="0"/>
          <p:bldP spid="103" grpId="0" animBg="1"/>
          <p:bldP spid="104" grpId="0"/>
          <p:bldP spid="106" grpId="0" animBg="1"/>
          <p:bldP spid="107" grpId="0"/>
          <p:bldP spid="118" grpId="0" animBg="1"/>
          <p:bldP spid="119" grpId="0"/>
          <p:bldP spid="121" grpId="0" animBg="1"/>
          <p:bldP spid="1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75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7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8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91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9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75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1" fill="hold" nodeType="withEffect">
                                      <p:stCondLst>
                                        <p:cond delay="107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9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1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7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123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13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75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14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1" fill="hold" nodeType="withEffect">
                                      <p:stCondLst>
                                        <p:cond delay="154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162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75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1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1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1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10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10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10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10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170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22" presetClass="entr" presetSubtype="1" fill="hold" nodeType="withEffect">
                                      <p:stCondLst>
                                        <p:cond delay="187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0" dur="75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10" presetClass="entr" presetSubtype="0" fill="hold" grpId="0" nodeType="withEffect">
                                      <p:stCondLst>
                                        <p:cond delay="19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3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203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75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75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1" fill="hold" nodeType="withEffect">
                                      <p:stCondLst>
                                        <p:cond delay="220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1" dur="7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0" presetClass="entr" presetSubtype="0" fill="hold" grpId="0" nodeType="withEffect">
                                      <p:stCondLst>
                                        <p:cond delay="228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4" dur="7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23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75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75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1" fill="hold" nodeType="withEffect">
                                      <p:stCondLst>
                                        <p:cond delay="253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2" dur="75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10" presetClass="entr" presetSubtype="0" fill="hold" grpId="0" nodeType="withEffect">
                                      <p:stCondLst>
                                        <p:cond delay="260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5" dur="75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268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75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7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2" presetClass="entr" presetSubtype="1" fill="hold" nodeType="withEffect">
                                      <p:stCondLst>
                                        <p:cond delay="2850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3" dur="75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10" presetClass="entr" presetSubtype="0" fill="hold" grpId="0" nodeType="withEffect">
                                      <p:stCondLst>
                                        <p:cond delay="293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6" dur="75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301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75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75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22" presetClass="entr" presetSubtype="1" fill="hold" nodeType="withEffect">
                                      <p:stCondLst>
                                        <p:cond delay="3180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4" dur="7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grpId="0" nodeType="withEffect">
                                      <p:stCondLst>
                                        <p:cond delay="326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0" dur="1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1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0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75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75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0" grpId="0"/>
          <p:bldP spid="151" grpId="0"/>
          <p:bldP spid="152" grpId="0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/>
          <p:bldP spid="76" grpId="0" animBg="1"/>
          <p:bldP spid="77" grpId="0"/>
          <p:bldP spid="94" grpId="0" animBg="1"/>
          <p:bldP spid="95" grpId="0" animBg="1"/>
          <p:bldP spid="96" grpId="0"/>
          <p:bldP spid="97" grpId="0"/>
          <p:bldP spid="98" grpId="0"/>
          <p:bldP spid="114" grpId="0"/>
          <p:bldP spid="155" grpId="0"/>
          <p:bldP spid="156" grpId="0"/>
          <p:bldP spid="157" grpId="0"/>
          <p:bldP spid="75" grpId="0" animBg="1"/>
          <p:bldP spid="92" grpId="0"/>
          <p:bldP spid="103" grpId="0" animBg="1"/>
          <p:bldP spid="104" grpId="0"/>
          <p:bldP spid="106" grpId="0" animBg="1"/>
          <p:bldP spid="107" grpId="0"/>
          <p:bldP spid="118" grpId="0" animBg="1"/>
          <p:bldP spid="119" grpId="0"/>
          <p:bldP spid="121" grpId="0" animBg="1"/>
          <p:bldP spid="1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0" y="0"/>
            <a:ext cx="12192000" cy="3076136"/>
          </a:xfrm>
          <a:prstGeom prst="rect">
            <a:avLst/>
          </a:prstGeom>
          <a:gradFill>
            <a:gsLst>
              <a:gs pos="30000">
                <a:srgbClr val="000103"/>
              </a:gs>
              <a:gs pos="100000">
                <a:srgbClr val="52626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0" y="2300173"/>
            <a:ext cx="12192001" cy="4557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85" name="Group 84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86" name="Group 85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Oval 89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1" name="Chevron 90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Oval 87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46774" y="147763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Aharoni" panose="02010803020104030203" pitchFamily="2" charset="-79"/>
              </a:rPr>
              <a:t>Kelompok</a:t>
            </a:r>
            <a:r>
              <a:rPr lang="id-ID" b="1" dirty="0">
                <a:solidFill>
                  <a:schemeClr val="bg1"/>
                </a:solidFill>
                <a:cs typeface="Aharoni" panose="02010803020104030203" pitchFamily="2" charset="-79"/>
              </a:rPr>
              <a:t> 3</a:t>
            </a:r>
            <a:endParaRPr lang="id-ID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94014" y="215927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03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4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5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113855" y="4173060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Freeform 106"/>
          <p:cNvSpPr/>
          <p:nvPr/>
        </p:nvSpPr>
        <p:spPr>
          <a:xfrm>
            <a:off x="194014" y="1194291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TextBox 116"/>
          <p:cNvSpPr txBox="1"/>
          <p:nvPr/>
        </p:nvSpPr>
        <p:spPr>
          <a:xfrm>
            <a:off x="640788" y="11686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75000"/>
                  </a:schemeClr>
                </a:solidFill>
              </a:rPr>
              <a:t>Home</a:t>
            </a:r>
            <a:endParaRPr lang="id-ID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40788" y="1699234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0788" y="2194503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Your Library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189626" y="1734122"/>
            <a:ext cx="261536" cy="265017"/>
            <a:chOff x="1871831" y="1043492"/>
            <a:chExt cx="261536" cy="265017"/>
          </a:xfrm>
        </p:grpSpPr>
        <p:sp>
          <p:nvSpPr>
            <p:cNvPr id="121" name="Oval 120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22" name="Straight Connector 121"/>
            <p:cNvCxnSpPr>
              <a:stCxn id="121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31611" y="2256108"/>
            <a:ext cx="217496" cy="231785"/>
            <a:chOff x="3688336" y="1545798"/>
            <a:chExt cx="276625" cy="383429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111828" y="276608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Playlist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94357" y="3247627"/>
            <a:ext cx="1086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Pengertian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99696" y="3739331"/>
            <a:ext cx="1484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Macam-Macam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2308" y="4260532"/>
            <a:ext cx="802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Contoh</a:t>
            </a:r>
            <a:endParaRPr lang="id-ID" sz="1600" b="1" dirty="0">
              <a:solidFill>
                <a:schemeClr val="bg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80584" y="2691133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9099298" y="178131"/>
            <a:ext cx="1276886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spc="300" dirty="0" smtClean="0"/>
              <a:t> UPGRADE</a:t>
            </a:r>
            <a:endParaRPr lang="id-ID" sz="1200" b="1" spc="300" dirty="0"/>
          </a:p>
        </p:txBody>
      </p:sp>
      <p:sp>
        <p:nvSpPr>
          <p:cNvPr id="19" name="Rectangle 18"/>
          <p:cNvSpPr/>
          <p:nvPr/>
        </p:nvSpPr>
        <p:spPr>
          <a:xfrm>
            <a:off x="2361903" y="2608859"/>
            <a:ext cx="4775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Peningkatan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semangat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belajar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terhadap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prestasi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siswa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sekolah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bebas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Peningkatan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fasilitas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wisata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mempengaruhi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kepuasan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pengunjung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Warna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mobil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mempengaruhi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minat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beli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dari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calon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pembeli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0" y="6194371"/>
            <a:ext cx="12191999" cy="703385"/>
            <a:chOff x="0" y="6194371"/>
            <a:chExt cx="12191999" cy="703385"/>
          </a:xfrm>
        </p:grpSpPr>
        <p:sp>
          <p:nvSpPr>
            <p:cNvPr id="144" name="Rectangle 143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48702" y="6320018"/>
              <a:ext cx="3016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</a:rPr>
                <a:t>Contoh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Variabel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Penelitian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sp>
        <p:nvSpPr>
          <p:cNvPr id="150" name="TextBox 149"/>
          <p:cNvSpPr txBox="1"/>
          <p:nvPr/>
        </p:nvSpPr>
        <p:spPr>
          <a:xfrm>
            <a:off x="4825703" y="749494"/>
            <a:ext cx="3345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Metode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Penelitian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Kuantitatif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825703" y="1054939"/>
            <a:ext cx="242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CONTOH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43288" y="1778249"/>
            <a:ext cx="293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Contoh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Variabel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Penelitian</a:t>
            </a:r>
            <a:endParaRPr lang="id-ID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77742" y="2257561"/>
            <a:ext cx="478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Bebas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81917" y="2611131"/>
            <a:ext cx="4393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1200" b="1" spc="300" dirty="0" smtClean="0">
                <a:solidFill>
                  <a:schemeClr val="bg1"/>
                </a:solidFill>
                <a:latin typeface="+mj-lt"/>
              </a:rPr>
              <a:t>Peningkatan </a:t>
            </a:r>
            <a:r>
              <a:rPr lang="sv-SE" sz="1200" b="1" spc="300" dirty="0">
                <a:solidFill>
                  <a:schemeClr val="bg1"/>
                </a:solidFill>
                <a:latin typeface="+mj-lt"/>
              </a:rPr>
              <a:t>semangat belajar siswa di sekolah.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79646" y="2259833"/>
            <a:ext cx="4682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Terikat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81918" y="3370397"/>
            <a:ext cx="4910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Hipotesis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terdapat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pengaruh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proses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pembelajaran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terhadap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penguasaan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keterampilan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komunikasi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siswa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kelas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X SMK. -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bebasnya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yaitu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metode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digunakan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media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pembelajaran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seperti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metode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praktikum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demonstrasi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metode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ceramah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-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Maka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kontrolnya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siswa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dipilih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berdasarkan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tingkat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kelas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sama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yaitu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kelas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X SMK.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kontrol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tersebut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maka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pengaruh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metode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media yang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digunakan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pembelajaran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yaitu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penguasaan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keterampilan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komunikasi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siswa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akan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semakin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akurat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81918" y="3060043"/>
            <a:ext cx="4682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Kontrol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49762" y="4634018"/>
            <a:ext cx="5101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Hipotesis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terdapat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hubungan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motivasi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belajar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prestasi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siswa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juga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dipengaruhi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oleh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lingkungan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aktivitas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belajarnya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di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sekolah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bebas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motivasi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belajar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hubungan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moderator: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lingkungan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belajar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terikat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prestasi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siswa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06546" y="4350960"/>
            <a:ext cx="4682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Moderator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23" y="830871"/>
            <a:ext cx="1344482" cy="12791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5" y="6295379"/>
            <a:ext cx="468945" cy="446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3" name="Rounded Rectangle 72"/>
          <p:cNvSpPr/>
          <p:nvPr/>
        </p:nvSpPr>
        <p:spPr>
          <a:xfrm>
            <a:off x="10562337" y="178132"/>
            <a:ext cx="1486787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/>
        </p:nvSpPr>
        <p:spPr>
          <a:xfrm>
            <a:off x="10640745" y="236971"/>
            <a:ext cx="210669" cy="21066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TextBox 74"/>
          <p:cNvSpPr txBox="1"/>
          <p:nvPr/>
        </p:nvSpPr>
        <p:spPr>
          <a:xfrm>
            <a:off x="10826898" y="188418"/>
            <a:ext cx="122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Kelomp</a:t>
            </a:r>
            <a:r>
              <a:rPr lang="en-US" sz="1400" b="1" dirty="0" err="1" smtClean="0">
                <a:solidFill>
                  <a:schemeClr val="bg1"/>
                </a:solidFill>
              </a:rPr>
              <a:t>ok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3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 flipV="1">
            <a:off x="11847838" y="323717"/>
            <a:ext cx="128712" cy="74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5" y="3239612"/>
            <a:ext cx="358864" cy="346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" y="3730707"/>
            <a:ext cx="386533" cy="347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4220580"/>
            <a:ext cx="375711" cy="378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37957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7000">
                                          <p:cBhvr additive="base">
                                            <p:cTn id="11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7000">
                                          <p:cBhvr additive="base">
                                            <p:cTn id="12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 p14:presetBounceEnd="3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7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8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3" grpId="0"/>
          <p:bldP spid="106" grpId="0" animBg="1"/>
          <p:bldP spid="107" grpId="0" animBg="1"/>
          <p:bldP spid="117" grpId="0"/>
          <p:bldP spid="118" grpId="0"/>
          <p:bldP spid="119" grpId="0"/>
          <p:bldP spid="127" grpId="0"/>
          <p:bldP spid="132" grpId="0"/>
          <p:bldP spid="133" grpId="0"/>
          <p:bldP spid="134" grpId="0"/>
          <p:bldP spid="19" grpId="0"/>
          <p:bldP spid="150" grpId="0"/>
          <p:bldP spid="151" grpId="0"/>
          <p:bldP spid="152" grpId="0"/>
          <p:bldP spid="59" grpId="0"/>
          <p:bldP spid="61" grpId="0"/>
          <p:bldP spid="62" grpId="0"/>
          <p:bldP spid="63" grpId="0"/>
          <p:bldP spid="64" grpId="0"/>
          <p:bldP spid="66" grpId="0"/>
          <p:bldP spid="6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7576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1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2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5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7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1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2" presetClass="entr" presetSubtype="4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75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7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" grpId="0" animBg="1"/>
          <p:bldP spid="93" grpId="0"/>
          <p:bldP spid="106" grpId="0" animBg="1"/>
          <p:bldP spid="107" grpId="0" animBg="1"/>
          <p:bldP spid="117" grpId="0"/>
          <p:bldP spid="118" grpId="0"/>
          <p:bldP spid="119" grpId="0"/>
          <p:bldP spid="127" grpId="0"/>
          <p:bldP spid="132" grpId="0"/>
          <p:bldP spid="133" grpId="0"/>
          <p:bldP spid="134" grpId="0"/>
          <p:bldP spid="19" grpId="0"/>
          <p:bldP spid="150" grpId="0"/>
          <p:bldP spid="151" grpId="0"/>
          <p:bldP spid="152" grpId="0"/>
          <p:bldP spid="59" grpId="0"/>
          <p:bldP spid="61" grpId="0"/>
          <p:bldP spid="62" grpId="0"/>
          <p:bldP spid="63" grpId="0"/>
          <p:bldP spid="64" grpId="0"/>
          <p:bldP spid="66" grpId="0"/>
          <p:bldP spid="6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82" name="Group 81"/>
          <p:cNvGrpSpPr/>
          <p:nvPr/>
        </p:nvGrpSpPr>
        <p:grpSpPr>
          <a:xfrm>
            <a:off x="2578082" y="162693"/>
            <a:ext cx="872101" cy="362733"/>
            <a:chOff x="2578082" y="162693"/>
            <a:chExt cx="872101" cy="362733"/>
          </a:xfrm>
        </p:grpSpPr>
        <p:grpSp>
          <p:nvGrpSpPr>
            <p:cNvPr id="83" name="Group 82"/>
            <p:cNvGrpSpPr/>
            <p:nvPr/>
          </p:nvGrpSpPr>
          <p:grpSpPr>
            <a:xfrm>
              <a:off x="2578082" y="166198"/>
              <a:ext cx="359228" cy="359228"/>
              <a:chOff x="3036942" y="166198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Oval 95"/>
              <p:cNvSpPr/>
              <p:nvPr/>
            </p:nvSpPr>
            <p:spPr>
              <a:xfrm>
                <a:off x="3036942" y="166198"/>
                <a:ext cx="359228" cy="359228"/>
              </a:xfrm>
              <a:prstGeom prst="ellipse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7" name="Chevron 96"/>
              <p:cNvSpPr/>
              <p:nvPr/>
            </p:nvSpPr>
            <p:spPr>
              <a:xfrm flipH="1">
                <a:off x="3147292" y="250049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090955" y="162693"/>
              <a:ext cx="359228" cy="359228"/>
              <a:chOff x="3640891" y="162693"/>
              <a:chExt cx="359228" cy="3592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Oval 93"/>
              <p:cNvSpPr/>
              <p:nvPr/>
            </p:nvSpPr>
            <p:spPr>
              <a:xfrm>
                <a:off x="3640891" y="162693"/>
                <a:ext cx="359228" cy="3592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5" name="Chevron 94"/>
              <p:cNvSpPr/>
              <p:nvPr/>
            </p:nvSpPr>
            <p:spPr>
              <a:xfrm>
                <a:off x="3789548" y="260763"/>
                <a:ext cx="103060" cy="164759"/>
              </a:xfrm>
              <a:prstGeom prst="chevron">
                <a:avLst>
                  <a:gd name="adj" fmla="val 78301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8" name="Rectangle 97"/>
          <p:cNvSpPr/>
          <p:nvPr/>
        </p:nvSpPr>
        <p:spPr>
          <a:xfrm>
            <a:off x="-220132" y="0"/>
            <a:ext cx="2638844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46774" y="147763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Aharoni" panose="02010803020104030203" pitchFamily="2" charset="-79"/>
              </a:rPr>
              <a:t>Kelompok</a:t>
            </a:r>
            <a:r>
              <a:rPr lang="id-ID" b="1" dirty="0">
                <a:solidFill>
                  <a:schemeClr val="bg1"/>
                </a:solidFill>
                <a:cs typeface="Aharoni" panose="02010803020104030203" pitchFamily="2" charset="-79"/>
              </a:rPr>
              <a:t> 3</a:t>
            </a:r>
            <a:endParaRPr lang="id-ID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194014" y="215927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109" name="Oval 108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11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2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3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14" name="Freeform 113"/>
          <p:cNvSpPr/>
          <p:nvPr/>
        </p:nvSpPr>
        <p:spPr>
          <a:xfrm>
            <a:off x="194014" y="1194291"/>
            <a:ext cx="252760" cy="261094"/>
          </a:xfrm>
          <a:custGeom>
            <a:avLst/>
            <a:gdLst>
              <a:gd name="connsiteX0" fmla="*/ 989763 w 1979525"/>
              <a:gd name="connsiteY0" fmla="*/ 0 h 2114669"/>
              <a:gd name="connsiteX1" fmla="*/ 1979525 w 1979525"/>
              <a:gd name="connsiteY1" fmla="*/ 654022 h 2114669"/>
              <a:gd name="connsiteX2" fmla="*/ 1979525 w 1979525"/>
              <a:gd name="connsiteY2" fmla="*/ 2114669 h 2114669"/>
              <a:gd name="connsiteX3" fmla="*/ 1303337 w 1979525"/>
              <a:gd name="connsiteY3" fmla="*/ 2114669 h 2114669"/>
              <a:gd name="connsiteX4" fmla="*/ 1303337 w 1979525"/>
              <a:gd name="connsiteY4" fmla="*/ 1150573 h 2114669"/>
              <a:gd name="connsiteX5" fmla="*/ 697050 w 1979525"/>
              <a:gd name="connsiteY5" fmla="*/ 1150573 h 2114669"/>
              <a:gd name="connsiteX6" fmla="*/ 697050 w 1979525"/>
              <a:gd name="connsiteY6" fmla="*/ 2114669 h 2114669"/>
              <a:gd name="connsiteX7" fmla="*/ 0 w 1979525"/>
              <a:gd name="connsiteY7" fmla="*/ 2114669 h 2114669"/>
              <a:gd name="connsiteX8" fmla="*/ 0 w 1979525"/>
              <a:gd name="connsiteY8" fmla="*/ 654022 h 2114669"/>
              <a:gd name="connsiteX9" fmla="*/ 989763 w 1979525"/>
              <a:gd name="connsiteY9" fmla="*/ 0 h 211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9525" h="2114669">
                <a:moveTo>
                  <a:pt x="989763" y="0"/>
                </a:moveTo>
                <a:lnTo>
                  <a:pt x="1979525" y="654022"/>
                </a:lnTo>
                <a:lnTo>
                  <a:pt x="1979525" y="2114669"/>
                </a:lnTo>
                <a:lnTo>
                  <a:pt x="1303337" y="2114669"/>
                </a:lnTo>
                <a:lnTo>
                  <a:pt x="1303337" y="1150573"/>
                </a:lnTo>
                <a:lnTo>
                  <a:pt x="697050" y="1150573"/>
                </a:lnTo>
                <a:lnTo>
                  <a:pt x="697050" y="2114669"/>
                </a:lnTo>
                <a:lnTo>
                  <a:pt x="0" y="2114669"/>
                </a:lnTo>
                <a:lnTo>
                  <a:pt x="0" y="654022"/>
                </a:lnTo>
                <a:lnTo>
                  <a:pt x="989763" y="0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TextBox 114"/>
          <p:cNvSpPr txBox="1"/>
          <p:nvPr/>
        </p:nvSpPr>
        <p:spPr>
          <a:xfrm>
            <a:off x="640788" y="116861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75000"/>
                  </a:schemeClr>
                </a:solidFill>
              </a:rPr>
              <a:t>Home</a:t>
            </a:r>
            <a:endParaRPr lang="id-ID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0788" y="1699234"/>
            <a:ext cx="82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40788" y="2194503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>
                    <a:lumMod val="85000"/>
                  </a:schemeClr>
                </a:solidFill>
              </a:rPr>
              <a:t>Your Library</a:t>
            </a:r>
            <a:endParaRPr lang="id-ID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89626" y="1734122"/>
            <a:ext cx="261536" cy="265017"/>
            <a:chOff x="1871831" y="1043492"/>
            <a:chExt cx="261536" cy="265017"/>
          </a:xfrm>
        </p:grpSpPr>
        <p:sp>
          <p:nvSpPr>
            <p:cNvPr id="151" name="Oval 150"/>
            <p:cNvSpPr/>
            <p:nvPr/>
          </p:nvSpPr>
          <p:spPr>
            <a:xfrm>
              <a:off x="1871831" y="1043492"/>
              <a:ext cx="226920" cy="22692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52" name="Straight Connector 151"/>
            <p:cNvCxnSpPr>
              <a:stCxn id="151" idx="5"/>
            </p:cNvCxnSpPr>
            <p:nvPr/>
          </p:nvCxnSpPr>
          <p:spPr>
            <a:xfrm>
              <a:off x="2065519" y="1237180"/>
              <a:ext cx="67848" cy="713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231611" y="2256108"/>
            <a:ext cx="217496" cy="231785"/>
            <a:chOff x="3688336" y="1545798"/>
            <a:chExt cx="276625" cy="383429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3688336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772861" y="1545798"/>
              <a:ext cx="0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857385" y="1545798"/>
              <a:ext cx="107576" cy="38342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111828" y="2766083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Playlist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94357" y="3247627"/>
            <a:ext cx="1086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Pengertian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99696" y="3739331"/>
            <a:ext cx="1484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Macam-Macam</a:t>
            </a:r>
            <a:endParaRPr lang="id-ID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80584" y="2691133"/>
            <a:ext cx="17876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67"/>
          <p:cNvSpPr/>
          <p:nvPr/>
        </p:nvSpPr>
        <p:spPr>
          <a:xfrm>
            <a:off x="9099298" y="178131"/>
            <a:ext cx="1276886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spc="300" dirty="0" smtClean="0"/>
              <a:t> UPGRADE</a:t>
            </a:r>
            <a:endParaRPr lang="id-ID" sz="1200" b="1" spc="3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0" y="6194371"/>
            <a:ext cx="12191999" cy="703385"/>
            <a:chOff x="0" y="6194371"/>
            <a:chExt cx="12191999" cy="703385"/>
          </a:xfrm>
        </p:grpSpPr>
        <p:sp>
          <p:nvSpPr>
            <p:cNvPr id="170" name="Rectangle 169"/>
            <p:cNvSpPr/>
            <p:nvPr/>
          </p:nvSpPr>
          <p:spPr>
            <a:xfrm>
              <a:off x="0" y="6194371"/>
              <a:ext cx="12191999" cy="703385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  <a:effectLst>
              <a:outerShdw blurRad="2032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8702" y="6320018"/>
              <a:ext cx="30164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>
                  <a:solidFill>
                    <a:schemeClr val="bg1"/>
                  </a:solidFill>
                </a:rPr>
                <a:t>Contoh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Variabel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Penelitian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429" y="6225326"/>
              <a:ext cx="4709721" cy="592950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60428" y="6296137"/>
              <a:ext cx="2228850" cy="400050"/>
            </a:xfrm>
            <a:prstGeom prst="rect">
              <a:avLst/>
            </a:prstGeom>
          </p:spPr>
        </p:pic>
      </p:grpSp>
      <p:sp>
        <p:nvSpPr>
          <p:cNvPr id="175" name="Rectangle 174"/>
          <p:cNvSpPr/>
          <p:nvPr/>
        </p:nvSpPr>
        <p:spPr>
          <a:xfrm>
            <a:off x="2375551" y="1066635"/>
            <a:ext cx="4775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intervening yang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dapat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digunakan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penelitian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yaitu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pengaruh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pendapatan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seseorang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dengan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umur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harapan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hidup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yaitu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gaya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hidup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Penghasilan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bebas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Gaya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Hidup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sebagai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intervening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Umur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harapan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hidup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(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terikat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).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391390" y="715337"/>
            <a:ext cx="478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Intervening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193992" y="1080685"/>
            <a:ext cx="4775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dinamis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seperti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Minat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belajar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Motivasi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kerja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Kinerja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pegawai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Prestasi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pegawai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209831" y="729387"/>
            <a:ext cx="478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Dinamis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418712" y="3404200"/>
            <a:ext cx="4775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statis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yaitu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Jenis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kelamin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Usia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Tempat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tinggal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Status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sosial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434551" y="3052902"/>
            <a:ext cx="478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Statis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168271" y="3486713"/>
            <a:ext cx="477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Contoh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skala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nominal: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Golongan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darah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A, B, O, AB 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–</a:t>
            </a: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Jenis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kelamin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Laki-Laki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Dan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Perempuan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Suku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bangsa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 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Jawa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Sunda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Bugis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Dayak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Dsb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 </a:t>
            </a:r>
            <a:endParaRPr lang="en-US" sz="1200" b="1" spc="300" dirty="0" smtClean="0">
              <a:solidFill>
                <a:schemeClr val="bg1"/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n-US" sz="1200" b="1" spc="300" dirty="0" err="1" smtClean="0">
                <a:solidFill>
                  <a:schemeClr val="bg1"/>
                </a:solidFill>
                <a:latin typeface="+mj-lt"/>
              </a:rPr>
              <a:t>Pekerjaan</a:t>
            </a:r>
            <a:r>
              <a:rPr lang="en-US" sz="12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Buruh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Petani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Pedagang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, PNS, </a:t>
            </a:r>
            <a:r>
              <a:rPr lang="en-US" sz="1200" b="1" spc="300" dirty="0" err="1">
                <a:solidFill>
                  <a:schemeClr val="bg1"/>
                </a:solidFill>
                <a:latin typeface="+mj-lt"/>
              </a:rPr>
              <a:t>Dsb</a:t>
            </a:r>
            <a:r>
              <a:rPr lang="en-US" sz="1200" b="1" spc="300" dirty="0">
                <a:solidFill>
                  <a:schemeClr val="bg1"/>
                </a:solidFill>
                <a:latin typeface="+mj-lt"/>
              </a:rPr>
              <a:t>.</a:t>
            </a:r>
            <a:endParaRPr lang="id-ID" sz="12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184110" y="3135415"/>
            <a:ext cx="4786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Variabel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Nominal</a:t>
            </a:r>
            <a:endParaRPr lang="id-ID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13855" y="4173060"/>
            <a:ext cx="2118049" cy="4679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5" name="Rectangle 184"/>
          <p:cNvSpPr/>
          <p:nvPr/>
        </p:nvSpPr>
        <p:spPr>
          <a:xfrm>
            <a:off x="602308" y="4260532"/>
            <a:ext cx="802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Contoh</a:t>
            </a:r>
            <a:endParaRPr lang="id-ID" sz="1600" b="1" dirty="0">
              <a:solidFill>
                <a:schemeClr val="bg1"/>
              </a:solidFill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5" y="3239612"/>
            <a:ext cx="358864" cy="3465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" y="3730707"/>
            <a:ext cx="386533" cy="347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" y="4220580"/>
            <a:ext cx="375711" cy="378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5" y="6295379"/>
            <a:ext cx="468945" cy="446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1" name="Rounded Rectangle 190"/>
          <p:cNvSpPr/>
          <p:nvPr/>
        </p:nvSpPr>
        <p:spPr>
          <a:xfrm>
            <a:off x="10562337" y="178132"/>
            <a:ext cx="1486787" cy="328350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2" name="Oval 191"/>
          <p:cNvSpPr/>
          <p:nvPr/>
        </p:nvSpPr>
        <p:spPr>
          <a:xfrm>
            <a:off x="10640745" y="236971"/>
            <a:ext cx="210669" cy="21066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3" name="TextBox 192"/>
          <p:cNvSpPr txBox="1"/>
          <p:nvPr/>
        </p:nvSpPr>
        <p:spPr>
          <a:xfrm>
            <a:off x="10826898" y="188418"/>
            <a:ext cx="122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Kelomp</a:t>
            </a:r>
            <a:r>
              <a:rPr lang="en-US" sz="1400" b="1" dirty="0" err="1" smtClean="0">
                <a:solidFill>
                  <a:schemeClr val="bg1"/>
                </a:solidFill>
              </a:rPr>
              <a:t>ok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id-ID" sz="1400" b="1" dirty="0" smtClean="0">
                <a:solidFill>
                  <a:schemeClr val="bg1"/>
                </a:solidFill>
              </a:rPr>
              <a:t>3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94" name="Isosceles Triangle 193"/>
          <p:cNvSpPr/>
          <p:nvPr/>
        </p:nvSpPr>
        <p:spPr>
          <a:xfrm flipV="1">
            <a:off x="11847838" y="323717"/>
            <a:ext cx="128712" cy="74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29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91840" y="2133600"/>
            <a:ext cx="5760720" cy="2819400"/>
          </a:xfrm>
          <a:prstGeom prst="roundRect">
            <a:avLst>
              <a:gd name="adj" fmla="val 5316"/>
            </a:avLst>
          </a:prstGeom>
          <a:solidFill>
            <a:schemeClr val="bg2">
              <a:lumMod val="10000"/>
            </a:schemeClr>
          </a:solidFill>
          <a:ln w="28575">
            <a:noFill/>
          </a:ln>
          <a:effectLst>
            <a:outerShdw blurRad="635000" dist="304800" dir="2700000" sx="98000" sy="98000" algn="tl" rotWithShape="0">
              <a:schemeClr val="tx1"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5727036" y="2368166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cs typeface="Aharoni" panose="02010803020104030203" pitchFamily="2" charset="-79"/>
              </a:rPr>
              <a:t>Kelompok</a:t>
            </a:r>
            <a:r>
              <a:rPr lang="en-US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id-ID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3</a:t>
            </a:r>
            <a:endParaRPr lang="id-ID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74276" y="2436330"/>
            <a:ext cx="252760" cy="252760"/>
            <a:chOff x="2792186" y="2645228"/>
            <a:chExt cx="1583871" cy="1583871"/>
          </a:xfrm>
          <a:effectLst>
            <a:outerShdw blurRad="127000" dist="50800" sx="99000" sy="99000" algn="l" rotWithShape="0">
              <a:prstClr val="black">
                <a:alpha val="40000"/>
              </a:prstClr>
            </a:outerShdw>
          </a:effectLst>
        </p:grpSpPr>
        <p:sp>
          <p:nvSpPr>
            <p:cNvPr id="8" name="Oval 7"/>
            <p:cNvSpPr/>
            <p:nvPr/>
          </p:nvSpPr>
          <p:spPr>
            <a:xfrm>
              <a:off x="2792186" y="2645228"/>
              <a:ext cx="1583871" cy="1583871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35418" y="3086243"/>
              <a:ext cx="1135506" cy="663739"/>
              <a:chOff x="2988573" y="3081543"/>
              <a:chExt cx="1266252" cy="740164"/>
            </a:xfrm>
          </p:grpSpPr>
          <p:sp>
            <p:nvSpPr>
              <p:cNvPr id="10" name="Rounded Rectangle 4"/>
              <p:cNvSpPr/>
              <p:nvPr/>
            </p:nvSpPr>
            <p:spPr>
              <a:xfrm rot="256777">
                <a:off x="2988573" y="3081543"/>
                <a:ext cx="1266252" cy="275430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Rounded Rectangle 4"/>
              <p:cNvSpPr/>
              <p:nvPr/>
            </p:nvSpPr>
            <p:spPr>
              <a:xfrm rot="256777">
                <a:off x="3027632" y="3369486"/>
                <a:ext cx="1110429" cy="241536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Rounded Rectangle 4"/>
              <p:cNvSpPr/>
              <p:nvPr/>
            </p:nvSpPr>
            <p:spPr>
              <a:xfrm rot="256777">
                <a:off x="3180528" y="3646686"/>
                <a:ext cx="804635" cy="175021"/>
              </a:xfrm>
              <a:custGeom>
                <a:avLst/>
                <a:gdLst>
                  <a:gd name="connsiteX0" fmla="*/ 0 w 4882243"/>
                  <a:gd name="connsiteY0" fmla="*/ 408215 h 816429"/>
                  <a:gd name="connsiteX1" fmla="*/ 408215 w 4882243"/>
                  <a:gd name="connsiteY1" fmla="*/ 0 h 816429"/>
                  <a:gd name="connsiteX2" fmla="*/ 4474029 w 4882243"/>
                  <a:gd name="connsiteY2" fmla="*/ 0 h 816429"/>
                  <a:gd name="connsiteX3" fmla="*/ 4882244 w 4882243"/>
                  <a:gd name="connsiteY3" fmla="*/ 408215 h 816429"/>
                  <a:gd name="connsiteX4" fmla="*/ 4882243 w 4882243"/>
                  <a:gd name="connsiteY4" fmla="*/ 408215 h 816429"/>
                  <a:gd name="connsiteX5" fmla="*/ 4474028 w 4882243"/>
                  <a:gd name="connsiteY5" fmla="*/ 816430 h 816429"/>
                  <a:gd name="connsiteX6" fmla="*/ 408215 w 4882243"/>
                  <a:gd name="connsiteY6" fmla="*/ 816429 h 816429"/>
                  <a:gd name="connsiteX7" fmla="*/ 0 w 4882243"/>
                  <a:gd name="connsiteY7" fmla="*/ 408214 h 816429"/>
                  <a:gd name="connsiteX8" fmla="*/ 0 w 4882243"/>
                  <a:gd name="connsiteY8" fmla="*/ 408215 h 816429"/>
                  <a:gd name="connsiteX0" fmla="*/ 0 w 4882244"/>
                  <a:gd name="connsiteY0" fmla="*/ 567871 h 976086"/>
                  <a:gd name="connsiteX1" fmla="*/ 408215 w 4882244"/>
                  <a:gd name="connsiteY1" fmla="*/ 159656 h 976086"/>
                  <a:gd name="connsiteX2" fmla="*/ 4474029 w 4882244"/>
                  <a:gd name="connsiteY2" fmla="*/ 159656 h 976086"/>
                  <a:gd name="connsiteX3" fmla="*/ 4882244 w 4882244"/>
                  <a:gd name="connsiteY3" fmla="*/ 567871 h 976086"/>
                  <a:gd name="connsiteX4" fmla="*/ 4882243 w 4882244"/>
                  <a:gd name="connsiteY4" fmla="*/ 567871 h 976086"/>
                  <a:gd name="connsiteX5" fmla="*/ 4474028 w 4882244"/>
                  <a:gd name="connsiteY5" fmla="*/ 976086 h 976086"/>
                  <a:gd name="connsiteX6" fmla="*/ 408215 w 4882244"/>
                  <a:gd name="connsiteY6" fmla="*/ 976085 h 976086"/>
                  <a:gd name="connsiteX7" fmla="*/ 0 w 4882244"/>
                  <a:gd name="connsiteY7" fmla="*/ 567870 h 976086"/>
                  <a:gd name="connsiteX8" fmla="*/ 0 w 4882244"/>
                  <a:gd name="connsiteY8" fmla="*/ 567871 h 976086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  <a:gd name="connsiteX0" fmla="*/ 0 w 4882244"/>
                  <a:gd name="connsiteY0" fmla="*/ 653752 h 1061967"/>
                  <a:gd name="connsiteX1" fmla="*/ 408215 w 4882244"/>
                  <a:gd name="connsiteY1" fmla="*/ 245537 h 1061967"/>
                  <a:gd name="connsiteX2" fmla="*/ 4474029 w 4882244"/>
                  <a:gd name="connsiteY2" fmla="*/ 245537 h 1061967"/>
                  <a:gd name="connsiteX3" fmla="*/ 4882244 w 4882244"/>
                  <a:gd name="connsiteY3" fmla="*/ 653752 h 1061967"/>
                  <a:gd name="connsiteX4" fmla="*/ 4882243 w 4882244"/>
                  <a:gd name="connsiteY4" fmla="*/ 653752 h 1061967"/>
                  <a:gd name="connsiteX5" fmla="*/ 4474028 w 4882244"/>
                  <a:gd name="connsiteY5" fmla="*/ 1061967 h 1061967"/>
                  <a:gd name="connsiteX6" fmla="*/ 408215 w 4882244"/>
                  <a:gd name="connsiteY6" fmla="*/ 1061966 h 1061967"/>
                  <a:gd name="connsiteX7" fmla="*/ 0 w 4882244"/>
                  <a:gd name="connsiteY7" fmla="*/ 653751 h 1061967"/>
                  <a:gd name="connsiteX8" fmla="*/ 0 w 4882244"/>
                  <a:gd name="connsiteY8" fmla="*/ 653752 h 106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2244" h="1061967">
                    <a:moveTo>
                      <a:pt x="0" y="653752"/>
                    </a:moveTo>
                    <a:cubicBezTo>
                      <a:pt x="0" y="428301"/>
                      <a:pt x="204432" y="301874"/>
                      <a:pt x="408215" y="245537"/>
                    </a:cubicBezTo>
                    <a:cubicBezTo>
                      <a:pt x="2008415" y="-113691"/>
                      <a:pt x="3282043" y="-48377"/>
                      <a:pt x="4474029" y="245537"/>
                    </a:cubicBezTo>
                    <a:cubicBezTo>
                      <a:pt x="4708147" y="314875"/>
                      <a:pt x="4882244" y="428301"/>
                      <a:pt x="4882244" y="653752"/>
                    </a:cubicBezTo>
                    <a:lnTo>
                      <a:pt x="4882243" y="653752"/>
                    </a:lnTo>
                    <a:cubicBezTo>
                      <a:pt x="4882243" y="879203"/>
                      <a:pt x="4699479" y="1061967"/>
                      <a:pt x="4474028" y="1061967"/>
                    </a:cubicBezTo>
                    <a:cubicBezTo>
                      <a:pt x="3412672" y="572110"/>
                      <a:pt x="1877786" y="490466"/>
                      <a:pt x="408215" y="1061966"/>
                    </a:cubicBezTo>
                    <a:cubicBezTo>
                      <a:pt x="182764" y="1061966"/>
                      <a:pt x="0" y="879202"/>
                      <a:pt x="0" y="653751"/>
                    </a:cubicBezTo>
                    <a:lnTo>
                      <a:pt x="0" y="653752"/>
                    </a:lnTo>
                    <a:close/>
                  </a:path>
                </a:pathLst>
              </a:custGeom>
              <a:solidFill>
                <a:srgbClr val="0D0D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5140977" y="2905630"/>
            <a:ext cx="1940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Thank You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9754" y="3414557"/>
            <a:ext cx="4345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Don’t Hesitate To Ask Us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558075" y="4172326"/>
            <a:ext cx="1201261" cy="287243"/>
          </a:xfrm>
          <a:prstGeom prst="roundRect">
            <a:avLst>
              <a:gd name="adj" fmla="val 50000"/>
            </a:avLst>
          </a:prstGeom>
          <a:solidFill>
            <a:srgbClr val="18B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 smtClean="0"/>
              <a:t>End</a:t>
            </a:r>
            <a:endParaRPr lang="id-ID" b="1" spc="300" dirty="0"/>
          </a:p>
        </p:txBody>
      </p:sp>
    </p:spTree>
    <p:extLst>
      <p:ext uri="{BB962C8B-B14F-4D97-AF65-F5344CB8AC3E}">
        <p14:creationId xmlns:p14="http://schemas.microsoft.com/office/powerpoint/2010/main" val="28419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757</Words>
  <Application>Microsoft Office PowerPoint</Application>
  <PresentationFormat>Custom</PresentationFormat>
  <Paragraphs>162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Tiara</dc:creator>
  <cp:lastModifiedBy>MSCOMP</cp:lastModifiedBy>
  <cp:revision>48</cp:revision>
  <dcterms:created xsi:type="dcterms:W3CDTF">2021-03-23T09:28:55Z</dcterms:created>
  <dcterms:modified xsi:type="dcterms:W3CDTF">2021-09-22T10:58:02Z</dcterms:modified>
</cp:coreProperties>
</file>