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08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0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DC6F-5F63-4674-A8E1-D6B53ABE2DA6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4B88-268D-4D46-8FE0-32021E297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Нужно ли???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6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Как устроена архитектурная практика?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Архитектурная  практика  в  вашей  компании  может  называться отделом  архитектуры  или  рабочей  группой  по  архитектуре. Важно, что  есть  люди,  которые  на  постоянной  основе  используют  методы Архитектуры  Предприятия  для  достижения  нужных  компании результатов.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7662" y="3555536"/>
            <a:ext cx="4772025" cy="31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9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Архитектурная практика состоит из четырех ключевых элементов: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b="1" u="sng" dirty="0" smtClean="0"/>
              <a:t>Люди</a:t>
            </a:r>
            <a:r>
              <a:rPr lang="ru-RU" sz="2000" u="sng" dirty="0" smtClean="0"/>
              <a:t>.</a:t>
            </a:r>
            <a:r>
              <a:rPr lang="ru-RU" sz="2000" dirty="0" smtClean="0"/>
              <a:t> Они основа любой деятельности в компании. Если люди не знают, не умеют, не используют, не участвуют, не делают, не  хотят,  то  все  остальное  бесполезно.  Забыли  про  людей  – забудьте про результаты.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b="1" u="sng" dirty="0" smtClean="0"/>
              <a:t>Артефакты.</a:t>
            </a:r>
            <a:r>
              <a:rPr lang="ru-RU" sz="2000" dirty="0" smtClean="0"/>
              <a:t>  В процессе работы люди должны достигать заранее  определенных  результатов. Также они создают артефакты  (документы, схемы, таблицы, презентации, аудиозаписи),  которые  позволяют  обмениваться информацией, обсуждать задачи и проблемы, сохранять идеи для  последующего  воплощения,  контролировать  достижение результатов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1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b="1" u="sng" dirty="0" smtClean="0"/>
              <a:t>Процессы.</a:t>
            </a:r>
            <a:r>
              <a:rPr lang="ru-RU" sz="2000" dirty="0" smtClean="0"/>
              <a:t> Для достижения результатов люди должны делать правильные  действия  в  правильной  последовательности. Все люди ошибаются, но если они следуют заранее определенным процессам,  то  вероятность  ошибок  снижается, а их последствия  удается  быстро  устранить. Процессы помогают превратить хорошие идеи в результаты. Так что от них никуда не уйдешь.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b="1" u="sng" dirty="0" smtClean="0"/>
              <a:t>Управление.</a:t>
            </a:r>
            <a:r>
              <a:rPr lang="ru-RU" sz="2000" dirty="0" smtClean="0"/>
              <a:t> Без правильного управления архитектурная практика обречена на провал. Требуется заранее определить рамки  и  правила  практики,  взяв  за  основу  стандартные процессы, артефакты,  роли  и  т.д.  Придумывать  правила  по ходу  игры  очень  опасно.  Люди  будут  дезориентированы, процессы  будут  сбоить,  результаты  будут  не  те  и  не  тогда, когда нужно.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2095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Архитектурный  Фреймворк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1511302"/>
            <a:ext cx="11530013" cy="51180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</a:t>
            </a:r>
            <a:r>
              <a:rPr lang="ru-RU" sz="2000" b="1" u="sng" dirty="0" smtClean="0"/>
              <a:t>Архитектурный  Фреймворк</a:t>
            </a:r>
            <a:r>
              <a:rPr lang="ru-RU" sz="2000" dirty="0" smtClean="0"/>
              <a:t>  – это готовая методология и набор поддерживающих  инструментов,  которые  адаптируются  для использования в конкретной компании. В Фреймворке есть типовые архитектурные  процессы,  рекомендации  по  их  адаптации  для конкретной компании, рекомендации по формированию шаблонов архитектурных артефактов, требования к их заполнению, требования к архитекторам и многое другое.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Фреймворков  для  Архитектуры  Предприятия  разработаны  десятки. Вот несколько примеров:  </a:t>
            </a:r>
          </a:p>
          <a:p>
            <a:pPr marL="628650" algn="just">
              <a:lnSpc>
                <a:spcPct val="150000"/>
              </a:lnSpc>
            </a:pPr>
            <a:r>
              <a:rPr lang="ru-RU" sz="2000" dirty="0" err="1" smtClean="0"/>
              <a:t>Zachman</a:t>
            </a:r>
            <a:r>
              <a:rPr lang="ru-RU" sz="2000" dirty="0" smtClean="0"/>
              <a:t>  </a:t>
            </a:r>
            <a:r>
              <a:rPr lang="ru-RU" sz="2000" dirty="0" err="1" smtClean="0"/>
              <a:t>Framework</a:t>
            </a:r>
            <a:r>
              <a:rPr lang="ru-RU" sz="2000" dirty="0" smtClean="0"/>
              <a:t>  –  первый  и  самый  известный  Фреймворк. Его  разработал  Джон  </a:t>
            </a:r>
            <a:r>
              <a:rPr lang="ru-RU" sz="2000" dirty="0" err="1" smtClean="0"/>
              <a:t>Захман</a:t>
            </a:r>
            <a:r>
              <a:rPr lang="ru-RU" sz="2000" dirty="0" smtClean="0"/>
              <a:t>  –  «отец» Архитектуры Предприятия. </a:t>
            </a:r>
          </a:p>
          <a:p>
            <a:pPr marL="628650" algn="just">
              <a:lnSpc>
                <a:spcPct val="150000"/>
              </a:lnSpc>
            </a:pPr>
            <a:r>
              <a:rPr lang="ru-RU" sz="2000" dirty="0" err="1" smtClean="0"/>
              <a:t>Federal</a:t>
            </a:r>
            <a:r>
              <a:rPr lang="ru-RU" sz="2000" dirty="0" smtClean="0"/>
              <a:t> </a:t>
            </a:r>
            <a:r>
              <a:rPr lang="ru-RU" sz="2000" dirty="0" err="1" smtClean="0"/>
              <a:t>Enterprise</a:t>
            </a:r>
            <a:r>
              <a:rPr lang="ru-RU" sz="2000" dirty="0" smtClean="0"/>
              <a:t>  </a:t>
            </a:r>
            <a:r>
              <a:rPr lang="ru-RU" sz="2000" dirty="0" err="1" smtClean="0"/>
              <a:t>Architecture</a:t>
            </a:r>
            <a:r>
              <a:rPr lang="ru-RU" sz="2000" dirty="0" smtClean="0"/>
              <a:t> </a:t>
            </a:r>
            <a:r>
              <a:rPr lang="ru-RU" sz="2000" dirty="0" err="1" smtClean="0"/>
              <a:t>Framework</a:t>
            </a:r>
            <a:r>
              <a:rPr lang="ru-RU" sz="2000" dirty="0" smtClean="0"/>
              <a:t> (FEAF) – Фреймворк, разработанный одним из агентств Правительства США для всех структур Правительства США.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207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Нужна ли Архитектура Предприятия </a:t>
            </a:r>
            <a:br>
              <a:rPr lang="ru-RU" dirty="0" smtClean="0"/>
            </a:br>
            <a:r>
              <a:rPr lang="ru-RU" dirty="0" smtClean="0"/>
              <a:t>в вашей компании?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7511"/>
            <a:ext cx="10515600" cy="4351338"/>
          </a:xfrm>
        </p:spPr>
        <p:txBody>
          <a:bodyPr>
            <a:normAutofit/>
          </a:bodyPr>
          <a:lstStyle/>
          <a:p>
            <a:pPr marL="0" indent="1071563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000" dirty="0" smtClean="0"/>
              <a:t>Из  предыдущих  глав  мы  узнали  основные  задачи, которые можно решить методами Архитектуры Предприятия. Насколько они актуальны для вашей компании? </a:t>
            </a:r>
          </a:p>
          <a:p>
            <a:pPr marL="0" indent="0" algn="just">
              <a:buNone/>
            </a:pPr>
            <a:r>
              <a:rPr lang="ru-RU" sz="2000" dirty="0" smtClean="0"/>
              <a:t>Даже если очень актуальны, у вас могут быть законные вопросы: </a:t>
            </a:r>
          </a:p>
          <a:p>
            <a:pPr marL="1071563" indent="-714375" algn="just" defTabSz="1171575">
              <a:tabLst>
                <a:tab pos="985838" algn="l"/>
              </a:tabLst>
            </a:pPr>
            <a:r>
              <a:rPr lang="ru-RU" sz="2000" dirty="0" smtClean="0"/>
              <a:t>Нужна ли Архитектура Предприятия в вашей компании прямо сейчас, или стоит подождать?</a:t>
            </a:r>
          </a:p>
          <a:p>
            <a:pPr marL="1071563" indent="-714375" algn="just" defTabSz="1171575"/>
            <a:r>
              <a:rPr lang="ru-RU" sz="2000" dirty="0" smtClean="0"/>
              <a:t>Стоит ли тратить время и ресурсы на внедрение её методов?  </a:t>
            </a:r>
          </a:p>
          <a:p>
            <a:pPr marL="1071563" indent="-714375" algn="just" defTabSz="1171575"/>
            <a:r>
              <a:rPr lang="ru-RU" sz="2000" dirty="0" smtClean="0"/>
              <a:t>Может  быть, все ваши проблемы можно решить какими‐то другими способами?</a:t>
            </a:r>
          </a:p>
          <a:p>
            <a:pPr marL="0" indent="1071563" algn="just" defTabSz="1171575">
              <a:lnSpc>
                <a:spcPct val="130000"/>
              </a:lnSpc>
              <a:buNone/>
            </a:pPr>
            <a:r>
              <a:rPr lang="ru-RU" sz="2000" dirty="0" smtClean="0"/>
              <a:t>Это важные и правильные вопросы. У любой управленческой задачи всегда  есть  несколько  решений. И Архитектура Предприятия лишь одно из них. Более того, она нужна не всем компаниям.</a:t>
            </a:r>
          </a:p>
        </p:txBody>
      </p:sp>
    </p:spTree>
    <p:extLst>
      <p:ext uri="{BB962C8B-B14F-4D97-AF65-F5344CB8AC3E}">
        <p14:creationId xmlns:p14="http://schemas.microsoft.com/office/powerpoint/2010/main" val="25735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	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Какие  компании  получат  от  Архитектуры  Предприятия максимальную ценность? </a:t>
            </a:r>
          </a:p>
          <a:p>
            <a:pPr marL="0" indent="0">
              <a:buNone/>
            </a:pPr>
            <a:r>
              <a:rPr lang="ru-RU" sz="2000" dirty="0" smtClean="0"/>
              <a:t>Оцените вашу компанию по следующим критериям:</a:t>
            </a:r>
          </a:p>
          <a:p>
            <a:pPr marL="0" indent="0">
              <a:buNone/>
            </a:pPr>
            <a:endParaRPr lang="ru-RU" sz="2000" dirty="0" smtClean="0"/>
          </a:p>
          <a:p>
            <a:pPr marL="457200" indent="614363">
              <a:buFont typeface="+mj-lt"/>
              <a:buAutoNum type="arabicPeriod"/>
            </a:pPr>
            <a:r>
              <a:rPr lang="ru-RU" sz="2000" dirty="0" smtClean="0"/>
              <a:t>Вашу  компанию  можно  отнести  к  крупному  или  среднему бизнесу.</a:t>
            </a:r>
          </a:p>
          <a:p>
            <a:pPr marL="457200" indent="614363">
              <a:buFont typeface="+mj-lt"/>
              <a:buAutoNum type="arabicPeriod"/>
            </a:pPr>
            <a:r>
              <a:rPr lang="ru-RU" sz="2000" dirty="0" smtClean="0"/>
              <a:t>Бизнес  компании  зависит  от  ИТ</a:t>
            </a:r>
          </a:p>
          <a:p>
            <a:pPr marL="457200" indent="614363">
              <a:buFont typeface="+mj-lt"/>
              <a:buAutoNum type="arabicPeriod"/>
            </a:pPr>
            <a:r>
              <a:rPr lang="ru-RU" sz="2000" dirty="0" smtClean="0"/>
              <a:t>Компания активно развивает ИТ</a:t>
            </a:r>
          </a:p>
          <a:p>
            <a:pPr marL="457200" indent="614363">
              <a:buFont typeface="+mj-lt"/>
              <a:buAutoNum type="arabicPeriod"/>
            </a:pPr>
            <a:r>
              <a:rPr lang="ru-RU" sz="2000" dirty="0" smtClean="0"/>
              <a:t>У компании периодически происходят кризисы в ИТ</a:t>
            </a:r>
          </a:p>
          <a:p>
            <a:pPr marL="457200" indent="614363">
              <a:buFont typeface="+mj-lt"/>
              <a:buAutoNum type="arabicPeriod"/>
            </a:pPr>
            <a:r>
              <a:rPr lang="ru-RU" sz="2000" dirty="0" smtClean="0"/>
              <a:t>Компании  важна  скорость,  качество  и  эффективность развития  ИТ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34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Вашу  компанию  можно  отнести  к  крупному  или среднему бизнесу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До тех пор, пока все технологии компании со всеми подробностями помещаются в одной голове, об Архитектуре Предприятия думать рано. Для малого бизнеса Архитектура Предприятия как пятое колесо.</a:t>
            </a:r>
            <a:endParaRPr lang="ru-RU" sz="2000" dirty="0"/>
          </a:p>
        </p:txBody>
      </p:sp>
      <p:pic>
        <p:nvPicPr>
          <p:cNvPr id="1026" name="Picture 2" descr="http://www.voobrazenie.ru/voob/pics/181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3482974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Бизнес  компании  зависит  от  ИТ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Если в вашей компании многие бизнес‐процессы завязаны на ИТ. И развитие бизнеса невозможно без быстрой и качественной доработки ИТ. Есть целые  отрасли, которые зависят от ИТ: банки, страховщики, прочие  финансисты, сервисные компании,  госорганы, технологические  компании, энергетика, транспорт, производство и т. д.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://www.bisoutsourcing.ru/images/it-obsluzhivanie/it-avtomatizaciya-bizne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7" y="375761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1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zscomp.ru/files/articles/solutions/biznes_plan_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092357"/>
            <a:ext cx="3817936" cy="27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 Компания активно развивает ИТ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Если в компании идет более 5‐7 ИТ‐проектов или хотя бы один проект по внедрению ERP или CRM, то Архитектура Предприятия спасет от большей части переделок, ошибок, </a:t>
            </a:r>
            <a:r>
              <a:rPr lang="ru-RU" sz="2000" dirty="0" err="1" smtClean="0"/>
              <a:t>несостыковок</a:t>
            </a:r>
            <a:r>
              <a:rPr lang="ru-RU" sz="2000" dirty="0" smtClean="0"/>
              <a:t>, задержек и прочих проблем, связанных с </a:t>
            </a:r>
            <a:r>
              <a:rPr lang="ru-RU" sz="2000" dirty="0" err="1" smtClean="0"/>
              <a:t>межпроектным</a:t>
            </a:r>
            <a:r>
              <a:rPr lang="ru-RU" sz="2000" dirty="0" smtClean="0"/>
              <a:t> взаимодействием. У кого‐то  должна  быть  общая  картинка  будущего  и  понимание процесса развития. Иначе кусочки </a:t>
            </a:r>
            <a:r>
              <a:rPr lang="ru-RU" sz="2000" dirty="0" err="1" smtClean="0"/>
              <a:t>пазла</a:t>
            </a:r>
            <a:r>
              <a:rPr lang="ru-RU" sz="2000" dirty="0" smtClean="0"/>
              <a:t>, созданные в разных проектах, не сойдутся. Важно, чтобы такой человек в компании был не один.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795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 У компании периодически происходят кризисы в ИТ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000" dirty="0" smtClean="0"/>
              <a:t>Не  все  ИТ‐проекты  заканчиваются  успешно,  уложившись  в сроки и бюджет. Если руководство вашей компании устало от провалов, задержек,  превышения  бюджетов  ИТ‐проектов, то стоит задуматься о внедрении Архитектуры Предприятия.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000" dirty="0" smtClean="0"/>
              <a:t>В  информационных системах происходят сбои, которые негативно влияют на бизнес. Вплоть до остановки бизнес‐процессов. Сбои вызваны проблемами в интеграции, просчетами  в  инфраструктурных  решениях,  временными решениями и просто бардаком.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://www.computerra.ru/cio/wp-content/uploads/2013/10/crisi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1" y="4829175"/>
            <a:ext cx="270509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5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Компании важна скорость, качество и эффективность развития  ИТ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Есть компании, чей бизнес развивается со скоростью во много раз быстрее, чем привыкли </a:t>
            </a:r>
            <a:r>
              <a:rPr lang="ru-RU" sz="2000" dirty="0" err="1" smtClean="0"/>
              <a:t>айтишники</a:t>
            </a:r>
            <a:r>
              <a:rPr lang="ru-RU" sz="2000" dirty="0" smtClean="0"/>
              <a:t>. И ИТ  становятся  тормозом  в  развитии  компании. Без гармоничного  развития  всех  элементов  компании  тяжело лететь вперед. Представьте себе, в вашу карету впрягли двух коней и гигантскую черепаху. С чьей скоростью будет двигаться ваша карета?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Если из пяти критериев для вашей компании справедливы хотя бы три, сейчас самое время задуматься о внедрении Архитектуры Предприятия.</a:t>
            </a:r>
            <a:endParaRPr lang="ru-RU" sz="2000" dirty="0"/>
          </a:p>
        </p:txBody>
      </p:sp>
      <p:pic>
        <p:nvPicPr>
          <p:cNvPr id="5122" name="Picture 2" descr="http://www.5seriesblog.com/wp-content/uploads/2011/12/BMW-5er-F10-Tuning-Prior-Design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1" y="5386388"/>
            <a:ext cx="2647950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1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799974"/>
            <a:ext cx="6276975" cy="205802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В  99% случаев ИТ‐директор – спонсор архитектурной практики и архитектурных проектов. В чем его интерес? Что дает ИТ‐Директору архитектурная практика?</a:t>
            </a:r>
            <a:endParaRPr lang="en-US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</a:t>
            </a:r>
            <a:r>
              <a:rPr lang="ru-RU" sz="2000" dirty="0" smtClean="0"/>
              <a:t>Следующий шаг – разобраться с тем, как Архитектура Предприятия работает на практике.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 smtClean="0"/>
              <a:t>	Что должно появиться в компании,  чтобы  прийти  от  идей  к результатам?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</a:t>
            </a:r>
            <a:r>
              <a:rPr lang="ru-RU" sz="2000" dirty="0" smtClean="0"/>
              <a:t> Путь  от  идей  до  результатов  лежит  через  действия  конкретных людей. Для того чтобы ваша компания получила результаты от Архитектуры  Предприятия, нужно создать и развить в компании </a:t>
            </a:r>
            <a:r>
              <a:rPr lang="ru-RU" sz="2000" b="1" u="sng" dirty="0" smtClean="0"/>
              <a:t>архитектурную практику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8593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234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Нужно ли???</vt:lpstr>
      <vt:lpstr>Нужна ли Архитектура Предприятия  в вашей компании?</vt:lpstr>
      <vt:lpstr>Презентация PowerPoint</vt:lpstr>
      <vt:lpstr>Вашу  компанию  можно  отнести  к  крупному  или среднему бизнесу</vt:lpstr>
      <vt:lpstr>Бизнес  компании  зависит  от  ИТ</vt:lpstr>
      <vt:lpstr> Компания активно развивает ИТ</vt:lpstr>
      <vt:lpstr> У компании периодически происходят кризисы в ИТ</vt:lpstr>
      <vt:lpstr>Компании важна скорость, качество и эффективность развития  ИТ</vt:lpstr>
      <vt:lpstr>Презентация PowerPoint</vt:lpstr>
      <vt:lpstr>Как устроена архитектурная практика?</vt:lpstr>
      <vt:lpstr>Архитектурная практика состоит из четырех ключевых элементов:</vt:lpstr>
      <vt:lpstr>Презентация PowerPoint</vt:lpstr>
      <vt:lpstr>Архитектурный  Фреймворк</vt:lpstr>
      <vt:lpstr>Конец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Нужно ли???</dc:title>
  <dc:creator>Viv</dc:creator>
  <cp:lastModifiedBy>Viv</cp:lastModifiedBy>
  <cp:revision>11</cp:revision>
  <dcterms:created xsi:type="dcterms:W3CDTF">2013-11-04T16:33:47Z</dcterms:created>
  <dcterms:modified xsi:type="dcterms:W3CDTF">2013-11-04T17:30:55Z</dcterms:modified>
</cp:coreProperties>
</file>