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8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5CC6E1-6C37-4531-BAB1-8DBBE29992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A406264-8388-4249-A92E-9199E2046F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C0908E4-7BD5-42F1-A6E5-9E19292F25C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2DE9D4-F79D-44D6-8731-74FE145A1C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C2BA873-81F7-41CA-9C22-8CC20F2BE2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FCA3D7A-9FFC-4E67-A47A-01A392AAE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F52486-48EA-4837-B39F-1CB85514C77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7A14DEC-CB14-4BBF-9D22-2F7959949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4388B-5822-4C44-9650-16B7453CA43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8E7B9F4-3390-4C95-BFE2-06799AD99D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24A9E91-BCB8-4B8D-8AEA-92EF26487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1, 10 мин.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52753BC-FDE7-4BF2-8E7C-6B18BF5A3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D706CF-62C6-45AC-9D55-B23FE523834D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E9422C-D36D-4A87-9C4A-A7B52A9719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7F03B8A-496B-4702-9064-2AA0F1AC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3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6D21BB4-4A3C-4F52-81D1-D479B370B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13057-C2C2-42CA-A092-2F1C958422E2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8CE32C-EB5E-49E5-902A-88B0D08A23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9DA388B-10F5-4D55-BF84-BF5E0E5EB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4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88D563E-D655-4493-8E61-BECEBE0E7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CE870D-C3A0-48D8-8CF0-A88FBC9BA3E5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1AE159C-DDB3-4B38-826C-3F9B67EEF7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E141E12-16EB-4648-81BA-DCA2288C2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6EDD2F-1787-4D05-99EA-EAC3EF0F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8C09C7-4246-4A0D-BB67-2E1D807F4600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21520F-C5A1-43DF-B137-86E07EC068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B247C21-FC0E-4777-8DBC-BB19AB63C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B94CFB9-9C6C-4AD5-AE5A-2B92E4AD7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3042A8-2B1F-43A3-AB72-FA7C4F79C2CC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D6C2D79-EACA-41CF-A723-D81F04518E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F6D8684-983F-400F-A951-17FAFF5E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8E3C455-0EFC-4D58-81CB-9D5F859DA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9C8AC4-CFA2-4680-BBA5-106F86B88B45}" type="slidenum">
              <a:rPr lang="ru-RU" altLang="en-US"/>
              <a:pPr eaLnBrk="1" hangingPunct="1"/>
              <a:t>7</a:t>
            </a:fld>
            <a:endParaRPr lang="ru-R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0DCB6D1-1DB3-4B83-BCC2-E6D6914E29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8F9067E-34D4-4F27-A700-2FAE67049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7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483FC3-708A-4236-B2DA-4926E7711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F8AAA6-0CE0-4E1A-807A-0EA0289DA5B4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7AAAB66-9AAD-4486-B7AC-1B92BC2D50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4FF1A1E-B0D3-4532-8EE3-39923B3F7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4, слайд </a:t>
            </a:r>
            <a:r>
              <a:rPr lang="en-US" altLang="en-US">
                <a:latin typeface="Arial" panose="020B0604020202020204" pitchFamily="34" charset="0"/>
              </a:rPr>
              <a:t>8</a:t>
            </a:r>
            <a:r>
              <a:rPr lang="ru-RU" altLang="en-US">
                <a:latin typeface="Arial" panose="020B0604020202020204" pitchFamily="34" charset="0"/>
              </a:rPr>
              <a:t>, 1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462E593-4C52-4686-A827-9200D3C4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F7AD627-9194-4B2C-B35E-90BE27F84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E28701E-AB54-41E9-98D0-3AFFA9A24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20C123-7096-4826-ABB5-2619CB97C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F515E8-6B27-40F9-97E9-10296D021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FFEE-DF9F-4261-BCF0-FFB52A03E12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755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7754A8-9A52-4472-8384-5FC6B7F5E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6E79E8-A579-41E6-B092-9E2B538B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5149C0-1C48-4EB7-9E4D-2AB5F397A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A5EEA-690E-45BA-99BE-3DB820EFB65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1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5C132-816E-4C52-AF6E-81DDB0264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B65D34-C032-4650-9680-60903D4F44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20AF7-A52A-40CF-92D8-7B3FB2BDD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B1135-E0DE-40FF-929A-8F6572706C3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792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759E47-4A23-4065-A473-9C9D69B45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AA5D43-F8A2-4F98-B6EC-0D7A64457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A36C3F-A84F-4D48-8905-4651328CA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E694-1BDB-485B-989D-54E4FA856FD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379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3DA3F3-7428-4CBE-8E87-204C12CD2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E9F1E0-24FC-4DB5-B85F-C18356C95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0F774A-B2A0-4CF4-A4DF-C9113AC96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F6827-14B4-41C2-933F-0BAB98F6C57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5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0EF516-10A0-4FC0-85AC-5461D12BE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17929-4731-4618-9AAA-105C18DA9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F3DC6C-55AB-41D9-A17D-548C3CA6F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9B2D3-27A2-4162-90A3-57D427F0A93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93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C1637-AA9D-4772-A653-3D4755120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D5F6-45FF-4650-89DB-377FED4BA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6A6FF-9388-4D41-927A-6C2C19774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DB3C2-1995-4538-A59B-6EA50FE9E31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084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53C7DC-D042-4710-A672-72E884F2F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4D788A-59BF-464C-8F76-8B2F23CC5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FF6677-7435-4B1B-9258-0ECEA39CC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F95EE-3452-4002-9A1C-73CB36D8455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0218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5E2021-4889-44BC-A34F-00BCCAEEF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48E48B-7051-4019-A89A-01DB3EBE5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0969B3-A742-4716-8A9C-5DB3EEC3F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1577E-1C3C-4F6E-A1F4-D0394AA482D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12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0F7823-FD46-404E-BA48-B2647C4DA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839C74-6056-42E5-95D8-49419753D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57BC51-27C9-40E4-87D8-C7997CABA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5A41C-1BAC-40DB-8AEC-217193B0BB8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042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E5B47-A50F-459F-9CAD-D99B6069A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B7B37-6164-40C4-B3CC-145C963E53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2768A-6F70-4353-A8E8-59E37002A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D2A8A-2F64-49C7-B5AD-70C748C6739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3484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FCE40-1DB8-46D4-9171-B5822B611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47038-7AD8-4827-871E-36156DDF7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D3043-8B24-4109-A2E3-35D6F38F8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AC4FA-25AF-4832-A5F8-3277DEF405D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480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748D82-613F-49EA-A392-AA7D428F4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AF8602-7692-43EC-B998-15E2F4599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663FD3C-238A-4E1D-8FD1-2917E13EE0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601508F-B54B-41C2-826C-BFE71E863F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79F08C-3A3F-447F-86FE-A2F0A0CCDB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5D29DFE3-0D7D-44CF-ACBF-E7252F7C2178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FDCA6F3-4158-44A9-91CD-2DA508B1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1E75C86-F969-4032-AD68-E404ECD6A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5BD999FA-5EB0-485F-A7EA-B829F91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92DDB2-A67B-4297-9359-A44433B4323D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5394745A-572C-4913-8319-638BB4CC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Глава 2. Средства функционального программирования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936FBBD-1CE9-4A0B-BE94-575528DA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5D23310B-0EEA-44FB-B6DC-A2291F11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8" name="Text Box 19">
            <a:extLst>
              <a:ext uri="{FF2B5EF4-FFF2-40B4-BE49-F238E27FC236}">
                <a16:creationId xmlns:a16="http://schemas.microsoft.com/office/drawing/2014/main" id="{77CCDF42-787F-4AB1-A7B5-37E84E03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Функции высших порядков</a:t>
            </a:r>
          </a:p>
        </p:txBody>
      </p:sp>
      <p:sp>
        <p:nvSpPr>
          <p:cNvPr id="3079" name="Text Box 20">
            <a:extLst>
              <a:ext uri="{FF2B5EF4-FFF2-40B4-BE49-F238E27FC236}">
                <a16:creationId xmlns:a16="http://schemas.microsoft.com/office/drawing/2014/main" id="{787938E5-44DD-4752-9EB3-E1EFEC94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3168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sqr   :: 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sqr x  =  x * x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445A0A7B-53A1-4FFD-9589-B4E8819B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341438"/>
            <a:ext cx="3743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source =  [1, 2,  5,  7,  11]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94FF9C6C-9DCF-4B51-838B-B786FA29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989138"/>
            <a:ext cx="381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dest   =  [1, 4, 25, 49, 121]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28D0D91-C63D-4734-995D-5AF5632C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700213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sqr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71D3E90D-D1BE-4A11-A22D-EEE61193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20938"/>
            <a:ext cx="381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dest   =  map sqr source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B53E06E1-D93A-4FA9-B83A-993432A8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52738"/>
            <a:ext cx="705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map       ::  (Integer -&gt; Integer) -&gt; [Integer] -&gt; [Integer]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0C1F1FE-A0C0-4ECD-A024-C0102825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705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map _ []    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map f (x:ls)  =  (f x) : (map f ls)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10210045-6EE4-4D61-8F57-7D1AAAF7F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52738"/>
            <a:ext cx="705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map       ::  (a -&gt; b) -&gt; [a] -&gt; [b]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E14EAD66-F290-4D49-9606-60B2DF21D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4" y="3916214"/>
            <a:ext cx="7488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1600">
                <a:cs typeface="Arial" panose="020B0604020202020204" pitchFamily="34" charset="0"/>
              </a:rPr>
              <a:t>λ</a:t>
            </a:r>
            <a:r>
              <a:rPr lang="ru-RU" altLang="en-US" sz="1600">
                <a:cs typeface="Arial" panose="020B0604020202020204" pitchFamily="34" charset="0"/>
              </a:rPr>
              <a:t>-исчисление Черча – исчисление безымянных функций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71A2774-E2D2-4764-9291-D0545C05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4" y="4348014"/>
            <a:ext cx="5256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sqr :  </a:t>
            </a:r>
            <a:r>
              <a:rPr lang="el-GR" altLang="en-US" sz="1400" i="1">
                <a:latin typeface="Lucida Console" panose="020B0609040504020204" pitchFamily="49" charset="0"/>
              </a:rPr>
              <a:t>λ</a:t>
            </a:r>
            <a:r>
              <a:rPr lang="en-US" altLang="en-US" sz="1400" i="1">
                <a:latin typeface="Lucida Console" panose="020B0609040504020204" pitchFamily="49" charset="0"/>
              </a:rPr>
              <a:t>x.* x x</a:t>
            </a:r>
            <a:endParaRPr lang="el-GR" altLang="en-US" sz="1400">
              <a:latin typeface="Lucida Console" panose="020B0609040504020204" pitchFamily="49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630B581-A435-48AA-AD40-AAB4F007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4" y="4708376"/>
            <a:ext cx="5256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sqr = \x -&gt; (x * x)</a:t>
            </a:r>
            <a:endParaRPr lang="el-GR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/>
      <p:bldP spid="3094" grpId="0"/>
      <p:bldP spid="3095" grpId="0"/>
      <p:bldP spid="3096" grpId="0"/>
      <p:bldP spid="3097" grpId="0"/>
      <p:bldP spid="3097" grpId="1"/>
      <p:bldP spid="3098" grpId="0"/>
      <p:bldP spid="3099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CA454C3-1597-44BC-8B72-A24CD5D4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48B6AE-AF6E-41BF-A422-00837D93D0AD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7D73864B-ABE1-49E8-8367-D6B3A01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94AEFAC2-2755-4EC1-87BE-BAC7BAE6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35898159-6B93-4489-B12A-75C8BB494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80645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Более сложная функция, заданная с помощью </a:t>
            </a:r>
            <a:r>
              <a:rPr lang="el-GR" altLang="en-US" sz="1600" dirty="0">
                <a:cs typeface="Times New Roman" panose="02020603050405020304" pitchFamily="18" charset="0"/>
              </a:rPr>
              <a:t>λ</a:t>
            </a:r>
            <a:r>
              <a:rPr lang="ru-RU" altLang="en-US" sz="1600" dirty="0"/>
              <a:t>-выражения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factorial :: Integer -&gt; Integer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factorial = \n -&gt; case n of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0 -&gt; 1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n -&gt; n * factorial (n-1)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C27BBA81-894C-4B7D-A7AD-F5F01129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8840"/>
            <a:ext cx="8064500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Конструкция </a:t>
            </a:r>
            <a:r>
              <a:rPr lang="en-US" altLang="en-US" sz="1600" i="1" dirty="0"/>
              <a:t>case</a:t>
            </a:r>
            <a:r>
              <a:rPr lang="en-US" altLang="en-US" sz="1600" dirty="0"/>
              <a:t> – </a:t>
            </a:r>
            <a:r>
              <a:rPr lang="ru-RU" altLang="en-US" sz="1600" dirty="0"/>
              <a:t>общая форма задания выбора по образцу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case </a:t>
            </a:r>
            <a:r>
              <a:rPr lang="en-US" altLang="en-US" sz="1400" i="1" dirty="0">
                <a:latin typeface="Lucida Console" panose="020B0609040504020204" pitchFamily="49" charset="0"/>
              </a:rPr>
              <a:t>expr</a:t>
            </a:r>
            <a:r>
              <a:rPr lang="en-US" altLang="en-US" sz="1400" dirty="0">
                <a:latin typeface="Lucida Console" panose="020B0609040504020204" pitchFamily="49" charset="0"/>
              </a:rPr>
              <a:t> of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     </a:t>
            </a:r>
            <a:r>
              <a:rPr lang="en-US" altLang="en-US" sz="1400" i="1" dirty="0">
                <a:latin typeface="Lucida Console" panose="020B0609040504020204" pitchFamily="49" charset="0"/>
              </a:rPr>
              <a:t>patt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1</a:t>
            </a:r>
            <a:r>
              <a:rPr lang="en-US" altLang="en-US" sz="1400" dirty="0">
                <a:latin typeface="Lucida Console" panose="020B0609040504020204" pitchFamily="49" charset="0"/>
              </a:rPr>
              <a:t> | </a:t>
            </a:r>
            <a:r>
              <a:rPr lang="en-US" altLang="en-US" sz="1400" i="1" dirty="0">
                <a:latin typeface="Lucida Console" panose="020B0609040504020204" pitchFamily="49" charset="0"/>
              </a:rPr>
              <a:t>cond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11</a:t>
            </a:r>
            <a:r>
              <a:rPr lang="en-US" altLang="en-US" sz="1400" dirty="0">
                <a:latin typeface="Lucida Console" panose="020B0609040504020204" pitchFamily="49" charset="0"/>
              </a:rPr>
              <a:t> -&gt; </a:t>
            </a:r>
            <a:r>
              <a:rPr lang="en-US" altLang="en-US" sz="1400" i="1" dirty="0">
                <a:latin typeface="Lucida Console" panose="020B0609040504020204" pitchFamily="49" charset="0"/>
              </a:rPr>
              <a:t>expr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11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aseline="-20000" dirty="0">
                <a:latin typeface="Lucida Console" panose="020B0609040504020204" pitchFamily="49" charset="0"/>
              </a:rPr>
              <a:t>                </a:t>
            </a:r>
            <a:r>
              <a:rPr lang="en-US" altLang="en-US" sz="1400" dirty="0">
                <a:latin typeface="Lucida Console" panose="020B0609040504020204" pitchFamily="49" charset="0"/>
              </a:rPr>
              <a:t>| </a:t>
            </a:r>
            <a:r>
              <a:rPr lang="en-US" altLang="en-US" sz="1400" i="1" dirty="0">
                <a:latin typeface="Lucida Console" panose="020B0609040504020204" pitchFamily="49" charset="0"/>
              </a:rPr>
              <a:t>cond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12</a:t>
            </a:r>
            <a:r>
              <a:rPr lang="en-US" altLang="en-US" sz="1400" dirty="0">
                <a:latin typeface="Lucida Console" panose="020B0609040504020204" pitchFamily="49" charset="0"/>
              </a:rPr>
              <a:t> -&gt; </a:t>
            </a:r>
            <a:r>
              <a:rPr lang="en-US" altLang="en-US" sz="1400" i="1" dirty="0">
                <a:latin typeface="Lucida Console" panose="020B0609040504020204" pitchFamily="49" charset="0"/>
              </a:rPr>
              <a:t>expr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12 </a:t>
            </a:r>
            <a:r>
              <a:rPr lang="en-US" altLang="en-US" sz="1400" dirty="0">
                <a:latin typeface="Lucida Console" panose="020B0609040504020204" pitchFamily="49" charset="0"/>
              </a:rPr>
              <a:t>...</a:t>
            </a:r>
            <a:endParaRPr lang="en-US" altLang="en-US" sz="1400" baseline="-20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     </a:t>
            </a:r>
            <a:r>
              <a:rPr lang="en-US" altLang="en-US" sz="1400" i="1" dirty="0">
                <a:latin typeface="Lucida Console" panose="020B0609040504020204" pitchFamily="49" charset="0"/>
              </a:rPr>
              <a:t>patt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2</a:t>
            </a:r>
            <a:r>
              <a:rPr lang="en-US" altLang="en-US" sz="1400" dirty="0">
                <a:latin typeface="Lucida Console" panose="020B0609040504020204" pitchFamily="49" charset="0"/>
              </a:rPr>
              <a:t> | </a:t>
            </a:r>
            <a:r>
              <a:rPr lang="en-US" altLang="en-US" sz="1400" i="1" dirty="0">
                <a:latin typeface="Lucida Console" panose="020B0609040504020204" pitchFamily="49" charset="0"/>
              </a:rPr>
              <a:t>cond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21</a:t>
            </a:r>
            <a:r>
              <a:rPr lang="en-US" altLang="en-US" sz="1400" dirty="0">
                <a:latin typeface="Lucida Console" panose="020B0609040504020204" pitchFamily="49" charset="0"/>
              </a:rPr>
              <a:t> -&gt; </a:t>
            </a:r>
            <a:r>
              <a:rPr lang="en-US" altLang="en-US" sz="1400" i="1" dirty="0">
                <a:latin typeface="Lucida Console" panose="020B0609040504020204" pitchFamily="49" charset="0"/>
              </a:rPr>
              <a:t>expr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21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aseline="-20000" dirty="0">
                <a:latin typeface="Lucida Console" panose="020B0609040504020204" pitchFamily="49" charset="0"/>
              </a:rPr>
              <a:t>                </a:t>
            </a:r>
            <a:r>
              <a:rPr lang="en-US" altLang="en-US" sz="1400" dirty="0">
                <a:latin typeface="Lucida Console" panose="020B0609040504020204" pitchFamily="49" charset="0"/>
              </a:rPr>
              <a:t>| </a:t>
            </a:r>
            <a:r>
              <a:rPr lang="en-US" altLang="en-US" sz="1400" i="1" dirty="0">
                <a:latin typeface="Lucida Console" panose="020B0609040504020204" pitchFamily="49" charset="0"/>
              </a:rPr>
              <a:t>cond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22</a:t>
            </a:r>
            <a:r>
              <a:rPr lang="en-US" altLang="en-US" sz="1400" dirty="0">
                <a:latin typeface="Lucida Console" panose="020B0609040504020204" pitchFamily="49" charset="0"/>
              </a:rPr>
              <a:t> -&gt; </a:t>
            </a:r>
            <a:r>
              <a:rPr lang="en-US" altLang="en-US" sz="1400" i="1" dirty="0">
                <a:latin typeface="Lucida Console" panose="020B0609040504020204" pitchFamily="49" charset="0"/>
              </a:rPr>
              <a:t>expr</a:t>
            </a:r>
            <a:r>
              <a:rPr lang="en-US" altLang="en-US" sz="1400" baseline="-20000" dirty="0">
                <a:latin typeface="Lucida Console" panose="020B0609040504020204" pitchFamily="49" charset="0"/>
              </a:rPr>
              <a:t>22 </a:t>
            </a:r>
            <a:r>
              <a:rPr lang="en-US" altLang="en-US" sz="1400" dirty="0">
                <a:latin typeface="Lucida Console" panose="020B0609040504020204" pitchFamily="49" charset="0"/>
              </a:rPr>
              <a:t>...</a:t>
            </a:r>
            <a:endParaRPr lang="en-US" altLang="en-US" sz="1400" baseline="-20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     ...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4">
            <a:extLst>
              <a:ext uri="{FF2B5EF4-FFF2-40B4-BE49-F238E27FC236}">
                <a16:creationId xmlns:a16="http://schemas.microsoft.com/office/drawing/2014/main" id="{8B415EB3-6CB4-4764-8808-680BB2CA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3F92D6-6179-4626-9A3F-0BAF8D3A8B91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D35CA97B-50C1-4789-B50A-55FC31A6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1023C461-E3B0-45BA-B927-FAADA9E77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6149" name="Text Box 6">
            <a:extLst>
              <a:ext uri="{FF2B5EF4-FFF2-40B4-BE49-F238E27FC236}">
                <a16:creationId xmlns:a16="http://schemas.microsoft.com/office/drawing/2014/main" id="{4698355B-40D6-43C1-9FF7-2844300F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Еще один пример функции высшего порядка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DA3DC0FB-D212-4B2E-90C4-2F03C3B5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3743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source =  [              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8E7CAD3B-25EE-4705-A476-C87C7736F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25538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0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B736A5CF-54C4-4692-91E6-3667B12A3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1255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70E11C92-911D-43D2-A291-6862D1BC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1125538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7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70FD8461-6B45-4752-8813-CFA77E0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1255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CECEB354-C727-430C-B65C-3357BF15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1125538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EA1BE998-B73C-4772-88A5-B4E178C8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125538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4EFDAEC5-BCBA-46BC-847C-DFB617006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1125538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,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DE6CA449-903D-409F-8C68-E8895D51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125538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func =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CDB8A7E6-A02D-43E0-82FB-1BE88F24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2553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seed =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D0B20841-97DD-4AE5-99C0-22E56FDC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125538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AE19E772-C36C-432E-B21C-13617D53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628775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B8487215-7EED-46E8-B391-25D7B5A2D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628775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5294D20D-84B1-4058-AC9F-8FC4CE50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125538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(+)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E609A171-8366-4777-9237-02A8181C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25538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0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FC5112BC-5D83-4EB6-8892-5601FF329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125538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,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7EDBDABD-15B4-4D1A-86ED-800C86E4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628775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89C3436D-27F0-4583-9FF3-BF05EBF8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125538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,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0984F0C9-97CE-4DF6-9569-0F3AB38E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1628775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CB77C69E-FD22-456A-8CEB-E408DC3DB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125538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,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AB987E6C-0C3F-4842-B287-1788F902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1628775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+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7FEFBE4E-4A36-4E62-B288-E8E8E0B10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628775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=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5A9D4CDC-B07E-4CBF-8170-DD644D12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6287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319A267D-DE11-479E-9ECB-E64BF7D0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6287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18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BEE85771-B45D-465F-85A6-2A21E8BDD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6287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23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491A2D75-0F5F-44CC-A6AA-F7DBF2ED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6287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DC479B6F-4995-4328-A99F-0AA8E6CD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6287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26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D0BF8C8A-B8AB-47A8-B001-90F16230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05038"/>
            <a:ext cx="1439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func =  (:)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BD57106A-17BD-4AE4-94BF-A4B74234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205038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seed = []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23" name="Text Box 39">
            <a:extLst>
              <a:ext uri="{FF2B5EF4-FFF2-40B4-BE49-F238E27FC236}">
                <a16:creationId xmlns:a16="http://schemas.microsoft.com/office/drawing/2014/main" id="{3905FBE6-6CBA-4929-8F17-1D4CFF94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08275"/>
            <a:ext cx="662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 : (2 : (5 : (7 : (11 : []))))  =  [1, 2, 5, 7, 11] 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424" name="Text Box 40">
            <a:extLst>
              <a:ext uri="{FF2B5EF4-FFF2-40B4-BE49-F238E27FC236}">
                <a16:creationId xmlns:a16="http://schemas.microsoft.com/office/drawing/2014/main" id="{EAE0C84E-7B11-40F8-9D50-4A0493EE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784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foldr  ::  (a -&gt; b -&gt; b) -&gt; b -&gt; [a] -&gt; b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foldr func seed []      =  seed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foldr func seed (x:ls)  =  func x (foldr func seed ls)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F9D477D3-9E8B-40FA-B7D2-E2F60AE8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9" y="4495651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factorial    ::  Integer -&gt; Integer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factorial n  =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(*) 1 [1..n]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66DBAFDC-0F7A-47DF-8F16-891D52B2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4075623"/>
            <a:ext cx="807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Один пример использования функции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foldr</a:t>
            </a:r>
            <a:r>
              <a:rPr lang="en-US" altLang="en-US" sz="1600" dirty="0"/>
              <a:t>:</a:t>
            </a:r>
            <a:endParaRPr lang="el-GR" alt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2283 0.072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6284 0.0722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11024 0.07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59259E-6 L 0.08681 0.072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361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4722 0.0722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361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01996 0.072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361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01163 0.0722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2" grpId="1"/>
      <p:bldP spid="16393" grpId="0"/>
      <p:bldP spid="16394" grpId="0"/>
      <p:bldP spid="16395" grpId="0"/>
      <p:bldP spid="16396" grpId="0"/>
      <p:bldP spid="16397" grpId="0"/>
      <p:bldP spid="16400" grpId="0"/>
      <p:bldP spid="16402" grpId="0"/>
      <p:bldP spid="16403" grpId="0"/>
      <p:bldP spid="16404" grpId="0"/>
      <p:bldP spid="16404" grpId="1"/>
      <p:bldP spid="16404" grpId="2"/>
      <p:bldP spid="16405" grpId="0"/>
      <p:bldP spid="16406" grpId="0"/>
      <p:bldP spid="16407" grpId="0"/>
      <p:bldP spid="16408" grpId="0"/>
      <p:bldP spid="16409" grpId="0"/>
      <p:bldP spid="16410" grpId="0"/>
      <p:bldP spid="16411" grpId="0"/>
      <p:bldP spid="16412" grpId="0"/>
      <p:bldP spid="16413" grpId="0"/>
      <p:bldP spid="16414" grpId="0"/>
      <p:bldP spid="16415" grpId="0"/>
      <p:bldP spid="16416" grpId="0"/>
      <p:bldP spid="16416" grpId="1"/>
      <p:bldP spid="16417" grpId="0"/>
      <p:bldP spid="16417" grpId="1"/>
      <p:bldP spid="16418" grpId="0"/>
      <p:bldP spid="16418" grpId="1"/>
      <p:bldP spid="16419" grpId="0"/>
      <p:bldP spid="16419" grpId="1"/>
      <p:bldP spid="16420" grpId="0"/>
      <p:bldP spid="16421" grpId="0"/>
      <p:bldP spid="16422" grpId="0"/>
      <p:bldP spid="16423" grpId="0"/>
      <p:bldP spid="16424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43E67E5-3DCB-4FAB-960B-6E1CA2E1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0B307-50B8-4FD3-A557-A7E5F8E06059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3F73ED1A-0230-4D06-9D7B-15126A63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id="{74EA7C6A-33C1-4C6D-AF03-4ED91B18A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658E6F5F-824B-483B-855A-B7F339C0F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 помощью функций высшего порядка можно программировать.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33E83DB8-6C97-4C2B-B642-92A3B293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0728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search         ::  (Eq a) =&gt; a -&gt; [a] -&gt; Bool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search e list  =   foldr (||) False (map (\x -&gt; x == e) list)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C421A52D-FBAA-429A-BB7B-287C4E74A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6990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search 5 [1, 2, 5, 7, 11]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91EF523D-9185-4C64-B5C3-201134AB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85590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foldr (||) False (map (\x -&gt; x == 5) [1, 2, 5, 7, 11])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E2A2BF7E-91E5-43D7-B782-A16DA78B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15778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foldr (||) False [False, False, True, False, False]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9C75B79B-F158-43D4-8ACD-7AEC4F8B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45965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False || (False || (True || (False || (False || False))))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6EF5E651-12A2-4BD9-91F3-9ECF5180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83138"/>
            <a:ext cx="82089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join1              ::  [a] -&gt;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join1 [] list      =   list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join1 (x:ls) list  =   x : (join1 ls list)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A708438F-2F6E-4B50-BEB6-8A977BB5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75300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join2            ::  [a] -&gt;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join2 lis1 lis2  =   foldr (:) lis2 lis1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27A35F9E-10D4-4AB3-AA88-C6C4879D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7615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True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D8B72966-2769-455A-87C5-E8EA0E9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67" y="2719758"/>
            <a:ext cx="8208963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anyOldStyle</a:t>
            </a:r>
            <a:r>
              <a:rPr lang="en-US" altLang="en-US" sz="1400" dirty="0">
                <a:latin typeface="Lucida Console" panose="020B0609040504020204" pitchFamily="49" charset="0"/>
              </a:rPr>
              <a:t>            ::  (a -&gt; Bool) -&gt; [a] -&gt; Bool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anyOldStyle</a:t>
            </a:r>
            <a:r>
              <a:rPr lang="en-US" altLang="en-US" sz="1400" dirty="0">
                <a:latin typeface="Lucida Console" panose="020B0609040504020204" pitchFamily="49" charset="0"/>
              </a:rPr>
              <a:t> _ []       =   False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anyOldStyle</a:t>
            </a:r>
            <a:r>
              <a:rPr lang="en-US" altLang="en-US" sz="1400" dirty="0">
                <a:latin typeface="Lucida Console" panose="020B0609040504020204" pitchFamily="49" charset="0"/>
              </a:rPr>
              <a:t> f (</a:t>
            </a:r>
            <a:r>
              <a:rPr lang="en-US" altLang="en-US" sz="1400" dirty="0" err="1">
                <a:latin typeface="Lucida Console" panose="020B0609040504020204" pitchFamily="49" charset="0"/>
              </a:rPr>
              <a:t>x:ls</a:t>
            </a:r>
            <a:r>
              <a:rPr lang="en-US" altLang="en-US" sz="1400" dirty="0">
                <a:latin typeface="Lucida Console" panose="020B0609040504020204" pitchFamily="49" charset="0"/>
              </a:rPr>
              <a:t>)   =   f x || (</a:t>
            </a:r>
            <a:r>
              <a:rPr lang="en-US" altLang="en-US" sz="1400" dirty="0" err="1">
                <a:latin typeface="Lucida Console" panose="020B0609040504020204" pitchFamily="49" charset="0"/>
              </a:rPr>
              <a:t>anyOldStyle</a:t>
            </a:r>
            <a:r>
              <a:rPr lang="en-US" altLang="en-US" sz="1400" dirty="0">
                <a:latin typeface="Lucida Console" panose="020B0609040504020204" pitchFamily="49" charset="0"/>
              </a:rPr>
              <a:t> f ls)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FAF38D0-4066-4DD5-A519-A78659051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10769"/>
            <a:ext cx="8208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any            ::  (a -&gt; Bool) -&gt; [a] -&gt; Bool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any f list     =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(\x b -&gt; f x || b) False list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420FEFD8-0E3D-4800-B60B-777D402A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13237"/>
            <a:ext cx="8208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all            ::  (a -&gt; Bool) -&gt; [a] -&gt; Bool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all f list     =   foldr (\x b -&gt; f x &amp;&amp; b) True list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B4923594-2BB6-42C4-A34D-7A59C240F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18013"/>
            <a:ext cx="82089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search e list     =   any (\x -&gt; x == e) list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  <p:bldP spid="18443" grpId="0"/>
      <p:bldP spid="18444" grpId="0"/>
      <p:bldP spid="18445" grpId="0"/>
      <p:bldP spid="18446" grpId="0"/>
      <p:bldP spid="18447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A950285-E561-44B2-8ED3-84FEA81A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DB96AD-1C8C-4A67-A59E-7D041669611A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65EF78F5-D538-4F67-990E-938BEFB4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9D84D9AF-3AF5-4050-A92F-4F5F5464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497BB420-C3A9-4FD3-BE30-B6536ED2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Еще несколько полезных функций высших порядков.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20910F8E-F718-488B-AECF-4350EDEE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79200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-- </a:t>
            </a:r>
            <a:r>
              <a:rPr lang="ru-RU" altLang="en-US" sz="1400">
                <a:latin typeface="Lucida Console" panose="020B0609040504020204" pitchFamily="49" charset="0"/>
              </a:rPr>
              <a:t>"левая вставка" – еще один способ свертки списка</a:t>
            </a:r>
            <a:endParaRPr lang="en-US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foldl                ::  (b -&gt; a -&gt; b) -&gt; b -&gt; [a] -&gt; b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foldl _ seed []      =  seed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foldl f seed (x:ls)  =  foldl f (f seed x)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04DCD52C-59AE-4DC3-A712-23517BC09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79200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reverse       :: 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 list  =   foldl app [] list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where app l x  =  x:l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D5B19319-58CE-482F-9C21-527DEFE0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792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flip    ::  (a -&gt; b -&gt; c) -&gt; (b -&gt; a -&gt; c)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flip f  =   f' where f' x y = f y x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540FA52F-0EAE-42F0-B2E6-B2689941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57563"/>
            <a:ext cx="792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reverse       :: 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 list  =   foldl (flip (:)) [] list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77B56756-559C-4E45-A131-91FBBC52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792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          ::  (b -&gt; c) -&gt; (a -&gt; b) -&gt; (a -&gt; c)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=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fg</a:t>
            </a:r>
            <a:r>
              <a:rPr lang="en-US" altLang="en-US" sz="1400" dirty="0">
                <a:latin typeface="Lucida Console" panose="020B0609040504020204" pitchFamily="49" charset="0"/>
              </a:rPr>
              <a:t> where </a:t>
            </a:r>
            <a:r>
              <a:rPr lang="en-US" altLang="en-US" sz="1400" dirty="0" err="1">
                <a:latin typeface="Lucida Console" panose="020B0609040504020204" pitchFamily="49" charset="0"/>
              </a:rPr>
              <a:t>fg</a:t>
            </a:r>
            <a:r>
              <a:rPr lang="en-US" altLang="en-US" sz="1400" dirty="0">
                <a:latin typeface="Lucida Console" panose="020B0609040504020204" pitchFamily="49" charset="0"/>
              </a:rPr>
              <a:t> x = f (g x)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D0ECE6BA-64A0-4EFC-9B93-42513A15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79200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sqr     ::  (Num a) =&gt; a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sqr a   =   a *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power4  ::  (Num a) =&gt; a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power4  =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21B6AF31-F976-495B-A0BF-96D8A967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18113"/>
            <a:ext cx="1728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comp sqr sqr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7D3FEB36-6948-4901-9E11-44E33DD8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18113"/>
            <a:ext cx="1728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sqr . sqr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067A5EBE-42F5-4007-86D2-E96D9A73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comp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comp f g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8CFCECE-C5EB-4941-BC3A-3299D01E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(.)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 . g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0" grpId="1"/>
      <p:bldP spid="19471" grpId="0"/>
      <p:bldP spid="19472" grpId="0"/>
      <p:bldP spid="19472" grpId="1"/>
      <p:bldP spid="19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54F2B42F-738B-4A51-8400-DAABC715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C33DCF-7BFA-422B-8281-811A4D0A9950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6751DDA2-4759-46C7-BA03-7CEC19CBB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5BB1BFDF-7E26-40CA-9EDD-235BCBD9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0EFA05A5-A949-4474-816C-A05CFD7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Обработка списков с помощью функций высших порядков.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3FCA535D-BAC0-4830-A9B6-2B0230A3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79200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400" dirty="0">
                <a:latin typeface="+mn-lt"/>
              </a:rPr>
              <a:t>Варианты  функций  </a:t>
            </a:r>
            <a:r>
              <a:rPr lang="en-US" sz="1400" dirty="0">
                <a:latin typeface="Lucida Console" pitchFamily="49" charset="0"/>
              </a:rPr>
              <a:t>take, drop, </a:t>
            </a:r>
            <a:r>
              <a:rPr lang="en-US" sz="1400" dirty="0" err="1">
                <a:latin typeface="Lucida Console" pitchFamily="49" charset="0"/>
              </a:rPr>
              <a:t>splitAt</a:t>
            </a:r>
            <a:r>
              <a:rPr lang="ru-RU" sz="1400" dirty="0">
                <a:latin typeface="+mn-lt"/>
              </a:rPr>
              <a:t> 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12C6AA07-6415-43A1-987D-39372A35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33488"/>
            <a:ext cx="79200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takeWhile :: (a -&gt; Bool) -&gt; [a] -&gt; [a]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takeWhile _ [] = []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takeWhile f (x:lst) | f x       = x : takeWhile f lst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                  | otherwise = []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C82BB458-6AB9-4720-814D-FA990C48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79200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take 5 [3,2,4,5,7,3,8,1,9]  -&gt;  [3,2,4,5,7]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takeWhile (\x -&gt; x &lt;= 5) [3,2,4,5,7,3,8,1,9]  -&gt;  [3,2,4,5]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159CC96F-3B80-4031-994F-7CE47C8A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79200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dropWhile :: (a -&gt; Bool) -&gt; [a] -&gt; [a]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dropWhile _ [] = []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dropWhile f list@(x:lst) | f x       = dropWhile f lst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                       | otherwise = list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B3E1D7F-6076-4CA7-8B46-5EB50F24E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79200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drop 5 [3,2,4,5,7,3,8,1,9]  -&gt;  [3,8,1,9]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dropWhile (\x -&gt; x &lt;= 5) [3,2,4,5,7,3,8,1,9]  -&gt;  [7,3,8,1,9]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4F8B6F9-3AEB-43F3-91B7-F43FBC21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19600"/>
            <a:ext cx="82089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span :: (a -&gt; Bool) -&gt; [a] -&gt; ([a],[a])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span _ [] = ([],[])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span f list@(x:lst) | f x = let (fst, snd) = span f lst in (x:fst, snd)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                  | otherwise = ([], list)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A4BDD5D1-797D-4429-B488-53B045F0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26075"/>
            <a:ext cx="7920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splitAt 5 [3,2,4,5,7,3,8,1,9]  -&gt;  ([3,2,4,5,7], [3,8,1,9])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span (\x -&gt; x &lt;= 5) [3,2,4,5,7,3,8,1,9]  -&gt;  ([3,2,4,5], [7,3,8,1,9])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7F1FEFAC-1E50-4CA4-9A98-FB81F5C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D47131-0D02-4159-A1FA-CECD91825229}" type="slidenum">
              <a:rPr lang="ru-RU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A577ABE3-D235-439E-ABAD-5EB11181B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720E781B-20D1-4A52-A11E-2A9EC34E0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D57E1A08-12B8-4060-A5CF-F1F6B585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Свертки сложных структур данных.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0246" name="Text Box 7">
            <a:extLst>
              <a:ext uri="{FF2B5EF4-FFF2-40B4-BE49-F238E27FC236}">
                <a16:creationId xmlns:a16="http://schemas.microsoft.com/office/drawing/2014/main" id="{342E2A69-E5C6-4300-BA67-156F6E34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Node (Tree a) a (Tree a)</a:t>
            </a:r>
          </a:p>
        </p:txBody>
      </p:sp>
      <p:grpSp>
        <p:nvGrpSpPr>
          <p:cNvPr id="10247" name="Group 8">
            <a:extLst>
              <a:ext uri="{FF2B5EF4-FFF2-40B4-BE49-F238E27FC236}">
                <a16:creationId xmlns:a16="http://schemas.microsoft.com/office/drawing/2014/main" id="{16F80BD9-4FF2-4372-95F7-1FD8F77A51B5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908050"/>
            <a:ext cx="2362200" cy="2057400"/>
            <a:chOff x="3744" y="672"/>
            <a:chExt cx="1488" cy="1296"/>
          </a:xfrm>
        </p:grpSpPr>
        <p:sp>
          <p:nvSpPr>
            <p:cNvPr id="10254" name="Oval 9">
              <a:extLst>
                <a:ext uri="{FF2B5EF4-FFF2-40B4-BE49-F238E27FC236}">
                  <a16:creationId xmlns:a16="http://schemas.microsoft.com/office/drawing/2014/main" id="{EFE3D4B1-5E7D-4225-9AB9-2ED035BE3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  <a:endParaRPr lang="ru-RU" altLang="en-US"/>
            </a:p>
          </p:txBody>
        </p:sp>
        <p:sp>
          <p:nvSpPr>
            <p:cNvPr id="10255" name="Oval 10">
              <a:extLst>
                <a:ext uri="{FF2B5EF4-FFF2-40B4-BE49-F238E27FC236}">
                  <a16:creationId xmlns:a16="http://schemas.microsoft.com/office/drawing/2014/main" id="{872FC27E-2A6D-44C7-90F9-914741BE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  <a:endParaRPr lang="ru-RU" altLang="en-US"/>
            </a:p>
          </p:txBody>
        </p:sp>
        <p:sp>
          <p:nvSpPr>
            <p:cNvPr id="10256" name="Oval 11">
              <a:extLst>
                <a:ext uri="{FF2B5EF4-FFF2-40B4-BE49-F238E27FC236}">
                  <a16:creationId xmlns:a16="http://schemas.microsoft.com/office/drawing/2014/main" id="{9B9A335F-EE0C-431D-BC55-524322B9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  <a:endParaRPr lang="ru-RU" altLang="en-US"/>
            </a:p>
          </p:txBody>
        </p:sp>
        <p:sp>
          <p:nvSpPr>
            <p:cNvPr id="10257" name="Oval 12">
              <a:extLst>
                <a:ext uri="{FF2B5EF4-FFF2-40B4-BE49-F238E27FC236}">
                  <a16:creationId xmlns:a16="http://schemas.microsoft.com/office/drawing/2014/main" id="{86E599A8-DE05-48E0-AB86-F07E73A1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</a:t>
              </a:r>
              <a:endParaRPr lang="ru-RU" altLang="en-US"/>
            </a:p>
          </p:txBody>
        </p:sp>
        <p:sp>
          <p:nvSpPr>
            <p:cNvPr id="10258" name="Oval 13">
              <a:extLst>
                <a:ext uri="{FF2B5EF4-FFF2-40B4-BE49-F238E27FC236}">
                  <a16:creationId xmlns:a16="http://schemas.microsoft.com/office/drawing/2014/main" id="{29B0DD61-7898-4D70-A2E8-16984C4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endParaRPr lang="ru-RU" altLang="en-US"/>
            </a:p>
          </p:txBody>
        </p:sp>
        <p:sp>
          <p:nvSpPr>
            <p:cNvPr id="10259" name="Oval 14">
              <a:extLst>
                <a:ext uri="{FF2B5EF4-FFF2-40B4-BE49-F238E27FC236}">
                  <a16:creationId xmlns:a16="http://schemas.microsoft.com/office/drawing/2014/main" id="{AAC95DE9-C9D7-424B-95DC-4B251DE1A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</a:t>
              </a:r>
              <a:endParaRPr lang="ru-RU" altLang="en-US"/>
            </a:p>
          </p:txBody>
        </p:sp>
        <p:cxnSp>
          <p:nvCxnSpPr>
            <p:cNvPr id="10260" name="AutoShape 15">
              <a:extLst>
                <a:ext uri="{FF2B5EF4-FFF2-40B4-BE49-F238E27FC236}">
                  <a16:creationId xmlns:a16="http://schemas.microsoft.com/office/drawing/2014/main" id="{A141A960-0673-4E80-A625-8C0E1FB4DF19}"/>
                </a:ext>
              </a:extLst>
            </p:cNvPr>
            <p:cNvCxnSpPr>
              <a:cxnSpLocks noChangeShapeType="1"/>
              <a:stCxn id="10254" idx="3"/>
              <a:endCxn id="10255" idx="7"/>
            </p:cNvCxnSpPr>
            <p:nvPr/>
          </p:nvCxnSpPr>
          <p:spPr bwMode="auto">
            <a:xfrm flipH="1">
              <a:off x="4100" y="836"/>
              <a:ext cx="296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1" name="AutoShape 16">
              <a:extLst>
                <a:ext uri="{FF2B5EF4-FFF2-40B4-BE49-F238E27FC236}">
                  <a16:creationId xmlns:a16="http://schemas.microsoft.com/office/drawing/2014/main" id="{EF1ABA16-D932-4EB2-A42F-9B9929E26834}"/>
                </a:ext>
              </a:extLst>
            </p:cNvPr>
            <p:cNvCxnSpPr>
              <a:cxnSpLocks noChangeShapeType="1"/>
              <a:stCxn id="10254" idx="5"/>
              <a:endCxn id="10256" idx="1"/>
            </p:cNvCxnSpPr>
            <p:nvPr/>
          </p:nvCxnSpPr>
          <p:spPr bwMode="auto">
            <a:xfrm>
              <a:off x="4532" y="836"/>
              <a:ext cx="296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2" name="AutoShape 17">
              <a:extLst>
                <a:ext uri="{FF2B5EF4-FFF2-40B4-BE49-F238E27FC236}">
                  <a16:creationId xmlns:a16="http://schemas.microsoft.com/office/drawing/2014/main" id="{513A5001-A83F-4B80-A44A-B2D0DD89BB34}"/>
                </a:ext>
              </a:extLst>
            </p:cNvPr>
            <p:cNvCxnSpPr>
              <a:cxnSpLocks noChangeShapeType="1"/>
              <a:stCxn id="10256" idx="5"/>
              <a:endCxn id="10259" idx="0"/>
            </p:cNvCxnSpPr>
            <p:nvPr/>
          </p:nvCxnSpPr>
          <p:spPr bwMode="auto">
            <a:xfrm>
              <a:off x="4964" y="1364"/>
              <a:ext cx="172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3" name="AutoShape 18">
              <a:extLst>
                <a:ext uri="{FF2B5EF4-FFF2-40B4-BE49-F238E27FC236}">
                  <a16:creationId xmlns:a16="http://schemas.microsoft.com/office/drawing/2014/main" id="{DFE30588-66A6-4A38-A411-3C249D2FADDF}"/>
                </a:ext>
              </a:extLst>
            </p:cNvPr>
            <p:cNvCxnSpPr>
              <a:cxnSpLocks noChangeShapeType="1"/>
              <a:stCxn id="10256" idx="3"/>
              <a:endCxn id="10258" idx="0"/>
            </p:cNvCxnSpPr>
            <p:nvPr/>
          </p:nvCxnSpPr>
          <p:spPr bwMode="auto">
            <a:xfrm flipH="1">
              <a:off x="4704" y="1364"/>
              <a:ext cx="124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4" name="AutoShape 19">
              <a:extLst>
                <a:ext uri="{FF2B5EF4-FFF2-40B4-BE49-F238E27FC236}">
                  <a16:creationId xmlns:a16="http://schemas.microsoft.com/office/drawing/2014/main" id="{69A139CA-3A5A-4D68-B92B-41671C3DDA55}"/>
                </a:ext>
              </a:extLst>
            </p:cNvPr>
            <p:cNvCxnSpPr>
              <a:cxnSpLocks noChangeShapeType="1"/>
              <a:stCxn id="10255" idx="3"/>
              <a:endCxn id="10257" idx="0"/>
            </p:cNvCxnSpPr>
            <p:nvPr/>
          </p:nvCxnSpPr>
          <p:spPr bwMode="auto">
            <a:xfrm flipH="1">
              <a:off x="3840" y="1364"/>
              <a:ext cx="124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00" name="Text Box 20">
            <a:extLst>
              <a:ext uri="{FF2B5EF4-FFF2-40B4-BE49-F238E27FC236}">
                <a16:creationId xmlns:a16="http://schemas.microsoft.com/office/drawing/2014/main" id="{B233D348-534A-4BAA-A842-EADB49A8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44196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>
                <a:latin typeface="Lucida Console" panose="020B0609040504020204" pitchFamily="49" charset="0"/>
              </a:rPr>
              <a:t>Правосторонний обход этого дерева: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F, C, E, A, B, D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765AC4B-E5CD-4D12-B10D-1F6919B0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52562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>
                <a:latin typeface="Lucida Console" panose="020B0609040504020204" pitchFamily="49" charset="0"/>
              </a:rPr>
              <a:t>Функция, осуществляющая свертку в порядке правостороннего обхода:</a:t>
            </a:r>
            <a:endParaRPr lang="en-US" altLang="en-US" sz="1400">
              <a:latin typeface="Lucida Console" panose="020B0609040504020204" pitchFamily="49" charset="0"/>
            </a:endParaRP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E9F545CD-8CA0-4E9F-9C73-5C576844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82089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foldTree  ::  (a -&gt; b -&gt; b) -&gt; b -&gt; Tree a -&gt; b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foldTree _ seed Empty           =  seed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foldTree f seed (Node t1 n t2)  =  foldTree f (f n (foldTree f seed t2)) t1</a:t>
            </a:r>
          </a:p>
        </p:txBody>
      </p:sp>
      <p:sp>
        <p:nvSpPr>
          <p:cNvPr id="10251" name="Text Box 23">
            <a:extLst>
              <a:ext uri="{FF2B5EF4-FFF2-40B4-BE49-F238E27FC236}">
                <a16:creationId xmlns:a16="http://schemas.microsoft.com/office/drawing/2014/main" id="{F1D442F0-28C4-42E3-991A-0B4E7C25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08050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t1 =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118CA007-2674-4F02-91DA-CE258723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8064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foldTree (++) seed t1  =&gt;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D ++ (B ++ (A ++ (E ++ (C ++ (F ++ seed)))))</a:t>
            </a: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930C1B87-E42D-4567-BB07-31A964C3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813593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>
                <a:latin typeface="Lucida Console" panose="020B0609040504020204" pitchFamily="49" charset="0"/>
              </a:rPr>
              <a:t>«Разглаживание» дерева с помощью </a:t>
            </a:r>
            <a:r>
              <a:rPr lang="en-US" altLang="en-US" sz="1400">
                <a:latin typeface="Lucida Console" panose="020B0609040504020204" pitchFamily="49" charset="0"/>
              </a:rPr>
              <a:t>foldTree</a:t>
            </a:r>
            <a:r>
              <a:rPr lang="ru-RU" altLang="en-US" sz="14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flatten    ::  Tree a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flatten t  =   foldTree (:) []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/>
      <p:bldP spid="20501" grpId="0"/>
      <p:bldP spid="20502" grpId="0"/>
      <p:bldP spid="20504" grpId="0"/>
      <p:bldP spid="205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8AFD6C5-993A-44D7-8B67-F05B697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0670F-3C8C-4133-8ED0-59144DA9C4D4}" type="slidenum">
              <a:rPr lang="ru-RU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77BC88C9-2280-42DD-AE3E-8261E7E3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E48EF9CF-2953-4371-A86F-94F8E9D7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78A22015-160D-4EE6-B508-966F5312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Сортировка с помощью дерева: используем функции высших порядков.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9C1F2854-7F17-46B9-8D31-799E4CD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8001000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build []      =  Empty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build (e:ls)  =  insert e (build ls)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flatten Empty =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flatten (Node t1 n t2) = (flatten t1) ++ (n : (flatten t2))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FC0ED50B-1FD2-4DB4-A7F0-5D47BFF2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2804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Node (Tree a) a (Tree a)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sort    :: (Ord a) =&gt; [a] -&gt; [a]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build   :: (Ord a) =&gt; [a] -&gt; Tree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 :: (Ord a) =&gt; a -&gt; Tree a -&gt; Tree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flatten :: Tree a -&gt; [a]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sort ls       =  flatten (build ls)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insert e Empty                    =  Node Empty e Empty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e (Node t1 n t2) | e &lt; n   =  Node (insert e t1) n t2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    | e &gt;= n  =  Node t1 n (insert e t2)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601B3BCF-C6A8-412D-A327-FE7144E5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80010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build list  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insert Empty list</a:t>
            </a:r>
          </a:p>
          <a:p>
            <a:pPr eaLnBrk="1" hangingPunct="1"/>
            <a:endParaRPr lang="en-US" altLang="en-US" sz="1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flatten tree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(:) [] tree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A3C74AC3-EFC5-4AB8-9437-99680E20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82089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 ::  (a -&gt; b -&gt; b) -&gt; b -&gt; Tree a -&gt; b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_ seed Empty           =  seed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f seed (Node t1 n t2)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f (f n (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foldTree</a:t>
            </a:r>
            <a:r>
              <a:rPr lang="en-US" altLang="en-US" sz="1400" dirty="0">
                <a:latin typeface="Lucida Console" panose="020B0609040504020204" pitchFamily="49" charset="0"/>
              </a:rPr>
              <a:t> f seed t2)) t1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3" grpId="0"/>
      <p:bldP spid="21514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550</TotalTime>
  <Words>1639</Words>
  <Application>Microsoft Office PowerPoint</Application>
  <PresentationFormat>On-screen Show (4:3)</PresentationFormat>
  <Paragraphs>199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Wingdings</vt:lpstr>
      <vt:lpstr>Lucida Console</vt:lpstr>
      <vt:lpstr>Times New Roman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 для студентов по курсу "Функциональное программирование"</dc:title>
  <dc:subject>Функции высших порядков.</dc:subject>
  <dc:creator>Александр Кубенский</dc:creator>
  <cp:lastModifiedBy>Aleksandr Kubenskii</cp:lastModifiedBy>
  <cp:revision>24</cp:revision>
  <dcterms:created xsi:type="dcterms:W3CDTF">2005-05-05T05:55:56Z</dcterms:created>
  <dcterms:modified xsi:type="dcterms:W3CDTF">2021-01-12T09:13:32Z</dcterms:modified>
</cp:coreProperties>
</file>