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1"/>
  </p:notesMasterIdLst>
  <p:sldIdLst>
    <p:sldId id="265" r:id="rId2"/>
    <p:sldId id="266" r:id="rId3"/>
    <p:sldId id="268" r:id="rId4"/>
    <p:sldId id="267" r:id="rId5"/>
    <p:sldId id="271" r:id="rId6"/>
    <p:sldId id="269" r:id="rId7"/>
    <p:sldId id="270" r:id="rId8"/>
    <p:sldId id="272" r:id="rId9"/>
    <p:sldId id="273" r:id="rId10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99"/>
    <a:srgbClr val="99CCFF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21" autoAdjust="0"/>
    <p:restoredTop sz="94682" autoAdjust="0"/>
  </p:normalViewPr>
  <p:slideViewPr>
    <p:cSldViewPr>
      <p:cViewPr varScale="1">
        <p:scale>
          <a:sx n="108" d="100"/>
          <a:sy n="108" d="100"/>
        </p:scale>
        <p:origin x="1938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96315C8F-0A36-4431-8BE7-B6B17410F12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BB7F561C-C68B-48C5-909D-C86D2904185D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244" name="Rectangle 4">
            <a:extLst>
              <a:ext uri="{FF2B5EF4-FFF2-40B4-BE49-F238E27FC236}">
                <a16:creationId xmlns:a16="http://schemas.microsoft.com/office/drawing/2014/main" id="{735C10FC-BF27-443C-9EB2-D627B75619AB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331A08F0-DE05-4E2A-8B6C-346DEE7056D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49F1F542-8A59-4408-8649-79D8626A82A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F498EFD4-F0EC-48FA-8C8F-BA445D7BB46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6102C32-DF1C-486E-AD07-8EC456B5BB50}" type="slidenum">
              <a:rPr lang="ru-RU" altLang="en-US"/>
              <a:pPr/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>
            <a:extLst>
              <a:ext uri="{FF2B5EF4-FFF2-40B4-BE49-F238E27FC236}">
                <a16:creationId xmlns:a16="http://schemas.microsoft.com/office/drawing/2014/main" id="{40371416-CF62-4053-B555-86FAA50FEDB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7014EF3-B392-45B7-A98F-DB037794942C}" type="slidenum">
              <a:rPr lang="ru-RU" altLang="en-US"/>
              <a:pPr eaLnBrk="1" hangingPunct="1">
                <a:spcBef>
                  <a:spcPct val="0"/>
                </a:spcBef>
              </a:pPr>
              <a:t>1</a:t>
            </a:fld>
            <a:endParaRPr lang="ru-RU" altLang="en-US"/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354A1F04-8DCE-4000-997D-9BEBD60943E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C217107E-5536-4DD3-8431-574A3EF857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ru-RU" altLang="en-US">
                <a:latin typeface="Arial" panose="020B0604020202020204" pitchFamily="34" charset="0"/>
              </a:rPr>
              <a:t>Лекция 5, слайд 1, 10 мин.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EBD813C9-12C6-466F-A6BB-AC07B4F2DDF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B690D2B-B9D9-4B59-972B-EA01E52F1AEE}" type="slidenum">
              <a:rPr lang="ru-RU" altLang="en-US"/>
              <a:pPr eaLnBrk="1" hangingPunct="1">
                <a:spcBef>
                  <a:spcPct val="0"/>
                </a:spcBef>
              </a:pPr>
              <a:t>2</a:t>
            </a:fld>
            <a:endParaRPr lang="ru-RU" altLang="en-US"/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20CD695D-9B12-4C9B-8154-4B52CA58B74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23AB97EE-309C-48FB-9FE3-E7D17C778B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ru-RU" altLang="en-US">
                <a:latin typeface="Arial" panose="020B0604020202020204" pitchFamily="34" charset="0"/>
              </a:rPr>
              <a:t>Лекция 5, слайд </a:t>
            </a:r>
            <a:r>
              <a:rPr lang="en-US" altLang="en-US">
                <a:latin typeface="Arial" panose="020B0604020202020204" pitchFamily="34" charset="0"/>
              </a:rPr>
              <a:t>2</a:t>
            </a:r>
            <a:r>
              <a:rPr lang="ru-RU" altLang="en-US">
                <a:latin typeface="Arial" panose="020B0604020202020204" pitchFamily="34" charset="0"/>
              </a:rPr>
              <a:t>, 10 мин.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>
            <a:extLst>
              <a:ext uri="{FF2B5EF4-FFF2-40B4-BE49-F238E27FC236}">
                <a16:creationId xmlns:a16="http://schemas.microsoft.com/office/drawing/2014/main" id="{F747008E-C922-4444-84B1-2376FCD21EB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C7887BD-D7EC-421B-87F2-1B94D53CB91B}" type="slidenum">
              <a:rPr lang="ru-RU" altLang="en-US"/>
              <a:pPr eaLnBrk="1" hangingPunct="1">
                <a:spcBef>
                  <a:spcPct val="0"/>
                </a:spcBef>
              </a:pPr>
              <a:t>3</a:t>
            </a:fld>
            <a:endParaRPr lang="ru-RU" altLang="en-US"/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83166B00-CDED-4501-B12C-827278A922F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6CEAD3BA-F648-4949-B5B7-B38E0DA9E3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ru-RU" altLang="en-US">
                <a:latin typeface="Arial" panose="020B0604020202020204" pitchFamily="34" charset="0"/>
              </a:rPr>
              <a:t>Лекция 5, слайд </a:t>
            </a:r>
            <a:r>
              <a:rPr lang="en-US" altLang="en-US">
                <a:latin typeface="Arial" panose="020B0604020202020204" pitchFamily="34" charset="0"/>
              </a:rPr>
              <a:t>3</a:t>
            </a:r>
            <a:r>
              <a:rPr lang="ru-RU" altLang="en-US">
                <a:latin typeface="Arial" panose="020B0604020202020204" pitchFamily="34" charset="0"/>
              </a:rPr>
              <a:t>, 10 мин.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>
            <a:extLst>
              <a:ext uri="{FF2B5EF4-FFF2-40B4-BE49-F238E27FC236}">
                <a16:creationId xmlns:a16="http://schemas.microsoft.com/office/drawing/2014/main" id="{442103CA-D5AF-4B51-A5B4-7277DE86755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807ACBE-AC1A-474B-9B79-2425981ED8E1}" type="slidenum">
              <a:rPr lang="ru-RU" altLang="en-US"/>
              <a:pPr eaLnBrk="1" hangingPunct="1">
                <a:spcBef>
                  <a:spcPct val="0"/>
                </a:spcBef>
              </a:pPr>
              <a:t>4</a:t>
            </a:fld>
            <a:endParaRPr lang="ru-RU" altLang="en-US"/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77BC196B-8B55-41C3-BBA2-C0CBA1648E0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06D6F7E1-DBCA-4DA3-98A6-449B7D1EAB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ru-RU" altLang="en-US">
                <a:latin typeface="Arial" panose="020B0604020202020204" pitchFamily="34" charset="0"/>
              </a:rPr>
              <a:t>Лекция 5, слайд </a:t>
            </a:r>
            <a:r>
              <a:rPr lang="en-US" altLang="en-US">
                <a:latin typeface="Arial" panose="020B0604020202020204" pitchFamily="34" charset="0"/>
              </a:rPr>
              <a:t>4</a:t>
            </a:r>
            <a:r>
              <a:rPr lang="ru-RU" altLang="en-US">
                <a:latin typeface="Arial" panose="020B0604020202020204" pitchFamily="34" charset="0"/>
              </a:rPr>
              <a:t>, 10 мин.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196F3BBE-028D-4816-861A-EB7BE42831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913F10E-5EFE-4896-A66A-2FF99C25A28B}" type="slidenum">
              <a:rPr lang="ru-RU" altLang="en-US"/>
              <a:pPr eaLnBrk="1" hangingPunct="1">
                <a:spcBef>
                  <a:spcPct val="0"/>
                </a:spcBef>
              </a:pPr>
              <a:t>5</a:t>
            </a:fld>
            <a:endParaRPr lang="ru-RU" altLang="en-US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CCF53556-64E8-4F96-8350-687C8671746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86ED06E8-B4DF-4C38-8136-1037377232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ru-RU" altLang="en-US">
                <a:latin typeface="Arial" panose="020B0604020202020204" pitchFamily="34" charset="0"/>
              </a:rPr>
              <a:t>Лекция 5, слайд </a:t>
            </a:r>
            <a:r>
              <a:rPr lang="en-US" altLang="en-US">
                <a:latin typeface="Arial" panose="020B0604020202020204" pitchFamily="34" charset="0"/>
              </a:rPr>
              <a:t>4</a:t>
            </a:r>
            <a:r>
              <a:rPr lang="ru-RU" altLang="en-US">
                <a:latin typeface="Arial" panose="020B0604020202020204" pitchFamily="34" charset="0"/>
              </a:rPr>
              <a:t>, 10 мин.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6D84145F-F2BE-4F3D-A1F6-1ECC4399D48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EE3587F4-8A01-4331-AE71-F9DE862E1156}" type="slidenum">
              <a:rPr lang="ru-RU" altLang="en-US"/>
              <a:pPr eaLnBrk="1" hangingPunct="1">
                <a:spcBef>
                  <a:spcPct val="0"/>
                </a:spcBef>
              </a:pPr>
              <a:t>6</a:t>
            </a:fld>
            <a:endParaRPr lang="ru-RU" altLang="en-US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EC6B458E-10CB-4054-964B-CEC10F3FDC6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817E8CE8-6008-4CAE-80AC-E4C17EAA68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ru-RU" altLang="en-US">
                <a:latin typeface="Arial" panose="020B0604020202020204" pitchFamily="34" charset="0"/>
              </a:rPr>
              <a:t>Лекция 5, слайд </a:t>
            </a:r>
            <a:r>
              <a:rPr lang="en-US" altLang="en-US">
                <a:latin typeface="Arial" panose="020B0604020202020204" pitchFamily="34" charset="0"/>
              </a:rPr>
              <a:t>5</a:t>
            </a:r>
            <a:r>
              <a:rPr lang="ru-RU" altLang="en-US">
                <a:latin typeface="Arial" panose="020B0604020202020204" pitchFamily="34" charset="0"/>
              </a:rPr>
              <a:t>, 10 мин.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18BB8E1E-F446-4C29-8BA7-14DAAE07B8E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20DD678-14D2-426F-8B5E-BEEF7E470E04}" type="slidenum">
              <a:rPr lang="ru-RU" altLang="en-US"/>
              <a:pPr eaLnBrk="1" hangingPunct="1">
                <a:spcBef>
                  <a:spcPct val="0"/>
                </a:spcBef>
              </a:pPr>
              <a:t>7</a:t>
            </a:fld>
            <a:endParaRPr lang="ru-RU" altLang="en-US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FC13F7DB-B35B-4A6B-B09A-3F70194CD88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621D03E9-71D4-488C-B831-8C097EF547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ru-RU" altLang="en-US">
                <a:latin typeface="Arial" panose="020B0604020202020204" pitchFamily="34" charset="0"/>
              </a:rPr>
              <a:t>Лекция 5, слайд </a:t>
            </a:r>
            <a:r>
              <a:rPr lang="en-US" altLang="en-US">
                <a:latin typeface="Arial" panose="020B0604020202020204" pitchFamily="34" charset="0"/>
              </a:rPr>
              <a:t>6</a:t>
            </a:r>
            <a:r>
              <a:rPr lang="ru-RU" altLang="en-US">
                <a:latin typeface="Arial" panose="020B0604020202020204" pitchFamily="34" charset="0"/>
              </a:rPr>
              <a:t>, 10 мин.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18BB8E1E-F446-4C29-8BA7-14DAAE07B8E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20DD678-14D2-426F-8B5E-BEEF7E470E04}" type="slidenum">
              <a:rPr lang="ru-RU" altLang="en-US"/>
              <a:pPr eaLnBrk="1" hangingPunct="1">
                <a:spcBef>
                  <a:spcPct val="0"/>
                </a:spcBef>
              </a:pPr>
              <a:t>8</a:t>
            </a:fld>
            <a:endParaRPr lang="ru-RU" altLang="en-US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FC13F7DB-B35B-4A6B-B09A-3F70194CD88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621D03E9-71D4-488C-B831-8C097EF547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ru-RU" altLang="en-US">
                <a:latin typeface="Arial" panose="020B0604020202020204" pitchFamily="34" charset="0"/>
              </a:rPr>
              <a:t>Лекция 5, слайд </a:t>
            </a:r>
            <a:r>
              <a:rPr lang="en-US" altLang="en-US">
                <a:latin typeface="Arial" panose="020B0604020202020204" pitchFamily="34" charset="0"/>
              </a:rPr>
              <a:t>6</a:t>
            </a:r>
            <a:r>
              <a:rPr lang="ru-RU" altLang="en-US">
                <a:latin typeface="Arial" panose="020B0604020202020204" pitchFamily="34" charset="0"/>
              </a:rPr>
              <a:t>, 10 мин.</a:t>
            </a:r>
          </a:p>
        </p:txBody>
      </p:sp>
    </p:spTree>
    <p:extLst>
      <p:ext uri="{BB962C8B-B14F-4D97-AF65-F5344CB8AC3E}">
        <p14:creationId xmlns:p14="http://schemas.microsoft.com/office/powerpoint/2010/main" val="26948430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18BB8E1E-F446-4C29-8BA7-14DAAE07B8E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20DD678-14D2-426F-8B5E-BEEF7E470E04}" type="slidenum">
              <a:rPr lang="ru-RU" altLang="en-US"/>
              <a:pPr eaLnBrk="1" hangingPunct="1">
                <a:spcBef>
                  <a:spcPct val="0"/>
                </a:spcBef>
              </a:pPr>
              <a:t>9</a:t>
            </a:fld>
            <a:endParaRPr lang="ru-RU" altLang="en-US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FC13F7DB-B35B-4A6B-B09A-3F70194CD88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621D03E9-71D4-488C-B831-8C097EF547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ru-RU" altLang="en-US">
                <a:latin typeface="Arial" panose="020B0604020202020204" pitchFamily="34" charset="0"/>
              </a:rPr>
              <a:t>Лекция 5, слайд </a:t>
            </a:r>
            <a:r>
              <a:rPr lang="en-US" altLang="en-US">
                <a:latin typeface="Arial" panose="020B0604020202020204" pitchFamily="34" charset="0"/>
              </a:rPr>
              <a:t>6</a:t>
            </a:r>
            <a:r>
              <a:rPr lang="ru-RU" altLang="en-US">
                <a:latin typeface="Arial" panose="020B0604020202020204" pitchFamily="34" charset="0"/>
              </a:rPr>
              <a:t>, 10 мин.</a:t>
            </a:r>
          </a:p>
        </p:txBody>
      </p:sp>
    </p:spTree>
    <p:extLst>
      <p:ext uri="{BB962C8B-B14F-4D97-AF65-F5344CB8AC3E}">
        <p14:creationId xmlns:p14="http://schemas.microsoft.com/office/powerpoint/2010/main" val="1084980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>
            <a:extLst>
              <a:ext uri="{FF2B5EF4-FFF2-40B4-BE49-F238E27FC236}">
                <a16:creationId xmlns:a16="http://schemas.microsoft.com/office/drawing/2014/main" id="{BD619195-D81B-4A3E-B98E-571FEFEDDA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>
            <a:extLst>
              <a:ext uri="{FF2B5EF4-FFF2-40B4-BE49-F238E27FC236}">
                <a16:creationId xmlns:a16="http://schemas.microsoft.com/office/drawing/2014/main" id="{DB74A14A-E0A9-474E-B704-E8C8D3E8D46B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pPr lvl="0"/>
            <a:r>
              <a:rPr lang="ru-RU" altLang="en-US" noProof="0"/>
              <a:t>Образец заголовка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pPr lvl="0"/>
            <a:r>
              <a:rPr lang="ru-RU" altLang="en-US" noProof="0"/>
              <a:t>Образец подзаголовка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CCBF3D05-E111-4A0B-80F1-D1DA26D0182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D365701A-DD71-4793-AA56-07357DE1D41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6DE24331-57CC-4D51-9F9C-AD9A2AE323D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859BE4-F1A8-4FF2-BF77-3DCD6504B194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984317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0CB1C1C-E39B-4091-AE80-5B171A12C5A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7B46365-1E75-4858-8443-70EF434944F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CC731AE-88FE-49E9-875D-14D6C4C1D73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712167-D5CF-4ECC-BDB7-DBF54D62B68D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449108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C2B5137-94BC-4F3C-8A6D-60E042D6287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CE866F1-0C38-4C36-84B5-BCFAE985236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198AF3E-8A79-4B79-8D94-5578913C48D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E63C8B-BDA6-4F18-A758-E8413BC033F9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42419245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/>
          </p:nvPr>
        </p:nvSpPr>
        <p:spPr>
          <a:xfrm>
            <a:off x="457200" y="277813"/>
            <a:ext cx="8229600" cy="585311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0A2F8127-F34D-491F-9BF8-3050648AC25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7E26092-F518-4093-A092-ED4654C2FC8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9A17904-DB4F-4949-94EA-C2725EA12F5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B2CF3F-411F-42CD-95E6-338F70BEB45E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752813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A02F517-FAC9-4C1F-8C93-306D77BDED8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A0F786B-AFB6-4B27-9C18-E376F6CF03F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047DAD3-D47E-4950-96D0-8C9FADE801B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A0CF9C-C7B0-4B74-85C4-793E866B1518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50778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B72BC57-A0F8-49E5-930F-587DDE4A7FE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45528C9-1E1A-4E8A-AD6A-43B56F8A88F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FE6D56A-DA87-4052-9CD2-506DE1906AA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A16AF60-B95E-4573-866E-C4720246D7A4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4020444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7BE046-2276-4B13-A78D-6B1C4AAC753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B9536C-FD78-43F9-BEC0-3935BBCA450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9CE18E-5FC7-4F48-9ABF-7F135C0F822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42C6E0-6A03-4D4E-9C2C-5060145DF310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590667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92459FD3-3E6A-487D-AB96-98D69E665B5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2E921594-8C92-4994-B86E-D7754404E1D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B6732E13-E49F-41DC-BD63-DA691F54566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B49161-7E04-4AF6-8D5A-7661B82C82ED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013621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73355560-EEFA-4AFF-BEC2-7F37B8FE094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CAE01AD-EEDE-4023-98D7-72C8C56071D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8AEE3C4-8F17-4B94-871E-FA550389D75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89042C-4EA1-4EAE-8ABE-C99F53128F1D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56346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3A10BA54-F62D-4983-A2B1-736156EB15C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9F9E61E2-843F-4338-A137-045E145AF39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EC6E2D60-F44A-4BEE-81FD-898B20D8978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69BA9F-3383-40A1-952C-572DD3FB8847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37639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586665-9C06-4D2A-A5F2-D0CA1DBCBA1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A073DC-6F1E-482D-997A-F75D43B40B8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F8D9B30-26C4-4957-9715-918B5C87D5E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DFC067-34AB-4E12-82BB-95641935DAB5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755554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DB719BF-D248-4158-ADA6-3F349FE0E0D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620C68-97EC-4886-9507-722F1B34A65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F116C7-1D16-49DB-AC4F-C314CBB5878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71D677-A9AC-4F5C-9AFB-3EAC4F2B7B85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76260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F6D77C6B-115E-44CD-92F9-6CA404C602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en-US"/>
              <a:t>Образец заголовка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39ECBAB2-031D-4783-8228-77FC2A2C48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en-US"/>
              <a:t>Образец текста</a:t>
            </a:r>
          </a:p>
          <a:p>
            <a:pPr lvl="1"/>
            <a:r>
              <a:rPr lang="ru-RU" altLang="en-US"/>
              <a:t>Второй уровень</a:t>
            </a:r>
          </a:p>
          <a:p>
            <a:pPr lvl="2"/>
            <a:r>
              <a:rPr lang="ru-RU" altLang="en-US"/>
              <a:t>Третий уровень</a:t>
            </a:r>
          </a:p>
          <a:p>
            <a:pPr lvl="3"/>
            <a:r>
              <a:rPr lang="ru-RU" altLang="en-US"/>
              <a:t>Четвертый уровень</a:t>
            </a:r>
          </a:p>
          <a:p>
            <a:pPr lvl="4"/>
            <a:r>
              <a:rPr lang="ru-RU" altLang="en-US"/>
              <a:t>Пятый уровень</a:t>
            </a:r>
          </a:p>
        </p:txBody>
      </p:sp>
      <p:sp>
        <p:nvSpPr>
          <p:cNvPr id="7172" name="Rectangle 4">
            <a:extLst>
              <a:ext uri="{FF2B5EF4-FFF2-40B4-BE49-F238E27FC236}">
                <a16:creationId xmlns:a16="http://schemas.microsoft.com/office/drawing/2014/main" id="{0A95C8CB-E2DD-4D66-9155-4EB981104DAE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</a:defRPr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FCB7ED99-2245-4F02-AEA6-6076A7F4FB7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</a:defRPr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7174" name="Rectangle 6">
            <a:extLst>
              <a:ext uri="{FF2B5EF4-FFF2-40B4-BE49-F238E27FC236}">
                <a16:creationId xmlns:a16="http://schemas.microsoft.com/office/drawing/2014/main" id="{B9BDEA84-1915-4ABC-9D48-1AA01B7CD47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panose="02020404030301010803" pitchFamily="18" charset="0"/>
              </a:defRPr>
            </a:lvl1pPr>
          </a:lstStyle>
          <a:p>
            <a:fld id="{125976F0-09E0-46FB-AF8A-86300FCBEFD3}" type="slidenum">
              <a:rPr lang="ru-RU" altLang="en-US"/>
              <a:pPr/>
              <a:t>‹#›</a:t>
            </a:fld>
            <a:endParaRPr lang="ru-RU" altLang="en-US"/>
          </a:p>
        </p:txBody>
      </p:sp>
      <p:sp>
        <p:nvSpPr>
          <p:cNvPr id="1031" name="Freeform 7">
            <a:extLst>
              <a:ext uri="{FF2B5EF4-FFF2-40B4-BE49-F238E27FC236}">
                <a16:creationId xmlns:a16="http://schemas.microsoft.com/office/drawing/2014/main" id="{3348B982-E6A0-4597-8A95-B326D603F2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>
            <a:extLst>
              <a:ext uri="{FF2B5EF4-FFF2-40B4-BE49-F238E27FC236}">
                <a16:creationId xmlns:a16="http://schemas.microsoft.com/office/drawing/2014/main" id="{EF26B4AE-2282-49E2-866D-08B763D8DE22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Номер слайда 5">
            <a:extLst>
              <a:ext uri="{FF2B5EF4-FFF2-40B4-BE49-F238E27FC236}">
                <a16:creationId xmlns:a16="http://schemas.microsoft.com/office/drawing/2014/main" id="{D399BF31-5F0F-42A3-9760-447ABE87F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2293FC2-A4DE-4611-AA76-5AB7D6E071CF}" type="slidenum">
              <a:rPr lang="ru-RU" altLang="en-US">
                <a:latin typeface="Garamond" panose="02020404030301010803" pitchFamily="18" charset="0"/>
              </a:rPr>
              <a:pPr eaLnBrk="1" hangingPunct="1"/>
              <a:t>1</a:t>
            </a:fld>
            <a:endParaRPr lang="ru-RU" altLang="en-US">
              <a:latin typeface="Garamond" panose="02020404030301010803" pitchFamily="18" charset="0"/>
            </a:endParaRPr>
          </a:p>
        </p:txBody>
      </p:sp>
      <p:sp>
        <p:nvSpPr>
          <p:cNvPr id="3075" name="Text Box 4">
            <a:extLst>
              <a:ext uri="{FF2B5EF4-FFF2-40B4-BE49-F238E27FC236}">
                <a16:creationId xmlns:a16="http://schemas.microsoft.com/office/drawing/2014/main" id="{79F29431-8FAF-42DC-BBC9-B6EF033D4D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6237288"/>
            <a:ext cx="78486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ru-RU" altLang="en-US" sz="1200" i="1"/>
              <a:t>Кубенский А.А. Функциональное программирование.</a:t>
            </a:r>
          </a:p>
        </p:txBody>
      </p:sp>
      <p:sp>
        <p:nvSpPr>
          <p:cNvPr id="3076" name="Text Box 5">
            <a:extLst>
              <a:ext uri="{FF2B5EF4-FFF2-40B4-BE49-F238E27FC236}">
                <a16:creationId xmlns:a16="http://schemas.microsoft.com/office/drawing/2014/main" id="{EDAB56B0-74C2-43E3-B58A-5D4067DE46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6453188"/>
            <a:ext cx="74898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ru-RU" altLang="en-US" sz="1200" i="1"/>
              <a:t>Глава </a:t>
            </a:r>
            <a:r>
              <a:rPr lang="en-US" altLang="en-US" sz="1200" i="1"/>
              <a:t>2</a:t>
            </a:r>
            <a:r>
              <a:rPr lang="ru-RU" altLang="en-US" sz="1200" i="1"/>
              <a:t>. Средства функционального программирования.</a:t>
            </a:r>
          </a:p>
        </p:txBody>
      </p:sp>
      <p:sp>
        <p:nvSpPr>
          <p:cNvPr id="3077" name="Text Box 6">
            <a:extLst>
              <a:ext uri="{FF2B5EF4-FFF2-40B4-BE49-F238E27FC236}">
                <a16:creationId xmlns:a16="http://schemas.microsoft.com/office/drawing/2014/main" id="{64ED1472-9E52-4233-BF17-DFE0DDDC36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57200"/>
            <a:ext cx="807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ru-RU" altLang="en-US" sz="1800" dirty="0"/>
              <a:t>Карринг</a:t>
            </a:r>
            <a:endParaRPr lang="el-GR" altLang="en-US" sz="1800" dirty="0">
              <a:cs typeface="Arial" panose="020B0604020202020204" pitchFamily="34" charset="0"/>
            </a:endParaRPr>
          </a:p>
        </p:txBody>
      </p:sp>
      <p:sp>
        <p:nvSpPr>
          <p:cNvPr id="29703" name="Text Box 7">
            <a:extLst>
              <a:ext uri="{FF2B5EF4-FFF2-40B4-BE49-F238E27FC236}">
                <a16:creationId xmlns:a16="http://schemas.microsoft.com/office/drawing/2014/main" id="{0BA1E84F-9BFE-46D6-81B4-2902FA5D83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908050"/>
            <a:ext cx="82089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ru-RU" altLang="en-US" sz="1600"/>
              <a:t>Частичная параметризация функций</a:t>
            </a:r>
            <a:endParaRPr lang="el-GR" altLang="en-US" sz="1600">
              <a:cs typeface="Arial" panose="020B0604020202020204" pitchFamily="34" charset="0"/>
            </a:endParaRPr>
          </a:p>
        </p:txBody>
      </p:sp>
      <p:sp>
        <p:nvSpPr>
          <p:cNvPr id="29704" name="Text Box 8">
            <a:extLst>
              <a:ext uri="{FF2B5EF4-FFF2-40B4-BE49-F238E27FC236}">
                <a16:creationId xmlns:a16="http://schemas.microsoft.com/office/drawing/2014/main" id="{B4F7B6B3-37F0-4546-8548-157F922AEA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268413"/>
            <a:ext cx="8208963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>
                <a:latin typeface="Lucida Console" panose="020B0609040504020204" pitchFamily="49" charset="0"/>
              </a:rPr>
              <a:t>plus      ::  Integer -&gt; Integer -&gt; Integer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Lucida Console" panose="020B0609040504020204" pitchFamily="49" charset="0"/>
                <a:cs typeface="Arial" panose="020B0604020202020204" pitchFamily="34" charset="0"/>
              </a:rPr>
              <a:t>plus x y  =   x + y</a:t>
            </a:r>
            <a:endParaRPr lang="el-GR" altLang="en-US" sz="1400">
              <a:latin typeface="Lucida Console" panose="020B0609040504020204" pitchFamily="49" charset="0"/>
              <a:cs typeface="Arial" panose="020B0604020202020204" pitchFamily="34" charset="0"/>
            </a:endParaRPr>
          </a:p>
        </p:txBody>
      </p:sp>
      <p:sp>
        <p:nvSpPr>
          <p:cNvPr id="29705" name="Text Box 9">
            <a:extLst>
              <a:ext uri="{FF2B5EF4-FFF2-40B4-BE49-F238E27FC236}">
                <a16:creationId xmlns:a16="http://schemas.microsoft.com/office/drawing/2014/main" id="{845E3F24-1FD5-43A1-9AD6-15E6D19AD1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844675"/>
            <a:ext cx="8208963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>
                <a:latin typeface="Lucida Console" panose="020B0609040504020204" pitchFamily="49" charset="0"/>
              </a:rPr>
              <a:t>plus2     ::  Integer -&gt; Integer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Lucida Console" panose="020B0609040504020204" pitchFamily="49" charset="0"/>
                <a:cs typeface="Arial" panose="020B0604020202020204" pitchFamily="34" charset="0"/>
              </a:rPr>
              <a:t>plus2 y   =   2 + y</a:t>
            </a:r>
            <a:endParaRPr lang="el-GR" altLang="en-US" sz="1400">
              <a:latin typeface="Lucida Console" panose="020B0609040504020204" pitchFamily="49" charset="0"/>
              <a:cs typeface="Arial" panose="020B0604020202020204" pitchFamily="34" charset="0"/>
            </a:endParaRPr>
          </a:p>
        </p:txBody>
      </p:sp>
      <p:sp>
        <p:nvSpPr>
          <p:cNvPr id="29706" name="Text Box 10">
            <a:extLst>
              <a:ext uri="{FF2B5EF4-FFF2-40B4-BE49-F238E27FC236}">
                <a16:creationId xmlns:a16="http://schemas.microsoft.com/office/drawing/2014/main" id="{7A662C21-89D3-4397-9918-74E9D31632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420938"/>
            <a:ext cx="8208963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>
                <a:latin typeface="Lucida Console" panose="020B0609040504020204" pitchFamily="49" charset="0"/>
              </a:rPr>
              <a:t>plus2     ::  Integer -&gt; Integer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Lucida Console" panose="020B0609040504020204" pitchFamily="49" charset="0"/>
                <a:cs typeface="Arial" panose="020B0604020202020204" pitchFamily="34" charset="0"/>
              </a:rPr>
              <a:t>plus2 y   =   plus 2 y</a:t>
            </a:r>
            <a:endParaRPr lang="el-GR" altLang="en-US" sz="1400">
              <a:latin typeface="Lucida Console" panose="020B0609040504020204" pitchFamily="49" charset="0"/>
              <a:cs typeface="Arial" panose="020B0604020202020204" pitchFamily="34" charset="0"/>
            </a:endParaRPr>
          </a:p>
        </p:txBody>
      </p:sp>
      <p:sp>
        <p:nvSpPr>
          <p:cNvPr id="29707" name="Text Box 11">
            <a:extLst>
              <a:ext uri="{FF2B5EF4-FFF2-40B4-BE49-F238E27FC236}">
                <a16:creationId xmlns:a16="http://schemas.microsoft.com/office/drawing/2014/main" id="{12DD7E85-21DC-4DE6-9243-D8DA5A3E2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997200"/>
            <a:ext cx="82089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>
                <a:latin typeface="Lucida Console" panose="020B0609040504020204" pitchFamily="49" charset="0"/>
              </a:rPr>
              <a:t>map plus2 [5, 3, 8, 10]    =&gt;    [7, 5, 10, 12]</a:t>
            </a:r>
            <a:endParaRPr lang="el-GR" altLang="en-US" sz="1400">
              <a:latin typeface="Lucida Console" panose="020B0609040504020204" pitchFamily="49" charset="0"/>
              <a:cs typeface="Arial" panose="020B0604020202020204" pitchFamily="34" charset="0"/>
            </a:endParaRPr>
          </a:p>
        </p:txBody>
      </p:sp>
      <p:sp>
        <p:nvSpPr>
          <p:cNvPr id="29708" name="Text Box 12">
            <a:extLst>
              <a:ext uri="{FF2B5EF4-FFF2-40B4-BE49-F238E27FC236}">
                <a16:creationId xmlns:a16="http://schemas.microsoft.com/office/drawing/2014/main" id="{1260DFB0-D260-4A16-BA6F-9E6D5BDE90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3357563"/>
            <a:ext cx="8208963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>
                <a:latin typeface="Lucida Console" panose="020B0609040504020204" pitchFamily="49" charset="0"/>
              </a:rPr>
              <a:t>plus2     ::  Integer -&gt; Integer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Lucida Console" panose="020B0609040504020204" pitchFamily="49" charset="0"/>
                <a:cs typeface="Arial" panose="020B0604020202020204" pitchFamily="34" charset="0"/>
              </a:rPr>
              <a:t>plus2     =   plus 2</a:t>
            </a:r>
            <a:endParaRPr lang="el-GR" altLang="en-US" sz="1400">
              <a:latin typeface="Lucida Console" panose="020B0609040504020204" pitchFamily="49" charset="0"/>
              <a:cs typeface="Arial" panose="020B0604020202020204" pitchFamily="34" charset="0"/>
            </a:endParaRPr>
          </a:p>
        </p:txBody>
      </p:sp>
      <p:sp>
        <p:nvSpPr>
          <p:cNvPr id="29709" name="Text Box 13">
            <a:extLst>
              <a:ext uri="{FF2B5EF4-FFF2-40B4-BE49-F238E27FC236}">
                <a16:creationId xmlns:a16="http://schemas.microsoft.com/office/drawing/2014/main" id="{3FDF595C-6798-4D64-A472-5FA88914C8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3933825"/>
            <a:ext cx="82089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>
                <a:latin typeface="Lucida Console" panose="020B0609040504020204" pitchFamily="49" charset="0"/>
              </a:rPr>
              <a:t>map (plus 2) [5, 3, 8, 10]    =&gt;    [7, 5, 10, 12]</a:t>
            </a:r>
            <a:endParaRPr lang="el-GR" altLang="en-US" sz="1400">
              <a:latin typeface="Lucida Console" panose="020B0609040504020204" pitchFamily="49" charset="0"/>
              <a:cs typeface="Arial" panose="020B0604020202020204" pitchFamily="34" charset="0"/>
            </a:endParaRPr>
          </a:p>
        </p:txBody>
      </p:sp>
      <p:sp>
        <p:nvSpPr>
          <p:cNvPr id="29710" name="Text Box 14">
            <a:extLst>
              <a:ext uri="{FF2B5EF4-FFF2-40B4-BE49-F238E27FC236}">
                <a16:creationId xmlns:a16="http://schemas.microsoft.com/office/drawing/2014/main" id="{53B945D8-F253-4F61-84DA-B1F90D55F3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4292600"/>
            <a:ext cx="8208963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>
                <a:latin typeface="Lucida Console" panose="020B0609040504020204" pitchFamily="49" charset="0"/>
              </a:rPr>
              <a:t>plus      ::  Integer -&gt; (Integer -&gt; Integer)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Lucida Console" panose="020B0609040504020204" pitchFamily="49" charset="0"/>
                <a:cs typeface="Arial" panose="020B0604020202020204" pitchFamily="34" charset="0"/>
              </a:rPr>
              <a:t>plus x    =   \y -&gt; x + y</a:t>
            </a:r>
            <a:endParaRPr lang="el-GR" altLang="en-US" sz="1400">
              <a:latin typeface="Lucida Console" panose="020B0609040504020204" pitchFamily="49" charset="0"/>
              <a:cs typeface="Arial" panose="020B0604020202020204" pitchFamily="34" charset="0"/>
            </a:endParaRPr>
          </a:p>
        </p:txBody>
      </p:sp>
      <p:sp>
        <p:nvSpPr>
          <p:cNvPr id="29711" name="Text Box 15">
            <a:extLst>
              <a:ext uri="{FF2B5EF4-FFF2-40B4-BE49-F238E27FC236}">
                <a16:creationId xmlns:a16="http://schemas.microsoft.com/office/drawing/2014/main" id="{0D5270CE-21EE-43D0-AEDC-23FFAEBE6C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4868863"/>
            <a:ext cx="8208963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>
                <a:latin typeface="Lucida Console" panose="020B0609040504020204" pitchFamily="49" charset="0"/>
              </a:rPr>
              <a:t>plus      ::  Integer -&gt; Integer -&gt; Integer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Lucida Console" panose="020B0609040504020204" pitchFamily="49" charset="0"/>
                <a:cs typeface="Arial" panose="020B0604020202020204" pitchFamily="34" charset="0"/>
              </a:rPr>
              <a:t>plus      =   \x y -&gt; x + y</a:t>
            </a:r>
            <a:endParaRPr lang="el-GR" altLang="en-US" sz="1400">
              <a:latin typeface="Lucida Console" panose="020B0609040504020204" pitchFamily="49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7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7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7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7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7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7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7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7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97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7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97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97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97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97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97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97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97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97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3" grpId="0"/>
      <p:bldP spid="29704" grpId="0"/>
      <p:bldP spid="29705" grpId="0"/>
      <p:bldP spid="29706" grpId="0"/>
      <p:bldP spid="29707" grpId="0"/>
      <p:bldP spid="29708" grpId="0"/>
      <p:bldP spid="29709" grpId="0"/>
      <p:bldP spid="29710" grpId="0"/>
      <p:bldP spid="297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Номер слайда 5">
            <a:extLst>
              <a:ext uri="{FF2B5EF4-FFF2-40B4-BE49-F238E27FC236}">
                <a16:creationId xmlns:a16="http://schemas.microsoft.com/office/drawing/2014/main" id="{4DAE3EE5-EAF7-4E2D-8B44-60BF30D3E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821DCAB-23B7-405A-A78B-0162889584CF}" type="slidenum">
              <a:rPr lang="ru-RU" altLang="en-US">
                <a:latin typeface="Garamond" panose="02020404030301010803" pitchFamily="18" charset="0"/>
              </a:rPr>
              <a:pPr eaLnBrk="1" hangingPunct="1"/>
              <a:t>2</a:t>
            </a:fld>
            <a:endParaRPr lang="ru-RU" altLang="en-US">
              <a:latin typeface="Garamond" panose="02020404030301010803" pitchFamily="18" charset="0"/>
            </a:endParaRPr>
          </a:p>
        </p:txBody>
      </p:sp>
      <p:sp>
        <p:nvSpPr>
          <p:cNvPr id="4099" name="Text Box 2">
            <a:extLst>
              <a:ext uri="{FF2B5EF4-FFF2-40B4-BE49-F238E27FC236}">
                <a16:creationId xmlns:a16="http://schemas.microsoft.com/office/drawing/2014/main" id="{A88C91A1-4FF0-4766-BFF8-C2E8E2B56A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6237288"/>
            <a:ext cx="78486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ru-RU" altLang="en-US" sz="1200" i="1"/>
              <a:t>Кубенский А.А. Функциональное программирование.</a:t>
            </a:r>
          </a:p>
        </p:txBody>
      </p:sp>
      <p:sp>
        <p:nvSpPr>
          <p:cNvPr id="4100" name="Text Box 3">
            <a:extLst>
              <a:ext uri="{FF2B5EF4-FFF2-40B4-BE49-F238E27FC236}">
                <a16:creationId xmlns:a16="http://schemas.microsoft.com/office/drawing/2014/main" id="{A245CC17-2BAA-4DB5-80B8-C97306E9C2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6453188"/>
            <a:ext cx="74898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ru-RU" altLang="en-US" sz="1200" i="1"/>
              <a:t>Глава </a:t>
            </a:r>
            <a:r>
              <a:rPr lang="en-US" altLang="en-US" sz="1200" i="1"/>
              <a:t>2</a:t>
            </a:r>
            <a:r>
              <a:rPr lang="ru-RU" altLang="en-US" sz="1200" i="1"/>
              <a:t>. Средства функционального программирования.</a:t>
            </a:r>
          </a:p>
        </p:txBody>
      </p:sp>
      <p:sp>
        <p:nvSpPr>
          <p:cNvPr id="4101" name="Text Box 4">
            <a:extLst>
              <a:ext uri="{FF2B5EF4-FFF2-40B4-BE49-F238E27FC236}">
                <a16:creationId xmlns:a16="http://schemas.microsoft.com/office/drawing/2014/main" id="{057FE789-151B-4518-92CF-2B1418F2A1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57200"/>
            <a:ext cx="807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ru-RU" altLang="en-US" sz="1800"/>
              <a:t>Различные формы записи уравнений</a:t>
            </a:r>
            <a:endParaRPr lang="el-GR" altLang="en-US" sz="1800">
              <a:cs typeface="Arial" panose="020B0604020202020204" pitchFamily="34" charset="0"/>
            </a:endParaRPr>
          </a:p>
        </p:txBody>
      </p:sp>
      <p:sp>
        <p:nvSpPr>
          <p:cNvPr id="31749" name="Text Box 5">
            <a:extLst>
              <a:ext uri="{FF2B5EF4-FFF2-40B4-BE49-F238E27FC236}">
                <a16:creationId xmlns:a16="http://schemas.microsoft.com/office/drawing/2014/main" id="{F772409A-CD5D-4B07-95EE-DB34E84937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981075"/>
            <a:ext cx="8208963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>
                <a:latin typeface="Lucida Console" panose="020B0609040504020204" pitchFamily="49" charset="0"/>
              </a:rPr>
              <a:t>comp      ::  (b -&gt; c) -&gt; (a -&gt; b) -&gt; (a -&gt; c)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Lucida Console" panose="020B0609040504020204" pitchFamily="49" charset="0"/>
                <a:cs typeface="Arial" panose="020B0604020202020204" pitchFamily="34" charset="0"/>
              </a:rPr>
              <a:t>comp f g  =   \x -&gt; f (g x)</a:t>
            </a:r>
            <a:endParaRPr lang="el-GR" altLang="en-US" sz="1400">
              <a:latin typeface="Lucida Console" panose="020B0609040504020204" pitchFamily="49" charset="0"/>
              <a:cs typeface="Arial" panose="020B0604020202020204" pitchFamily="34" charset="0"/>
            </a:endParaRPr>
          </a:p>
        </p:txBody>
      </p:sp>
      <p:sp>
        <p:nvSpPr>
          <p:cNvPr id="31750" name="Text Box 6">
            <a:extLst>
              <a:ext uri="{FF2B5EF4-FFF2-40B4-BE49-F238E27FC236}">
                <a16:creationId xmlns:a16="http://schemas.microsoft.com/office/drawing/2014/main" id="{BCDAAA5A-6E40-40BC-B0E9-39EA04CA17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981075"/>
            <a:ext cx="8208963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>
                <a:latin typeface="Lucida Console" panose="020B0609040504020204" pitchFamily="49" charset="0"/>
              </a:rPr>
              <a:t>comp      ::  (b -&gt; c) -&gt; (a -&gt; b) -&gt; a -&gt; c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Lucida Console" panose="020B0609040504020204" pitchFamily="49" charset="0"/>
                <a:cs typeface="Arial" panose="020B0604020202020204" pitchFamily="34" charset="0"/>
              </a:rPr>
              <a:t>comp f g x  = f (g x)</a:t>
            </a:r>
            <a:endParaRPr lang="el-GR" altLang="en-US" sz="1400">
              <a:latin typeface="Lucida Console" panose="020B0609040504020204" pitchFamily="49" charset="0"/>
              <a:cs typeface="Arial" panose="020B0604020202020204" pitchFamily="34" charset="0"/>
            </a:endParaRPr>
          </a:p>
        </p:txBody>
      </p:sp>
      <p:sp>
        <p:nvSpPr>
          <p:cNvPr id="31751" name="Text Box 7">
            <a:extLst>
              <a:ext uri="{FF2B5EF4-FFF2-40B4-BE49-F238E27FC236}">
                <a16:creationId xmlns:a16="http://schemas.microsoft.com/office/drawing/2014/main" id="{C5EA1BB1-FE21-4E83-9106-30292EB5ED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981075"/>
            <a:ext cx="8208963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>
                <a:latin typeface="Lucida Console" panose="020B0609040504020204" pitchFamily="49" charset="0"/>
              </a:rPr>
              <a:t>comp      ::  (b -&gt; c) -&gt; (a -&gt; b) -&gt; (a -&gt; c)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Lucida Console" panose="020B0609040504020204" pitchFamily="49" charset="0"/>
                <a:cs typeface="Arial" panose="020B0604020202020204" pitchFamily="34" charset="0"/>
              </a:rPr>
              <a:t>comp      =   \f -&gt; \g -&gt; \x -&gt; f (g x)</a:t>
            </a:r>
            <a:endParaRPr lang="el-GR" altLang="en-US" sz="1400">
              <a:latin typeface="Lucida Console" panose="020B0609040504020204" pitchFamily="49" charset="0"/>
              <a:cs typeface="Arial" panose="020B0604020202020204" pitchFamily="34" charset="0"/>
            </a:endParaRPr>
          </a:p>
        </p:txBody>
      </p:sp>
      <p:sp>
        <p:nvSpPr>
          <p:cNvPr id="31752" name="Text Box 8">
            <a:extLst>
              <a:ext uri="{FF2B5EF4-FFF2-40B4-BE49-F238E27FC236}">
                <a16:creationId xmlns:a16="http://schemas.microsoft.com/office/drawing/2014/main" id="{79F0BB36-E9E1-4211-9BF7-CB0233C435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557338"/>
            <a:ext cx="8077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ru-RU" altLang="en-US" sz="1600"/>
              <a:t>Все функции в </a:t>
            </a:r>
            <a:r>
              <a:rPr lang="en-US" altLang="en-US" sz="1600" i="1"/>
              <a:t>Haskell</a:t>
            </a:r>
            <a:r>
              <a:rPr lang="ru-RU" altLang="en-US" sz="1600"/>
              <a:t> – это функции с одним аргументом и одним результатом!</a:t>
            </a:r>
            <a:endParaRPr lang="el-GR" altLang="en-US" sz="1600">
              <a:cs typeface="Arial" panose="020B0604020202020204" pitchFamily="34" charset="0"/>
            </a:endParaRPr>
          </a:p>
        </p:txBody>
      </p:sp>
      <p:sp>
        <p:nvSpPr>
          <p:cNvPr id="31753" name="Text Box 9">
            <a:extLst>
              <a:ext uri="{FF2B5EF4-FFF2-40B4-BE49-F238E27FC236}">
                <a16:creationId xmlns:a16="http://schemas.microsoft.com/office/drawing/2014/main" id="{5296AD83-3AB7-452D-829A-6A538650EF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989138"/>
            <a:ext cx="80772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/>
              <a:t>Haskell</a:t>
            </a:r>
            <a:r>
              <a:rPr lang="ru-RU" altLang="en-US" sz="1600"/>
              <a:t> </a:t>
            </a:r>
            <a:r>
              <a:rPr lang="en-US" altLang="en-US" sz="1600"/>
              <a:t>B. Curry  </a:t>
            </a:r>
            <a:r>
              <a:rPr lang="ru-RU" altLang="en-US" sz="1600"/>
              <a:t>– </a:t>
            </a:r>
            <a:r>
              <a:rPr lang="en-US" altLang="en-US" sz="1600"/>
              <a:t> </a:t>
            </a:r>
            <a:r>
              <a:rPr lang="ru-RU" altLang="en-US" sz="1600"/>
              <a:t>карринг.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en-US" sz="1600"/>
              <a:t>«Карринговые» функции – это частично параметризуемые функции.</a:t>
            </a:r>
            <a:endParaRPr lang="el-GR" altLang="en-US" sz="1600">
              <a:cs typeface="Arial" panose="020B0604020202020204" pitchFamily="34" charset="0"/>
            </a:endParaRPr>
          </a:p>
        </p:txBody>
      </p:sp>
      <p:sp>
        <p:nvSpPr>
          <p:cNvPr id="31754" name="Text Box 10">
            <a:extLst>
              <a:ext uri="{FF2B5EF4-FFF2-40B4-BE49-F238E27FC236}">
                <a16:creationId xmlns:a16="http://schemas.microsoft.com/office/drawing/2014/main" id="{38E18A4B-0E1E-43A6-A189-51C3C074D7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708275"/>
            <a:ext cx="8208963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>
                <a:latin typeface="Lucida Console" panose="020B0609040504020204" pitchFamily="49" charset="0"/>
              </a:rPr>
              <a:t>plus1      ::  Integer -&gt; Integer -&gt; Integer  -- </a:t>
            </a:r>
            <a:r>
              <a:rPr lang="ru-RU" altLang="en-US" sz="1400">
                <a:latin typeface="Lucida Console" panose="020B0609040504020204" pitchFamily="49" charset="0"/>
              </a:rPr>
              <a:t>в карринговой форме</a:t>
            </a:r>
            <a:endParaRPr lang="en-US" altLang="en-US" sz="1400">
              <a:latin typeface="Lucida Console" panose="020B06090405040202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Lucida Console" panose="020B0609040504020204" pitchFamily="49" charset="0"/>
                <a:cs typeface="Arial" panose="020B0604020202020204" pitchFamily="34" charset="0"/>
              </a:rPr>
              <a:t>plus1 x y  =   x + y</a:t>
            </a:r>
            <a:endParaRPr lang="el-GR" altLang="en-US" sz="1400">
              <a:latin typeface="Lucida Console" panose="020B0609040504020204" pitchFamily="49" charset="0"/>
              <a:cs typeface="Arial" panose="020B0604020202020204" pitchFamily="34" charset="0"/>
            </a:endParaRPr>
          </a:p>
        </p:txBody>
      </p:sp>
      <p:sp>
        <p:nvSpPr>
          <p:cNvPr id="31755" name="Text Box 11">
            <a:extLst>
              <a:ext uri="{FF2B5EF4-FFF2-40B4-BE49-F238E27FC236}">
                <a16:creationId xmlns:a16="http://schemas.microsoft.com/office/drawing/2014/main" id="{81767A0E-2BD2-4F05-B0A8-F1DC703526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3284538"/>
            <a:ext cx="8208963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>
                <a:latin typeface="Lucida Console" panose="020B0609040504020204" pitchFamily="49" charset="0"/>
              </a:rPr>
              <a:t>plus2      ::  (Integer, Integer) -&gt; Integer</a:t>
            </a:r>
            <a:r>
              <a:rPr lang="ru-RU" altLang="en-US" sz="1400">
                <a:latin typeface="Lucida Console" panose="020B0609040504020204" pitchFamily="49" charset="0"/>
              </a:rPr>
              <a:t>  -- не в карринговой форме</a:t>
            </a:r>
            <a:endParaRPr lang="en-US" altLang="en-US" sz="1400">
              <a:latin typeface="Lucida Console" panose="020B06090405040202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Lucida Console" panose="020B0609040504020204" pitchFamily="49" charset="0"/>
                <a:cs typeface="Arial" panose="020B0604020202020204" pitchFamily="34" charset="0"/>
              </a:rPr>
              <a:t>plus2 (x, y)  =   x + y</a:t>
            </a:r>
            <a:endParaRPr lang="el-GR" altLang="en-US" sz="1400">
              <a:latin typeface="Lucida Console" panose="020B0609040504020204" pitchFamily="49" charset="0"/>
              <a:cs typeface="Arial" panose="020B0604020202020204" pitchFamily="34" charset="0"/>
            </a:endParaRPr>
          </a:p>
        </p:txBody>
      </p:sp>
      <p:sp>
        <p:nvSpPr>
          <p:cNvPr id="31756" name="Text Box 12">
            <a:extLst>
              <a:ext uri="{FF2B5EF4-FFF2-40B4-BE49-F238E27FC236}">
                <a16:creationId xmlns:a16="http://schemas.microsoft.com/office/drawing/2014/main" id="{C5EDB83A-2EE3-4769-BD90-1E9C024DF8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3933825"/>
            <a:ext cx="8208963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>
                <a:latin typeface="Lucida Console" panose="020B0609040504020204" pitchFamily="49" charset="0"/>
              </a:rPr>
              <a:t>curry plus2      =&gt;       plus1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Lucida Console" panose="020B0609040504020204" pitchFamily="49" charset="0"/>
                <a:cs typeface="Arial" panose="020B0604020202020204" pitchFamily="34" charset="0"/>
              </a:rPr>
              <a:t>uncurry plus1    =&gt;       plus2</a:t>
            </a:r>
            <a:endParaRPr lang="el-GR" altLang="en-US" sz="1400">
              <a:latin typeface="Lucida Console" panose="020B0609040504020204" pitchFamily="49" charset="0"/>
              <a:cs typeface="Arial" panose="020B0604020202020204" pitchFamily="34" charset="0"/>
            </a:endParaRPr>
          </a:p>
        </p:txBody>
      </p:sp>
      <p:sp>
        <p:nvSpPr>
          <p:cNvPr id="31757" name="Text Box 13">
            <a:extLst>
              <a:ext uri="{FF2B5EF4-FFF2-40B4-BE49-F238E27FC236}">
                <a16:creationId xmlns:a16="http://schemas.microsoft.com/office/drawing/2014/main" id="{B8922F8C-B794-4AAF-84B1-BB96FC99AC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4508500"/>
            <a:ext cx="8208963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>
                <a:latin typeface="Lucida Console" panose="020B0609040504020204" pitchFamily="49" charset="0"/>
              </a:rPr>
              <a:t>curry   ::  ((a, b) -&gt; c) -&gt;  a -&gt; b -&gt; c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Lucida Console" panose="020B0609040504020204" pitchFamily="49" charset="0"/>
                <a:cs typeface="Arial" panose="020B0604020202020204" pitchFamily="34" charset="0"/>
              </a:rPr>
              <a:t>uncurry ::  (a -&gt; b -&gt; c) -&gt;  (a, b) -&gt; c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Lucida Console" panose="020B0609040504020204" pitchFamily="49" charset="0"/>
                <a:cs typeface="Arial" panose="020B0604020202020204" pitchFamily="34" charset="0"/>
              </a:rPr>
              <a:t>curry f x y       =  f (x, y)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Lucida Console" panose="020B0609040504020204" pitchFamily="49" charset="0"/>
                <a:cs typeface="Arial" panose="020B0604020202020204" pitchFamily="34" charset="0"/>
              </a:rPr>
              <a:t>uncurry f (x, y)  =  f x y</a:t>
            </a:r>
            <a:endParaRPr lang="el-GR" altLang="en-US" sz="1400">
              <a:latin typeface="Lucida Console" panose="020B0609040504020204" pitchFamily="49" charset="0"/>
              <a:cs typeface="Arial" panose="020B0604020202020204" pitchFamily="34" charset="0"/>
            </a:endParaRPr>
          </a:p>
        </p:txBody>
      </p:sp>
      <p:sp>
        <p:nvSpPr>
          <p:cNvPr id="31758" name="Text Box 14">
            <a:extLst>
              <a:ext uri="{FF2B5EF4-FFF2-40B4-BE49-F238E27FC236}">
                <a16:creationId xmlns:a16="http://schemas.microsoft.com/office/drawing/2014/main" id="{27042F61-030F-4E3A-BAE2-DC7B97A573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5375" y="4508500"/>
            <a:ext cx="1655763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>
                <a:latin typeface="Lucida Console" panose="020B0609040504020204" pitchFamily="49" charset="0"/>
              </a:rPr>
              <a:t>(           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Lucida Console" panose="020B0609040504020204" pitchFamily="49" charset="0"/>
                <a:cs typeface="Arial" panose="020B0604020202020204" pitchFamily="34" charset="0"/>
              </a:rPr>
              <a:t>(           )</a:t>
            </a:r>
            <a:endParaRPr lang="el-GR" altLang="en-US" sz="1400">
              <a:latin typeface="Lucida Console" panose="020B0609040504020204" pitchFamily="49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7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7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317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17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17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17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317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17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31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8" dur="500"/>
                                        <p:tgtEl>
                                          <p:spTgt spid="31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17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17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7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17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17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17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17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17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17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17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35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0" dur="1000" fill="hold"/>
                                        <p:tgtEl>
                                          <p:spTgt spid="3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2" presetID="35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3" dur="1000" fill="hold"/>
                                        <p:tgtEl>
                                          <p:spTgt spid="3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5" presetID="35" presetClass="emph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6" dur="1000" fill="hold"/>
                                        <p:tgtEl>
                                          <p:spTgt spid="3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78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9" dur="1000"/>
                                        <p:tgtEl>
                                          <p:spTgt spid="317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9" grpId="0"/>
      <p:bldP spid="31749" grpId="1"/>
      <p:bldP spid="31750" grpId="0"/>
      <p:bldP spid="31750" grpId="1"/>
      <p:bldP spid="31751" grpId="0"/>
      <p:bldP spid="31752" grpId="0"/>
      <p:bldP spid="31753" grpId="0"/>
      <p:bldP spid="31754" grpId="0"/>
      <p:bldP spid="31755" grpId="0"/>
      <p:bldP spid="31756" grpId="0"/>
      <p:bldP spid="31757" grpId="0"/>
      <p:bldP spid="31758" grpId="0"/>
      <p:bldP spid="31758" grpId="1"/>
      <p:bldP spid="31758" grpId="2"/>
      <p:bldP spid="31758" grpId="3"/>
      <p:bldP spid="31758" grpId="4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Номер слайда 5">
            <a:extLst>
              <a:ext uri="{FF2B5EF4-FFF2-40B4-BE49-F238E27FC236}">
                <a16:creationId xmlns:a16="http://schemas.microsoft.com/office/drawing/2014/main" id="{18CEE967-1E6C-4CC6-8838-E1133C93D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3854665-B71E-4E09-A2A7-70B1237491CE}" type="slidenum">
              <a:rPr lang="ru-RU" altLang="en-US">
                <a:latin typeface="Garamond" panose="02020404030301010803" pitchFamily="18" charset="0"/>
              </a:rPr>
              <a:pPr eaLnBrk="1" hangingPunct="1"/>
              <a:t>3</a:t>
            </a:fld>
            <a:endParaRPr lang="ru-RU" altLang="en-US">
              <a:latin typeface="Garamond" panose="02020404030301010803" pitchFamily="18" charset="0"/>
            </a:endParaRPr>
          </a:p>
        </p:txBody>
      </p:sp>
      <p:sp>
        <p:nvSpPr>
          <p:cNvPr id="5123" name="Text Box 2">
            <a:extLst>
              <a:ext uri="{FF2B5EF4-FFF2-40B4-BE49-F238E27FC236}">
                <a16:creationId xmlns:a16="http://schemas.microsoft.com/office/drawing/2014/main" id="{51194F68-CDDF-4D13-B689-58AD61B45B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6237288"/>
            <a:ext cx="78486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ru-RU" altLang="en-US" sz="1200" i="1"/>
              <a:t>Кубенский А.А. Функциональное программирование.</a:t>
            </a:r>
          </a:p>
        </p:txBody>
      </p:sp>
      <p:sp>
        <p:nvSpPr>
          <p:cNvPr id="5124" name="Text Box 3">
            <a:extLst>
              <a:ext uri="{FF2B5EF4-FFF2-40B4-BE49-F238E27FC236}">
                <a16:creationId xmlns:a16="http://schemas.microsoft.com/office/drawing/2014/main" id="{BB209D59-2253-4107-8480-0907806EDC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6453188"/>
            <a:ext cx="74898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ru-RU" altLang="en-US" sz="1200" i="1"/>
              <a:t>Глава </a:t>
            </a:r>
            <a:r>
              <a:rPr lang="en-US" altLang="en-US" sz="1200" i="1"/>
              <a:t>2</a:t>
            </a:r>
            <a:r>
              <a:rPr lang="ru-RU" altLang="en-US" sz="1200" i="1"/>
              <a:t>. Средства функционального программирования.</a:t>
            </a:r>
          </a:p>
        </p:txBody>
      </p:sp>
      <p:sp>
        <p:nvSpPr>
          <p:cNvPr id="5125" name="Text Box 4">
            <a:extLst>
              <a:ext uri="{FF2B5EF4-FFF2-40B4-BE49-F238E27FC236}">
                <a16:creationId xmlns:a16="http://schemas.microsoft.com/office/drawing/2014/main" id="{B6B114B3-9002-490E-9E76-EEB48C1508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57200"/>
            <a:ext cx="807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ru-RU" altLang="en-US" sz="1800"/>
              <a:t>Сечения</a:t>
            </a:r>
            <a:endParaRPr lang="el-GR" altLang="en-US" sz="1800">
              <a:cs typeface="Arial" panose="020B0604020202020204" pitchFamily="34" charset="0"/>
            </a:endParaRPr>
          </a:p>
        </p:txBody>
      </p:sp>
      <p:sp>
        <p:nvSpPr>
          <p:cNvPr id="5126" name="Text Box 5">
            <a:extLst>
              <a:ext uri="{FF2B5EF4-FFF2-40B4-BE49-F238E27FC236}">
                <a16:creationId xmlns:a16="http://schemas.microsoft.com/office/drawing/2014/main" id="{857126BF-4FA3-4778-8FD1-5663A1AD03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908050"/>
            <a:ext cx="8207375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>
                <a:latin typeface="Lucida Console" panose="020B0609040504020204" pitchFamily="49" charset="0"/>
              </a:rPr>
              <a:t>(+)  ::  (Num a) =&gt; a -&gt; a -&gt; a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Lucida Console" panose="020B0609040504020204" pitchFamily="49" charset="0"/>
              </a:rPr>
              <a:t>(+) 5 8   -&gt;   13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Lucida Console" panose="020B0609040504020204" pitchFamily="49" charset="0"/>
              </a:rPr>
              <a:t>(+) 5     -&gt;   \n-&gt;5+n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Lucida Console" panose="020B0609040504020204" pitchFamily="49" charset="0"/>
              </a:rPr>
              <a:t>(5 +)</a:t>
            </a:r>
            <a:endParaRPr lang="ru-RU" altLang="en-US" sz="1400">
              <a:latin typeface="Lucida Console" panose="020B0609040504020204" pitchFamily="49" charset="0"/>
            </a:endParaRPr>
          </a:p>
        </p:txBody>
      </p:sp>
      <p:sp>
        <p:nvSpPr>
          <p:cNvPr id="35846" name="Text Box 6">
            <a:extLst>
              <a:ext uri="{FF2B5EF4-FFF2-40B4-BE49-F238E27FC236}">
                <a16:creationId xmlns:a16="http://schemas.microsoft.com/office/drawing/2014/main" id="{A2C477F5-D6AD-4C44-9C11-D3882C541F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916113"/>
            <a:ext cx="4535487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>
                <a:latin typeface="Lucida Console" panose="020B0609040504020204" pitchFamily="49" charset="0"/>
              </a:rPr>
              <a:t>raiseList      ::  (Num a) =&gt; [a] -&gt; [a]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Lucida Console" panose="020B0609040504020204" pitchFamily="49" charset="0"/>
              </a:rPr>
              <a:t>raiseList      =   map (1+)</a:t>
            </a:r>
            <a:endParaRPr lang="ru-RU" altLang="en-US" sz="1400">
              <a:latin typeface="Lucida Console" panose="020B0609040504020204" pitchFamily="49" charset="0"/>
            </a:endParaRPr>
          </a:p>
        </p:txBody>
      </p:sp>
      <p:sp>
        <p:nvSpPr>
          <p:cNvPr id="35847" name="Text Box 7">
            <a:extLst>
              <a:ext uri="{FF2B5EF4-FFF2-40B4-BE49-F238E27FC236}">
                <a16:creationId xmlns:a16="http://schemas.microsoft.com/office/drawing/2014/main" id="{0F568FD8-4949-4091-A59D-F1DC76E9E9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813" y="2133600"/>
            <a:ext cx="5032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>
                <a:latin typeface="Lucida Console" panose="020B0609040504020204" pitchFamily="49" charset="0"/>
              </a:rPr>
              <a:t>lst</a:t>
            </a:r>
            <a:endParaRPr lang="ru-RU" altLang="en-US" sz="1400">
              <a:latin typeface="Lucida Console" panose="020B0609040504020204" pitchFamily="49" charset="0"/>
            </a:endParaRPr>
          </a:p>
        </p:txBody>
      </p:sp>
      <p:sp>
        <p:nvSpPr>
          <p:cNvPr id="35848" name="Text Box 8">
            <a:extLst>
              <a:ext uri="{FF2B5EF4-FFF2-40B4-BE49-F238E27FC236}">
                <a16:creationId xmlns:a16="http://schemas.microsoft.com/office/drawing/2014/main" id="{DA3B8D0A-65CE-4F14-9721-80990CCD02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9475" y="2133600"/>
            <a:ext cx="5032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>
                <a:latin typeface="Lucida Console" panose="020B0609040504020204" pitchFamily="49" charset="0"/>
              </a:rPr>
              <a:t>lst</a:t>
            </a:r>
            <a:endParaRPr lang="ru-RU" altLang="en-US" sz="1400">
              <a:latin typeface="Lucida Console" panose="020B0609040504020204" pitchFamily="49" charset="0"/>
            </a:endParaRPr>
          </a:p>
        </p:txBody>
      </p:sp>
      <p:sp>
        <p:nvSpPr>
          <p:cNvPr id="35849" name="Text Box 9">
            <a:extLst>
              <a:ext uri="{FF2B5EF4-FFF2-40B4-BE49-F238E27FC236}">
                <a16:creationId xmlns:a16="http://schemas.microsoft.com/office/drawing/2014/main" id="{87EDA123-3731-4459-A59D-FA995CED50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2565400"/>
            <a:ext cx="2663825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>
                <a:latin typeface="Lucida Console" panose="020B0609040504020204" pitchFamily="49" charset="0"/>
              </a:rPr>
              <a:t>(+) ? 8   -&gt;   \n-&gt;n+8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Lucida Console" panose="020B0609040504020204" pitchFamily="49" charset="0"/>
              </a:rPr>
              <a:t>(+ 8)</a:t>
            </a:r>
            <a:endParaRPr lang="ru-RU" altLang="en-US" sz="1400">
              <a:latin typeface="Lucida Console" panose="020B0609040504020204" pitchFamily="49" charset="0"/>
            </a:endParaRPr>
          </a:p>
        </p:txBody>
      </p:sp>
      <p:sp>
        <p:nvSpPr>
          <p:cNvPr id="35850" name="Text Box 10">
            <a:extLst>
              <a:ext uri="{FF2B5EF4-FFF2-40B4-BE49-F238E27FC236}">
                <a16:creationId xmlns:a16="http://schemas.microsoft.com/office/drawing/2014/main" id="{B60926E1-8CA3-48C7-AE06-E692AEF72D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3141663"/>
            <a:ext cx="575945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>
                <a:latin typeface="Lucida Console" panose="020B0609040504020204" pitchFamily="49" charset="0"/>
              </a:rPr>
              <a:t>searchList     ::  (Eq a) =&gt; a -&gt; [a] -&gt; Bool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Lucida Console" panose="020B0609040504020204" pitchFamily="49" charset="0"/>
              </a:rPr>
              <a:t>searchList e   =   (foldr (||) False) . (map (== e))</a:t>
            </a:r>
            <a:endParaRPr lang="ru-RU" altLang="en-US" sz="1400">
              <a:latin typeface="Lucida Console" panose="020B0609040504020204" pitchFamily="49" charset="0"/>
            </a:endParaRPr>
          </a:p>
        </p:txBody>
      </p:sp>
      <p:sp>
        <p:nvSpPr>
          <p:cNvPr id="35851" name="Text Box 11">
            <a:extLst>
              <a:ext uri="{FF2B5EF4-FFF2-40B4-BE49-F238E27FC236}">
                <a16:creationId xmlns:a16="http://schemas.microsoft.com/office/drawing/2014/main" id="{C9C016EA-EE97-4502-A222-1113F268D3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3716338"/>
            <a:ext cx="7272337" cy="136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>
                <a:latin typeface="Lucida Console" panose="020B0609040504020204" pitchFamily="49" charset="0"/>
              </a:rPr>
              <a:t>searchList 5 [1,3,7,5,2]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Lucida Console" panose="020B0609040504020204" pitchFamily="49" charset="0"/>
              </a:rPr>
              <a:t>((foldr (||) False) . (map (== 5))) [1,3,7,5,2]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Lucida Console" panose="020B0609040504020204" pitchFamily="49" charset="0"/>
              </a:rPr>
              <a:t>foldr (||) False (map (== 5) [1,3,7,5,2])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Lucida Console" panose="020B0609040504020204" pitchFamily="49" charset="0"/>
              </a:rPr>
              <a:t>foldr (||) False [1 == 5, 3 == 5, 7 == 5, 5 == 5, 2 == 5]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Lucida Console" panose="020B0609040504020204" pitchFamily="49" charset="0"/>
              </a:rPr>
              <a:t>foldr (||) False [False, False, False, True, False]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Lucida Console" panose="020B0609040504020204" pitchFamily="49" charset="0"/>
              </a:rPr>
              <a:t>True</a:t>
            </a:r>
            <a:endParaRPr lang="ru-RU" altLang="en-US" sz="1400">
              <a:latin typeface="Lucida Console" panose="020B060904050402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5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35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35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5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7" dur="1000" fill="hold"/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35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" dur="1000" fill="hold"/>
                                        <p:tgtEl>
                                          <p:spTgt spid="3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" presetID="35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" dur="1000" fill="hold"/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5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4" dur="1000" fill="hold"/>
                                        <p:tgtEl>
                                          <p:spTgt spid="3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35" presetClass="emph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7" dur="1000" fill="hold"/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35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9" dur="1000" fill="hold"/>
                                        <p:tgtEl>
                                          <p:spTgt spid="3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1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2" dur="1000"/>
                                        <p:tgtEl>
                                          <p:spTgt spid="358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1000"/>
                                        <p:tgtEl>
                                          <p:spTgt spid="358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1" dur="500"/>
                                        <p:tgtEl>
                                          <p:spTgt spid="35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6" dur="500"/>
                                        <p:tgtEl>
                                          <p:spTgt spid="35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1" dur="500"/>
                                        <p:tgtEl>
                                          <p:spTgt spid="35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6" grpId="0"/>
      <p:bldP spid="35847" grpId="0"/>
      <p:bldP spid="35847" grpId="1"/>
      <p:bldP spid="35847" grpId="2"/>
      <p:bldP spid="35847" grpId="3"/>
      <p:bldP spid="35847" grpId="4"/>
      <p:bldP spid="35848" grpId="0"/>
      <p:bldP spid="35848" grpId="1"/>
      <p:bldP spid="35848" grpId="2"/>
      <p:bldP spid="35848" grpId="3"/>
      <p:bldP spid="35848" grpId="4"/>
      <p:bldP spid="35849" grpId="0"/>
      <p:bldP spid="35850" grpId="0"/>
      <p:bldP spid="3585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Номер слайда 5">
            <a:extLst>
              <a:ext uri="{FF2B5EF4-FFF2-40B4-BE49-F238E27FC236}">
                <a16:creationId xmlns:a16="http://schemas.microsoft.com/office/drawing/2014/main" id="{3D35564E-EA55-4A7B-B4E4-42BD347EB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D43ED54-B94D-4434-8A7A-5E076D4356AF}" type="slidenum">
              <a:rPr lang="ru-RU" altLang="en-US">
                <a:latin typeface="Garamond" panose="02020404030301010803" pitchFamily="18" charset="0"/>
              </a:rPr>
              <a:pPr eaLnBrk="1" hangingPunct="1"/>
              <a:t>4</a:t>
            </a:fld>
            <a:endParaRPr lang="ru-RU" altLang="en-US">
              <a:latin typeface="Garamond" panose="02020404030301010803" pitchFamily="18" charset="0"/>
            </a:endParaRPr>
          </a:p>
        </p:txBody>
      </p:sp>
      <p:sp>
        <p:nvSpPr>
          <p:cNvPr id="6147" name="Text Box 2">
            <a:extLst>
              <a:ext uri="{FF2B5EF4-FFF2-40B4-BE49-F238E27FC236}">
                <a16:creationId xmlns:a16="http://schemas.microsoft.com/office/drawing/2014/main" id="{74BCA5A7-D280-435C-AD57-59A275A8F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6237288"/>
            <a:ext cx="78486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ru-RU" altLang="en-US" sz="1200" i="1"/>
              <a:t>Кубенский А.А. Функциональное программирование.</a:t>
            </a:r>
          </a:p>
        </p:txBody>
      </p:sp>
      <p:sp>
        <p:nvSpPr>
          <p:cNvPr id="6148" name="Text Box 3">
            <a:extLst>
              <a:ext uri="{FF2B5EF4-FFF2-40B4-BE49-F238E27FC236}">
                <a16:creationId xmlns:a16="http://schemas.microsoft.com/office/drawing/2014/main" id="{EE096414-51DC-44A7-8039-467E819D21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6453188"/>
            <a:ext cx="74898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ru-RU" altLang="en-US" sz="1200" i="1"/>
              <a:t>Глава </a:t>
            </a:r>
            <a:r>
              <a:rPr lang="en-US" altLang="en-US" sz="1200" i="1"/>
              <a:t>2</a:t>
            </a:r>
            <a:r>
              <a:rPr lang="ru-RU" altLang="en-US" sz="1200" i="1"/>
              <a:t>. Средства функционального программирования.</a:t>
            </a:r>
          </a:p>
        </p:txBody>
      </p:sp>
      <p:sp>
        <p:nvSpPr>
          <p:cNvPr id="6149" name="Text Box 4">
            <a:extLst>
              <a:ext uri="{FF2B5EF4-FFF2-40B4-BE49-F238E27FC236}">
                <a16:creationId xmlns:a16="http://schemas.microsoft.com/office/drawing/2014/main" id="{0C0066CE-8A7F-4661-9189-11D4FEBF79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57200"/>
            <a:ext cx="807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ru-RU" altLang="en-US" sz="1800"/>
              <a:t>Еще раз о сортировке списка с помощью дерева</a:t>
            </a:r>
            <a:endParaRPr lang="el-GR" altLang="en-US" sz="1800">
              <a:cs typeface="Arial" panose="020B0604020202020204" pitchFamily="34" charset="0"/>
            </a:endParaRPr>
          </a:p>
        </p:txBody>
      </p:sp>
      <p:sp>
        <p:nvSpPr>
          <p:cNvPr id="6150" name="Text Box 5">
            <a:extLst>
              <a:ext uri="{FF2B5EF4-FFF2-40B4-BE49-F238E27FC236}">
                <a16:creationId xmlns:a16="http://schemas.microsoft.com/office/drawing/2014/main" id="{3688CF15-A6A3-4647-A44A-0986881C1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981075"/>
            <a:ext cx="8001000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Lucida Console" panose="020B0609040504020204" pitchFamily="49" charset="0"/>
              </a:rPr>
              <a:t>build   :: (Ord a) =&gt; [a] -&gt; Tree a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Lucida Console" panose="020B0609040504020204" pitchFamily="49" charset="0"/>
              </a:rPr>
              <a:t>insert  :: (Ord a) =&gt; a -&gt; Tree a -&gt; Tree a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Lucida Console" panose="020B0609040504020204" pitchFamily="49" charset="0"/>
              </a:rPr>
              <a:t>flatten :: Tree a -&gt; [a]</a:t>
            </a:r>
          </a:p>
        </p:txBody>
      </p:sp>
      <p:sp>
        <p:nvSpPr>
          <p:cNvPr id="33799" name="Text Box 7">
            <a:extLst>
              <a:ext uri="{FF2B5EF4-FFF2-40B4-BE49-F238E27FC236}">
                <a16:creationId xmlns:a16="http://schemas.microsoft.com/office/drawing/2014/main" id="{AF462307-1CA2-460C-A4E1-174B4C390C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773238"/>
            <a:ext cx="45370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Lucida Console" panose="020B0609040504020204" pitchFamily="49" charset="0"/>
              </a:rPr>
              <a:t>build </a:t>
            </a:r>
            <a:r>
              <a:rPr lang="ru-RU" altLang="en-US" sz="1400" dirty="0">
                <a:latin typeface="Lucida Console" panose="020B0609040504020204" pitchFamily="49" charset="0"/>
              </a:rPr>
              <a:t>    </a:t>
            </a:r>
            <a:r>
              <a:rPr lang="en-US" altLang="en-US" sz="1400" dirty="0">
                <a:latin typeface="Lucida Console" panose="020B0609040504020204" pitchFamily="49" charset="0"/>
              </a:rPr>
              <a:t>    =  </a:t>
            </a:r>
            <a:r>
              <a:rPr lang="en-US" altLang="en-US" sz="1400" dirty="0" err="1">
                <a:latin typeface="Lucida Console" panose="020B0609040504020204" pitchFamily="49" charset="0"/>
              </a:rPr>
              <a:t>foldr</a:t>
            </a:r>
            <a:r>
              <a:rPr lang="en-US" altLang="en-US" sz="1400" dirty="0">
                <a:latin typeface="Lucida Console" panose="020B0609040504020204" pitchFamily="49" charset="0"/>
              </a:rPr>
              <a:t> insert Empty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Lucida Console" panose="020B0609040504020204" pitchFamily="49" charset="0"/>
              </a:rPr>
              <a:t>flatten</a:t>
            </a:r>
            <a:r>
              <a:rPr lang="ru-RU" altLang="en-US" sz="1400" dirty="0">
                <a:latin typeface="Lucida Console" panose="020B0609040504020204" pitchFamily="49" charset="0"/>
              </a:rPr>
              <a:t>     </a:t>
            </a:r>
            <a:r>
              <a:rPr lang="en-US" altLang="en-US" sz="1400" dirty="0">
                <a:latin typeface="Lucida Console" panose="020B0609040504020204" pitchFamily="49" charset="0"/>
              </a:rPr>
              <a:t>  =  </a:t>
            </a:r>
            <a:r>
              <a:rPr lang="en-US" altLang="en-US" sz="1400" dirty="0" err="1">
                <a:latin typeface="Lucida Console" panose="020B0609040504020204" pitchFamily="49" charset="0"/>
              </a:rPr>
              <a:t>foldt</a:t>
            </a:r>
            <a:r>
              <a:rPr lang="en-US" altLang="en-US" sz="1400" dirty="0">
                <a:latin typeface="Lucida Console" panose="020B0609040504020204" pitchFamily="49" charset="0"/>
              </a:rPr>
              <a:t> (:) []</a:t>
            </a:r>
            <a:endParaRPr lang="ru-RU" altLang="en-US" sz="1400" dirty="0">
              <a:latin typeface="Lucida Console" panose="020B0609040504020204" pitchFamily="49" charset="0"/>
            </a:endParaRPr>
          </a:p>
        </p:txBody>
      </p:sp>
      <p:sp>
        <p:nvSpPr>
          <p:cNvPr id="33800" name="Text Box 8">
            <a:extLst>
              <a:ext uri="{FF2B5EF4-FFF2-40B4-BE49-F238E27FC236}">
                <a16:creationId xmlns:a16="http://schemas.microsoft.com/office/drawing/2014/main" id="{1C945453-DA77-43BE-990C-0DD01420D8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420938"/>
            <a:ext cx="23034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ru-RU" altLang="en-US" sz="1800"/>
              <a:t>Фильтрация списка</a:t>
            </a:r>
            <a:endParaRPr lang="el-GR" altLang="en-US" sz="1800">
              <a:cs typeface="Arial" panose="020B0604020202020204" pitchFamily="34" charset="0"/>
            </a:endParaRPr>
          </a:p>
        </p:txBody>
      </p:sp>
      <p:sp>
        <p:nvSpPr>
          <p:cNvPr id="33801" name="Text Box 9">
            <a:extLst>
              <a:ext uri="{FF2B5EF4-FFF2-40B4-BE49-F238E27FC236}">
                <a16:creationId xmlns:a16="http://schemas.microsoft.com/office/drawing/2014/main" id="{3D6457D8-6BEA-41A0-A9BC-6585BFE632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852738"/>
            <a:ext cx="5472113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Lucida Console" panose="020B0609040504020204" pitchFamily="49" charset="0"/>
              </a:rPr>
              <a:t>filter   :: (a -&gt; Bool) -&gt; [a] -&gt; [a]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Lucida Console" panose="020B0609040504020204" pitchFamily="49" charset="0"/>
              </a:rPr>
              <a:t>filter _ []                  =  []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Lucida Console" panose="020B0609040504020204" pitchFamily="49" charset="0"/>
              </a:rPr>
              <a:t>filter f (x:ls) | f x        =  x : (filter f ls)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Lucida Console" panose="020B0609040504020204" pitchFamily="49" charset="0"/>
              </a:rPr>
              <a:t>                | otherwise  =  filter f ls</a:t>
            </a:r>
          </a:p>
        </p:txBody>
      </p:sp>
      <p:sp>
        <p:nvSpPr>
          <p:cNvPr id="33802" name="Text Box 10">
            <a:extLst>
              <a:ext uri="{FF2B5EF4-FFF2-40B4-BE49-F238E27FC236}">
                <a16:creationId xmlns:a16="http://schemas.microsoft.com/office/drawing/2014/main" id="{EDF8F8ED-2573-4F64-8A68-6093AAC7BF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852738"/>
            <a:ext cx="6264275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Lucida Console" panose="020B0609040504020204" pitchFamily="49" charset="0"/>
              </a:rPr>
              <a:t>filter   :: (a -&gt; Bool) -&gt; [a] -&gt; [a]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Lucida Console" panose="020B0609040504020204" pitchFamily="49" charset="0"/>
              </a:rPr>
              <a:t>filter f  =  foldr condCons []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Lucida Console" panose="020B0609040504020204" pitchFamily="49" charset="0"/>
              </a:rPr>
              <a:t>             where condCons x l = if f x then x:l else l</a:t>
            </a:r>
          </a:p>
        </p:txBody>
      </p:sp>
      <p:sp>
        <p:nvSpPr>
          <p:cNvPr id="33803" name="Text Box 11">
            <a:extLst>
              <a:ext uri="{FF2B5EF4-FFF2-40B4-BE49-F238E27FC236}">
                <a16:creationId xmlns:a16="http://schemas.microsoft.com/office/drawing/2014/main" id="{68B7003A-8E63-47EE-938A-7348461742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3644900"/>
            <a:ext cx="6911975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Lucida Console" panose="020B0609040504020204" pitchFamily="49" charset="0"/>
              </a:rPr>
              <a:t>quicksort   :: (Ord a) =&gt; [a] -&gt; [a]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Lucida Console" panose="020B0609040504020204" pitchFamily="49" charset="0"/>
              </a:rPr>
              <a:t>quicksort []  =  []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Lucida Console" panose="020B0609040504020204" pitchFamily="49" charset="0"/>
              </a:rPr>
              <a:t>quicksort (x:ls)  =  (quicksort (filter (&lt;  x) ls)) ++ [x] ++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Lucida Console" panose="020B0609040504020204" pitchFamily="49" charset="0"/>
              </a:rPr>
              <a:t>                     (quicksort (filter (&gt;= x) ls))</a:t>
            </a:r>
          </a:p>
        </p:txBody>
      </p:sp>
      <p:sp>
        <p:nvSpPr>
          <p:cNvPr id="33804" name="Text Box 12">
            <a:extLst>
              <a:ext uri="{FF2B5EF4-FFF2-40B4-BE49-F238E27FC236}">
                <a16:creationId xmlns:a16="http://schemas.microsoft.com/office/drawing/2014/main" id="{656C0C05-17D1-44AE-8854-FB1E4FD345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1773238"/>
            <a:ext cx="6477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Lucida Console" panose="020B0609040504020204" pitchFamily="49" charset="0"/>
              </a:rPr>
              <a:t>list</a:t>
            </a:r>
            <a:endParaRPr lang="ru-RU" altLang="en-US" sz="1400">
              <a:latin typeface="Lucida Console" panose="020B0609040504020204" pitchFamily="49" charset="0"/>
            </a:endParaRPr>
          </a:p>
        </p:txBody>
      </p:sp>
      <p:sp>
        <p:nvSpPr>
          <p:cNvPr id="33805" name="Text Box 13">
            <a:extLst>
              <a:ext uri="{FF2B5EF4-FFF2-40B4-BE49-F238E27FC236}">
                <a16:creationId xmlns:a16="http://schemas.microsoft.com/office/drawing/2014/main" id="{09E167B4-0D96-4E29-A711-E5FB936AE4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6100" y="1773238"/>
            <a:ext cx="6477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Lucida Console" panose="020B0609040504020204" pitchFamily="49" charset="0"/>
              </a:rPr>
              <a:t>list</a:t>
            </a:r>
            <a:endParaRPr lang="ru-RU" altLang="en-US" sz="1400">
              <a:latin typeface="Lucida Console" panose="020B0609040504020204" pitchFamily="49" charset="0"/>
            </a:endParaRPr>
          </a:p>
        </p:txBody>
      </p:sp>
      <p:sp>
        <p:nvSpPr>
          <p:cNvPr id="33806" name="Text Box 14">
            <a:extLst>
              <a:ext uri="{FF2B5EF4-FFF2-40B4-BE49-F238E27FC236}">
                <a16:creationId xmlns:a16="http://schemas.microsoft.com/office/drawing/2014/main" id="{2A85C55D-E585-4276-B4C8-F55ADF9197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350" y="1989138"/>
            <a:ext cx="6477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Lucida Console" panose="020B0609040504020204" pitchFamily="49" charset="0"/>
              </a:rPr>
              <a:t>tree</a:t>
            </a:r>
            <a:endParaRPr lang="ru-RU" altLang="en-US" sz="1400">
              <a:latin typeface="Lucida Console" panose="020B0609040504020204" pitchFamily="49" charset="0"/>
            </a:endParaRPr>
          </a:p>
        </p:txBody>
      </p:sp>
      <p:sp>
        <p:nvSpPr>
          <p:cNvPr id="33807" name="Text Box 15">
            <a:extLst>
              <a:ext uri="{FF2B5EF4-FFF2-40B4-BE49-F238E27FC236}">
                <a16:creationId xmlns:a16="http://schemas.microsoft.com/office/drawing/2014/main" id="{05048EA0-4C02-40D0-B607-A5361C22D9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4400" y="1989138"/>
            <a:ext cx="6477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Lucida Console" panose="020B0609040504020204" pitchFamily="49" charset="0"/>
              </a:rPr>
              <a:t>tree</a:t>
            </a:r>
            <a:endParaRPr lang="ru-RU" altLang="en-US" sz="1400" dirty="0">
              <a:latin typeface="Lucida Console" panose="020B0609040504020204" pitchFamily="49" charset="0"/>
            </a:endParaRPr>
          </a:p>
        </p:txBody>
      </p:sp>
      <p:sp>
        <p:nvSpPr>
          <p:cNvPr id="33808" name="Text Box 16">
            <a:extLst>
              <a:ext uri="{FF2B5EF4-FFF2-40B4-BE49-F238E27FC236}">
                <a16:creationId xmlns:a16="http://schemas.microsoft.com/office/drawing/2014/main" id="{62AC262B-90EE-44DC-91EB-F03371E9BC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4652963"/>
            <a:ext cx="6911975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Lucida Console" panose="020B0609040504020204" pitchFamily="49" charset="0"/>
              </a:rPr>
              <a:t>quicksort []  =  []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Lucida Console" panose="020B0609040504020204" pitchFamily="49" charset="0"/>
              </a:rPr>
              <a:t>quicksort (x:ls)  =  (quicksort [y | y&lt;-ls, y &lt;  x]) ++ [x] ++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Lucida Console" panose="020B0609040504020204" pitchFamily="49" charset="0"/>
              </a:rPr>
              <a:t>                     (quicksort [y | y&lt;-ls, y &gt;= x])</a:t>
            </a:r>
          </a:p>
        </p:txBody>
      </p:sp>
      <p:sp>
        <p:nvSpPr>
          <p:cNvPr id="33809" name="Text Box 17">
            <a:extLst>
              <a:ext uri="{FF2B5EF4-FFF2-40B4-BE49-F238E27FC236}">
                <a16:creationId xmlns:a16="http://schemas.microsoft.com/office/drawing/2014/main" id="{66C105D8-7EF6-47E5-A386-D21E080AE1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5445125"/>
            <a:ext cx="6911975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Lucida Console" panose="020B0609040504020204" pitchFamily="49" charset="0"/>
              </a:rPr>
              <a:t>descartes ls1 ls2  =  [(x, y) | x &lt;- ls1, y &lt;- ls2]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Lucida Console" panose="020B0609040504020204" pitchFamily="49" charset="0"/>
              </a:rPr>
              <a:t>oddSqrs ls         =  [x*x | x &lt;- ls, x `mod` 2 == 1]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3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33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33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33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33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" dur="1000"/>
                                        <p:tgtEl>
                                          <p:spTgt spid="338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3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1000"/>
                                        <p:tgtEl>
                                          <p:spTgt spid="338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3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" dur="1000"/>
                                        <p:tgtEl>
                                          <p:spTgt spid="338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3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2" dur="1000"/>
                                        <p:tgtEl>
                                          <p:spTgt spid="338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3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8" dur="500"/>
                                        <p:tgtEl>
                                          <p:spTgt spid="33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3" dur="500"/>
                                        <p:tgtEl>
                                          <p:spTgt spid="33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7" dur="500"/>
                                        <p:tgtEl>
                                          <p:spTgt spid="338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33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6" dur="500"/>
                                        <p:tgtEl>
                                          <p:spTgt spid="33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1" dur="500"/>
                                        <p:tgtEl>
                                          <p:spTgt spid="33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6" dur="500"/>
                                        <p:tgtEl>
                                          <p:spTgt spid="33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9" grpId="0"/>
      <p:bldP spid="33800" grpId="0"/>
      <p:bldP spid="33801" grpId="0"/>
      <p:bldP spid="33801" grpId="1"/>
      <p:bldP spid="33802" grpId="0"/>
      <p:bldP spid="33803" grpId="0"/>
      <p:bldP spid="33804" grpId="0"/>
      <p:bldP spid="33804" grpId="1"/>
      <p:bldP spid="33805" grpId="0"/>
      <p:bldP spid="33805" grpId="1"/>
      <p:bldP spid="33806" grpId="0"/>
      <p:bldP spid="33806" grpId="1"/>
      <p:bldP spid="33807" grpId="0"/>
      <p:bldP spid="33807" grpId="1"/>
      <p:bldP spid="33808" grpId="0"/>
      <p:bldP spid="3380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Номер слайда 5">
            <a:extLst>
              <a:ext uri="{FF2B5EF4-FFF2-40B4-BE49-F238E27FC236}">
                <a16:creationId xmlns:a16="http://schemas.microsoft.com/office/drawing/2014/main" id="{224A61C7-58F9-470E-9504-D41C75F68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DABD35B-BA5F-457C-A92C-F418699809DB}" type="slidenum">
              <a:rPr lang="ru-RU" altLang="en-US">
                <a:latin typeface="Garamond" panose="02020404030301010803" pitchFamily="18" charset="0"/>
              </a:rPr>
              <a:pPr eaLnBrk="1" hangingPunct="1"/>
              <a:t>5</a:t>
            </a:fld>
            <a:endParaRPr lang="ru-RU" altLang="en-US">
              <a:latin typeface="Garamond" panose="02020404030301010803" pitchFamily="18" charset="0"/>
            </a:endParaRPr>
          </a:p>
        </p:txBody>
      </p:sp>
      <p:sp>
        <p:nvSpPr>
          <p:cNvPr id="7171" name="Text Box 2">
            <a:extLst>
              <a:ext uri="{FF2B5EF4-FFF2-40B4-BE49-F238E27FC236}">
                <a16:creationId xmlns:a16="http://schemas.microsoft.com/office/drawing/2014/main" id="{C3A8C667-FA83-40C3-906E-D4C95D2204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6237288"/>
            <a:ext cx="78486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ru-RU" altLang="en-US" sz="1200" i="1"/>
              <a:t>Кубенский А.А. Функциональное программирование.</a:t>
            </a:r>
          </a:p>
        </p:txBody>
      </p:sp>
      <p:sp>
        <p:nvSpPr>
          <p:cNvPr id="7172" name="Text Box 3">
            <a:extLst>
              <a:ext uri="{FF2B5EF4-FFF2-40B4-BE49-F238E27FC236}">
                <a16:creationId xmlns:a16="http://schemas.microsoft.com/office/drawing/2014/main" id="{E7DCD7FD-C619-472B-B2E5-8BA609C66A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6453188"/>
            <a:ext cx="74898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ru-RU" altLang="en-US" sz="1200" i="1"/>
              <a:t>Глава </a:t>
            </a:r>
            <a:r>
              <a:rPr lang="en-US" altLang="en-US" sz="1200" i="1"/>
              <a:t>2</a:t>
            </a:r>
            <a:r>
              <a:rPr lang="ru-RU" altLang="en-US" sz="1200" i="1"/>
              <a:t>. Средства функционального программирования.</a:t>
            </a:r>
          </a:p>
        </p:txBody>
      </p:sp>
      <p:sp>
        <p:nvSpPr>
          <p:cNvPr id="7173" name="Text Box 4">
            <a:extLst>
              <a:ext uri="{FF2B5EF4-FFF2-40B4-BE49-F238E27FC236}">
                <a16:creationId xmlns:a16="http://schemas.microsoft.com/office/drawing/2014/main" id="{4866BD4B-6F80-402A-AD21-7E8ECCFE25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57200"/>
            <a:ext cx="807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ru-RU" altLang="en-US" sz="1800"/>
              <a:t>Комбинирование списков</a:t>
            </a:r>
            <a:endParaRPr lang="el-GR" altLang="en-US" sz="1800">
              <a:cs typeface="Arial" panose="020B0604020202020204" pitchFamily="34" charset="0"/>
            </a:endParaRPr>
          </a:p>
        </p:txBody>
      </p:sp>
      <p:sp>
        <p:nvSpPr>
          <p:cNvPr id="7174" name="Text Box 10">
            <a:extLst>
              <a:ext uri="{FF2B5EF4-FFF2-40B4-BE49-F238E27FC236}">
                <a16:creationId xmlns:a16="http://schemas.microsoft.com/office/drawing/2014/main" id="{E84889B9-22BA-4089-942F-B2A0394B4C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052513"/>
            <a:ext cx="7127875" cy="738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Lucida Console" panose="020B0609040504020204" pitchFamily="49" charset="0"/>
              </a:rPr>
              <a:t>zipWith   :: (a -&gt; b -&gt; c) -&gt; [a] -&gt; [b] -&gt; [c]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Lucida Console" panose="020B0609040504020204" pitchFamily="49" charset="0"/>
              </a:rPr>
              <a:t>zipWith f (x1:lst1) (x2:lst2)  =  (f x1 x2) : zipWith f lst1 lst2</a:t>
            </a:r>
            <a:br>
              <a:rPr lang="en-US" altLang="en-US" sz="1400">
                <a:latin typeface="Lucida Console" panose="020B0609040504020204" pitchFamily="49" charset="0"/>
              </a:rPr>
            </a:br>
            <a:r>
              <a:rPr lang="en-US" altLang="en-US" sz="1400">
                <a:latin typeface="Lucida Console" panose="020B0609040504020204" pitchFamily="49" charset="0"/>
              </a:rPr>
              <a:t>zipWith _ _ _  =  []</a:t>
            </a:r>
          </a:p>
        </p:txBody>
      </p:sp>
      <p:sp>
        <p:nvSpPr>
          <p:cNvPr id="33808" name="Text Box 16">
            <a:extLst>
              <a:ext uri="{FF2B5EF4-FFF2-40B4-BE49-F238E27FC236}">
                <a16:creationId xmlns:a16="http://schemas.microsoft.com/office/drawing/2014/main" id="{6AD9F5AE-4B89-47E2-B0B8-CD98E20FEA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060575"/>
            <a:ext cx="8070850" cy="95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Lucida Console" panose="020B0609040504020204" pitchFamily="49" charset="0"/>
              </a:rPr>
              <a:t>zipWith (+) [1..5] [8,7..1]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Lucida Console" panose="020B0609040504020204" pitchFamily="49" charset="0"/>
              </a:rPr>
              <a:t>                                              [9,9,9,9,9]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Lucida Console" panose="020B0609040504020204" pitchFamily="49" charset="0"/>
              </a:rPr>
              <a:t>zipWith (&lt;) lst (tail lst) where lst = [1,3,2,5,6]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Lucida Console" panose="020B0609040504020204" pitchFamily="49" charset="0"/>
              </a:rPr>
              <a:t>                                              (True, False, True, True)</a:t>
            </a:r>
          </a:p>
        </p:txBody>
      </p:sp>
      <p:sp>
        <p:nvSpPr>
          <p:cNvPr id="33809" name="Text Box 17">
            <a:extLst>
              <a:ext uri="{FF2B5EF4-FFF2-40B4-BE49-F238E27FC236}">
                <a16:creationId xmlns:a16="http://schemas.microsoft.com/office/drawing/2014/main" id="{4E1437E4-1A98-4916-A4CB-98F6976476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3141663"/>
            <a:ext cx="6911975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Lucida Console" panose="020B0609040504020204" pitchFamily="49" charset="0"/>
              </a:rPr>
              <a:t>zip  =  zipWith (,)</a:t>
            </a:r>
          </a:p>
        </p:txBody>
      </p:sp>
      <p:sp>
        <p:nvSpPr>
          <p:cNvPr id="18" name="Text Box 16">
            <a:extLst>
              <a:ext uri="{FF2B5EF4-FFF2-40B4-BE49-F238E27FC236}">
                <a16:creationId xmlns:a16="http://schemas.microsoft.com/office/drawing/2014/main" id="{55531D84-19F9-46DD-988B-D55D49D97F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3644900"/>
            <a:ext cx="80708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Lucida Console" panose="020B0609040504020204" pitchFamily="49" charset="0"/>
              </a:rPr>
              <a:t>zipWith3 (\x y z -&gt; max x (max y z)) [2,5,4,1] [2,1,5,3] [9,1,2,4]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Lucida Console" panose="020B0609040504020204" pitchFamily="49" charset="0"/>
              </a:rPr>
              <a:t>                                               [9,5,5,4]</a:t>
            </a:r>
          </a:p>
        </p:txBody>
      </p:sp>
      <p:sp>
        <p:nvSpPr>
          <p:cNvPr id="19" name="Text Box 17">
            <a:extLst>
              <a:ext uri="{FF2B5EF4-FFF2-40B4-BE49-F238E27FC236}">
                <a16:creationId xmlns:a16="http://schemas.microsoft.com/office/drawing/2014/main" id="{52E247FC-E156-4319-9244-E5373AB581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4292600"/>
            <a:ext cx="6911975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Lucida Console" panose="020B0609040504020204" pitchFamily="49" charset="0"/>
              </a:rPr>
              <a:t>zip3  =  zipWith3 (,,)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8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8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8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8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08" grpId="0" build="p"/>
      <p:bldP spid="33809" grpId="0"/>
      <p:bldP spid="18" grpId="0" build="p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Номер слайда 5">
            <a:extLst>
              <a:ext uri="{FF2B5EF4-FFF2-40B4-BE49-F238E27FC236}">
                <a16:creationId xmlns:a16="http://schemas.microsoft.com/office/drawing/2014/main" id="{58CF6247-359A-469A-A1E7-CAD707B3F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29D3126-05F7-4C06-9A0A-8A8192C85842}" type="slidenum">
              <a:rPr lang="ru-RU" altLang="en-US">
                <a:latin typeface="Garamond" panose="02020404030301010803" pitchFamily="18" charset="0"/>
              </a:rPr>
              <a:pPr eaLnBrk="1" hangingPunct="1"/>
              <a:t>6</a:t>
            </a:fld>
            <a:endParaRPr lang="ru-RU" altLang="en-US">
              <a:latin typeface="Garamond" panose="02020404030301010803" pitchFamily="18" charset="0"/>
            </a:endParaRPr>
          </a:p>
        </p:txBody>
      </p:sp>
      <p:sp>
        <p:nvSpPr>
          <p:cNvPr id="8195" name="Text Box 2">
            <a:extLst>
              <a:ext uri="{FF2B5EF4-FFF2-40B4-BE49-F238E27FC236}">
                <a16:creationId xmlns:a16="http://schemas.microsoft.com/office/drawing/2014/main" id="{9FAACC12-7F30-43C2-99C0-29F59F4A3B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6237288"/>
            <a:ext cx="78486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ru-RU" altLang="en-US" sz="1200" i="1"/>
              <a:t>Кубенский А.А. Функциональное программирование.</a:t>
            </a:r>
          </a:p>
        </p:txBody>
      </p:sp>
      <p:sp>
        <p:nvSpPr>
          <p:cNvPr id="8196" name="Text Box 3">
            <a:extLst>
              <a:ext uri="{FF2B5EF4-FFF2-40B4-BE49-F238E27FC236}">
                <a16:creationId xmlns:a16="http://schemas.microsoft.com/office/drawing/2014/main" id="{6BCF8CC1-D629-457E-A499-D22E02C319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6453188"/>
            <a:ext cx="74898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ru-RU" altLang="en-US" sz="1200" i="1"/>
              <a:t>Глава </a:t>
            </a:r>
            <a:r>
              <a:rPr lang="en-US" altLang="en-US" sz="1200" i="1"/>
              <a:t>2</a:t>
            </a:r>
            <a:r>
              <a:rPr lang="ru-RU" altLang="en-US" sz="1200" i="1"/>
              <a:t>. Средства функционального программирования.</a:t>
            </a:r>
          </a:p>
        </p:txBody>
      </p:sp>
      <p:sp>
        <p:nvSpPr>
          <p:cNvPr id="8197" name="Text Box 4">
            <a:extLst>
              <a:ext uri="{FF2B5EF4-FFF2-40B4-BE49-F238E27FC236}">
                <a16:creationId xmlns:a16="http://schemas.microsoft.com/office/drawing/2014/main" id="{921E09D4-BD4B-4CAB-A507-7EDB3F14F4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57200"/>
            <a:ext cx="807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ru-RU" altLang="en-US" sz="1800"/>
              <a:t>Характеристическая функция множества</a:t>
            </a:r>
            <a:endParaRPr lang="el-GR" altLang="en-US" sz="1800">
              <a:cs typeface="Arial" panose="020B0604020202020204" pitchFamily="34" charset="0"/>
            </a:endParaRPr>
          </a:p>
        </p:txBody>
      </p:sp>
      <p:sp>
        <p:nvSpPr>
          <p:cNvPr id="8198" name="Text Box 5">
            <a:extLst>
              <a:ext uri="{FF2B5EF4-FFF2-40B4-BE49-F238E27FC236}">
                <a16:creationId xmlns:a16="http://schemas.microsoft.com/office/drawing/2014/main" id="{6F762F54-423C-442C-991C-7A69E7E03B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981075"/>
            <a:ext cx="5256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>
                <a:latin typeface="Lucida Console" panose="020B0609040504020204" pitchFamily="49" charset="0"/>
              </a:rPr>
              <a:t>type IntSet = (Integer -&gt; Bool)</a:t>
            </a:r>
            <a:endParaRPr lang="ru-RU" altLang="en-US" sz="1400">
              <a:latin typeface="Lucida Console" panose="020B0609040504020204" pitchFamily="49" charset="0"/>
            </a:endParaRPr>
          </a:p>
        </p:txBody>
      </p:sp>
      <p:sp>
        <p:nvSpPr>
          <p:cNvPr id="37894" name="Text Box 6">
            <a:extLst>
              <a:ext uri="{FF2B5EF4-FFF2-40B4-BE49-F238E27FC236}">
                <a16:creationId xmlns:a16="http://schemas.microsoft.com/office/drawing/2014/main" id="{870AB497-AC1D-405A-9DA5-E1E5151ECD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268413"/>
            <a:ext cx="2376488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>
                <a:latin typeface="Lucida Console" panose="020B0609040504020204" pitchFamily="49" charset="0"/>
              </a:rPr>
              <a:t>empty    ::  IntSet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Lucida Console" panose="020B0609040504020204" pitchFamily="49" charset="0"/>
              </a:rPr>
              <a:t>empty e  =   False</a:t>
            </a:r>
            <a:endParaRPr lang="ru-RU" altLang="en-US" sz="1400">
              <a:latin typeface="Lucida Console" panose="020B0609040504020204" pitchFamily="49" charset="0"/>
            </a:endParaRPr>
          </a:p>
        </p:txBody>
      </p:sp>
      <p:sp>
        <p:nvSpPr>
          <p:cNvPr id="37895" name="Text Box 7">
            <a:extLst>
              <a:ext uri="{FF2B5EF4-FFF2-40B4-BE49-F238E27FC236}">
                <a16:creationId xmlns:a16="http://schemas.microsoft.com/office/drawing/2014/main" id="{B2757B05-A5EF-4103-84FF-B2717448E6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773238"/>
            <a:ext cx="446405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>
                <a:latin typeface="Lucida Console" panose="020B0609040504020204" pitchFamily="49" charset="0"/>
              </a:rPr>
              <a:t>from2to100    ::  IntSet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Lucida Console" panose="020B0609040504020204" pitchFamily="49" charset="0"/>
              </a:rPr>
              <a:t>from2to100 e  =   (e &gt;= 2) &amp;&amp; (e &lt;= 100)</a:t>
            </a:r>
            <a:endParaRPr lang="ru-RU" altLang="en-US" sz="1400">
              <a:latin typeface="Lucida Console" panose="020B0609040504020204" pitchFamily="49" charset="0"/>
            </a:endParaRPr>
          </a:p>
        </p:txBody>
      </p:sp>
      <p:sp>
        <p:nvSpPr>
          <p:cNvPr id="37896" name="Text Box 8">
            <a:extLst>
              <a:ext uri="{FF2B5EF4-FFF2-40B4-BE49-F238E27FC236}">
                <a16:creationId xmlns:a16="http://schemas.microsoft.com/office/drawing/2014/main" id="{B7632884-4B38-4642-B6C7-1FE89D3127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276475"/>
            <a:ext cx="3313113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>
                <a:latin typeface="Lucida Console" panose="020B0609040504020204" pitchFamily="49" charset="0"/>
              </a:rPr>
              <a:t>odds    ::  IntSet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Lucida Console" panose="020B0609040504020204" pitchFamily="49" charset="0"/>
              </a:rPr>
              <a:t>odds e  =   (e `mod` 2 == 1)</a:t>
            </a:r>
            <a:endParaRPr lang="ru-RU" altLang="en-US" sz="1400">
              <a:latin typeface="Lucida Console" panose="020B0609040504020204" pitchFamily="49" charset="0"/>
            </a:endParaRPr>
          </a:p>
        </p:txBody>
      </p:sp>
      <p:sp>
        <p:nvSpPr>
          <p:cNvPr id="37897" name="Text Box 9">
            <a:extLst>
              <a:ext uri="{FF2B5EF4-FFF2-40B4-BE49-F238E27FC236}">
                <a16:creationId xmlns:a16="http://schemas.microsoft.com/office/drawing/2014/main" id="{FA090136-D6E9-4C51-8F71-0DE2505997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781300"/>
            <a:ext cx="5545138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>
                <a:latin typeface="Lucida Console" panose="020B0609040504020204" pitchFamily="49" charset="0"/>
              </a:rPr>
              <a:t>conj              ::  IntSet -&gt; IntSet -&gt; IntSet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Lucida Console" panose="020B0609040504020204" pitchFamily="49" charset="0"/>
              </a:rPr>
              <a:t>(s1 `conj` s2) e  =   (s1 e) &amp;&amp; (s2 e)</a:t>
            </a:r>
            <a:endParaRPr lang="ru-RU" altLang="en-US" sz="1400">
              <a:latin typeface="Lucida Console" panose="020B0609040504020204" pitchFamily="49" charset="0"/>
            </a:endParaRPr>
          </a:p>
        </p:txBody>
      </p:sp>
      <p:sp>
        <p:nvSpPr>
          <p:cNvPr id="37898" name="Text Box 10">
            <a:extLst>
              <a:ext uri="{FF2B5EF4-FFF2-40B4-BE49-F238E27FC236}">
                <a16:creationId xmlns:a16="http://schemas.microsoft.com/office/drawing/2014/main" id="{B05A55F3-0D23-42EB-853A-EF041F13B0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3284538"/>
            <a:ext cx="7345363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>
                <a:latin typeface="Lucida Console" panose="020B0609040504020204" pitchFamily="49" charset="0"/>
              </a:rPr>
              <a:t>disj              ::  IntSet -&gt; IntSet -&gt; IntSet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Lucida Console" panose="020B0609040504020204" pitchFamily="49" charset="0"/>
              </a:rPr>
              <a:t>(s1 `disj` s2) e  =   (s1 e) || (s2 e)</a:t>
            </a:r>
            <a:endParaRPr lang="ru-RU" altLang="en-US" sz="1400">
              <a:latin typeface="Lucida Console" panose="020B0609040504020204" pitchFamily="49" charset="0"/>
            </a:endParaRPr>
          </a:p>
        </p:txBody>
      </p:sp>
      <p:sp>
        <p:nvSpPr>
          <p:cNvPr id="37899" name="Text Box 11">
            <a:extLst>
              <a:ext uri="{FF2B5EF4-FFF2-40B4-BE49-F238E27FC236}">
                <a16:creationId xmlns:a16="http://schemas.microsoft.com/office/drawing/2014/main" id="{367635FB-C6D4-488B-9006-7677B49250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3789363"/>
            <a:ext cx="734536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>
                <a:latin typeface="Lucida Console" panose="020B0609040504020204" pitchFamily="49" charset="0"/>
              </a:rPr>
              <a:t>diff              ::  IntSet -&gt; IntSet -&gt; IntSet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Lucida Console" panose="020B0609040504020204" pitchFamily="49" charset="0"/>
              </a:rPr>
              <a:t>(s1 `diff` s2) e  =   (s1 e) &amp;&amp; not (s2 e)</a:t>
            </a:r>
            <a:endParaRPr lang="ru-RU" altLang="en-US" sz="1400">
              <a:latin typeface="Lucida Console" panose="020B0609040504020204" pitchFamily="49" charset="0"/>
            </a:endParaRPr>
          </a:p>
        </p:txBody>
      </p:sp>
      <p:sp>
        <p:nvSpPr>
          <p:cNvPr id="37900" name="Text Box 12">
            <a:extLst>
              <a:ext uri="{FF2B5EF4-FFF2-40B4-BE49-F238E27FC236}">
                <a16:creationId xmlns:a16="http://schemas.microsoft.com/office/drawing/2014/main" id="{B7A2A0E5-BDFE-47E2-A979-ACD7A47981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4292600"/>
            <a:ext cx="7345363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>
                <a:latin typeface="Lucida Console" panose="020B0609040504020204" pitchFamily="49" charset="0"/>
              </a:rPr>
              <a:t>addElem        ::  Integer -&gt; IntSet -&gt; IntSet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Lucida Console" panose="020B0609040504020204" pitchFamily="49" charset="0"/>
              </a:rPr>
              <a:t>addElem a s e  =   (e == a) || (s e)</a:t>
            </a:r>
            <a:endParaRPr lang="ru-RU" altLang="en-US" sz="1400">
              <a:latin typeface="Lucida Console" panose="020B0609040504020204" pitchFamily="49" charset="0"/>
            </a:endParaRPr>
          </a:p>
        </p:txBody>
      </p:sp>
      <p:sp>
        <p:nvSpPr>
          <p:cNvPr id="37901" name="Text Box 13">
            <a:extLst>
              <a:ext uri="{FF2B5EF4-FFF2-40B4-BE49-F238E27FC236}">
                <a16:creationId xmlns:a16="http://schemas.microsoft.com/office/drawing/2014/main" id="{0CCCC881-48EE-4731-88B2-281C351676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4797425"/>
            <a:ext cx="7345363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>
                <a:latin typeface="Lucida Console" panose="020B0609040504020204" pitchFamily="49" charset="0"/>
              </a:rPr>
              <a:t>remElem        ::  Integer -&gt; IntSet -&gt; IntSet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Lucida Console" panose="020B0609040504020204" pitchFamily="49" charset="0"/>
              </a:rPr>
              <a:t>remElem a s e  =   (e /= a) &amp;&amp; (s e)</a:t>
            </a:r>
            <a:endParaRPr lang="ru-RU" altLang="en-US" sz="1400">
              <a:latin typeface="Lucida Console" panose="020B0609040504020204" pitchFamily="49" charset="0"/>
            </a:endParaRPr>
          </a:p>
        </p:txBody>
      </p:sp>
      <p:sp>
        <p:nvSpPr>
          <p:cNvPr id="37902" name="Text Box 14">
            <a:extLst>
              <a:ext uri="{FF2B5EF4-FFF2-40B4-BE49-F238E27FC236}">
                <a16:creationId xmlns:a16="http://schemas.microsoft.com/office/drawing/2014/main" id="{B9E68D27-D760-4366-A701-44C995770C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5300663"/>
            <a:ext cx="7345363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Lucida Console" panose="020B0609040504020204" pitchFamily="49" charset="0"/>
              </a:rPr>
              <a:t>fromSet        ::  IntSet -&gt; [Integer] -&gt; [Integer]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Lucida Console" panose="020B0609040504020204" pitchFamily="49" charset="0"/>
              </a:rPr>
              <a:t>fromSet         =</a:t>
            </a:r>
            <a:endParaRPr lang="ru-RU" altLang="en-US" sz="1400">
              <a:latin typeface="Lucida Console" panose="020B0609040504020204" pitchFamily="49" charset="0"/>
            </a:endParaRPr>
          </a:p>
        </p:txBody>
      </p:sp>
      <p:sp>
        <p:nvSpPr>
          <p:cNvPr id="37903" name="Text Box 15">
            <a:extLst>
              <a:ext uri="{FF2B5EF4-FFF2-40B4-BE49-F238E27FC236}">
                <a16:creationId xmlns:a16="http://schemas.microsoft.com/office/drawing/2014/main" id="{7842C4FA-5293-458A-BB8B-094F1812B3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350" y="5516563"/>
            <a:ext cx="863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Lucida Console" panose="020B0609040504020204" pitchFamily="49" charset="0"/>
              </a:rPr>
              <a:t>set ls</a:t>
            </a:r>
            <a:endParaRPr lang="ru-RU" altLang="en-US" sz="1400">
              <a:latin typeface="Lucida Console" panose="020B0609040504020204" pitchFamily="49" charset="0"/>
            </a:endParaRPr>
          </a:p>
        </p:txBody>
      </p:sp>
      <p:sp>
        <p:nvSpPr>
          <p:cNvPr id="37904" name="Text Box 16">
            <a:extLst>
              <a:ext uri="{FF2B5EF4-FFF2-40B4-BE49-F238E27FC236}">
                <a16:creationId xmlns:a16="http://schemas.microsoft.com/office/drawing/2014/main" id="{B1DDAA51-DBD4-423B-AB80-7C7A4CBB2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875" y="5516563"/>
            <a:ext cx="23764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Lucida Console" panose="020B0609040504020204" pitchFamily="49" charset="0"/>
              </a:rPr>
              <a:t>[x | x &lt;- ls, set x]</a:t>
            </a:r>
            <a:endParaRPr lang="ru-RU" altLang="en-US" sz="1400">
              <a:latin typeface="Lucida Console" panose="020B0609040504020204" pitchFamily="49" charset="0"/>
            </a:endParaRPr>
          </a:p>
        </p:txBody>
      </p:sp>
      <p:sp>
        <p:nvSpPr>
          <p:cNvPr id="37905" name="Text Box 17">
            <a:extLst>
              <a:ext uri="{FF2B5EF4-FFF2-40B4-BE49-F238E27FC236}">
                <a16:creationId xmlns:a16="http://schemas.microsoft.com/office/drawing/2014/main" id="{03C23B1E-CC49-42B5-B2A2-AA97277C60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875" y="5516563"/>
            <a:ext cx="9366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Lucida Console" panose="020B0609040504020204" pitchFamily="49" charset="0"/>
              </a:rPr>
              <a:t>filter</a:t>
            </a:r>
            <a:endParaRPr lang="ru-RU" altLang="en-US" sz="1400">
              <a:latin typeface="Lucida Console" panose="020B060904050402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7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7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37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37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37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37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37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37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37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0" dur="500"/>
                                        <p:tgtEl>
                                          <p:spTgt spid="37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3" dur="500"/>
                                        <p:tgtEl>
                                          <p:spTgt spid="37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7" dur="1000"/>
                                        <p:tgtEl>
                                          <p:spTgt spid="379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7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0" dur="1000"/>
                                        <p:tgtEl>
                                          <p:spTgt spid="379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7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1000"/>
                                        <p:tgtEl>
                                          <p:spTgt spid="37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4" grpId="0"/>
      <p:bldP spid="37895" grpId="0"/>
      <p:bldP spid="37896" grpId="0"/>
      <p:bldP spid="37897" grpId="0"/>
      <p:bldP spid="37898" grpId="0"/>
      <p:bldP spid="37899" grpId="0"/>
      <p:bldP spid="37900" grpId="0"/>
      <p:bldP spid="37901" grpId="0"/>
      <p:bldP spid="37902" grpId="0"/>
      <p:bldP spid="37903" grpId="0"/>
      <p:bldP spid="37903" grpId="1"/>
      <p:bldP spid="37904" grpId="0"/>
      <p:bldP spid="37904" grpId="1"/>
      <p:bldP spid="3790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Номер слайда 4">
            <a:extLst>
              <a:ext uri="{FF2B5EF4-FFF2-40B4-BE49-F238E27FC236}">
                <a16:creationId xmlns:a16="http://schemas.microsoft.com/office/drawing/2014/main" id="{12BA5281-0D30-4363-B371-F282008EE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6D6149F-A1AE-468E-BD73-300159FC0945}" type="slidenum">
              <a:rPr lang="ru-RU" altLang="en-US">
                <a:latin typeface="Garamond" panose="02020404030301010803" pitchFamily="18" charset="0"/>
              </a:rPr>
              <a:pPr eaLnBrk="1" hangingPunct="1"/>
              <a:t>7</a:t>
            </a:fld>
            <a:endParaRPr lang="ru-RU" altLang="en-US">
              <a:latin typeface="Garamond" panose="02020404030301010803" pitchFamily="18" charset="0"/>
            </a:endParaRPr>
          </a:p>
        </p:txBody>
      </p:sp>
      <p:sp>
        <p:nvSpPr>
          <p:cNvPr id="9219" name="Text Box 2">
            <a:extLst>
              <a:ext uri="{FF2B5EF4-FFF2-40B4-BE49-F238E27FC236}">
                <a16:creationId xmlns:a16="http://schemas.microsoft.com/office/drawing/2014/main" id="{6F596DAC-DB9E-49F0-97DE-4294D1543C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6237288"/>
            <a:ext cx="78486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ru-RU" altLang="en-US" sz="1200" i="1"/>
              <a:t>Кубенский А.А. Функциональное программирование.</a:t>
            </a:r>
          </a:p>
        </p:txBody>
      </p:sp>
      <p:sp>
        <p:nvSpPr>
          <p:cNvPr id="9220" name="Text Box 3">
            <a:extLst>
              <a:ext uri="{FF2B5EF4-FFF2-40B4-BE49-F238E27FC236}">
                <a16:creationId xmlns:a16="http://schemas.microsoft.com/office/drawing/2014/main" id="{8BDD23B6-09BE-449B-9CB5-20777AA06B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6453188"/>
            <a:ext cx="74898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ru-RU" altLang="en-US" sz="1200" i="1"/>
              <a:t>Глава </a:t>
            </a:r>
            <a:r>
              <a:rPr lang="en-US" altLang="en-US" sz="1200" i="1"/>
              <a:t>2</a:t>
            </a:r>
            <a:r>
              <a:rPr lang="ru-RU" altLang="en-US" sz="1200" i="1"/>
              <a:t>. Средства функционального программирования.</a:t>
            </a:r>
          </a:p>
        </p:txBody>
      </p:sp>
      <p:sp>
        <p:nvSpPr>
          <p:cNvPr id="9221" name="Text Box 4">
            <a:extLst>
              <a:ext uri="{FF2B5EF4-FFF2-40B4-BE49-F238E27FC236}">
                <a16:creationId xmlns:a16="http://schemas.microsoft.com/office/drawing/2014/main" id="{EF3C936A-6576-4CB1-A3E6-D318DFB3E2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57200"/>
            <a:ext cx="807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ru-RU" altLang="en-US" sz="1800"/>
              <a:t>Программирование с использованием множеств</a:t>
            </a:r>
            <a:endParaRPr lang="el-GR" altLang="en-US" sz="1800">
              <a:cs typeface="Arial" panose="020B0604020202020204" pitchFamily="34" charset="0"/>
            </a:endParaRPr>
          </a:p>
        </p:txBody>
      </p:sp>
      <p:sp>
        <p:nvSpPr>
          <p:cNvPr id="9222" name="Text Box 5">
            <a:extLst>
              <a:ext uri="{FF2B5EF4-FFF2-40B4-BE49-F238E27FC236}">
                <a16:creationId xmlns:a16="http://schemas.microsoft.com/office/drawing/2014/main" id="{2B1B2A4A-6F66-40C7-B624-F0CD0BA49D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908050"/>
            <a:ext cx="7345363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>
                <a:latin typeface="Lucida Console" panose="020B0609040504020204" pitchFamily="49" charset="0"/>
              </a:rPr>
              <a:t>remMulties        ::  Integer -&gt; IntSet -&gt; IntSet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Lucida Console" panose="020B0609040504020204" pitchFamily="49" charset="0"/>
              </a:rPr>
              <a:t>remMulties a s e  =   (s e) &amp;&amp; ((e == a) || (e `mod` a /= 0))</a:t>
            </a:r>
            <a:endParaRPr lang="ru-RU" altLang="en-US" sz="1400">
              <a:latin typeface="Lucida Console" panose="020B0609040504020204" pitchFamily="49" charset="0"/>
            </a:endParaRPr>
          </a:p>
        </p:txBody>
      </p:sp>
      <p:sp>
        <p:nvSpPr>
          <p:cNvPr id="9223" name="Text Box 6">
            <a:extLst>
              <a:ext uri="{FF2B5EF4-FFF2-40B4-BE49-F238E27FC236}">
                <a16:creationId xmlns:a16="http://schemas.microsoft.com/office/drawing/2014/main" id="{4360E0A2-51F2-4BFA-8FE6-4E37068BBA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484313"/>
            <a:ext cx="7345363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>
                <a:latin typeface="Lucida Console" panose="020B0609040504020204" pitchFamily="49" charset="0"/>
              </a:rPr>
              <a:t>remMultList        ::  [Integer] -&gt; IntSet -&gt; IntSet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Lucida Console" panose="020B0609040504020204" pitchFamily="49" charset="0"/>
              </a:rPr>
              <a:t>remMultList ls s   =   foldr remMulties s ls</a:t>
            </a:r>
            <a:endParaRPr lang="ru-RU" altLang="en-US" sz="1400">
              <a:latin typeface="Lucida Console" panose="020B0609040504020204" pitchFamily="49" charset="0"/>
            </a:endParaRPr>
          </a:p>
        </p:txBody>
      </p:sp>
      <p:sp>
        <p:nvSpPr>
          <p:cNvPr id="39943" name="Text Box 7">
            <a:extLst>
              <a:ext uri="{FF2B5EF4-FFF2-40B4-BE49-F238E27FC236}">
                <a16:creationId xmlns:a16="http://schemas.microsoft.com/office/drawing/2014/main" id="{4457D61A-4502-419F-A8A0-03D705F123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060575"/>
            <a:ext cx="4608513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>
                <a:latin typeface="Lucida Console" panose="020B0609040504020204" pitchFamily="49" charset="0"/>
              </a:rPr>
              <a:t>first1000     ::  IntSet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Lucida Console" panose="020B0609040504020204" pitchFamily="49" charset="0"/>
              </a:rPr>
              <a:t>first1000 e   =   (e &gt;= 2) &amp;&amp; (e &lt;= 1000)</a:t>
            </a:r>
            <a:endParaRPr lang="ru-RU" altLang="en-US" sz="1400">
              <a:latin typeface="Lucida Console" panose="020B0609040504020204" pitchFamily="49" charset="0"/>
            </a:endParaRPr>
          </a:p>
        </p:txBody>
      </p:sp>
      <p:sp>
        <p:nvSpPr>
          <p:cNvPr id="39944" name="Text Box 8">
            <a:extLst>
              <a:ext uri="{FF2B5EF4-FFF2-40B4-BE49-F238E27FC236}">
                <a16:creationId xmlns:a16="http://schemas.microsoft.com/office/drawing/2014/main" id="{4C85AD45-92C4-4ED2-BB7A-3006DAF5E1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9700" y="2708275"/>
            <a:ext cx="11525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>
                <a:latin typeface="Lucida Console" panose="020B0609040504020204" pitchFamily="49" charset="0"/>
              </a:rPr>
              <a:t>first1000</a:t>
            </a:r>
            <a:endParaRPr lang="ru-RU" altLang="en-US" sz="1400">
              <a:latin typeface="Lucida Console" panose="020B0609040504020204" pitchFamily="49" charset="0"/>
            </a:endParaRPr>
          </a:p>
        </p:txBody>
      </p:sp>
      <p:sp>
        <p:nvSpPr>
          <p:cNvPr id="39945" name="Text Box 9">
            <a:extLst>
              <a:ext uri="{FF2B5EF4-FFF2-40B4-BE49-F238E27FC236}">
                <a16:creationId xmlns:a16="http://schemas.microsoft.com/office/drawing/2014/main" id="{4C58F7BC-224F-487C-9446-3E4E4072EC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2708275"/>
            <a:ext cx="15128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>
                <a:latin typeface="Lucida Console" panose="020B0609040504020204" pitchFamily="49" charset="0"/>
              </a:rPr>
              <a:t>remMulties 2</a:t>
            </a:r>
            <a:endParaRPr lang="ru-RU" altLang="en-US" sz="1400">
              <a:latin typeface="Lucida Console" panose="020B0609040504020204" pitchFamily="49" charset="0"/>
            </a:endParaRPr>
          </a:p>
        </p:txBody>
      </p:sp>
      <p:sp>
        <p:nvSpPr>
          <p:cNvPr id="39946" name="Text Box 10">
            <a:extLst>
              <a:ext uri="{FF2B5EF4-FFF2-40B4-BE49-F238E27FC236}">
                <a16:creationId xmlns:a16="http://schemas.microsoft.com/office/drawing/2014/main" id="{00DE3AFC-50E6-425B-8E62-6CBFBA9E6D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350" y="2708275"/>
            <a:ext cx="26638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>
                <a:latin typeface="Lucida Console" panose="020B0609040504020204" pitchFamily="49" charset="0"/>
              </a:rPr>
              <a:t>remMultList [3,5..31] (</a:t>
            </a:r>
            <a:endParaRPr lang="ru-RU" altLang="en-US" sz="1400">
              <a:latin typeface="Lucida Console" panose="020B0609040504020204" pitchFamily="49" charset="0"/>
            </a:endParaRPr>
          </a:p>
        </p:txBody>
      </p:sp>
      <p:sp>
        <p:nvSpPr>
          <p:cNvPr id="39947" name="Text Box 11">
            <a:extLst>
              <a:ext uri="{FF2B5EF4-FFF2-40B4-BE49-F238E27FC236}">
                <a16:creationId xmlns:a16="http://schemas.microsoft.com/office/drawing/2014/main" id="{AF93BF99-A75F-43FD-813C-D502D3CCDF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7763" y="2708275"/>
            <a:ext cx="2873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>
                <a:latin typeface="Lucida Console" panose="020B0609040504020204" pitchFamily="49" charset="0"/>
              </a:rPr>
              <a:t>)</a:t>
            </a:r>
            <a:endParaRPr lang="ru-RU" altLang="en-US" sz="1400">
              <a:latin typeface="Lucida Console" panose="020B0609040504020204" pitchFamily="49" charset="0"/>
            </a:endParaRPr>
          </a:p>
        </p:txBody>
      </p:sp>
      <p:sp>
        <p:nvSpPr>
          <p:cNvPr id="39948" name="Text Box 12">
            <a:extLst>
              <a:ext uri="{FF2B5EF4-FFF2-40B4-BE49-F238E27FC236}">
                <a16:creationId xmlns:a16="http://schemas.microsoft.com/office/drawing/2014/main" id="{63FDF526-BD87-4B85-BFAC-494EAB0E32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708275"/>
            <a:ext cx="11525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>
                <a:latin typeface="Lucida Console" panose="020B0609040504020204" pitchFamily="49" charset="0"/>
              </a:rPr>
              <a:t>filter (</a:t>
            </a:r>
            <a:endParaRPr lang="ru-RU" altLang="en-US" sz="1400">
              <a:latin typeface="Lucida Console" panose="020B0609040504020204" pitchFamily="49" charset="0"/>
            </a:endParaRPr>
          </a:p>
        </p:txBody>
      </p:sp>
      <p:sp>
        <p:nvSpPr>
          <p:cNvPr id="39949" name="Text Box 13">
            <a:extLst>
              <a:ext uri="{FF2B5EF4-FFF2-40B4-BE49-F238E27FC236}">
                <a16:creationId xmlns:a16="http://schemas.microsoft.com/office/drawing/2014/main" id="{89C82CCB-9044-4418-9187-C07D6F305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2225" y="2708275"/>
            <a:ext cx="14398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>
                <a:latin typeface="Lucida Console" panose="020B0609040504020204" pitchFamily="49" charset="0"/>
              </a:rPr>
              <a:t>) [1..1000]</a:t>
            </a:r>
            <a:endParaRPr lang="ru-RU" altLang="en-US" sz="1400">
              <a:latin typeface="Lucida Console" panose="020B0609040504020204" pitchFamily="49" charset="0"/>
            </a:endParaRPr>
          </a:p>
        </p:txBody>
      </p:sp>
      <p:sp>
        <p:nvSpPr>
          <p:cNvPr id="16" name="Text Box 4">
            <a:extLst>
              <a:ext uri="{FF2B5EF4-FFF2-40B4-BE49-F238E27FC236}">
                <a16:creationId xmlns:a16="http://schemas.microsoft.com/office/drawing/2014/main" id="{C5F2482E-AF61-4AA4-B842-B461992081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160712"/>
            <a:ext cx="807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ru-RU" altLang="en-US" sz="1800" dirty="0"/>
              <a:t>Вычисления с неопределенным результатом</a:t>
            </a:r>
            <a:endParaRPr lang="el-GR" altLang="en-US" sz="1800" dirty="0">
              <a:cs typeface="Arial" panose="020B0604020202020204" pitchFamily="34" charset="0"/>
            </a:endParaRPr>
          </a:p>
        </p:txBody>
      </p:sp>
      <p:sp>
        <p:nvSpPr>
          <p:cNvPr id="17" name="Text Box 5">
            <a:extLst>
              <a:ext uri="{FF2B5EF4-FFF2-40B4-BE49-F238E27FC236}">
                <a16:creationId xmlns:a16="http://schemas.microsoft.com/office/drawing/2014/main" id="{8EC98C7C-CEC8-41C5-A5F1-F6F599E20F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456" y="3543979"/>
            <a:ext cx="734536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Lucida Console" panose="020B0609040504020204" pitchFamily="49" charset="0"/>
              </a:rPr>
              <a:t>data Maybe a = Nothing | Just a</a:t>
            </a:r>
            <a:endParaRPr lang="ru-RU" altLang="en-US" sz="1400" dirty="0">
              <a:latin typeface="Lucida Console" panose="020B0609040504020204" pitchFamily="49" charset="0"/>
            </a:endParaRPr>
          </a:p>
        </p:txBody>
      </p:sp>
      <p:sp>
        <p:nvSpPr>
          <p:cNvPr id="18" name="Text Box 5">
            <a:extLst>
              <a:ext uri="{FF2B5EF4-FFF2-40B4-BE49-F238E27FC236}">
                <a16:creationId xmlns:a16="http://schemas.microsoft.com/office/drawing/2014/main" id="{3452E911-665D-4518-9991-998C5235ED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3913767"/>
            <a:ext cx="7345363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Lucida Console" panose="020B0609040504020204" pitchFamily="49" charset="0"/>
              </a:rPr>
              <a:t>find :: (a -&gt; Bool) -&gt; [a] -&gt; Maybe a</a:t>
            </a:r>
            <a:br>
              <a:rPr lang="en-US" altLang="en-US" sz="1400" dirty="0">
                <a:latin typeface="Lucida Console" panose="020B0609040504020204" pitchFamily="49" charset="0"/>
              </a:rPr>
            </a:br>
            <a:r>
              <a:rPr lang="en-US" altLang="en-US" sz="1400" dirty="0">
                <a:latin typeface="Lucida Console" panose="020B0609040504020204" pitchFamily="49" charset="0"/>
              </a:rPr>
              <a:t>find _ [] = Nothing</a:t>
            </a:r>
            <a:br>
              <a:rPr lang="en-US" altLang="en-US" sz="1400" dirty="0">
                <a:latin typeface="Lucida Console" panose="020B0609040504020204" pitchFamily="49" charset="0"/>
              </a:rPr>
            </a:br>
            <a:r>
              <a:rPr lang="en-US" altLang="en-US" sz="1400" dirty="0">
                <a:latin typeface="Lucida Console" panose="020B0609040504020204" pitchFamily="49" charset="0"/>
              </a:rPr>
              <a:t>find f (</a:t>
            </a:r>
            <a:r>
              <a:rPr lang="en-US" altLang="en-US" sz="1400" dirty="0" err="1">
                <a:latin typeface="Lucida Console" panose="020B0609040504020204" pitchFamily="49" charset="0"/>
              </a:rPr>
              <a:t>x:xs</a:t>
            </a:r>
            <a:r>
              <a:rPr lang="en-US" altLang="en-US" sz="1400" dirty="0">
                <a:latin typeface="Lucida Console" panose="020B0609040504020204" pitchFamily="49" charset="0"/>
              </a:rPr>
              <a:t>) | f x = Just x</a:t>
            </a:r>
            <a:br>
              <a:rPr lang="en-US" altLang="en-US" sz="1400" dirty="0">
                <a:latin typeface="Lucida Console" panose="020B0609040504020204" pitchFamily="49" charset="0"/>
              </a:rPr>
            </a:br>
            <a:r>
              <a:rPr lang="en-US" altLang="en-US" sz="1400" dirty="0">
                <a:latin typeface="Lucida Console" panose="020B0609040504020204" pitchFamily="49" charset="0"/>
              </a:rPr>
              <a:t>              | otherwise = find f </a:t>
            </a:r>
            <a:r>
              <a:rPr lang="en-US" altLang="en-US" sz="1400" dirty="0" err="1">
                <a:latin typeface="Lucida Console" panose="020B0609040504020204" pitchFamily="49" charset="0"/>
              </a:rPr>
              <a:t>xs</a:t>
            </a:r>
            <a:endParaRPr lang="ru-RU" altLang="en-US" sz="1400" dirty="0">
              <a:latin typeface="Lucida Console" panose="020B0609040504020204" pitchFamily="49" charset="0"/>
            </a:endParaRPr>
          </a:p>
        </p:txBody>
      </p:sp>
      <p:sp>
        <p:nvSpPr>
          <p:cNvPr id="19" name="Text Box 4">
            <a:extLst>
              <a:ext uri="{FF2B5EF4-FFF2-40B4-BE49-F238E27FC236}">
                <a16:creationId xmlns:a16="http://schemas.microsoft.com/office/drawing/2014/main" id="{F5C3A6EA-F4C2-4FE2-9BBD-265934284D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861451"/>
            <a:ext cx="80772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ru-RU" altLang="en-US" sz="1600" dirty="0"/>
              <a:t>Другое определение для </a:t>
            </a:r>
            <a:r>
              <a:rPr lang="en-US" altLang="en-US" sz="1600" dirty="0">
                <a:latin typeface="Lucida Console" panose="020B0609040504020204" pitchFamily="49" charset="0"/>
              </a:rPr>
              <a:t>find</a:t>
            </a:r>
            <a:endParaRPr lang="el-GR" altLang="en-US" sz="1600" dirty="0">
              <a:latin typeface="Lucida Console" panose="020B0609040504020204" pitchFamily="49" charset="0"/>
              <a:cs typeface="Arial" panose="020B0604020202020204" pitchFamily="34" charset="0"/>
            </a:endParaRPr>
          </a:p>
        </p:txBody>
      </p:sp>
      <p:sp>
        <p:nvSpPr>
          <p:cNvPr id="20" name="Text Box 5">
            <a:extLst>
              <a:ext uri="{FF2B5EF4-FFF2-40B4-BE49-F238E27FC236}">
                <a16:creationId xmlns:a16="http://schemas.microsoft.com/office/drawing/2014/main" id="{70E2C1E8-AE9D-4F3F-8C2F-3A7835F1A4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456" y="5244718"/>
            <a:ext cx="734536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Lucida Console" panose="020B0609040504020204" pitchFamily="49" charset="0"/>
              </a:rPr>
              <a:t>find f = </a:t>
            </a:r>
            <a:r>
              <a:rPr lang="en-US" altLang="en-US" sz="1400" dirty="0" err="1">
                <a:latin typeface="Lucida Console" panose="020B0609040504020204" pitchFamily="49" charset="0"/>
              </a:rPr>
              <a:t>foldr</a:t>
            </a:r>
            <a:r>
              <a:rPr lang="en-US" altLang="en-US" sz="1400" dirty="0">
                <a:latin typeface="Lucida Console" panose="020B0609040504020204" pitchFamily="49" charset="0"/>
              </a:rPr>
              <a:t> (\x y -&gt; if f x then Just x else y) Nothing</a:t>
            </a:r>
            <a:endParaRPr lang="ru-RU" altLang="en-US" sz="1400" dirty="0">
              <a:latin typeface="Lucida Console" panose="020B060904050402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9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9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9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9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9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9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9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3" grpId="0"/>
      <p:bldP spid="39944" grpId="0"/>
      <p:bldP spid="39945" grpId="0"/>
      <p:bldP spid="39946" grpId="0"/>
      <p:bldP spid="39947" grpId="0"/>
      <p:bldP spid="39948" grpId="0"/>
      <p:bldP spid="39949" grpId="0"/>
      <p:bldP spid="16" grpId="0"/>
      <p:bldP spid="17" grpId="0"/>
      <p:bldP spid="18" grpId="0"/>
      <p:bldP spid="19" grpId="0"/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Номер слайда 4">
            <a:extLst>
              <a:ext uri="{FF2B5EF4-FFF2-40B4-BE49-F238E27FC236}">
                <a16:creationId xmlns:a16="http://schemas.microsoft.com/office/drawing/2014/main" id="{12BA5281-0D30-4363-B371-F282008EE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6D6149F-A1AE-468E-BD73-300159FC0945}" type="slidenum">
              <a:rPr lang="ru-RU" altLang="en-US">
                <a:latin typeface="Garamond" panose="02020404030301010803" pitchFamily="18" charset="0"/>
              </a:rPr>
              <a:pPr eaLnBrk="1" hangingPunct="1"/>
              <a:t>8</a:t>
            </a:fld>
            <a:endParaRPr lang="ru-RU" altLang="en-US">
              <a:latin typeface="Garamond" panose="02020404030301010803" pitchFamily="18" charset="0"/>
            </a:endParaRPr>
          </a:p>
        </p:txBody>
      </p:sp>
      <p:sp>
        <p:nvSpPr>
          <p:cNvPr id="9219" name="Text Box 2">
            <a:extLst>
              <a:ext uri="{FF2B5EF4-FFF2-40B4-BE49-F238E27FC236}">
                <a16:creationId xmlns:a16="http://schemas.microsoft.com/office/drawing/2014/main" id="{6F596DAC-DB9E-49F0-97DE-4294D1543C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6237288"/>
            <a:ext cx="78486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ru-RU" altLang="en-US" sz="1200" i="1"/>
              <a:t>Кубенский А.А. Функциональное программирование.</a:t>
            </a:r>
          </a:p>
        </p:txBody>
      </p:sp>
      <p:sp>
        <p:nvSpPr>
          <p:cNvPr id="9220" name="Text Box 3">
            <a:extLst>
              <a:ext uri="{FF2B5EF4-FFF2-40B4-BE49-F238E27FC236}">
                <a16:creationId xmlns:a16="http://schemas.microsoft.com/office/drawing/2014/main" id="{8BDD23B6-09BE-449B-9CB5-20777AA06B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6453188"/>
            <a:ext cx="74898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ru-RU" altLang="en-US" sz="1200" i="1"/>
              <a:t>Глава </a:t>
            </a:r>
            <a:r>
              <a:rPr lang="en-US" altLang="en-US" sz="1200" i="1"/>
              <a:t>2</a:t>
            </a:r>
            <a:r>
              <a:rPr lang="ru-RU" altLang="en-US" sz="1200" i="1"/>
              <a:t>. Средства функционального программирования.</a:t>
            </a:r>
          </a:p>
        </p:txBody>
      </p:sp>
      <p:sp>
        <p:nvSpPr>
          <p:cNvPr id="9221" name="Text Box 4">
            <a:extLst>
              <a:ext uri="{FF2B5EF4-FFF2-40B4-BE49-F238E27FC236}">
                <a16:creationId xmlns:a16="http://schemas.microsoft.com/office/drawing/2014/main" id="{EF3C936A-6576-4CB1-A3E6-D318DFB3E2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57200"/>
            <a:ext cx="807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ru-RU" altLang="en-US" sz="1800" dirty="0"/>
              <a:t>Функции, использующие </a:t>
            </a:r>
            <a:r>
              <a:rPr lang="en-US" altLang="en-US" sz="1800" dirty="0">
                <a:latin typeface="Lucida Console" panose="020B0609040504020204" pitchFamily="49" charset="0"/>
              </a:rPr>
              <a:t>Maybe</a:t>
            </a:r>
            <a:endParaRPr lang="el-GR" altLang="en-US" sz="1800" dirty="0">
              <a:latin typeface="Lucida Console" panose="020B0609040504020204" pitchFamily="49" charset="0"/>
              <a:cs typeface="Arial" panose="020B0604020202020204" pitchFamily="34" charset="0"/>
            </a:endParaRPr>
          </a:p>
        </p:txBody>
      </p:sp>
      <p:sp>
        <p:nvSpPr>
          <p:cNvPr id="9222" name="Text Box 5">
            <a:extLst>
              <a:ext uri="{FF2B5EF4-FFF2-40B4-BE49-F238E27FC236}">
                <a16:creationId xmlns:a16="http://schemas.microsoft.com/office/drawing/2014/main" id="{2B1B2A4A-6F66-40C7-B624-F0CD0BA49D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719998"/>
            <a:ext cx="7345363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dirty="0" err="1">
                <a:latin typeface="Lucida Console" panose="020B0609040504020204" pitchFamily="49" charset="0"/>
              </a:rPr>
              <a:t>isNothing</a:t>
            </a:r>
            <a:r>
              <a:rPr lang="en-US" altLang="en-US" sz="1400" dirty="0">
                <a:latin typeface="Lucida Console" panose="020B0609040504020204" pitchFamily="49" charset="0"/>
              </a:rPr>
              <a:t>     ::  Maybe a -&gt; Bool</a:t>
            </a:r>
            <a:br>
              <a:rPr lang="ru-RU" altLang="en-US" sz="1400" dirty="0">
                <a:latin typeface="Lucida Console" panose="020B0609040504020204" pitchFamily="49" charset="0"/>
              </a:rPr>
            </a:br>
            <a:r>
              <a:rPr lang="en-US" altLang="en-US" sz="1400" dirty="0" err="1">
                <a:latin typeface="Lucida Console" panose="020B0609040504020204" pitchFamily="49" charset="0"/>
              </a:rPr>
              <a:t>isJust</a:t>
            </a:r>
            <a:r>
              <a:rPr lang="en-US" altLang="en-US" sz="1400" dirty="0">
                <a:latin typeface="Lucida Console" panose="020B0609040504020204" pitchFamily="49" charset="0"/>
              </a:rPr>
              <a:t>        ::  Maybe a -&gt; Bool</a:t>
            </a:r>
            <a:br>
              <a:rPr lang="en-US" altLang="en-US" sz="1400" dirty="0">
                <a:latin typeface="Lucida Console" panose="020B0609040504020204" pitchFamily="49" charset="0"/>
              </a:rPr>
            </a:br>
            <a:r>
              <a:rPr lang="en-US" altLang="en-US" sz="1400" dirty="0" err="1">
                <a:latin typeface="Lucida Console" panose="020B0609040504020204" pitchFamily="49" charset="0"/>
              </a:rPr>
              <a:t>fromJust</a:t>
            </a:r>
            <a:r>
              <a:rPr lang="en-US" altLang="en-US" sz="1400" dirty="0">
                <a:latin typeface="Lucida Console" panose="020B0609040504020204" pitchFamily="49" charset="0"/>
              </a:rPr>
              <a:t>      ::  Maybe a -&gt; a</a:t>
            </a:r>
            <a:endParaRPr lang="ru-RU" altLang="en-US" sz="1400" dirty="0">
              <a:latin typeface="Lucida Console" panose="020B0609040504020204" pitchFamily="49" charset="0"/>
            </a:endParaRPr>
          </a:p>
        </p:txBody>
      </p:sp>
      <p:sp>
        <p:nvSpPr>
          <p:cNvPr id="9223" name="Text Box 6">
            <a:extLst>
              <a:ext uri="{FF2B5EF4-FFF2-40B4-BE49-F238E27FC236}">
                <a16:creationId xmlns:a16="http://schemas.microsoft.com/office/drawing/2014/main" id="{4360E0A2-51F2-4BFA-8FE6-4E37068BBA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714" y="2803566"/>
            <a:ext cx="7345363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dirty="0" err="1">
                <a:latin typeface="Lucida Console" panose="020B0609040504020204" pitchFamily="49" charset="0"/>
              </a:rPr>
              <a:t>fromMaybe</a:t>
            </a:r>
            <a:r>
              <a:rPr lang="en-US" altLang="en-US" sz="1400" dirty="0">
                <a:latin typeface="Lucida Console" panose="020B0609040504020204" pitchFamily="49" charset="0"/>
              </a:rPr>
              <a:t>  :: a -&gt; Maybe a -&gt; a</a:t>
            </a:r>
            <a:br>
              <a:rPr lang="en-US" altLang="en-US" sz="1400" dirty="0">
                <a:latin typeface="Lucida Console" panose="020B0609040504020204" pitchFamily="49" charset="0"/>
              </a:rPr>
            </a:br>
            <a:r>
              <a:rPr lang="en-US" altLang="en-US" sz="1400" dirty="0" err="1">
                <a:latin typeface="Lucida Console" panose="020B0609040504020204" pitchFamily="49" charset="0"/>
              </a:rPr>
              <a:t>fromMaybe</a:t>
            </a:r>
            <a:r>
              <a:rPr lang="en-US" altLang="en-US" sz="1400" dirty="0">
                <a:latin typeface="Lucida Console" panose="020B0609040504020204" pitchFamily="49" charset="0"/>
              </a:rPr>
              <a:t> x Nothing  = x</a:t>
            </a:r>
            <a:br>
              <a:rPr lang="en-US" altLang="en-US" sz="1400" dirty="0">
                <a:latin typeface="Lucida Console" panose="020B0609040504020204" pitchFamily="49" charset="0"/>
              </a:rPr>
            </a:br>
            <a:r>
              <a:rPr lang="en-US" altLang="en-US" sz="1400" dirty="0" err="1">
                <a:latin typeface="Lucida Console" panose="020B0609040504020204" pitchFamily="49" charset="0"/>
              </a:rPr>
              <a:t>fromMaybe</a:t>
            </a:r>
            <a:r>
              <a:rPr lang="en-US" altLang="en-US" sz="1400" dirty="0">
                <a:latin typeface="Lucida Console" panose="020B0609040504020204" pitchFamily="49" charset="0"/>
              </a:rPr>
              <a:t> _ (Just y) = y</a:t>
            </a:r>
            <a:endParaRPr lang="ru-RU" altLang="en-US" sz="1400" dirty="0">
              <a:latin typeface="Lucida Console" panose="020B0609040504020204" pitchFamily="49" charset="0"/>
            </a:endParaRPr>
          </a:p>
        </p:txBody>
      </p:sp>
      <p:sp>
        <p:nvSpPr>
          <p:cNvPr id="21" name="Text Box 4">
            <a:extLst>
              <a:ext uri="{FF2B5EF4-FFF2-40B4-BE49-F238E27FC236}">
                <a16:creationId xmlns:a16="http://schemas.microsoft.com/office/drawing/2014/main" id="{2191C818-38E4-4584-A33A-7501784EC1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82651"/>
            <a:ext cx="80772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ru-RU" altLang="en-US" sz="1600" dirty="0"/>
              <a:t>Поскольку </a:t>
            </a:r>
            <a:r>
              <a:rPr lang="en-US" altLang="en-US" sz="1600" dirty="0">
                <a:latin typeface="Lucida Console" panose="020B0609040504020204" pitchFamily="49" charset="0"/>
              </a:rPr>
              <a:t>Maybe</a:t>
            </a:r>
            <a:r>
              <a:rPr lang="ru-RU" altLang="en-US" sz="1600" dirty="0">
                <a:latin typeface="+mn-lt"/>
              </a:rPr>
              <a:t> является экземпляром </a:t>
            </a:r>
            <a:r>
              <a:rPr lang="en-US" altLang="en-US" sz="1600" dirty="0">
                <a:latin typeface="Lucida Console" panose="020B0609040504020204" pitchFamily="49" charset="0"/>
              </a:rPr>
              <a:t>Eq</a:t>
            </a:r>
            <a:r>
              <a:rPr lang="en-US" altLang="en-US" sz="1600" dirty="0">
                <a:latin typeface="+mn-lt"/>
              </a:rPr>
              <a:t>, </a:t>
            </a:r>
            <a:r>
              <a:rPr lang="en-US" altLang="en-US" sz="1600" dirty="0">
                <a:latin typeface="Lucida Console" panose="020B0609040504020204" pitchFamily="49" charset="0"/>
              </a:rPr>
              <a:t>Ord</a:t>
            </a:r>
            <a:r>
              <a:rPr lang="en-US" altLang="en-US" sz="1600" dirty="0">
                <a:latin typeface="+mn-lt"/>
              </a:rPr>
              <a:t> </a:t>
            </a:r>
            <a:r>
              <a:rPr lang="ru-RU" altLang="en-US" sz="1600" dirty="0">
                <a:latin typeface="+mn-lt"/>
              </a:rPr>
              <a:t>и </a:t>
            </a:r>
            <a:r>
              <a:rPr lang="en-US" altLang="en-US" sz="1600" dirty="0">
                <a:latin typeface="Lucida Console" panose="020B0609040504020204" pitchFamily="49" charset="0"/>
              </a:rPr>
              <a:t>Show</a:t>
            </a:r>
            <a:r>
              <a:rPr lang="en-US" altLang="en-US" sz="1600" dirty="0">
                <a:latin typeface="+mn-lt"/>
              </a:rPr>
              <a:t>, </a:t>
            </a:r>
            <a:r>
              <a:rPr lang="ru-RU" altLang="en-US" sz="1600" dirty="0">
                <a:latin typeface="+mn-lt"/>
              </a:rPr>
              <a:t>то значения типа </a:t>
            </a:r>
            <a:r>
              <a:rPr lang="en-US" altLang="en-US" sz="1600" dirty="0">
                <a:latin typeface="Lucida Console" panose="020B0609040504020204" pitchFamily="49" charset="0"/>
              </a:rPr>
              <a:t>Maybe</a:t>
            </a:r>
            <a:r>
              <a:rPr lang="en-US" altLang="en-US" sz="1600" dirty="0">
                <a:latin typeface="+mn-lt"/>
              </a:rPr>
              <a:t> </a:t>
            </a:r>
            <a:r>
              <a:rPr lang="ru-RU" altLang="en-US" sz="1600" dirty="0">
                <a:latin typeface="+mn-lt"/>
              </a:rPr>
              <a:t>можно сравнивать между собой, причем </a:t>
            </a:r>
            <a:r>
              <a:rPr lang="en-US" altLang="en-US" sz="1600" dirty="0">
                <a:latin typeface="Lucida Console" panose="020B0609040504020204" pitchFamily="49" charset="0"/>
              </a:rPr>
              <a:t>Nothing</a:t>
            </a:r>
            <a:r>
              <a:rPr lang="en-US" altLang="en-US" sz="1600" dirty="0">
                <a:latin typeface="+mn-lt"/>
              </a:rPr>
              <a:t> </a:t>
            </a:r>
            <a:r>
              <a:rPr lang="ru-RU" altLang="en-US" sz="1600" dirty="0">
                <a:latin typeface="+mn-lt"/>
              </a:rPr>
              <a:t>будет меньше всех других значений. Несколько очевидных функций</a:t>
            </a:r>
            <a:r>
              <a:rPr lang="en-US" altLang="en-US" sz="1600" dirty="0">
                <a:latin typeface="+mn-lt"/>
              </a:rPr>
              <a:t> (</a:t>
            </a:r>
            <a:r>
              <a:rPr lang="ru-RU" altLang="en-US" sz="1600" dirty="0">
                <a:latin typeface="+mn-lt"/>
              </a:rPr>
              <a:t>определенных в </a:t>
            </a:r>
            <a:r>
              <a:rPr lang="en-US" altLang="en-US" sz="1600" dirty="0" err="1">
                <a:latin typeface="Lucida Console" panose="020B0609040504020204" pitchFamily="49" charset="0"/>
              </a:rPr>
              <a:t>Data.Maybe</a:t>
            </a:r>
            <a:r>
              <a:rPr lang="en-US" altLang="en-US" sz="1600" dirty="0">
                <a:latin typeface="+mn-lt"/>
              </a:rPr>
              <a:t>)</a:t>
            </a:r>
            <a:r>
              <a:rPr lang="ru-RU" altLang="en-US" sz="1600" dirty="0">
                <a:latin typeface="+mn-lt"/>
              </a:rPr>
              <a:t>:</a:t>
            </a:r>
            <a:r>
              <a:rPr lang="en-US" altLang="en-US" sz="1600" dirty="0">
                <a:latin typeface="+mn-lt"/>
              </a:rPr>
              <a:t> </a:t>
            </a:r>
            <a:endParaRPr lang="el-GR" altLang="en-US" sz="1600" dirty="0">
              <a:latin typeface="Lucida Console" panose="020B0609040504020204" pitchFamily="49" charset="0"/>
              <a:cs typeface="Arial" panose="020B0604020202020204" pitchFamily="34" charset="0"/>
            </a:endParaRPr>
          </a:p>
        </p:txBody>
      </p:sp>
      <p:sp>
        <p:nvSpPr>
          <p:cNvPr id="22" name="Text Box 4">
            <a:extLst>
              <a:ext uri="{FF2B5EF4-FFF2-40B4-BE49-F238E27FC236}">
                <a16:creationId xmlns:a16="http://schemas.microsoft.com/office/drawing/2014/main" id="{4F07AC70-9773-47B8-8A98-D35CAF12DB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2458662"/>
            <a:ext cx="80772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ru-RU" altLang="en-US" sz="1600" dirty="0">
                <a:latin typeface="+mn-lt"/>
              </a:rPr>
              <a:t>Несколько менее очевидных функций:</a:t>
            </a:r>
            <a:r>
              <a:rPr lang="en-US" altLang="en-US" sz="1600" dirty="0">
                <a:latin typeface="+mn-lt"/>
              </a:rPr>
              <a:t> </a:t>
            </a:r>
            <a:endParaRPr lang="el-GR" altLang="en-US" sz="1600" dirty="0">
              <a:latin typeface="Lucida Console" panose="020B0609040504020204" pitchFamily="49" charset="0"/>
              <a:cs typeface="Arial" panose="020B0604020202020204" pitchFamily="34" charset="0"/>
            </a:endParaRPr>
          </a:p>
        </p:txBody>
      </p:sp>
      <p:sp>
        <p:nvSpPr>
          <p:cNvPr id="23" name="Text Box 6">
            <a:extLst>
              <a:ext uri="{FF2B5EF4-FFF2-40B4-BE49-F238E27FC236}">
                <a16:creationId xmlns:a16="http://schemas.microsoft.com/office/drawing/2014/main" id="{DA659B5F-C31E-413B-BEA2-81902F2CFF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399" y="3551147"/>
            <a:ext cx="7345363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Lucida Console" panose="020B0609040504020204" pitchFamily="49" charset="0"/>
              </a:rPr>
              <a:t>maybe  :: b -&gt; (a -&gt; b) -&gt; Maybe a -&gt; b</a:t>
            </a:r>
            <a:br>
              <a:rPr lang="en-US" altLang="en-US" sz="1400" dirty="0">
                <a:latin typeface="Lucida Console" panose="020B0609040504020204" pitchFamily="49" charset="0"/>
              </a:rPr>
            </a:br>
            <a:r>
              <a:rPr lang="en-US" altLang="en-US" sz="1400" dirty="0">
                <a:latin typeface="Lucida Console" panose="020B0609040504020204" pitchFamily="49" charset="0"/>
              </a:rPr>
              <a:t>maybe x _ Nothing = x</a:t>
            </a:r>
            <a:br>
              <a:rPr lang="en-US" altLang="en-US" sz="1400" dirty="0">
                <a:latin typeface="Lucida Console" panose="020B0609040504020204" pitchFamily="49" charset="0"/>
              </a:rPr>
            </a:br>
            <a:r>
              <a:rPr lang="en-US" altLang="en-US" sz="1400" dirty="0">
                <a:latin typeface="Lucida Console" panose="020B0609040504020204" pitchFamily="49" charset="0"/>
              </a:rPr>
              <a:t>maybe _ f (Just y) = f y</a:t>
            </a:r>
            <a:endParaRPr lang="ru-RU" altLang="en-US" sz="1400" dirty="0">
              <a:latin typeface="Lucida Console" panose="020B0609040504020204" pitchFamily="49" charset="0"/>
            </a:endParaRPr>
          </a:p>
        </p:txBody>
      </p:sp>
      <p:sp>
        <p:nvSpPr>
          <p:cNvPr id="24" name="Text Box 6">
            <a:extLst>
              <a:ext uri="{FF2B5EF4-FFF2-40B4-BE49-F238E27FC236}">
                <a16:creationId xmlns:a16="http://schemas.microsoft.com/office/drawing/2014/main" id="{147E623A-76C6-49FF-A4B6-84C33EAF2D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662" y="4286691"/>
            <a:ext cx="734536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dirty="0" err="1">
                <a:latin typeface="Lucida Console" panose="020B0609040504020204" pitchFamily="49" charset="0"/>
              </a:rPr>
              <a:t>mapMaybe</a:t>
            </a:r>
            <a:r>
              <a:rPr lang="en-US" altLang="en-US" sz="1400" dirty="0">
                <a:latin typeface="Lucida Console" panose="020B0609040504020204" pitchFamily="49" charset="0"/>
              </a:rPr>
              <a:t>  :: (a -&gt; Maybe b) -&gt; [a] -&gt; [b]</a:t>
            </a:r>
            <a:br>
              <a:rPr lang="en-US" altLang="en-US" sz="1400" dirty="0">
                <a:latin typeface="Lucida Console" panose="020B0609040504020204" pitchFamily="49" charset="0"/>
              </a:rPr>
            </a:br>
            <a:r>
              <a:rPr lang="en-US" altLang="en-US" sz="1400" dirty="0" err="1">
                <a:latin typeface="Lucida Console" panose="020B0609040504020204" pitchFamily="49" charset="0"/>
              </a:rPr>
              <a:t>mapMaybe</a:t>
            </a:r>
            <a:r>
              <a:rPr lang="en-US" altLang="en-US" sz="1400" dirty="0">
                <a:latin typeface="Lucida Console" panose="020B0609040504020204" pitchFamily="49" charset="0"/>
              </a:rPr>
              <a:t> f = (map </a:t>
            </a:r>
            <a:r>
              <a:rPr lang="en-US" altLang="en-US" sz="1400" dirty="0" err="1">
                <a:latin typeface="Lucida Console" panose="020B0609040504020204" pitchFamily="49" charset="0"/>
              </a:rPr>
              <a:t>fromJust</a:t>
            </a:r>
            <a:r>
              <a:rPr lang="en-US" altLang="en-US" sz="1400" dirty="0">
                <a:latin typeface="Lucida Console" panose="020B0609040504020204" pitchFamily="49" charset="0"/>
              </a:rPr>
              <a:t>) . (filter </a:t>
            </a:r>
            <a:r>
              <a:rPr lang="en-US" altLang="en-US" sz="1400" dirty="0" err="1">
                <a:latin typeface="Lucida Console" panose="020B0609040504020204" pitchFamily="49" charset="0"/>
              </a:rPr>
              <a:t>isJust</a:t>
            </a:r>
            <a:r>
              <a:rPr lang="en-US" altLang="en-US" sz="1400" dirty="0">
                <a:latin typeface="Lucida Console" panose="020B0609040504020204" pitchFamily="49" charset="0"/>
              </a:rPr>
              <a:t>) . (map f)</a:t>
            </a:r>
            <a:endParaRPr lang="ru-RU" altLang="en-US" sz="1400" dirty="0">
              <a:latin typeface="Lucida Console" panose="020B0609040504020204" pitchFamily="49" charset="0"/>
            </a:endParaRPr>
          </a:p>
        </p:txBody>
      </p:sp>
      <p:sp>
        <p:nvSpPr>
          <p:cNvPr id="25" name="Text Box 6">
            <a:extLst>
              <a:ext uri="{FF2B5EF4-FFF2-40B4-BE49-F238E27FC236}">
                <a16:creationId xmlns:a16="http://schemas.microsoft.com/office/drawing/2014/main" id="{A998F4F5-61E3-4780-8AEF-48E3B582A5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189" y="4798383"/>
            <a:ext cx="734536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dirty="0" err="1">
                <a:latin typeface="Lucida Console" panose="020B0609040504020204" pitchFamily="49" charset="0"/>
              </a:rPr>
              <a:t>catMaybes</a:t>
            </a:r>
            <a:r>
              <a:rPr lang="en-US" altLang="en-US" sz="1400" dirty="0">
                <a:latin typeface="Lucida Console" panose="020B0609040504020204" pitchFamily="49" charset="0"/>
              </a:rPr>
              <a:t>  :: [Maybe a] -&gt; [a]</a:t>
            </a:r>
            <a:br>
              <a:rPr lang="en-US" altLang="en-US" sz="1400" dirty="0">
                <a:latin typeface="Lucida Console" panose="020B0609040504020204" pitchFamily="49" charset="0"/>
              </a:rPr>
            </a:br>
            <a:r>
              <a:rPr lang="en-US" altLang="en-US" sz="1400" dirty="0" err="1">
                <a:latin typeface="Lucida Console" panose="020B0609040504020204" pitchFamily="49" charset="0"/>
              </a:rPr>
              <a:t>catMaybes</a:t>
            </a:r>
            <a:r>
              <a:rPr lang="en-US" altLang="en-US" sz="1400" dirty="0">
                <a:latin typeface="Lucida Console" panose="020B0609040504020204" pitchFamily="49" charset="0"/>
              </a:rPr>
              <a:t> = (map </a:t>
            </a:r>
            <a:r>
              <a:rPr lang="en-US" altLang="en-US" sz="1400" dirty="0" err="1">
                <a:latin typeface="Lucida Console" panose="020B0609040504020204" pitchFamily="49" charset="0"/>
              </a:rPr>
              <a:t>fromJust</a:t>
            </a:r>
            <a:r>
              <a:rPr lang="en-US" altLang="en-US" sz="1400" dirty="0">
                <a:latin typeface="Lucida Console" panose="020B0609040504020204" pitchFamily="49" charset="0"/>
              </a:rPr>
              <a:t>) . (filter </a:t>
            </a:r>
            <a:r>
              <a:rPr lang="en-US" altLang="en-US" sz="1400" dirty="0" err="1">
                <a:latin typeface="Lucida Console" panose="020B0609040504020204" pitchFamily="49" charset="0"/>
              </a:rPr>
              <a:t>isJust</a:t>
            </a:r>
            <a:r>
              <a:rPr lang="en-US" altLang="en-US" sz="1400" dirty="0">
                <a:latin typeface="Lucida Console" panose="020B0609040504020204" pitchFamily="49" charset="0"/>
              </a:rPr>
              <a:t>)</a:t>
            </a:r>
            <a:endParaRPr lang="ru-RU" altLang="en-US" sz="14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5878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3" grpId="0"/>
      <p:bldP spid="22" grpId="0"/>
      <p:bldP spid="23" grpId="0"/>
      <p:bldP spid="24" grpId="0"/>
      <p:bldP spid="2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Номер слайда 4">
            <a:extLst>
              <a:ext uri="{FF2B5EF4-FFF2-40B4-BE49-F238E27FC236}">
                <a16:creationId xmlns:a16="http://schemas.microsoft.com/office/drawing/2014/main" id="{12BA5281-0D30-4363-B371-F282008EE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6D6149F-A1AE-468E-BD73-300159FC0945}" type="slidenum">
              <a:rPr lang="ru-RU" altLang="en-US">
                <a:latin typeface="Garamond" panose="02020404030301010803" pitchFamily="18" charset="0"/>
              </a:rPr>
              <a:pPr eaLnBrk="1" hangingPunct="1"/>
              <a:t>9</a:t>
            </a:fld>
            <a:endParaRPr lang="ru-RU" altLang="en-US">
              <a:latin typeface="Garamond" panose="02020404030301010803" pitchFamily="18" charset="0"/>
            </a:endParaRPr>
          </a:p>
        </p:txBody>
      </p:sp>
      <p:sp>
        <p:nvSpPr>
          <p:cNvPr id="9219" name="Text Box 2">
            <a:extLst>
              <a:ext uri="{FF2B5EF4-FFF2-40B4-BE49-F238E27FC236}">
                <a16:creationId xmlns:a16="http://schemas.microsoft.com/office/drawing/2014/main" id="{6F596DAC-DB9E-49F0-97DE-4294D1543C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6237288"/>
            <a:ext cx="78486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ru-RU" altLang="en-US" sz="1200" i="1"/>
              <a:t>Кубенский А.А. Функциональное программирование.</a:t>
            </a:r>
          </a:p>
        </p:txBody>
      </p:sp>
      <p:sp>
        <p:nvSpPr>
          <p:cNvPr id="9220" name="Text Box 3">
            <a:extLst>
              <a:ext uri="{FF2B5EF4-FFF2-40B4-BE49-F238E27FC236}">
                <a16:creationId xmlns:a16="http://schemas.microsoft.com/office/drawing/2014/main" id="{8BDD23B6-09BE-449B-9CB5-20777AA06B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6453188"/>
            <a:ext cx="74898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ru-RU" altLang="en-US" sz="1200" i="1"/>
              <a:t>Глава </a:t>
            </a:r>
            <a:r>
              <a:rPr lang="en-US" altLang="en-US" sz="1200" i="1"/>
              <a:t>2</a:t>
            </a:r>
            <a:r>
              <a:rPr lang="ru-RU" altLang="en-US" sz="1200" i="1"/>
              <a:t>. Средства функционального программирования.</a:t>
            </a:r>
          </a:p>
        </p:txBody>
      </p:sp>
      <p:sp>
        <p:nvSpPr>
          <p:cNvPr id="9221" name="Text Box 4">
            <a:extLst>
              <a:ext uri="{FF2B5EF4-FFF2-40B4-BE49-F238E27FC236}">
                <a16:creationId xmlns:a16="http://schemas.microsoft.com/office/drawing/2014/main" id="{EF3C936A-6576-4CB1-A3E6-D318DFB3E2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57200"/>
            <a:ext cx="807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ru-RU" altLang="en-US" sz="1800" dirty="0"/>
              <a:t>Тип </a:t>
            </a:r>
            <a:r>
              <a:rPr lang="en-US" altLang="en-US" sz="1800" dirty="0">
                <a:latin typeface="Lucida Console" panose="020B0609040504020204" pitchFamily="49" charset="0"/>
              </a:rPr>
              <a:t>Either</a:t>
            </a:r>
            <a:endParaRPr lang="el-GR" altLang="en-US" sz="1800" dirty="0">
              <a:latin typeface="Lucida Console" panose="020B0609040504020204" pitchFamily="49" charset="0"/>
              <a:cs typeface="Arial" panose="020B0604020202020204" pitchFamily="34" charset="0"/>
            </a:endParaRPr>
          </a:p>
        </p:txBody>
      </p:sp>
      <p:sp>
        <p:nvSpPr>
          <p:cNvPr id="9222" name="Text Box 5">
            <a:extLst>
              <a:ext uri="{FF2B5EF4-FFF2-40B4-BE49-F238E27FC236}">
                <a16:creationId xmlns:a16="http://schemas.microsoft.com/office/drawing/2014/main" id="{2B1B2A4A-6F66-40C7-B624-F0CD0BA49D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921197"/>
            <a:ext cx="734536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Lucida Console" panose="020B0609040504020204" pitchFamily="49" charset="0"/>
              </a:rPr>
              <a:t>data Either a b = Left a | Right b</a:t>
            </a:r>
            <a:endParaRPr lang="ru-RU" altLang="en-US" sz="1400" dirty="0">
              <a:latin typeface="Lucida Console" panose="020B0609040504020204" pitchFamily="49" charset="0"/>
            </a:endParaRPr>
          </a:p>
        </p:txBody>
      </p:sp>
      <p:sp>
        <p:nvSpPr>
          <p:cNvPr id="21" name="Text Box 4">
            <a:extLst>
              <a:ext uri="{FF2B5EF4-FFF2-40B4-BE49-F238E27FC236}">
                <a16:creationId xmlns:a16="http://schemas.microsoft.com/office/drawing/2014/main" id="{2191C818-38E4-4584-A33A-7501784EC1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82651"/>
            <a:ext cx="8077200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ru-RU" altLang="en-US" sz="1600" dirty="0"/>
              <a:t>Тип </a:t>
            </a:r>
            <a:r>
              <a:rPr lang="en-US" altLang="en-US" sz="1600" dirty="0">
                <a:latin typeface="Lucida Console" panose="020B0609040504020204" pitchFamily="49" charset="0"/>
              </a:rPr>
              <a:t>Maybe</a:t>
            </a:r>
            <a:r>
              <a:rPr lang="ru-RU" altLang="en-US" sz="1600" dirty="0">
                <a:latin typeface="+mn-lt"/>
              </a:rPr>
              <a:t> часто используется для того, чтобы показать, что некоторая функция при заданных значениях аргумента заканчивается с ошибкой. Иногда хочется вместо «безликого» </a:t>
            </a:r>
            <a:r>
              <a:rPr lang="en-US" altLang="en-US" sz="1600" dirty="0">
                <a:latin typeface="+mn-lt"/>
              </a:rPr>
              <a:t>Nothing </a:t>
            </a:r>
            <a:r>
              <a:rPr lang="ru-RU" altLang="en-US" sz="1600" dirty="0">
                <a:latin typeface="+mn-lt"/>
              </a:rPr>
              <a:t>получить более внятное сообщение или другой объект, характеризующий возникшую ошибку. </a:t>
            </a:r>
            <a:endParaRPr lang="el-GR" altLang="en-US" sz="1600" dirty="0">
              <a:latin typeface="Lucida Console" panose="020B0609040504020204" pitchFamily="49" charset="0"/>
              <a:cs typeface="Arial" panose="020B0604020202020204" pitchFamily="34" charset="0"/>
            </a:endParaRPr>
          </a:p>
        </p:txBody>
      </p:sp>
      <p:sp>
        <p:nvSpPr>
          <p:cNvPr id="13" name="Text Box 4">
            <a:extLst>
              <a:ext uri="{FF2B5EF4-FFF2-40B4-BE49-F238E27FC236}">
                <a16:creationId xmlns:a16="http://schemas.microsoft.com/office/drawing/2014/main" id="{791EED5A-6A9B-4B96-91C9-4DECB58105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081" y="2190302"/>
            <a:ext cx="80772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ru-RU" altLang="en-US" sz="1600" dirty="0"/>
              <a:t>Здесь </a:t>
            </a:r>
            <a:r>
              <a:rPr lang="en-US" altLang="en-US" sz="1600" dirty="0">
                <a:latin typeface="Lucida Console" panose="020B0609040504020204" pitchFamily="49" charset="0"/>
              </a:rPr>
              <a:t>a</a:t>
            </a:r>
            <a:r>
              <a:rPr lang="en-US" altLang="en-US" sz="1600" dirty="0"/>
              <a:t> – </a:t>
            </a:r>
            <a:r>
              <a:rPr lang="ru-RU" altLang="en-US" sz="1600" dirty="0"/>
              <a:t>тип «неправильного» объекта, выдающегося в случае ошибки, </a:t>
            </a:r>
            <a:r>
              <a:rPr lang="en-US" altLang="en-US" sz="1600" dirty="0">
                <a:latin typeface="Lucida Console" panose="020B0609040504020204" pitchFamily="49" charset="0"/>
              </a:rPr>
              <a:t>b</a:t>
            </a:r>
            <a:r>
              <a:rPr lang="en-US" altLang="en-US" sz="1600" dirty="0"/>
              <a:t> – </a:t>
            </a:r>
            <a:r>
              <a:rPr lang="ru-RU" altLang="en-US" sz="1600" dirty="0"/>
              <a:t>тип «корретного» результата.</a:t>
            </a:r>
            <a:endParaRPr lang="el-GR" altLang="en-US" sz="1600" dirty="0">
              <a:latin typeface="Lucida Console" panose="020B0609040504020204" pitchFamily="49" charset="0"/>
              <a:cs typeface="Arial" panose="020B0604020202020204" pitchFamily="34" charset="0"/>
            </a:endParaRPr>
          </a:p>
        </p:txBody>
      </p:sp>
      <p:sp>
        <p:nvSpPr>
          <p:cNvPr id="14" name="Text Box 4">
            <a:extLst>
              <a:ext uri="{FF2B5EF4-FFF2-40B4-BE49-F238E27FC236}">
                <a16:creationId xmlns:a16="http://schemas.microsoft.com/office/drawing/2014/main" id="{B73A80DC-F431-4934-B77F-F85924578F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081" y="2736405"/>
            <a:ext cx="80772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ru-RU" altLang="en-US" sz="1600" dirty="0"/>
              <a:t>Операция </a:t>
            </a:r>
            <a:r>
              <a:rPr lang="en-US" altLang="en-US" sz="1600" dirty="0">
                <a:latin typeface="Lucida Console" panose="020B0609040504020204" pitchFamily="49" charset="0"/>
              </a:rPr>
              <a:t>(!!)</a:t>
            </a:r>
            <a:r>
              <a:rPr lang="en-US" altLang="en-US" sz="1600" dirty="0"/>
              <a:t> </a:t>
            </a:r>
            <a:r>
              <a:rPr lang="ru-RU" altLang="en-US" sz="1600" dirty="0"/>
              <a:t>над списком в случае некорректного индекса вызывает аварийное завершение работы. Напишем функцию </a:t>
            </a:r>
            <a:r>
              <a:rPr lang="ru-RU" altLang="en-US" sz="1600" dirty="0">
                <a:latin typeface="Lucida Console" panose="020B0609040504020204" pitchFamily="49" charset="0"/>
              </a:rPr>
              <a:t>(!!!)</a:t>
            </a:r>
            <a:r>
              <a:rPr lang="ru-RU" altLang="en-US" sz="1600" dirty="0"/>
              <a:t>, выдающую сообщение об ошибке в случае неверно заданного индекса.</a:t>
            </a:r>
            <a:endParaRPr lang="el-GR" altLang="en-US" sz="1600" dirty="0">
              <a:latin typeface="Lucida Console" panose="020B0609040504020204" pitchFamily="49" charset="0"/>
              <a:cs typeface="Arial" panose="020B0604020202020204" pitchFamily="34" charset="0"/>
            </a:endParaRPr>
          </a:p>
        </p:txBody>
      </p:sp>
      <p:sp>
        <p:nvSpPr>
          <p:cNvPr id="18" name="Text Box 5">
            <a:extLst>
              <a:ext uri="{FF2B5EF4-FFF2-40B4-BE49-F238E27FC236}">
                <a16:creationId xmlns:a16="http://schemas.microsoft.com/office/drawing/2014/main" id="{D00DAE2E-393F-471B-B467-C2DBC3F50D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3528730"/>
            <a:ext cx="7932738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ru-RU" altLang="en-US" sz="1400" dirty="0">
                <a:latin typeface="Lucida Console" panose="020B0609040504020204" pitchFamily="49" charset="0"/>
              </a:rPr>
              <a:t>(!!!) </a:t>
            </a:r>
            <a:r>
              <a:rPr lang="en-US" altLang="en-US" sz="1400" dirty="0">
                <a:latin typeface="Lucida Console" panose="020B0609040504020204" pitchFamily="49" charset="0"/>
              </a:rPr>
              <a:t>:: [a] -&gt; Int -&gt; Either String a</a:t>
            </a:r>
            <a:br>
              <a:rPr lang="en-US" altLang="en-US" sz="1400" dirty="0">
                <a:latin typeface="Lucida Console" panose="020B0609040504020204" pitchFamily="49" charset="0"/>
              </a:rPr>
            </a:br>
            <a:r>
              <a:rPr lang="en-US" altLang="en-US" sz="1400" dirty="0">
                <a:latin typeface="Lucida Console" panose="020B0609040504020204" pitchFamily="49" charset="0"/>
              </a:rPr>
              <a:t>list !!! k | k &gt;= 0 &amp;&amp; k &lt; </a:t>
            </a:r>
            <a:r>
              <a:rPr lang="en-US" altLang="en-US" sz="1400" dirty="0" err="1">
                <a:latin typeface="Lucida Console" panose="020B0609040504020204" pitchFamily="49" charset="0"/>
              </a:rPr>
              <a:t>len</a:t>
            </a:r>
            <a:r>
              <a:rPr lang="en-US" altLang="en-US" sz="1400" dirty="0">
                <a:latin typeface="Lucida Console" panose="020B0609040504020204" pitchFamily="49" charset="0"/>
              </a:rPr>
              <a:t> = Right (list !! k)</a:t>
            </a:r>
            <a:br>
              <a:rPr lang="en-US" altLang="en-US" sz="1400" dirty="0">
                <a:latin typeface="Lucida Console" panose="020B0609040504020204" pitchFamily="49" charset="0"/>
              </a:rPr>
            </a:br>
            <a:r>
              <a:rPr lang="en-US" altLang="en-US" sz="1400" dirty="0">
                <a:latin typeface="Lucida Console" panose="020B0609040504020204" pitchFamily="49" charset="0"/>
              </a:rPr>
              <a:t>           | otherwise = Left ((show k) ++ " is out of [0," ++</a:t>
            </a:r>
            <a:br>
              <a:rPr lang="en-US" altLang="en-US" sz="1400" dirty="0">
                <a:latin typeface="Lucida Console" panose="020B0609040504020204" pitchFamily="49" charset="0"/>
              </a:rPr>
            </a:br>
            <a:r>
              <a:rPr lang="en-US" altLang="en-US" sz="1400" dirty="0">
                <a:latin typeface="Lucida Console" panose="020B0609040504020204" pitchFamily="49" charset="0"/>
              </a:rPr>
              <a:t>                         (show (len-1)) ++ "] range")</a:t>
            </a:r>
            <a:br>
              <a:rPr lang="en-US" altLang="en-US" sz="1400" dirty="0">
                <a:latin typeface="Lucida Console" panose="020B0609040504020204" pitchFamily="49" charset="0"/>
              </a:rPr>
            </a:br>
            <a:r>
              <a:rPr lang="en-US" altLang="en-US" sz="1400" dirty="0">
                <a:latin typeface="Lucida Console" panose="020B0609040504020204" pitchFamily="49" charset="0"/>
              </a:rPr>
              <a:t>    where </a:t>
            </a:r>
            <a:r>
              <a:rPr lang="en-US" altLang="en-US" sz="1400" dirty="0" err="1">
                <a:latin typeface="Lucida Console" panose="020B0609040504020204" pitchFamily="49" charset="0"/>
              </a:rPr>
              <a:t>len</a:t>
            </a:r>
            <a:r>
              <a:rPr lang="en-US" altLang="en-US" sz="1400" dirty="0">
                <a:latin typeface="Lucida Console" panose="020B0609040504020204" pitchFamily="49" charset="0"/>
              </a:rPr>
              <a:t> = length list</a:t>
            </a:r>
          </a:p>
        </p:txBody>
      </p:sp>
      <p:sp>
        <p:nvSpPr>
          <p:cNvPr id="19" name="Text Box 4">
            <a:extLst>
              <a:ext uri="{FF2B5EF4-FFF2-40B4-BE49-F238E27FC236}">
                <a16:creationId xmlns:a16="http://schemas.microsoft.com/office/drawing/2014/main" id="{B07FF0F7-F105-4AC9-8816-6B5FAFACC9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51" y="4659609"/>
            <a:ext cx="80772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ru-RU" altLang="en-US" sz="1600" dirty="0"/>
              <a:t>Несколько очевидных и полезных стандартных функций из </a:t>
            </a:r>
            <a:r>
              <a:rPr lang="en-US" altLang="en-US" sz="1600" dirty="0" err="1">
                <a:latin typeface="Lucida Console" panose="020B0609040504020204" pitchFamily="49" charset="0"/>
              </a:rPr>
              <a:t>Data.Either</a:t>
            </a:r>
            <a:r>
              <a:rPr lang="ru-RU" altLang="en-US" sz="1600" dirty="0"/>
              <a:t>:</a:t>
            </a:r>
            <a:endParaRPr lang="el-GR" altLang="en-US" sz="1600" dirty="0">
              <a:latin typeface="Lucida Console" panose="020B0609040504020204" pitchFamily="49" charset="0"/>
              <a:cs typeface="Arial" panose="020B0604020202020204" pitchFamily="34" charset="0"/>
            </a:endParaRPr>
          </a:p>
        </p:txBody>
      </p:sp>
      <p:sp>
        <p:nvSpPr>
          <p:cNvPr id="20" name="Text Box 5">
            <a:extLst>
              <a:ext uri="{FF2B5EF4-FFF2-40B4-BE49-F238E27FC236}">
                <a16:creationId xmlns:a16="http://schemas.microsoft.com/office/drawing/2014/main" id="{1A1799F6-D86A-4C18-BE11-8293259C7C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613" y="4959491"/>
            <a:ext cx="7932738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dirty="0" err="1">
                <a:latin typeface="Lucida Console" panose="020B0609040504020204" pitchFamily="49" charset="0"/>
              </a:rPr>
              <a:t>isLeft</a:t>
            </a:r>
            <a:r>
              <a:rPr lang="en-US" altLang="en-US" sz="1400" dirty="0">
                <a:latin typeface="Lucida Console" panose="020B0609040504020204" pitchFamily="49" charset="0"/>
              </a:rPr>
              <a:t> :: Either a b -&gt; Bool</a:t>
            </a:r>
            <a:br>
              <a:rPr lang="ru-RU" altLang="en-US" sz="1400" dirty="0">
                <a:latin typeface="Lucida Console" panose="020B0609040504020204" pitchFamily="49" charset="0"/>
              </a:rPr>
            </a:br>
            <a:r>
              <a:rPr lang="en-US" altLang="en-US" sz="1400" dirty="0" err="1">
                <a:latin typeface="Lucida Console" panose="020B0609040504020204" pitchFamily="49" charset="0"/>
              </a:rPr>
              <a:t>isRight</a:t>
            </a:r>
            <a:r>
              <a:rPr lang="en-US" altLang="en-US" sz="1400" dirty="0">
                <a:latin typeface="Lucida Console" panose="020B0609040504020204" pitchFamily="49" charset="0"/>
              </a:rPr>
              <a:t> :: Either a b -&gt; Bool</a:t>
            </a:r>
            <a:br>
              <a:rPr lang="ru-RU" altLang="en-US" sz="1400" dirty="0">
                <a:latin typeface="Lucida Console" panose="020B0609040504020204" pitchFamily="49" charset="0"/>
              </a:rPr>
            </a:br>
            <a:r>
              <a:rPr lang="en-US" altLang="en-US" sz="1400" dirty="0" err="1">
                <a:latin typeface="Lucida Console" panose="020B0609040504020204" pitchFamily="49" charset="0"/>
              </a:rPr>
              <a:t>fromLeft</a:t>
            </a:r>
            <a:r>
              <a:rPr lang="en-US" altLang="en-US" sz="1400" dirty="0">
                <a:latin typeface="Lucida Console" panose="020B0609040504020204" pitchFamily="49" charset="0"/>
              </a:rPr>
              <a:t> :: a -&gt; Either a b -&gt; a</a:t>
            </a:r>
            <a:br>
              <a:rPr lang="ru-RU" altLang="en-US" sz="1400" dirty="0">
                <a:latin typeface="Lucida Console" panose="020B0609040504020204" pitchFamily="49" charset="0"/>
              </a:rPr>
            </a:br>
            <a:r>
              <a:rPr lang="en-US" altLang="en-US" sz="1400" dirty="0" err="1">
                <a:latin typeface="Lucida Console" panose="020B0609040504020204" pitchFamily="49" charset="0"/>
              </a:rPr>
              <a:t>fromRight</a:t>
            </a:r>
            <a:r>
              <a:rPr lang="en-US" altLang="en-US" sz="1400" dirty="0">
                <a:latin typeface="Lucida Console" panose="020B0609040504020204" pitchFamily="49" charset="0"/>
              </a:rPr>
              <a:t> :: b -&gt; Either a b -&gt; b</a:t>
            </a:r>
            <a:br>
              <a:rPr lang="ru-RU" altLang="en-US" sz="1400" dirty="0">
                <a:latin typeface="Lucida Console" panose="020B0609040504020204" pitchFamily="49" charset="0"/>
              </a:rPr>
            </a:br>
            <a:r>
              <a:rPr lang="en-US" altLang="en-US" sz="1400" dirty="0">
                <a:latin typeface="Lucida Console" panose="020B0609040504020204" pitchFamily="49" charset="0"/>
              </a:rPr>
              <a:t>either :: (a -&gt; c) -&gt; (b -&gt; c) -&gt; Either a b -&gt; c</a:t>
            </a:r>
          </a:p>
        </p:txBody>
      </p:sp>
    </p:spTree>
    <p:extLst>
      <p:ext uri="{BB962C8B-B14F-4D97-AF65-F5344CB8AC3E}">
        <p14:creationId xmlns:p14="http://schemas.microsoft.com/office/powerpoint/2010/main" val="4194884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8" grpId="0"/>
      <p:bldP spid="19" grpId="0"/>
      <p:bldP spid="20" grpId="0"/>
    </p:bldLst>
  </p:timing>
</p:sld>
</file>

<file path=ppt/theme/theme1.xml><?xml version="1.0" encoding="utf-8"?>
<a:theme xmlns:a="http://schemas.openxmlformats.org/drawingml/2006/main" name="Край">
  <a:themeElements>
    <a:clrScheme name="Край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Край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Край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рай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рай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рай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рай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рай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рай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Край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Край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1253</TotalTime>
  <Words>1929</Words>
  <Application>Microsoft Office PowerPoint</Application>
  <PresentationFormat>On-screen Show (4:3)</PresentationFormat>
  <Paragraphs>197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Garamond</vt:lpstr>
      <vt:lpstr>Lucida Console</vt:lpstr>
      <vt:lpstr>Wingdings</vt:lpstr>
      <vt:lpstr>Край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Дом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5 для студентов по курсу "Функциональное программирование"</dc:title>
  <dc:subject>Карринг. Функциональное представление данных</dc:subject>
  <dc:creator>Александр Кубенский</dc:creator>
  <cp:lastModifiedBy>Aleksandr Kubenskii</cp:lastModifiedBy>
  <cp:revision>42</cp:revision>
  <dcterms:created xsi:type="dcterms:W3CDTF">2005-05-05T05:55:56Z</dcterms:created>
  <dcterms:modified xsi:type="dcterms:W3CDTF">2021-02-17T16:40:36Z</dcterms:modified>
</cp:coreProperties>
</file>