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71" r:id="rId2"/>
    <p:sldId id="272" r:id="rId3"/>
    <p:sldId id="273" r:id="rId4"/>
    <p:sldId id="274" r:id="rId5"/>
    <p:sldId id="277" r:id="rId6"/>
    <p:sldId id="275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1" autoAdjust="0"/>
    <p:restoredTop sz="94682" autoAdjust="0"/>
  </p:normalViewPr>
  <p:slideViewPr>
    <p:cSldViewPr>
      <p:cViewPr varScale="1">
        <p:scale>
          <a:sx n="108" d="100"/>
          <a:sy n="108" d="100"/>
        </p:scale>
        <p:origin x="10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09341DB-F013-4F68-9A52-509E728FA7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B8C1A9E-0C32-456E-946D-5D7CB71EDE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C98BECD9-536F-4FC8-AA10-12331272B28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DD5CB94-8138-4701-9AFE-31CD22C1B3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83C9CAE-9A04-4C4E-A042-F291CE782F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5986D53-2E6F-4AFA-B07C-6053A0039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10D1A8-26C2-400E-8BFC-70FEDACA3A1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7A0E07C-749F-423A-98DF-4932A8500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760D0-0E7E-4ACA-9127-94A4791DE26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B0571BF-B074-44D1-BAA8-AA70B3CADC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6B6D9C0-2682-4A67-8C99-38908FBB8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10 мин.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BE2780A-5AB7-45F0-8386-0AA6DCE25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0C9439-BE86-4CD7-99F1-552DE2AC5C27}" type="slidenum">
              <a:rPr lang="ru-RU" altLang="en-US"/>
              <a:pPr eaLnBrk="1" hangingPunct="1"/>
              <a:t>2</a:t>
            </a:fld>
            <a:endParaRPr lang="ru-RU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CBCBAD8-E7CB-47E2-9BA9-B69BB439E5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ACF3D30-B7AD-4F17-97B7-25F5D8E05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5 мин.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23FCED6-52D5-403E-9530-CA79FE08A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DFA53D-DC36-493F-A31F-AD220A9058A5}" type="slidenum">
              <a:rPr lang="ru-RU" altLang="en-US"/>
              <a:pPr eaLnBrk="1" hangingPunct="1"/>
              <a:t>3</a:t>
            </a:fld>
            <a:endParaRPr lang="ru-RU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56C4209-089A-478F-A1DE-424BECD27F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223655F-159A-4890-97D8-F1D0FBEE3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10 мин.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98CB9FB-5055-4876-92EB-B8683712C1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69A973-4E56-4E89-8DF0-35BF2BF0A26C}" type="slidenum">
              <a:rPr lang="ru-RU" altLang="en-US"/>
              <a:pPr eaLnBrk="1" hangingPunct="1"/>
              <a:t>4</a:t>
            </a:fld>
            <a:endParaRPr lang="ru-RU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C5C6222-EC48-40F3-B5A0-E931FF4AF4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4EE45F2-2F02-49CC-BE21-7F2E237BB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15 мин.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0350926-32E6-4079-965F-BBE50052D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B9BF4B-B578-4A7B-BA05-3CFBDE02596D}" type="slidenum">
              <a:rPr lang="ru-RU" altLang="en-US"/>
              <a:pPr eaLnBrk="1" hangingPunct="1"/>
              <a:t>5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30491C9-7808-4C2C-8942-95D197A062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4B5FD87-5830-49B8-846B-5F9B82C75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15 мин.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B03617B-241D-4F6D-916D-96F880A8AE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01C2B8-EA00-4F17-BF73-4C37FAD89C01}" type="slidenum">
              <a:rPr lang="ru-RU" altLang="en-US"/>
              <a:pPr eaLnBrk="1" hangingPunct="1"/>
              <a:t>6</a:t>
            </a:fld>
            <a:endParaRPr lang="ru-RU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761DF81-9294-4922-8FD1-DDB6C91CCA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1B45E3A-8ED0-4AA1-8844-3ED773367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30 мин.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DB4D2EF-DE4D-4C17-B419-F325DB9E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0307D5A1-C2A1-4C90-99AB-083C2BBF1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E096BF2-234E-452B-8F42-1763BD261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2A6A42-55D5-401E-AF80-0E6126C75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BEDDAC-9109-4E76-88C7-2B312B8C4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974A8-3439-476B-87D8-413255D8A37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0299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E110BB-9D98-409F-BD36-4778D9D46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64EB56-7922-4341-93E2-0A2655DE0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7A4FCC-709E-4B5B-9F6D-F8C979A8D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4ACEC-B47E-4B83-A09A-3B0B61E74F7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309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BF38BD-8576-4686-9B19-86730C81A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E9776D-7922-419F-80AC-C3B007AEE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2CF6DE-565D-40E5-9D75-3420DBDA0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31812-E89A-4790-BC37-91D09D460CE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5316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FCD3D1-BAF1-4294-9E30-B0A51E36C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D2E6D0-1386-4012-8149-11A08A591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712D72-ADCA-456A-8EAE-8F1DE1495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C18C0-464E-40B8-AB58-7B657EA81A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9901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6031E5-DF3F-4E77-BDFB-45DC952A1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5B09B-5714-453B-BE43-4A46FC2E8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FE5D98-B22E-45D5-9BB9-A3BAC40FA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E6EFC-1ACD-4D25-A1BA-6CB6B0AC7BB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020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E6A63C-686F-43DA-B646-A142BDAD9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C146D3-46CC-43F7-B937-45B8F827C4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2C7B85-56C2-4F6C-8FC2-71DB5FE20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BBF76-0FDA-4330-A81F-0D0CB288981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7603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D9142-BA9A-4CF3-A5C0-11313F16B7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ECAC4-39E1-4571-B046-F295BC2C67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ADBF1-919B-4422-96FE-AD53F1F9FE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78555-C327-4D99-BC34-FB39E7951DD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755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924E05-16CD-4E6A-8195-FD61B7F16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A272F8-1B2D-4128-9662-C1BE5380D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EC815B7-605C-46ED-A297-FA794E1E3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82A4-8DBC-4922-B27E-436A26808A4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0865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24F541-7534-41E5-A28C-6B0BD29A67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7B2D89-E4A6-4253-8C8C-65E20AA989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D1A8E1-2D78-4511-BA59-CAA518EFEA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C2D92-86C2-4A76-B8DC-0AAB1AAB198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4736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2DDCBE-2B48-4344-99BE-13313D655C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527D488-647B-4B86-A2A2-6056B6F64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687E83-3D2D-422B-BA16-63872ACE4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424F0-9D22-467E-BEAC-43380910469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5630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9F96E-7251-4063-88F6-288848F4FF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007FC-ED51-478D-92D9-7C6E3C224F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0F6B9-CB5D-4E66-B000-F45BFBF0B7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D9052-9D0B-4C32-8EBB-D8A78F069BC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36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31070-5AC4-4B40-806C-C83AFA1A8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C3E35-40DD-438C-B3AF-FC7244F86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655C4-09D0-4A16-AB21-4D034ED6C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64E6C-FA05-46B2-BC9F-5C62D9C15DB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8792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8397D0-115A-4A57-A3C7-2EBF20936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F46B8A-0283-46B5-9DB1-37E9968E2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852CED1-696D-49F3-AB57-F400F4F3B7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5C32976-28CA-4858-99E0-63B1A00288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E6F0CA73-8B24-41BD-886D-0B4A484448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D5F3C82C-1199-4B89-83B8-77A9FBFD3752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6AB8246B-8E49-481F-8B59-56FA889BC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61863AFE-B582-4D48-BCD2-2D9CE5CAD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16746B-8C12-45A0-A53E-ECD492FE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DF71B7-68BD-4D2B-A3A4-8B21D7E7CEC7}" type="slidenum">
              <a:rPr lang="ru-RU" altLang="en-US">
                <a:latin typeface="Garamond" panose="02020404030301010803" pitchFamily="18" charset="0"/>
              </a:rPr>
              <a:pPr eaLnBrk="1" hangingPunct="1"/>
              <a:t>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69E29FEF-3F31-40C8-887A-384312E72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id="{33F30B4D-6119-4DDB-B7FF-191CDD0D0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id="{4C46D0DD-465A-4846-8AB9-C3AEC02F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Ленивые вычисления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3078" name="Text Box 7">
            <a:extLst>
              <a:ext uri="{FF2B5EF4-FFF2-40B4-BE49-F238E27FC236}">
                <a16:creationId xmlns:a16="http://schemas.microsoft.com/office/drawing/2014/main" id="{591B5F33-5853-4DD4-8329-2785DA08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7561263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Рассмотрим выражение, содержащее операцию дизъюнкции (ИЛИ):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(x == 0)  ||  (y `div` x &gt; 2)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en-US" sz="1600"/>
              <a:t>Опасно ли его вычислять при </a:t>
            </a:r>
            <a:r>
              <a:rPr lang="en-US" altLang="en-US" sz="1400">
                <a:latin typeface="Lucida Console" panose="020B0609040504020204" pitchFamily="49" charset="0"/>
              </a:rPr>
              <a:t>x == 0</a:t>
            </a:r>
            <a:r>
              <a:rPr lang="en-US" altLang="en-US" sz="1600"/>
              <a:t> ?</a:t>
            </a:r>
            <a:endParaRPr lang="ru-RU" altLang="en-US" sz="1600"/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0F31A01C-FA5D-415A-AA69-06A424342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6480175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Безопасное вычисление – дизъюнкция "по МакКарти" (</a:t>
            </a:r>
            <a:r>
              <a:rPr lang="en-US" altLang="en-US" sz="1600"/>
              <a:t>McCarthy)</a:t>
            </a:r>
            <a:r>
              <a:rPr lang="ru-RU" altLang="en-US" sz="1600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if x == 0 then True else y `div` x &gt; 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A11BD36D-C8FC-4DC0-9ED9-64979958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38877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(|||)    ::  Bool -&gt; Bool -&gt; Bool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a ||| b  =   if a then True else b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3548953F-5107-4722-AD58-B003B614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57563"/>
            <a:ext cx="35274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Безопасно ли выражение: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(x == 0)  |||  (y `div` x &gt; 2)</a:t>
            </a:r>
            <a:endParaRPr lang="ru-RU" altLang="en-US" sz="1600"/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F36C41C0-51D7-4A87-BC61-CFBBC6334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7993063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Способы передачи аргументов в функцию: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en-US" sz="1600"/>
              <a:t> «по значению» – значение аргумента вычисляется и передается в функцию;</a:t>
            </a:r>
          </a:p>
          <a:p>
            <a:pPr eaLnBrk="1" hangingPunct="1">
              <a:buFontTx/>
              <a:buChar char="•"/>
            </a:pPr>
            <a:r>
              <a:rPr lang="ru-RU" altLang="en-US" sz="1600"/>
              <a:t> «по ссылке» – аргумент – это переменная, имя которой передается в функцию;</a:t>
            </a:r>
          </a:p>
          <a:p>
            <a:pPr eaLnBrk="1" hangingPunct="1">
              <a:buFontTx/>
              <a:buChar char="•"/>
            </a:pPr>
            <a:r>
              <a:rPr lang="ru-RU" altLang="en-US" sz="1600"/>
              <a:t> «по наименованию» – значение аргумента вычисляется </a:t>
            </a:r>
          </a:p>
          <a:p>
            <a:pPr eaLnBrk="1" hangingPunct="1"/>
            <a:r>
              <a:rPr lang="ru-RU" altLang="en-US" sz="1600"/>
              <a:t>                                       при каждом обращении к нему в теле функции;</a:t>
            </a:r>
          </a:p>
          <a:p>
            <a:pPr eaLnBrk="1" hangingPunct="1">
              <a:buFontTx/>
              <a:buChar char="•"/>
            </a:pPr>
            <a:r>
              <a:rPr lang="ru-RU" altLang="en-US" sz="1600"/>
              <a:t> «по необходимости» – значение аргумента вычисляется </a:t>
            </a:r>
          </a:p>
          <a:p>
            <a:pPr eaLnBrk="1" hangingPunct="1"/>
            <a:r>
              <a:rPr lang="ru-RU" altLang="en-US" sz="1600"/>
              <a:t>                                         при первом обращении к нему в теле функции.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2F07B09-1136-47D9-9FC4-17A0FDA8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6507EC-8976-46D7-8FE3-9420F81FC967}" type="slidenum">
              <a:rPr lang="ru-RU" altLang="en-US">
                <a:latin typeface="Garamond" panose="02020404030301010803" pitchFamily="18" charset="0"/>
              </a:rPr>
              <a:pPr eaLnBrk="1" hangingPunct="1"/>
              <a:t>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9374520A-8DE0-41F1-8739-1D46B643B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8196EEDC-2431-4E63-A25D-167A502AA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EB44E827-C0F7-4313-B97F-8287EBFFB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Энергичные и ленивые вычисления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9F6883CA-703B-4263-B56D-B67726B0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7993063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Энергичные вычисления: </a:t>
            </a:r>
            <a:endParaRPr lang="en-US" altLang="en-US" sz="16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1600"/>
              <a:t> </a:t>
            </a:r>
            <a:r>
              <a:rPr lang="ru-RU" altLang="en-US" sz="1600"/>
              <a:t>аргументы всех функций вычисляются до момента входа в функцию</a:t>
            </a:r>
            <a:r>
              <a:rPr lang="en-US" altLang="en-US" sz="1600"/>
              <a:t>;</a:t>
            </a:r>
            <a:r>
              <a:rPr lang="ru-RU" altLang="en-US" sz="1600"/>
              <a:t> </a:t>
            </a:r>
            <a:endParaRPr lang="en-US" altLang="en-US" sz="1600"/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en-US" altLang="en-US" sz="1600"/>
              <a:t> </a:t>
            </a:r>
            <a:r>
              <a:rPr lang="ru-RU" altLang="en-US" sz="1600"/>
              <a:t>если аргумент не может быть вычислен, то значение функции не определено</a:t>
            </a:r>
            <a:br>
              <a:rPr lang="ru-RU" altLang="en-US" sz="1600"/>
            </a:br>
            <a:r>
              <a:rPr lang="ru-RU" altLang="en-US" sz="1600"/>
              <a:t>    (все функции – строгие по всем своим аргументам).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887110C2-3FD7-4D33-B5A3-E73F6C874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33600"/>
            <a:ext cx="81359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Ленивые вычисления: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ru-RU" altLang="en-US" sz="1600"/>
              <a:t> аргументы функций не вычисляются до момента входа в функцию;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ru-RU" altLang="en-US" sz="1600"/>
              <a:t> вычисление значения аргумента происходит при первом обращении </a:t>
            </a:r>
            <a:br>
              <a:rPr lang="ru-RU" altLang="en-US" sz="1600"/>
            </a:br>
            <a:r>
              <a:rPr lang="ru-RU" altLang="en-US" sz="1600"/>
              <a:t>    к аргументу – когда его значение нужно для выполнения примитивной функции</a:t>
            </a:r>
            <a:br>
              <a:rPr lang="ru-RU" altLang="en-US" sz="1600"/>
            </a:br>
            <a:r>
              <a:rPr lang="ru-RU" altLang="en-US" sz="1600"/>
              <a:t>    или в момент сопоставления с образцом;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ru-RU" altLang="en-US" sz="1600"/>
              <a:t> если функция не обращается к аргументу, то его значение не вычисляется.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C28EB3A3-2E6C-446D-86E8-54924D3B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05263"/>
            <a:ext cx="79930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В языке </a:t>
            </a:r>
            <a:r>
              <a:rPr lang="en-US" altLang="en-US" sz="1600" i="1"/>
              <a:t>Haskell</a:t>
            </a:r>
            <a:r>
              <a:rPr lang="ru-RU" altLang="en-US" sz="1600"/>
              <a:t> все функции и конструкторы – нестрогие (ленивые) за исключением примитивных арифметических и логических операций.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44D50688-B724-4683-AF86-C55B7824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52963"/>
            <a:ext cx="6697662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Выражения: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(x == 0)  ||  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(y `div` x &gt; 2)</a:t>
            </a:r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(x == 0)  |||  (y `div` x &gt; 2)</a:t>
            </a:r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ru-RU" altLang="en-US" sz="1600"/>
              <a:t>«безопасны», так как и встроенная операция </a:t>
            </a:r>
            <a:r>
              <a:rPr lang="en-US" altLang="en-US" sz="1400">
                <a:latin typeface="Lucida Console" panose="020B0609040504020204" pitchFamily="49" charset="0"/>
              </a:rPr>
              <a:t>(||)</a:t>
            </a:r>
            <a:r>
              <a:rPr lang="ru-RU" altLang="en-US" sz="1600"/>
              <a:t>,</a:t>
            </a:r>
            <a:r>
              <a:rPr lang="en-US" altLang="en-US" sz="1600"/>
              <a:t> </a:t>
            </a:r>
            <a:r>
              <a:rPr lang="ru-RU" altLang="en-US" sz="1600"/>
              <a:t>и определенная программистом операция </a:t>
            </a:r>
            <a:r>
              <a:rPr lang="en-US" altLang="en-US" sz="1400">
                <a:latin typeface="Lucida Console" panose="020B0609040504020204" pitchFamily="49" charset="0"/>
              </a:rPr>
              <a:t>(|||)</a:t>
            </a:r>
            <a:r>
              <a:rPr lang="en-US" altLang="en-US" sz="1600"/>
              <a:t> – </a:t>
            </a:r>
            <a:r>
              <a:rPr lang="ru-RU" altLang="en-US" sz="1600"/>
              <a:t>ленивые.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59" grpId="0"/>
      <p:bldP spid="491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FB6DAC5D-36BE-4DD1-A951-3BBFF8E7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B0963-61A8-48EE-9F7C-2240DF3DE1E8}" type="slidenum">
              <a:rPr lang="ru-RU" altLang="en-US">
                <a:latin typeface="Garamond" panose="02020404030301010803" pitchFamily="18" charset="0"/>
              </a:rPr>
              <a:pPr eaLnBrk="1" hangingPunct="1"/>
              <a:t>3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1FDDA46-124E-4552-ADB4-F7DF28898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6E4B81C-57CB-4902-8D4C-6A0F97DE9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89149655-3090-4373-B9BE-C026C3B60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«Бесконечные» списки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5643EAA5-F144-4976-B26E-5D15385E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0645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Необычная функция: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listFrom    ::  Integer -&gt; [Integer]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listFrom n  =   n : (listFrom (n+1))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80A3E180-9D41-4E51-A784-A6261A34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1655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listFrom 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56C690AE-4F31-4FE5-848D-C3D57C30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33600"/>
            <a:ext cx="201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 : (listFrom 3)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7F56772C-3589-4856-8CE5-3BF1233E4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9500"/>
            <a:ext cx="3095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 : (3 : (listFrom 4)) ...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854A51BE-796C-4F1F-B558-DFA743AD8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2375"/>
            <a:ext cx="5400675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В случае «ленивых» конструкторов аргумент может понадобиться в момент сопоставления с образцом: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sumFirst   :: Integer -&gt; [Integer]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sumFirst 0 _       =  0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sumFirst n (e:ls)  =  e + sumFirst (n-1) ls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86" name="Text Box 10">
            <a:extLst>
              <a:ext uri="{FF2B5EF4-FFF2-40B4-BE49-F238E27FC236}">
                <a16:creationId xmlns:a16="http://schemas.microsoft.com/office/drawing/2014/main" id="{3604CFE2-7602-49D6-BE12-DA77F620E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287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sumFirst 3 (listFrom 2)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5CF2B55E-EA1B-46B0-B4ED-E9D29344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49725"/>
            <a:ext cx="345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sumFirst 3 (2 : (listFrom 3))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12697010-F5EF-4E6A-A199-E61D2D93E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65625"/>
            <a:ext cx="3240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 + sumFirst 2 (listFrom 3)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0F22F524-825B-415B-93C9-2F672D1B0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81525"/>
            <a:ext cx="3816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 + sumFirst 2 (3 : (listFrom 4))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6832D531-A8E8-4888-A8F5-752708B7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3816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 + (3 + sumFirst 1 (listFrom 4))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8F50B8A0-1395-416C-9B83-9974FCFE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446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 + (3 + sumFirst 1 (4 : (listFrom 5)))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C4F97B59-4A06-4198-A521-FDBF7EBDE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29225"/>
            <a:ext cx="4537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 + (3 + (4 + sumFirst 0 (listFrom 5)))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F6D0C02F-73D8-4B48-943B-10E66174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45125"/>
            <a:ext cx="2160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2 + (3 + (4 + 0))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0194" name="Text Box 18">
            <a:extLst>
              <a:ext uri="{FF2B5EF4-FFF2-40B4-BE49-F238E27FC236}">
                <a16:creationId xmlns:a16="http://schemas.microsoft.com/office/drawing/2014/main" id="{5ED1F1DE-CA2A-40C2-9DD5-8D1F44B2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661025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9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183" grpId="0"/>
      <p:bldP spid="50184" grpId="0"/>
      <p:bldP spid="50184" grpId="1"/>
      <p:bldP spid="50185" grpId="0"/>
      <p:bldP spid="50186" grpId="0"/>
      <p:bldP spid="50187" grpId="0"/>
      <p:bldP spid="50188" grpId="0"/>
      <p:bldP spid="50189" grpId="0"/>
      <p:bldP spid="50190" grpId="0"/>
      <p:bldP spid="50191" grpId="0"/>
      <p:bldP spid="50192" grpId="0"/>
      <p:bldP spid="50193" grpId="0"/>
      <p:bldP spid="50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3981B825-882A-4329-881A-47D5AA9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EFAE23-625D-4927-B07C-8ACBE2E00073}" type="slidenum">
              <a:rPr lang="ru-RU" altLang="en-US">
                <a:latin typeface="Garamond" panose="02020404030301010803" pitchFamily="18" charset="0"/>
              </a:rPr>
              <a:pPr eaLnBrk="1" hangingPunct="1"/>
              <a:t>4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E42B76D7-2F85-4530-A718-C9960F9B5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74A62834-EB47-4ADD-AE01-F583259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5381A59F-4426-4A37-BC61-4335CCA3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21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Значения и функции, приводящие к образованию «бесконечных» списков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87165238-78EB-4E5F-A431-A086A8DE6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1655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[2..]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944C61FB-4145-4DCE-A1FD-066539C0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1655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[3, 6..]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4DBE425D-6098-44F0-8236-81DE2D5BE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331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[x*x | x &lt;- [1..]]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46CF78F9-5FE7-4109-9848-32282F354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39608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repeat    ::  a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repeat e  =   ls where ls = e : ls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1E9B9185-33E2-471C-B48B-21A9AA36A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08275"/>
            <a:ext cx="50403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cycle     :: 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cycle ls  =   lis where lis = ls ++ lis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7CE9394D-2194-44C8-A7C8-374EC2BAA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89363"/>
            <a:ext cx="4537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iterate      ::  (a -&gt; a) -&gt; a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iterate f e  =   e : iterate f (f e)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BAC43696-171D-4FEC-9C36-E1B65695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276475"/>
            <a:ext cx="424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-- repeat 5     =&gt;  [5,5,5,5,...]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B83C67A4-07E9-4AB3-A1CE-462A226EA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357563"/>
            <a:ext cx="417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-- cycle [1,2]  =&gt;  [1,2,1,2,...]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2714143A-C728-417D-A838-47B532A88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65625"/>
            <a:ext cx="4824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-- iterate (+1) 1  =&gt;  [1,2,3,...]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/>
      <p:bldP spid="51207" grpId="0"/>
      <p:bldP spid="51208" grpId="0"/>
      <p:bldP spid="51209" grpId="0"/>
      <p:bldP spid="51210" grpId="0"/>
      <p:bldP spid="51211" grpId="0"/>
      <p:bldP spid="51212" grpId="0"/>
      <p:bldP spid="51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F0A4095F-9C91-4FCB-AE37-D10D921D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EF1D91-51EF-420D-B2B1-5F6759AA67D6}" type="slidenum">
              <a:rPr lang="ru-RU" altLang="en-US">
                <a:latin typeface="Garamond" panose="02020404030301010803" pitchFamily="18" charset="0"/>
              </a:rPr>
              <a:pPr eaLnBrk="1" hangingPunct="1"/>
              <a:t>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D1CB8AC2-9152-46C9-B9DE-5C8C24688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ADA5447F-F4CD-41AF-8830-D68E6A081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17681392-E777-4C3E-9264-FA7EDC8D8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2153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Функции, работающие с «бесконечными» списками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407EDE6-3300-461A-B640-089F84C28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6792"/>
            <a:ext cx="72723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take 10 [1..]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          [1..10]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27375799-92B0-4D7B-8D56-9188BAF32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1319"/>
            <a:ext cx="5400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drop 10 [1..]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          [11..]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176" name="Text Box 7">
            <a:extLst>
              <a:ext uri="{FF2B5EF4-FFF2-40B4-BE49-F238E27FC236}">
                <a16:creationId xmlns:a16="http://schemas.microsoft.com/office/drawing/2014/main" id="{78088E13-0331-41EB-8EAD-88EFA5886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7561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Большинство стандартных функций обработки списков пригодно также для работы с «бесконечными» списками. Например,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09EB8304-151B-44B1-A7BB-23057203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36912"/>
            <a:ext cx="54006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[1..] !! 10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          11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34B7F007-1487-4366-9CE3-E62E1500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40968"/>
            <a:ext cx="5400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zipWith (*) [1..] [2..]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          [2,6,12,20,...]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A9C891B9-B55C-4816-9349-91756D6B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5024"/>
            <a:ext cx="6119813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factorials :: [Integer]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factorials = 1 : zipWith (*) [1..] factorials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          [1,1,2,6,24,120,...]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26203299-093B-4152-929A-B618FAC3F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59" y="4941168"/>
            <a:ext cx="4537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diff      ::  (Num a) =&gt;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diff (x:l@(y:ls))  =  (y-x) </a:t>
            </a:r>
            <a:r>
              <a:rPr lang="en-US" altLang="en-US" sz="1400">
                <a:latin typeface="Lucida Console" panose="020B0609040504020204" pitchFamily="49" charset="0"/>
                <a:sym typeface="Wingdings" panose="05000000000000000000" pitchFamily="2" charset="2"/>
              </a:rPr>
              <a:t>: (diff l)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C58C46FD-DBEA-4114-B0CB-91CDB95B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984" y="5517430"/>
            <a:ext cx="3816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take 25 (diff [x*x | x &lt;- [1..]])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A7CE311F-3C75-4D47-9932-BC5AC6EC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90" y="5732710"/>
            <a:ext cx="4608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take 25 (diff (diff [x*x | x &lt;- [1..]]))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3437F737-75AB-49BB-8666-75DF52FF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4" y="4348237"/>
            <a:ext cx="66976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Найдем последовательность, образованную разностями между последовательными квадратами натуральных чисел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  <p:bldP spid="51208" grpId="0" build="p"/>
      <p:bldP spid="16" grpId="0" build="p"/>
      <p:bldP spid="17" grpId="0" build="p"/>
      <p:bldP spid="18" grpId="0" build="p"/>
      <p:bldP spid="12" grpId="0"/>
      <p:bldP spid="13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74AFB019-D0E8-4BE0-810A-5CEDD071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798E1A-8DA1-42E7-B4A5-672DE5CEB9D1}" type="slidenum">
              <a:rPr lang="ru-RU" altLang="en-US">
                <a:latin typeface="Garamond" panose="02020404030301010803" pitchFamily="18" charset="0"/>
              </a:rPr>
              <a:pPr eaLnBrk="1" hangingPunct="1"/>
              <a:t>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C46A61A9-C4CB-434B-80D7-5C8811E3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9E06E998-2BF6-4018-9559-8AE6712B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D7AE6055-2AFA-4F67-A105-76222F51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Список простых чисел, полученный способом «решета Эратосфена»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D4F0A421-BCAB-408D-8BF7-B0C3BF13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0645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primes  :: [Integer]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primes  =  sieve [2..] where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sieve (e:ls) = e : (sieve [x | x &lt;- ls, x `mod` e /= 0])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5B5DD277-308F-4E16-B45C-F452D794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8424863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primes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sieve [2..]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2 : (sieve [x | x &lt;- [3..], x `mod` 2 /= 0])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2 : (sieve (3:[x | x &lt;- [4..], x `mod` 2 /= 0])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2 : (3 : (sieve [x | x &lt;- [z | z &lt;- [4..], z `mod` 2 /= 0], x `mod` 3 /= 0]))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...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C44B288D-B60F-45AD-B311-41A8CC55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41663"/>
            <a:ext cx="525621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600"/>
              <a:t>Поиграем немного со списком простых чисел: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pairs  :: 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[Integer] -&gt; [(Integer, Integer)]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pairs (x:l@(y:ls)) 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= 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(x,y):(pairs l)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8A026C3B-F540-4D91-A377-DD4955D4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61928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twins  :: 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[(Integer, Integer)]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twins  =   [(x,y) | (x,y) &lt;- pairs primes, y – x == 2]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1" grpId="0"/>
      <p:bldP spid="52232" grpId="0"/>
    </p:bld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1107</TotalTime>
  <Words>1107</Words>
  <Application>Microsoft Office PowerPoint</Application>
  <PresentationFormat>On-screen Show (4:3)</PresentationFormat>
  <Paragraphs>126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Garamond</vt:lpstr>
      <vt:lpstr>Wingdings</vt:lpstr>
      <vt:lpstr>Lucida Console</vt:lpstr>
      <vt:lpstr>Times New Roman</vt:lpstr>
      <vt:lpstr>Край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 для студентов по курсу "Функциональное программирование"</dc:title>
  <dc:subject>Ленивые вычисления и "бесконечные" списки.</dc:subject>
  <dc:creator>Александр Кубенский</dc:creator>
  <cp:lastModifiedBy>Aleksandr Kubenskii</cp:lastModifiedBy>
  <cp:revision>32</cp:revision>
  <dcterms:created xsi:type="dcterms:W3CDTF">2005-05-05T05:55:56Z</dcterms:created>
  <dcterms:modified xsi:type="dcterms:W3CDTF">2021-01-12T17:23:27Z</dcterms:modified>
</cp:coreProperties>
</file>