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83" r:id="rId2"/>
    <p:sldId id="284" r:id="rId3"/>
    <p:sldId id="282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1" autoAdjust="0"/>
    <p:restoredTop sz="94682" autoAdjust="0"/>
  </p:normalViewPr>
  <p:slideViewPr>
    <p:cSldViewPr>
      <p:cViewPr varScale="1">
        <p:scale>
          <a:sx n="108" d="100"/>
          <a:sy n="108" d="100"/>
        </p:scale>
        <p:origin x="10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EA5AA7F-6F7F-402C-A20B-6CB79FBD9A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ABB6E2C-1E8E-413A-835F-3AC3137980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D4497A5-DA42-47FE-9403-A6CA4A2FEA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23AF042-07A7-4BBA-85E5-144D0EB0EB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E03CBC2-B17C-4E8C-A6EF-EF3BCA1EE7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1AD04FE-E821-4846-B6EA-06EA9733A2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877A54-2A27-4D6F-A03A-451726F7E93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A71CE9E-3556-48F8-8AFA-8D645F71D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7642F-211D-4E83-A95B-CCEC7414B46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DFA889-E1D3-4648-B031-5E577EBC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6C37D17-437D-416E-ABA4-487CD5A9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A71CE9E-3556-48F8-8AFA-8D645F71D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7642F-211D-4E83-A95B-CCEC7414B46B}" type="slidenum">
              <a:rPr lang="ru-RU" altLang="en-US"/>
              <a:pPr eaLnBrk="1" hangingPunct="1"/>
              <a:t>11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DFA889-E1D3-4648-B031-5E577EBC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6C37D17-437D-416E-ABA4-487CD5A9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A71CE9E-3556-48F8-8AFA-8D645F71D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7642F-211D-4E83-A95B-CCEC7414B46B}" type="slidenum">
              <a:rPr lang="ru-RU" altLang="en-US"/>
              <a:pPr eaLnBrk="1" hangingPunct="1"/>
              <a:t>3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DFA889-E1D3-4648-B031-5E577EBC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6C37D17-437D-416E-ABA4-487CD5A9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A71CE9E-3556-48F8-8AFA-8D645F71D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7642F-211D-4E83-A95B-CCEC7414B46B}" type="slidenum">
              <a:rPr lang="ru-RU" altLang="en-US"/>
              <a:pPr eaLnBrk="1" hangingPunct="1"/>
              <a:t>4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DFA889-E1D3-4648-B031-5E577EBC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6C37D17-437D-416E-ABA4-487CD5A9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9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A71CE9E-3556-48F8-8AFA-8D645F71D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7642F-211D-4E83-A95B-CCEC7414B46B}" type="slidenum">
              <a:rPr lang="ru-RU" altLang="en-US"/>
              <a:pPr eaLnBrk="1" hangingPunct="1"/>
              <a:t>5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DFA889-E1D3-4648-B031-5E577EBC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6C37D17-437D-416E-ABA4-487CD5A9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7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A71CE9E-3556-48F8-8AFA-8D645F71D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7642F-211D-4E83-A95B-CCEC7414B46B}" type="slidenum">
              <a:rPr lang="ru-RU" altLang="en-US"/>
              <a:pPr eaLnBrk="1" hangingPunct="1"/>
              <a:t>6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DFA889-E1D3-4648-B031-5E577EBC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6C37D17-437D-416E-ABA4-487CD5A9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2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A71CE9E-3556-48F8-8AFA-8D645F71D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7642F-211D-4E83-A95B-CCEC7414B46B}" type="slidenum">
              <a:rPr lang="ru-RU" altLang="en-US"/>
              <a:pPr eaLnBrk="1" hangingPunct="1"/>
              <a:t>7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DFA889-E1D3-4648-B031-5E577EBC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6C37D17-437D-416E-ABA4-487CD5A9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0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A71CE9E-3556-48F8-8AFA-8D645F71D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7642F-211D-4E83-A95B-CCEC7414B46B}" type="slidenum">
              <a:rPr lang="ru-RU" altLang="en-US"/>
              <a:pPr eaLnBrk="1" hangingPunct="1"/>
              <a:t>8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DFA889-E1D3-4648-B031-5E577EBC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6C37D17-437D-416E-ABA4-487CD5A9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42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A71CE9E-3556-48F8-8AFA-8D645F71D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7642F-211D-4E83-A95B-CCEC7414B46B}" type="slidenum">
              <a:rPr lang="ru-RU" altLang="en-US"/>
              <a:pPr eaLnBrk="1" hangingPunct="1"/>
              <a:t>9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DFA889-E1D3-4648-B031-5E577EBC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6C37D17-437D-416E-ABA4-487CD5A9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9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A71CE9E-3556-48F8-8AFA-8D645F71D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87642F-211D-4E83-A95B-CCEC7414B46B}" type="slidenum">
              <a:rPr lang="ru-RU" altLang="en-US"/>
              <a:pPr eaLnBrk="1" hangingPunct="1"/>
              <a:t>10</a:t>
            </a:fld>
            <a:endParaRPr lang="ru-RU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DFA889-E1D3-4648-B031-5E577EBC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6C37D17-437D-416E-ABA4-487CD5A9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4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D24C0DE-B5B6-44FC-93FC-93C0D6F94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C76C0F96-C644-446F-8CF2-7F63D10F6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B872736-3A0C-4992-8863-360C1FC47B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E79B988-9897-4F9D-8068-2F53B897E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821FAE-60A3-4DEA-B4CB-28BE187BA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A9DC0-27FA-4847-A7C2-088D289BC52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3358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B3317C-D42B-4144-9DE9-8A38C6222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1A2D0C-6DA8-43C5-B5B9-8F36C18AD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401A60-3100-43D0-96F2-D4863CAFEC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F666F-37BA-41C7-8B23-8A557EA49A4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040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E0734B-A35F-413A-8CAA-A2DCD1BE4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EDE583-1937-4D17-8591-BDF15DD3A5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A0DF27-0F17-40DE-B59C-86F7E3B65C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AF458-CE69-41EB-A83A-3B4A05A6445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6617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6F4681F-CBDF-4C52-A2FC-BF74F270A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FBF493-10C2-4465-B277-00BE3415B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7E1253-F0A3-45E5-927D-461CD8E43B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68A9B-08B3-45D3-99EB-13B9575CA95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866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C057C0-E9F7-4E4F-B837-E464C133C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E67A2A-FF46-4687-AC3D-D0A1C7A06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C61B97-F195-4EC4-8862-5C1A9FF8E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721DC-739B-4DAD-AD93-8F75CD9974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4950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57E1AC-B443-46B4-AB50-9523D79A5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0DE0B-8983-400D-BD79-04A76D579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3CFEC9-F36E-47E8-819D-8B603C750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891FA-99EA-47C8-BE0F-7DD4117CD88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6382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AE179-7D23-4A3C-A9FD-D8D2A9497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79CAE-1877-405D-8489-AA909BBAE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A2DB0-4182-42D1-9296-954032D65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8E399-8B1E-4B37-9D9B-A984983F80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311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8DE463-5978-40AD-B457-8C4311C19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2A862C-9EB2-4FF9-BD95-1B1C7853A7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1F9124-14DE-4BC2-98FF-5A4602B9A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32480-CB97-407B-AFD0-6BE68A4898C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4692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D68F3E3-F352-4505-A173-892DB42C10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D84F23-9955-4607-832E-DCBD729F1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AB69A6-5B32-4FBF-8674-2B65A295C6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655C8-E586-4AD5-A1D1-F71AE17C59F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3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24C651-F079-431B-AC5E-748EBEE15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9F310B-1FEF-4032-B8E9-76A3BC24D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F8B9CD-7BDB-4E41-BC8F-937BCF56B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5C19A-19C2-4D22-B893-559EF51D5AD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183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DE761-A7F0-44DC-9C85-9B0A3ACBD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D9F6D-1688-4228-A907-D0AF3FF6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91148-D138-443C-8C9A-F8AB67ACA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93954-0F20-4142-96FF-C8935E9CE8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973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167C8-72D6-467A-A056-A940D46BAE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EFE58-8E4C-4178-A8B4-F02AC2DE8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69278-507B-4716-A7E8-D584947525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29F6A-E3AE-4DAD-BFCE-BAEC50CC43C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2944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BAB307-A7BA-46A6-9F6D-8059A55CF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2AD124-8D6C-4E2C-B5E0-DFE537C0D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D1E9AD9-69D8-4DB3-8F2C-5CFFE9B4A5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BBAD6B4-9A29-4DE4-ABB5-AA11D87B99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D7CAA930-2790-4872-87C2-E3764A6E1B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EFC3B91C-E897-4638-B2B9-AC9F34E882B2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2599402F-F5E5-47A3-9C30-3E5FC2EE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22BF723D-CD1C-40A8-A149-CCB6E94B6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>
            <a:extLst>
              <a:ext uri="{FF2B5EF4-FFF2-40B4-BE49-F238E27FC236}">
                <a16:creationId xmlns:a16="http://schemas.microsoft.com/office/drawing/2014/main" id="{65648F76-05D7-4DB2-94D4-95FAB48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1FD11-4CD8-4B63-BC8C-FC80B8A6674D}" type="slidenum">
              <a:rPr lang="ru-RU" altLang="en-US">
                <a:latin typeface="Garamond" panose="02020404030301010803" pitchFamily="18" charset="0"/>
              </a:rPr>
              <a:pPr eaLnBrk="1" hangingPunct="1"/>
              <a:t>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8FC76E-C18F-4B1C-97E6-A62A2E45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EED21A4A-AD50-41F8-8BF2-C969BF1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2F7E280-EFDB-4892-9AE7-FF0F003E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4664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Функторы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8198" name="Text Box 9">
            <a:extLst>
              <a:ext uri="{FF2B5EF4-FFF2-40B4-BE49-F238E27FC236}">
                <a16:creationId xmlns:a16="http://schemas.microsoft.com/office/drawing/2014/main" id="{922631AE-2BE2-4AAB-9402-437802D60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81359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class Functor t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400" dirty="0">
                <a:latin typeface="Lucida Console" panose="020B0609040504020204" pitchFamily="49" charset="0"/>
              </a:rPr>
              <a:t> :: (a -&gt; b) -&gt; t a -&gt; t b</a:t>
            </a:r>
            <a:br>
              <a:rPr lang="ru-RU" altLang="en-US" sz="1400" dirty="0">
                <a:latin typeface="Lucida Console" panose="020B0609040504020204" pitchFamily="49" charset="0"/>
              </a:rPr>
            </a:br>
            <a:r>
              <a:rPr lang="ru-RU" altLang="en-US" sz="1400" dirty="0">
                <a:latin typeface="Lucida Console" panose="020B0609040504020204" pitchFamily="49" charset="0"/>
              </a:rPr>
              <a:t>  (</a:t>
            </a:r>
            <a:r>
              <a:rPr lang="en-US" altLang="en-US" sz="1400" dirty="0">
                <a:latin typeface="Lucida Console" panose="020B0609040504020204" pitchFamily="49" charset="0"/>
              </a:rPr>
              <a:t>&lt;$</a:t>
            </a:r>
            <a:r>
              <a:rPr lang="ru-RU" altLang="en-US" sz="1400" dirty="0">
                <a:latin typeface="Lucida Console" panose="020B0609040504020204" pitchFamily="49" charset="0"/>
              </a:rPr>
              <a:t>)</a:t>
            </a:r>
            <a:r>
              <a:rPr lang="en-US" altLang="en-US" sz="1400" dirty="0">
                <a:latin typeface="Lucida Console" panose="020B0609040504020204" pitchFamily="49" charset="0"/>
              </a:rPr>
              <a:t> :: b -&gt; t a -&gt; t b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(v &lt;$)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400" dirty="0">
                <a:latin typeface="Lucida Console" panose="020B0609040504020204" pitchFamily="49" charset="0"/>
              </a:rPr>
              <a:t> (\_ -&gt; v)</a:t>
            </a:r>
            <a:endParaRPr lang="ru-RU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B543E491-33E8-40F4-A166-C98865C7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44378"/>
            <a:ext cx="8135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/>
              <a:t> </a:t>
            </a:r>
            <a:r>
              <a:rPr lang="en-US" altLang="en-US" sz="1600" dirty="0">
                <a:latin typeface="Lucida Console" panose="020B0609040504020204" pitchFamily="49" charset="0"/>
              </a:rPr>
              <a:t>t</a:t>
            </a:r>
            <a:r>
              <a:rPr lang="en-US" altLang="en-US" sz="1600" dirty="0"/>
              <a:t> – </a:t>
            </a:r>
            <a:r>
              <a:rPr lang="ru-RU" altLang="en-US" sz="1600" dirty="0"/>
              <a:t>это параметризованный тип. Примеры функторов:</a:t>
            </a:r>
          </a:p>
        </p:txBody>
      </p:sp>
      <p:sp>
        <p:nvSpPr>
          <p:cNvPr id="42" name="Text Box 9">
            <a:extLst>
              <a:ext uri="{FF2B5EF4-FFF2-40B4-BE49-F238E27FC236}">
                <a16:creationId xmlns:a16="http://schemas.microsoft.com/office/drawing/2014/main" id="{93BBD72E-2647-4EE3-8394-3CE4564F7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13521"/>
            <a:ext cx="8135938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instance Functor Maybe where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  fmap _ Nothing = Nothing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  fmap f (Just a) = Just (f a)</a:t>
            </a:r>
          </a:p>
        </p:txBody>
      </p:sp>
      <p:sp>
        <p:nvSpPr>
          <p:cNvPr id="43" name="Text Box 9">
            <a:extLst>
              <a:ext uri="{FF2B5EF4-FFF2-40B4-BE49-F238E27FC236}">
                <a16:creationId xmlns:a16="http://schemas.microsoft.com/office/drawing/2014/main" id="{533A9521-662C-4527-A108-9F9E99E4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78709"/>
            <a:ext cx="81359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instance Functor [] where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  fmap = map</a:t>
            </a:r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619F9014-2E2D-4950-B7E9-56E7C940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72434"/>
            <a:ext cx="8135938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data Tree a = Empty | Node (Tree a) a (Tree a)</a:t>
            </a:r>
            <a:br>
              <a:rPr lang="en-US" altLang="en-US" sz="1400">
                <a:latin typeface="Lucida Console" panose="020B0609040504020204" pitchFamily="49" charset="0"/>
              </a:rPr>
            </a:b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instance Functor Tree where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  fmap _ Empty = Empty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  fmap f (Node t1 root t2) = Node (fmap f t1) (f root) (fmap f t2)</a:t>
            </a: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id="{688E9A05-1F0C-4CAF-AA3C-EA900922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69421"/>
            <a:ext cx="81359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fmap (+1) (Node Empty 3 (Node Empty 5 Empty))  =&gt;  ?</a:t>
            </a:r>
          </a:p>
        </p:txBody>
      </p:sp>
      <p:sp>
        <p:nvSpPr>
          <p:cNvPr id="46" name="Text Box 9">
            <a:extLst>
              <a:ext uri="{FF2B5EF4-FFF2-40B4-BE49-F238E27FC236}">
                <a16:creationId xmlns:a16="http://schemas.microsoft.com/office/drawing/2014/main" id="{0CE87459-D95C-437C-B436-98C115AB8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785321"/>
            <a:ext cx="81359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           Node Empty 4 (Node Empty 6 Empty)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1771948-42B8-4528-A296-ED599502C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2637"/>
            <a:ext cx="81359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Этот класс определяет «структуры», состоящие из элементов, которые можно преобразовывать с сохранением структуры.</a:t>
            </a:r>
            <a:endParaRPr lang="en-US" alt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/>
      <p:bldP spid="42" grpId="0"/>
      <p:bldP spid="43" grpId="0"/>
      <p:bldP spid="44" grpId="0"/>
      <p:bldP spid="45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>
            <a:extLst>
              <a:ext uri="{FF2B5EF4-FFF2-40B4-BE49-F238E27FC236}">
                <a16:creationId xmlns:a16="http://schemas.microsoft.com/office/drawing/2014/main" id="{65648F76-05D7-4DB2-94D4-95FAB48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1FD11-4CD8-4B63-BC8C-FC80B8A6674D}" type="slidenum">
              <a:rPr lang="ru-RU" altLang="en-US">
                <a:latin typeface="Garamond" panose="02020404030301010803" pitchFamily="18" charset="0"/>
              </a:rPr>
              <a:pPr eaLnBrk="1" hangingPunct="1"/>
              <a:t>10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8FC76E-C18F-4B1C-97E6-A62A2E45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EED21A4A-AD50-41F8-8BF2-C969BF1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2F7E280-EFDB-4892-9AE7-FF0F003E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7991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Стандартные экземпляры и контракт для класса </a:t>
            </a:r>
            <a:r>
              <a:rPr lang="en-US" altLang="en-US" dirty="0">
                <a:latin typeface="Lucida Console" panose="020B0609040504020204" pitchFamily="49" charset="0"/>
              </a:rPr>
              <a:t>Monad</a:t>
            </a:r>
            <a:endParaRPr lang="el-GR" altLang="en-US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61092CA-642C-425A-9FCB-D7A47D10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21" y="889060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Контракт дя класса </a:t>
            </a:r>
            <a:r>
              <a:rPr lang="en-US" altLang="en-US" sz="1600" dirty="0">
                <a:latin typeface="Lucida Console" panose="020B0609040504020204" pitchFamily="49" charset="0"/>
              </a:rPr>
              <a:t>Monad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включает в себя следующие 4 правила: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D062E79-2C0C-4EA5-8678-384D38B9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8986"/>
            <a:ext cx="81359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return value &gt;&gt;= f      == f value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m &gt;&gt;= return            == m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m</a:t>
            </a:r>
            <a:r>
              <a:rPr lang="en-US" altLang="en-US" sz="1400" dirty="0">
                <a:latin typeface="Lucida Console" panose="020B0609040504020204" pitchFamily="49" charset="0"/>
              </a:rPr>
              <a:t> &gt;&gt;= (\x -&gt; f x &gt;&gt;= h) == (m &gt;&gt;= f) &gt;&gt;= h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400" dirty="0">
                <a:latin typeface="Lucida Console" panose="020B0609040504020204" pitchFamily="49" charset="0"/>
              </a:rPr>
              <a:t> f </a:t>
            </a:r>
            <a:r>
              <a:rPr lang="en-US" altLang="en-US" sz="1400" dirty="0" err="1">
                <a:latin typeface="Lucida Console" panose="020B0609040504020204" pitchFamily="49" charset="0"/>
              </a:rPr>
              <a:t>xs</a:t>
            </a:r>
            <a:r>
              <a:rPr lang="en-US" altLang="en-US" sz="1400" dirty="0">
                <a:latin typeface="Lucida Console" panose="020B0609040504020204" pitchFamily="49" charset="0"/>
              </a:rPr>
              <a:t>               == </a:t>
            </a:r>
            <a:r>
              <a:rPr lang="en-US" altLang="en-US" sz="1400" dirty="0" err="1">
                <a:latin typeface="Lucida Console" panose="020B0609040504020204" pitchFamily="49" charset="0"/>
              </a:rPr>
              <a:t>xs</a:t>
            </a:r>
            <a:r>
              <a:rPr lang="en-US" altLang="en-US" sz="1400" dirty="0">
                <a:latin typeface="Lucida Console" panose="020B0609040504020204" pitchFamily="49" charset="0"/>
              </a:rPr>
              <a:t> &gt;&gt;= return . f   -- </a:t>
            </a:r>
            <a:r>
              <a:rPr lang="ru-RU" altLang="en-US" sz="1400" dirty="0">
                <a:latin typeface="Lucida Console" panose="020B0609040504020204" pitchFamily="49" charset="0"/>
              </a:rPr>
              <a:t>для функторов</a:t>
            </a:r>
            <a:endParaRPr lang="en-US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4907B130-7148-4FEB-A379-98CEF50A1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24465"/>
            <a:ext cx="81359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Monad Maybe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return v       = Just v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Nothing &gt;&gt;= _  = Nothing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Just v  &gt;&gt;= f  = f v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D6E6C68C-1D9E-49B2-8824-E43D90C36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49944"/>
            <a:ext cx="8135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Monad []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return v       = [v]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list &gt;&gt;= f    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((++) . f) [] list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C23C17D1-F170-4CEB-AEEC-828E5B49F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59980"/>
            <a:ext cx="81359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Monad (Either e)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return              = Right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Left  </a:t>
            </a:r>
            <a:r>
              <a:rPr lang="en-US" altLang="en-US" sz="1400" dirty="0" err="1">
                <a:latin typeface="Lucida Console" panose="020B0609040504020204" pitchFamily="49" charset="0"/>
              </a:rPr>
              <a:t>val</a:t>
            </a:r>
            <a:r>
              <a:rPr lang="en-US" altLang="en-US" sz="1400" dirty="0">
                <a:latin typeface="Lucida Console" panose="020B0609040504020204" pitchFamily="49" charset="0"/>
              </a:rPr>
              <a:t> &gt;&gt;= _     = Left </a:t>
            </a:r>
            <a:r>
              <a:rPr lang="en-US" altLang="en-US" sz="1400" dirty="0" err="1">
                <a:latin typeface="Lucida Console" panose="020B0609040504020204" pitchFamily="49" charset="0"/>
              </a:rPr>
              <a:t>val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Right </a:t>
            </a:r>
            <a:r>
              <a:rPr lang="en-US" altLang="en-US" sz="1400" dirty="0" err="1">
                <a:latin typeface="Lucida Console" panose="020B0609040504020204" pitchFamily="49" charset="0"/>
              </a:rPr>
              <a:t>val</a:t>
            </a:r>
            <a:r>
              <a:rPr lang="en-US" altLang="en-US" sz="1400" dirty="0">
                <a:latin typeface="Lucida Console" panose="020B0609040504020204" pitchFamily="49" charset="0"/>
              </a:rPr>
              <a:t> &gt;&gt;= f     = f </a:t>
            </a:r>
            <a:r>
              <a:rPr lang="en-US" altLang="en-US" sz="1400" dirty="0" err="1">
                <a:latin typeface="Lucida Console" panose="020B0609040504020204" pitchFamily="49" charset="0"/>
              </a:rPr>
              <a:t>val</a:t>
            </a:r>
            <a:endParaRPr lang="en-US" alt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>
            <a:extLst>
              <a:ext uri="{FF2B5EF4-FFF2-40B4-BE49-F238E27FC236}">
                <a16:creationId xmlns:a16="http://schemas.microsoft.com/office/drawing/2014/main" id="{65648F76-05D7-4DB2-94D4-95FAB48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1FD11-4CD8-4B63-BC8C-FC80B8A6674D}" type="slidenum">
              <a:rPr lang="ru-RU" altLang="en-US">
                <a:latin typeface="Garamond" panose="02020404030301010803" pitchFamily="18" charset="0"/>
              </a:rPr>
              <a:pPr eaLnBrk="1" hangingPunct="1"/>
              <a:t>11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8FC76E-C18F-4B1C-97E6-A62A2E45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EED21A4A-AD50-41F8-8BF2-C969BF1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2F7E280-EFDB-4892-9AE7-FF0F003E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7991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«Ограниченный калькулятор»</a:t>
            </a:r>
            <a:endParaRPr lang="el-GR" altLang="en-US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61092CA-642C-425A-9FCB-D7A47D10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21" y="889060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Этот «калькулятор» вырабатывает правильный результат, только если он находится в интервале </a:t>
            </a:r>
            <a:r>
              <a:rPr lang="en-US" altLang="en-US" sz="1600" dirty="0">
                <a:latin typeface="+mn-lt"/>
              </a:rPr>
              <a:t>[0..100)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D062E79-2C0C-4EA5-8678-384D38B9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80185"/>
            <a:ext cx="81359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calc :: Integral a =&gt; (a -&gt; a) -&gt; a -&gt; Maybe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calc f x | result &gt;= 0 &amp;&amp; result &lt; 100 = Just result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     | otherwise                   = Nothing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 where result = f x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83F42030-64FD-4FC6-9C1B-FD0ECFE0C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21" y="2440642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Попробуем выполнить серию операций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1B775E3F-999E-4A29-8A26-8E4333DD2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85546"/>
            <a:ext cx="8135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return 15 &gt;&gt;= calc (+10) &gt;&gt;= calc (*5) &gt;&gt;= calc (subtract 45)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A78C93F6-0328-474E-8146-83EAC108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83" y="3003053"/>
            <a:ext cx="12961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 Nothing</a:t>
            </a:r>
            <a:endParaRPr lang="en-US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994C5D15-CA7B-4AA2-95C3-5854B4D3B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39617"/>
            <a:ext cx="8135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return 15 &gt;&gt;= calc (+10) &gt;&gt;= calc (*3) &gt;&gt;= calc (subtract 45)</a:t>
            </a: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E430D422-A85B-4084-8B3C-74E2D5D3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83" y="3557124"/>
            <a:ext cx="12961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 Just 30</a:t>
            </a:r>
            <a:endParaRPr lang="en-US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A33161F7-AFDD-4BBF-99BF-AD4B4873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" y="3898463"/>
            <a:ext cx="8135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return 15 &gt;&gt;= calc (+10) &gt;&gt;= calc (+3) &gt;&gt;= calc (subtract 45)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D2814C0F-C257-47A2-9483-9E60DE12D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5814" y="4115970"/>
            <a:ext cx="12961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  <a:sym typeface="Wingdings" panose="05000000000000000000" pitchFamily="2" charset="2"/>
              </a:rPr>
              <a:t> Nothing</a:t>
            </a:r>
            <a:endParaRPr lang="en-US" alt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4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A06FC-05E8-4FEF-909C-0896E386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A9B-08B3-45D3-99EB-13B9575CA95D}" type="slidenum">
              <a:rPr lang="ru-RU" altLang="en-US" smtClean="0"/>
              <a:pPr/>
              <a:t>2</a:t>
            </a:fld>
            <a:endParaRPr lang="ru-RU" alt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E12D61-FD9D-4D47-85F7-0A1BC5DD1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09CA882-864C-418E-85FD-0D5AB46B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936E23A-42BD-4E52-A428-62A4F90B7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4664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Функторы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3D0F657-F9E9-4CE1-A71C-D2E838CF3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08720"/>
            <a:ext cx="813593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Для того, чтобы функции, заявленные в классе, имели бы один и тот же смысл для всех типов, которые определены как «экземпляры» этого класса, следует описать «контракт» – набор правил, которым должны удовлетворять функции.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Такой контракт определяется неформально, то есть он никак не проверяется (да и не может быть проверен) системой. Описание контракта обычно описывается в виде уравнений, которым должны удовлетворять функции класса.</a:t>
            </a:r>
            <a:endParaRPr lang="en-US" altLang="en-US" sz="1600" dirty="0">
              <a:latin typeface="+mn-lt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BD871EBF-A192-4509-ACC8-BBBDE1A11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33746"/>
            <a:ext cx="81359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Контракт для класса </a:t>
            </a:r>
            <a:r>
              <a:rPr lang="en-US" altLang="en-US" sz="1600" dirty="0">
                <a:latin typeface="Lucida Console" panose="020B0609040504020204" pitchFamily="49" charset="0"/>
              </a:rPr>
              <a:t>Functor</a:t>
            </a:r>
            <a:r>
              <a:rPr lang="en-US" altLang="en-US" sz="1600" dirty="0">
                <a:latin typeface="+mn-lt"/>
              </a:rPr>
              <a:t>:</a:t>
            </a:r>
            <a:br>
              <a:rPr lang="en-US" altLang="en-US" sz="1600" dirty="0">
                <a:latin typeface="+mn-lt"/>
              </a:rPr>
            </a:br>
            <a:r>
              <a:rPr lang="en-US" altLang="en-US" sz="16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600" dirty="0">
                <a:latin typeface="Lucida Console" panose="020B0609040504020204" pitchFamily="49" charset="0"/>
              </a:rPr>
              <a:t> id         == id</a:t>
            </a:r>
            <a:br>
              <a:rPr lang="en-US" altLang="en-US" sz="1600" dirty="0">
                <a:latin typeface="Lucida Console" panose="020B0609040504020204" pitchFamily="49" charset="0"/>
              </a:rPr>
            </a:br>
            <a:r>
              <a:rPr lang="en-US" altLang="en-US" sz="16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600" dirty="0">
                <a:latin typeface="Lucida Console" panose="020B0609040504020204" pitchFamily="49" charset="0"/>
              </a:rPr>
              <a:t> (f . g)    == </a:t>
            </a:r>
            <a:r>
              <a:rPr lang="en-US" altLang="en-US" sz="16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600" dirty="0">
                <a:latin typeface="Lucida Console" panose="020B0609040504020204" pitchFamily="49" charset="0"/>
              </a:rPr>
              <a:t> f . </a:t>
            </a:r>
            <a:r>
              <a:rPr lang="en-US" altLang="en-US" sz="16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600" dirty="0">
                <a:latin typeface="Lucida Console" panose="020B0609040504020204" pitchFamily="49" charset="0"/>
              </a:rPr>
              <a:t> g</a:t>
            </a:r>
            <a:endParaRPr lang="en-US" altLang="en-US" sz="1600" dirty="0">
              <a:latin typeface="+mn-lt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485297AA-9591-4D6D-9B9F-41131CA26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23965"/>
            <a:ext cx="8135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Конструктор </a:t>
            </a:r>
            <a:r>
              <a:rPr lang="ru-RU" altLang="en-US" sz="1600" dirty="0">
                <a:latin typeface="Lucida Console" panose="020B0609040504020204" pitchFamily="49" charset="0"/>
              </a:rPr>
              <a:t>((-</a:t>
            </a:r>
            <a:r>
              <a:rPr lang="en-US" altLang="en-US" sz="1600" dirty="0">
                <a:latin typeface="Lucida Console" panose="020B0609040504020204" pitchFamily="49" charset="0"/>
              </a:rPr>
              <a:t>&gt;) a)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задает тип функций с заданным типом аргумента. Функцию можно рассматривать как «структуру», если считать, что функция – это некоторая «таблица». Тогда аргумент </a:t>
            </a:r>
            <a:r>
              <a:rPr lang="en-US" altLang="en-US" sz="1600" dirty="0">
                <a:latin typeface="Lucida Console" panose="020B0609040504020204" pitchFamily="49" charset="0"/>
              </a:rPr>
              <a:t>f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функции </a:t>
            </a:r>
            <a:r>
              <a:rPr lang="en-US" altLang="en-US" sz="16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может применяться к «столбцу значений» таблицы, то есть к результатам работы функции. Отсюда: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110856E4-7CF8-46DB-BCAA-49DEB4BB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607533"/>
            <a:ext cx="81359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Lucida Console" panose="020B0609040504020204" pitchFamily="49" charset="0"/>
              </a:rPr>
              <a:t>instance Functor ((-&gt;) a) where</a:t>
            </a:r>
            <a:br>
              <a:rPr lang="en-US" altLang="en-US" sz="1600" dirty="0">
                <a:latin typeface="+mn-lt"/>
              </a:rPr>
            </a:br>
            <a:r>
              <a:rPr lang="en-US" altLang="en-US" sz="1600" dirty="0">
                <a:latin typeface="Lucida Console" panose="020B0609040504020204" pitchFamily="49" charset="0"/>
              </a:rPr>
              <a:t>  </a:t>
            </a:r>
            <a:r>
              <a:rPr lang="ru-RU" altLang="en-US" sz="1600" dirty="0">
                <a:latin typeface="Lucida Console" panose="020B0609040504020204" pitchFamily="49" charset="0"/>
              </a:rPr>
              <a:t>  </a:t>
            </a:r>
            <a:r>
              <a:rPr lang="en-US" altLang="en-US" sz="16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600" dirty="0">
                <a:latin typeface="Lucida Console" panose="020B0609040504020204" pitchFamily="49" charset="0"/>
              </a:rPr>
              <a:t> f g == f . g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8F77F16C-74FD-404F-8744-359A861C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25539"/>
            <a:ext cx="8135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Проверьте, что контракт класса </a:t>
            </a:r>
            <a:r>
              <a:rPr lang="en-US" altLang="en-US" sz="1600" dirty="0">
                <a:latin typeface="Lucida Console" panose="020B0609040504020204" pitchFamily="49" charset="0"/>
              </a:rPr>
              <a:t>Functor </a:t>
            </a:r>
            <a:r>
              <a:rPr lang="ru-RU" altLang="en-US" sz="1600" dirty="0">
                <a:latin typeface="+mn-lt"/>
              </a:rPr>
              <a:t>соблюдён для типа </a:t>
            </a:r>
            <a:r>
              <a:rPr lang="ru-RU" altLang="en-US" sz="1600" dirty="0">
                <a:latin typeface="Lucida Console" panose="020B0609040504020204" pitchFamily="49" charset="0"/>
              </a:rPr>
              <a:t>((-</a:t>
            </a:r>
            <a:r>
              <a:rPr lang="en-US" altLang="en-US" sz="1600" dirty="0">
                <a:latin typeface="Lucida Console" panose="020B0609040504020204" pitchFamily="49" charset="0"/>
              </a:rPr>
              <a:t>&gt;) a)</a:t>
            </a:r>
            <a:endParaRPr lang="en-U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59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>
            <a:extLst>
              <a:ext uri="{FF2B5EF4-FFF2-40B4-BE49-F238E27FC236}">
                <a16:creationId xmlns:a16="http://schemas.microsoft.com/office/drawing/2014/main" id="{65648F76-05D7-4DB2-94D4-95FAB48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1FD11-4CD8-4B63-BC8C-FC80B8A6674D}" type="slidenum">
              <a:rPr lang="ru-RU" altLang="en-US">
                <a:latin typeface="Garamond" panose="02020404030301010803" pitchFamily="18" charset="0"/>
              </a:rPr>
              <a:pPr eaLnBrk="1" hangingPunct="1"/>
              <a:t>3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8FC76E-C18F-4B1C-97E6-A62A2E45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EED21A4A-AD50-41F8-8BF2-C969BF1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2F7E280-EFDB-4892-9AE7-FF0F003E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7991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Моноиды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8198" name="Text Box 9">
            <a:extLst>
              <a:ext uri="{FF2B5EF4-FFF2-40B4-BE49-F238E27FC236}">
                <a16:creationId xmlns:a16="http://schemas.microsoft.com/office/drawing/2014/main" id="{922631AE-2BE2-4AAB-9402-437802D60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" y="2038504"/>
            <a:ext cx="813593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class Monoid a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mempty</a:t>
            </a:r>
            <a:r>
              <a:rPr lang="en-US" altLang="en-US" sz="1400" dirty="0">
                <a:latin typeface="Lucida Console" panose="020B0609040504020204" pitchFamily="49" charset="0"/>
              </a:rPr>
              <a:t>  ::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mappend</a:t>
            </a:r>
            <a:r>
              <a:rPr lang="en-US" altLang="en-US" sz="1400" dirty="0">
                <a:latin typeface="Lucida Console" panose="020B0609040504020204" pitchFamily="49" charset="0"/>
              </a:rPr>
              <a:t> :: a -&gt; a -&gt;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mconcat</a:t>
            </a:r>
            <a:r>
              <a:rPr lang="en-US" altLang="en-US" sz="1400" dirty="0">
                <a:latin typeface="Lucida Console" panose="020B0609040504020204" pitchFamily="49" charset="0"/>
              </a:rPr>
              <a:t> :: [a] -&gt;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mconcat</a:t>
            </a:r>
            <a:r>
              <a:rPr lang="en-US" altLang="en-US" sz="1400" dirty="0"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latin typeface="Lucida Console" panose="020B0609040504020204" pitchFamily="49" charset="0"/>
              </a:rPr>
              <a:t>mappend</a:t>
            </a:r>
            <a:r>
              <a:rPr lang="en-US" altLang="en-US" sz="1400" dirty="0">
                <a:latin typeface="Lucida Console" panose="020B0609040504020204" pitchFamily="49" charset="0"/>
              </a:rPr>
              <a:t> empty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61092CA-642C-425A-9FCB-D7A47D10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36712"/>
            <a:ext cx="83529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В алгебре моноид – это множество объектов с определенной на нем ассоциативной бинарной операцией и нейтральным элементом.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В </a:t>
            </a:r>
            <a:r>
              <a:rPr lang="en-US" altLang="en-US" sz="1600" i="1" dirty="0">
                <a:latin typeface="+mn-lt"/>
              </a:rPr>
              <a:t>Haskell</a:t>
            </a: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Lucida Console" panose="020B0609040504020204" pitchFamily="49" charset="0"/>
              </a:rPr>
              <a:t>Monoid</a:t>
            </a:r>
            <a:r>
              <a:rPr lang="en-US" altLang="en-US" sz="1600" dirty="0">
                <a:latin typeface="+mn-lt"/>
              </a:rPr>
              <a:t> – </a:t>
            </a:r>
            <a:r>
              <a:rPr lang="ru-RU" altLang="en-US" sz="1600" dirty="0">
                <a:latin typeface="+mn-lt"/>
              </a:rPr>
              <a:t>это класс, в котором определен нейтральный элемент (константа) и бинарная операция, ассоциативность которой определена контрактом.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520CADC-DFBF-431A-B234-120DE102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209518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Для функции </a:t>
            </a:r>
            <a:r>
              <a:rPr lang="en-US" altLang="en-US" sz="1600" dirty="0" err="1">
                <a:latin typeface="Lucida Console" panose="020B0609040504020204" pitchFamily="49" charset="0"/>
              </a:rPr>
              <a:t>mappend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определен также синоним – оператор </a:t>
            </a:r>
            <a:r>
              <a:rPr lang="en-US" altLang="en-US" sz="1600" dirty="0">
                <a:latin typeface="Lucida Console" panose="020B0609040504020204" pitchFamily="49" charset="0"/>
              </a:rPr>
              <a:t>(&lt;&gt;)</a:t>
            </a:r>
            <a:r>
              <a:rPr lang="en-US" altLang="en-US" sz="1600" dirty="0">
                <a:latin typeface="+mn-lt"/>
              </a:rPr>
              <a:t>.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9D9C9CCF-3FB7-4066-B85E-84EE67EFE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49535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Контракт для моноида абсолютно естествен: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5ECB97AD-324D-4B37-B8F8-5C898E1D8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72" y="3889552"/>
            <a:ext cx="8135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mempty</a:t>
            </a:r>
            <a:r>
              <a:rPr lang="en-US" altLang="en-US" sz="1400" dirty="0">
                <a:latin typeface="Lucida Console" panose="020B0609040504020204" pitchFamily="49" charset="0"/>
              </a:rPr>
              <a:t> &lt;&gt; v    ==  v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v</a:t>
            </a:r>
            <a:r>
              <a:rPr lang="en-US" altLang="en-US" sz="1400" dirty="0">
                <a:latin typeface="Lucida Console" panose="020B0609040504020204" pitchFamily="49" charset="0"/>
              </a:rPr>
              <a:t> &lt;&gt; </a:t>
            </a:r>
            <a:r>
              <a:rPr lang="en-US" altLang="en-US" sz="1400" dirty="0" err="1">
                <a:latin typeface="Lucida Console" panose="020B0609040504020204" pitchFamily="49" charset="0"/>
              </a:rPr>
              <a:t>mempty</a:t>
            </a:r>
            <a:r>
              <a:rPr lang="en-US" altLang="en-US" sz="1400" dirty="0">
                <a:latin typeface="Lucida Console" panose="020B0609040504020204" pitchFamily="49" charset="0"/>
              </a:rPr>
              <a:t>    ==  v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(u &lt;&gt; v) &lt;&gt; w  ==  u &lt;&gt; (v &lt;&gt; w)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EF11F777-5E85-4AD5-AB2E-868BBEB76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4" y="4629679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Легко определить экземпляр типа списка для моноида: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D062E79-2C0C-4EA5-8678-384D38B9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72" y="4969696"/>
            <a:ext cx="8135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Monoid []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mempty</a:t>
            </a:r>
            <a:r>
              <a:rPr lang="en-US" altLang="en-US" sz="1400" dirty="0">
                <a:latin typeface="Lucida Console" panose="020B0609040504020204" pitchFamily="49" charset="0"/>
              </a:rPr>
              <a:t>  =  []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mappend</a:t>
            </a:r>
            <a:r>
              <a:rPr lang="en-US" altLang="en-US" sz="1400" dirty="0">
                <a:latin typeface="Lucida Console" panose="020B0609040504020204" pitchFamily="49" charset="0"/>
              </a:rPr>
              <a:t> =  (++)</a:t>
            </a: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D768E07E-4329-43E3-97E6-7A580BB08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44" y="5709821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Гораздо сложнее определить моноидные операции для числовых типов (почему?)</a:t>
            </a:r>
            <a:endParaRPr lang="en-US" alt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>
            <a:extLst>
              <a:ext uri="{FF2B5EF4-FFF2-40B4-BE49-F238E27FC236}">
                <a16:creationId xmlns:a16="http://schemas.microsoft.com/office/drawing/2014/main" id="{65648F76-05D7-4DB2-94D4-95FAB48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1FD11-4CD8-4B63-BC8C-FC80B8A6674D}" type="slidenum">
              <a:rPr lang="ru-RU" altLang="en-US">
                <a:latin typeface="Garamond" panose="02020404030301010803" pitchFamily="18" charset="0"/>
              </a:rPr>
              <a:pPr eaLnBrk="1" hangingPunct="1"/>
              <a:t>4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8FC76E-C18F-4B1C-97E6-A62A2E45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EED21A4A-AD50-41F8-8BF2-C969BF1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2F7E280-EFDB-4892-9AE7-FF0F003E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7991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Моноиды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61092CA-642C-425A-9FCB-D7A47D10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73582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Попробуем выполнить такое определение: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520CADC-DFBF-431A-B234-120DE102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732864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Это определение работает, только непонятно, почему не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D062E79-2C0C-4EA5-8678-384D38B9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53168"/>
            <a:ext cx="8135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Num a =&gt; Monoid a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mempty</a:t>
            </a:r>
            <a:r>
              <a:rPr lang="en-US" altLang="en-US" sz="1400" dirty="0">
                <a:latin typeface="Lucida Console" panose="020B0609040504020204" pitchFamily="49" charset="0"/>
              </a:rPr>
              <a:t>  =  0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mappend</a:t>
            </a:r>
            <a:r>
              <a:rPr lang="en-US" altLang="en-US" sz="1400" dirty="0">
                <a:latin typeface="Lucida Console" panose="020B0609040504020204" pitchFamily="49" charset="0"/>
              </a:rPr>
              <a:t> =  (+)</a:t>
            </a: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5FBB4468-12A8-47BC-8AA8-225C6C51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12450"/>
            <a:ext cx="8135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Num a =&gt; Monoid a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mempty</a:t>
            </a:r>
            <a:r>
              <a:rPr lang="en-US" altLang="en-US" sz="1400" dirty="0">
                <a:latin typeface="Lucida Console" panose="020B0609040504020204" pitchFamily="49" charset="0"/>
              </a:rPr>
              <a:t>  =  </a:t>
            </a:r>
            <a:r>
              <a:rPr lang="ru-RU" altLang="en-US" sz="1400" dirty="0">
                <a:latin typeface="Lucida Console" panose="020B0609040504020204" pitchFamily="49" charset="0"/>
              </a:rPr>
              <a:t>1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mappend</a:t>
            </a:r>
            <a:r>
              <a:rPr lang="en-US" altLang="en-US" sz="1400" dirty="0">
                <a:latin typeface="Lucida Console" panose="020B0609040504020204" pitchFamily="49" charset="0"/>
              </a:rPr>
              <a:t> =  (</a:t>
            </a:r>
            <a:r>
              <a:rPr lang="ru-RU" altLang="en-US" sz="1400" dirty="0">
                <a:latin typeface="Lucida Console" panose="020B0609040504020204" pitchFamily="49" charset="0"/>
              </a:rPr>
              <a:t>*</a:t>
            </a:r>
            <a:r>
              <a:rPr lang="en-US" altLang="en-US" sz="1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2EC42E48-ABF3-474F-A2A4-430F5E2C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692146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Сделаем следующие определения типов:</a:t>
            </a:r>
            <a:endParaRPr lang="en-US" altLang="en-US" sz="1600" dirty="0">
              <a:latin typeface="+mn-lt"/>
            </a:endParaRP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5CE2AE3D-F912-4529-839D-EDABE523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71732"/>
            <a:ext cx="8135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newtype</a:t>
            </a:r>
            <a:r>
              <a:rPr lang="en-US" altLang="en-US" sz="1400" dirty="0">
                <a:latin typeface="Lucida Console" panose="020B0609040504020204" pitchFamily="49" charset="0"/>
              </a:rPr>
              <a:t> Sum a = Sum { </a:t>
            </a:r>
            <a:r>
              <a:rPr lang="en-US" altLang="en-US" sz="1400" dirty="0" err="1">
                <a:latin typeface="Lucida Console" panose="020B0609040504020204" pitchFamily="49" charset="0"/>
              </a:rPr>
              <a:t>getSum</a:t>
            </a:r>
            <a:r>
              <a:rPr lang="en-US" altLang="en-US" sz="1400" dirty="0">
                <a:latin typeface="Lucida Console" panose="020B0609040504020204" pitchFamily="49" charset="0"/>
              </a:rPr>
              <a:t> :: a } deriving (Eq, Ord, Show)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newtype</a:t>
            </a:r>
            <a:r>
              <a:rPr lang="en-US" altLang="en-US" sz="1400" dirty="0">
                <a:latin typeface="Lucida Console" panose="020B0609040504020204" pitchFamily="49" charset="0"/>
              </a:rPr>
              <a:t> Product a = Product {</a:t>
            </a:r>
            <a:r>
              <a:rPr lang="en-US" altLang="en-US" sz="1400" dirty="0" err="1">
                <a:latin typeface="Lucida Console" panose="020B0609040504020204" pitchFamily="49" charset="0"/>
              </a:rPr>
              <a:t>getProduct</a:t>
            </a:r>
            <a:r>
              <a:rPr lang="en-US" altLang="en-US" sz="1400" dirty="0">
                <a:latin typeface="Lucida Console" panose="020B0609040504020204" pitchFamily="49" charset="0"/>
              </a:rPr>
              <a:t> :: a } deriving (Eq, Ord, Show)</a:t>
            </a: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929B5CF6-8504-4E58-AF24-4C81006D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435984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Над значениями этих типов также определены все арифметические операции, поскольку имеются определения</a:t>
            </a:r>
            <a:endParaRPr lang="en-US" altLang="en-US" sz="1600" dirty="0">
              <a:latin typeface="+mn-lt"/>
            </a:endParaRP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329A6C8A-C488-4C28-8B7A-3C4B2F220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1791"/>
            <a:ext cx="8135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Num a =&gt; Sum a where ...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instance Num a =&gt; Product a where ...</a:t>
            </a: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C5E440AB-8EBE-4F2F-BB53-49E7F661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426043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Теперь можно определить</a:t>
            </a:r>
            <a:endParaRPr lang="en-US" altLang="en-US" sz="1600" dirty="0">
              <a:latin typeface="+mn-lt"/>
            </a:endParaRP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689F75B9-EAAA-466C-B757-4BA211A2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05629"/>
            <a:ext cx="431012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Num a =&gt; Monoid </a:t>
            </a:r>
            <a:r>
              <a:rPr lang="ru-RU" altLang="en-US" sz="1400" dirty="0">
                <a:latin typeface="Lucida Console" panose="020B0609040504020204" pitchFamily="49" charset="0"/>
              </a:rPr>
              <a:t>(</a:t>
            </a:r>
            <a:r>
              <a:rPr lang="en-US" altLang="en-US" sz="1400" dirty="0">
                <a:latin typeface="Lucida Console" panose="020B0609040504020204" pitchFamily="49" charset="0"/>
              </a:rPr>
              <a:t>Sum</a:t>
            </a:r>
            <a:r>
              <a:rPr lang="ru-RU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latin typeface="Lucida Console" panose="020B0609040504020204" pitchFamily="49" charset="0"/>
              </a:rPr>
              <a:t>a)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mempty</a:t>
            </a:r>
            <a:r>
              <a:rPr lang="en-US" altLang="en-US" sz="1400" dirty="0">
                <a:latin typeface="Lucida Console" panose="020B0609040504020204" pitchFamily="49" charset="0"/>
              </a:rPr>
              <a:t>  =  Sum 0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mappend</a:t>
            </a:r>
            <a:r>
              <a:rPr lang="en-US" altLang="en-US" sz="1400" dirty="0">
                <a:latin typeface="Lucida Console" panose="020B0609040504020204" pitchFamily="49" charset="0"/>
              </a:rPr>
              <a:t> =  (+)</a:t>
            </a: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CB37864C-6B1E-4BAC-9E42-946F8B303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85326"/>
            <a:ext cx="48306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Num a =&gt; Monoid </a:t>
            </a:r>
            <a:r>
              <a:rPr lang="ru-RU" altLang="en-US" sz="1400" dirty="0">
                <a:latin typeface="Lucida Console" panose="020B0609040504020204" pitchFamily="49" charset="0"/>
              </a:rPr>
              <a:t>(</a:t>
            </a:r>
            <a:r>
              <a:rPr lang="en-US" altLang="en-US" sz="1400" dirty="0">
                <a:latin typeface="Lucida Console" panose="020B0609040504020204" pitchFamily="49" charset="0"/>
              </a:rPr>
              <a:t>Product</a:t>
            </a:r>
            <a:r>
              <a:rPr lang="ru-RU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latin typeface="Lucida Console" panose="020B0609040504020204" pitchFamily="49" charset="0"/>
              </a:rPr>
              <a:t>a)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mempty</a:t>
            </a:r>
            <a:r>
              <a:rPr lang="en-US" altLang="en-US" sz="1400" dirty="0">
                <a:latin typeface="Lucida Console" panose="020B0609040504020204" pitchFamily="49" charset="0"/>
              </a:rPr>
              <a:t>  =  Product 1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mappend</a:t>
            </a:r>
            <a:r>
              <a:rPr lang="en-US" altLang="en-US" sz="1400" dirty="0">
                <a:latin typeface="Lucida Console" panose="020B0609040504020204" pitchFamily="49" charset="0"/>
              </a:rPr>
              <a:t> =  (*)</a:t>
            </a:r>
          </a:p>
        </p:txBody>
      </p:sp>
    </p:spTree>
    <p:extLst>
      <p:ext uri="{BB962C8B-B14F-4D97-AF65-F5344CB8AC3E}">
        <p14:creationId xmlns:p14="http://schemas.microsoft.com/office/powerpoint/2010/main" val="38061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>
            <a:extLst>
              <a:ext uri="{FF2B5EF4-FFF2-40B4-BE49-F238E27FC236}">
                <a16:creationId xmlns:a16="http://schemas.microsoft.com/office/drawing/2014/main" id="{65648F76-05D7-4DB2-94D4-95FAB48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1FD11-4CD8-4B63-BC8C-FC80B8A6674D}" type="slidenum">
              <a:rPr lang="ru-RU" altLang="en-US">
                <a:latin typeface="Garamond" panose="02020404030301010803" pitchFamily="18" charset="0"/>
              </a:rPr>
              <a:pPr eaLnBrk="1" hangingPunct="1"/>
              <a:t>5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8FC76E-C18F-4B1C-97E6-A62A2E45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EED21A4A-AD50-41F8-8BF2-C969BF1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2F7E280-EFDB-4892-9AE7-FF0F003E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7991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Свёртки структур данных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61092CA-642C-425A-9FCB-D7A47D10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98582"/>
            <a:ext cx="83529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Для списков определены операции свёртки </a:t>
            </a:r>
            <a:r>
              <a:rPr lang="en-US" altLang="en-US" sz="1600" dirty="0" err="1">
                <a:latin typeface="Lucida Console" panose="020B0609040504020204" pitchFamily="49" charset="0"/>
              </a:rPr>
              <a:t>foldl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и </a:t>
            </a:r>
            <a:r>
              <a:rPr lang="en-US" altLang="en-US" sz="16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600" dirty="0">
                <a:latin typeface="+mn-lt"/>
              </a:rPr>
              <a:t>, </a:t>
            </a:r>
            <a:r>
              <a:rPr lang="ru-RU" altLang="en-US" sz="1600" dirty="0">
                <a:latin typeface="+mn-lt"/>
              </a:rPr>
              <a:t>которые позволяют «сворачивать» список с помощью любой бинарной операции (не обязательно ассоциативной). Но если бинарная операция ассоциативна, то возникает новая возможность выполнять свёртку «параллельно» с разными частями списка.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D062E79-2C0C-4EA5-8678-384D38B9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738013"/>
            <a:ext cx="81359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class Foldable t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400" dirty="0">
                <a:latin typeface="Lucida Console" panose="020B0609040504020204" pitchFamily="49" charset="0"/>
              </a:rPr>
              <a:t> :: Monoid m =&gt; (a -&gt; m) -&gt; t a -&gt; m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fold    :: Monoid m =&gt; t m -&gt; m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fold s  =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400" dirty="0">
                <a:latin typeface="Lucida Console" panose="020B0609040504020204" pitchFamily="49" charset="0"/>
              </a:rPr>
              <a:t> id s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2DDCE729-60D1-4809-AA8D-E8811083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77772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Такой «фокус» можно проделывать с любой структурой, содержащей упорядоченный набор элементов. Поэтому определён класс </a:t>
            </a:r>
            <a:r>
              <a:rPr lang="en-US" altLang="en-US" sz="1600" dirty="0">
                <a:latin typeface="Lucida Console" panose="020B0609040504020204" pitchFamily="49" charset="0"/>
              </a:rPr>
              <a:t>Foldable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«сворачиваемых» структур.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88A78CBE-D16D-4E15-9E43-E09996E6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4519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В этом классе определены многие функции, которые раньше определялись нами только для списков: </a:t>
            </a:r>
            <a:r>
              <a:rPr lang="en-US" altLang="en-US" sz="16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600" dirty="0">
                <a:latin typeface="Lucida Console" panose="020B0609040504020204" pitchFamily="49" charset="0"/>
              </a:rPr>
              <a:t>, sum, maximum, null, length, </a:t>
            </a:r>
            <a:r>
              <a:rPr lang="en-US" altLang="en-US" sz="1600" dirty="0" err="1">
                <a:latin typeface="Lucida Console" panose="020B0609040504020204" pitchFamily="49" charset="0"/>
              </a:rPr>
              <a:t>elem</a:t>
            </a:r>
            <a:r>
              <a:rPr lang="en-US" altLang="en-US" sz="1600" dirty="0">
                <a:latin typeface="Lucida Console" panose="020B0609040504020204" pitchFamily="49" charset="0"/>
              </a:rPr>
              <a:t> </a:t>
            </a:r>
            <a:r>
              <a:rPr lang="ru-RU" altLang="en-US" sz="1600" dirty="0">
                <a:latin typeface="+mn-lt"/>
              </a:rPr>
              <a:t>и др.</a:t>
            </a:r>
            <a:endParaRPr lang="en-US" altLang="en-US" sz="1600" dirty="0">
              <a:latin typeface="+mn-lt"/>
            </a:endParaRP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E6B41F82-E8AD-4380-91D1-7B610245B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51266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Все эти функции могут быть определены через основную функцию </a:t>
            </a:r>
            <a:r>
              <a:rPr lang="en-US" altLang="en-US" sz="16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600" dirty="0">
                <a:latin typeface="+mn-lt"/>
              </a:rPr>
              <a:t>; </a:t>
            </a:r>
            <a:r>
              <a:rPr lang="ru-RU" altLang="en-US" sz="1600" dirty="0">
                <a:latin typeface="+mn-lt"/>
              </a:rPr>
              <a:t>ещё одна функция, определяемая через </a:t>
            </a:r>
            <a:r>
              <a:rPr lang="en-US" altLang="en-US" sz="16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600" dirty="0">
                <a:latin typeface="+mn-lt"/>
              </a:rPr>
              <a:t> – </a:t>
            </a:r>
            <a:r>
              <a:rPr lang="ru-RU" altLang="en-US" sz="1600" dirty="0">
                <a:latin typeface="+mn-lt"/>
              </a:rPr>
              <a:t>это </a:t>
            </a:r>
            <a:r>
              <a:rPr lang="en-US" altLang="en-US" sz="1600" dirty="0">
                <a:latin typeface="Lucida Console" panose="020B0609040504020204" pitchFamily="49" charset="0"/>
              </a:rPr>
              <a:t>fold</a:t>
            </a:r>
            <a:r>
              <a:rPr lang="ru-RU" altLang="en-US" sz="1600" dirty="0">
                <a:latin typeface="+mn-lt"/>
              </a:rPr>
              <a:t>.</a:t>
            </a:r>
            <a:endParaRPr lang="en-US" altLang="en-US" sz="1600" dirty="0">
              <a:latin typeface="+mn-lt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6D2AD63F-4F75-4E9A-B8D0-96EA1B47B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694092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Для списков:</a:t>
            </a:r>
            <a:endParaRPr lang="en-US" altLang="en-US" sz="1600" dirty="0">
              <a:latin typeface="+mn-lt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1EA83BD6-B621-4C47-8CA3-0A1278C4F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034618"/>
            <a:ext cx="8135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Foldable []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400" dirty="0">
                <a:latin typeface="Lucida Console" panose="020B0609040504020204" pitchFamily="49" charset="0"/>
              </a:rPr>
              <a:t> f list  =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(&lt;&gt;) </a:t>
            </a:r>
            <a:r>
              <a:rPr lang="en-US" altLang="en-US" sz="1400" dirty="0" err="1">
                <a:latin typeface="Lucida Console" panose="020B0609040504020204" pitchFamily="49" charset="0"/>
              </a:rPr>
              <a:t>mempty</a:t>
            </a:r>
            <a:r>
              <a:rPr lang="en-US" altLang="en-US" sz="1400" dirty="0">
                <a:latin typeface="Lucida Console" panose="020B0609040504020204" pitchFamily="49" charset="0"/>
              </a:rPr>
              <a:t> (map f list)</a:t>
            </a: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FA2E3335-7AE9-48CA-8022-78674A34A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59809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Здесь </a:t>
            </a:r>
            <a:r>
              <a:rPr lang="en-US" altLang="en-US" sz="16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600" dirty="0">
                <a:latin typeface="+mn-lt"/>
              </a:rPr>
              <a:t> – </a:t>
            </a:r>
            <a:r>
              <a:rPr lang="ru-RU" altLang="en-US" sz="1600" dirty="0">
                <a:latin typeface="+mn-lt"/>
              </a:rPr>
              <a:t>обычная операция свертки списков</a:t>
            </a:r>
            <a:endParaRPr lang="en-U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70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9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>
            <a:extLst>
              <a:ext uri="{FF2B5EF4-FFF2-40B4-BE49-F238E27FC236}">
                <a16:creationId xmlns:a16="http://schemas.microsoft.com/office/drawing/2014/main" id="{65648F76-05D7-4DB2-94D4-95FAB48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1FD11-4CD8-4B63-BC8C-FC80B8A6674D}" type="slidenum">
              <a:rPr lang="ru-RU" altLang="en-US">
                <a:latin typeface="Garamond" panose="02020404030301010803" pitchFamily="18" charset="0"/>
              </a:rPr>
              <a:pPr eaLnBrk="1" hangingPunct="1"/>
              <a:t>6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8FC76E-C18F-4B1C-97E6-A62A2E45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EED21A4A-AD50-41F8-8BF2-C969BF1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2F7E280-EFDB-4892-9AE7-FF0F003E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7991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Свёртка дерева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61092CA-642C-425A-9FCB-D7A47D10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98582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Теперь легко определить свёртку дерева, а заодно и все прочие функции, такие, как </a:t>
            </a:r>
            <a:r>
              <a:rPr lang="en-US" altLang="en-US" sz="1600" dirty="0">
                <a:latin typeface="Lucida Console" panose="020B0609040504020204" pitchFamily="49" charset="0"/>
              </a:rPr>
              <a:t>length</a:t>
            </a:r>
            <a:r>
              <a:rPr lang="en-US" altLang="en-US" sz="1600" dirty="0">
                <a:latin typeface="+mn-lt"/>
              </a:rPr>
              <a:t> (</a:t>
            </a:r>
            <a:r>
              <a:rPr lang="ru-RU" altLang="en-US" sz="1600" dirty="0">
                <a:latin typeface="+mn-lt"/>
              </a:rPr>
              <a:t>число узлов), </a:t>
            </a:r>
            <a:r>
              <a:rPr lang="en-US" altLang="en-US" sz="1600" dirty="0">
                <a:latin typeface="Lucida Console" panose="020B0609040504020204" pitchFamily="49" charset="0"/>
              </a:rPr>
              <a:t>sum</a:t>
            </a:r>
            <a:r>
              <a:rPr lang="en-US" altLang="en-US" sz="1600" dirty="0">
                <a:latin typeface="+mn-lt"/>
              </a:rPr>
              <a:t>, </a:t>
            </a:r>
            <a:r>
              <a:rPr lang="en-US" altLang="en-US" sz="1600" dirty="0">
                <a:latin typeface="Lucida Console" panose="020B0609040504020204" pitchFamily="49" charset="0"/>
              </a:rPr>
              <a:t>maximum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и др.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D062E79-2C0C-4EA5-8678-384D38B9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89" y="1505510"/>
            <a:ext cx="813593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data Tree a = Empty | Node (Tree a) a (Tree a)</a:t>
            </a:r>
            <a:endParaRPr lang="ru-RU" altLang="en-US" sz="1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Foldable Tree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400" dirty="0">
                <a:latin typeface="Lucida Console" panose="020B0609040504020204" pitchFamily="49" charset="0"/>
              </a:rPr>
              <a:t> _ Empty 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mempty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400" dirty="0">
                <a:latin typeface="Lucida Console" panose="020B0609040504020204" pitchFamily="49" charset="0"/>
              </a:rPr>
              <a:t> f (Node </a:t>
            </a:r>
            <a:r>
              <a:rPr lang="en-US" altLang="en-US" sz="1400" dirty="0" err="1">
                <a:latin typeface="Lucida Console" panose="020B0609040504020204" pitchFamily="49" charset="0"/>
              </a:rPr>
              <a:t>tl</a:t>
            </a:r>
            <a:r>
              <a:rPr lang="en-US" altLang="en-US" sz="1400" dirty="0">
                <a:latin typeface="Lucida Console" panose="020B0609040504020204" pitchFamily="49" charset="0"/>
              </a:rPr>
              <a:t> root tr)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400" dirty="0">
                <a:latin typeface="Lucida Console" panose="020B0609040504020204" pitchFamily="49" charset="0"/>
              </a:rPr>
              <a:t> f </a:t>
            </a:r>
            <a:r>
              <a:rPr lang="en-US" altLang="en-US" sz="1400" dirty="0" err="1">
                <a:latin typeface="Lucida Console" panose="020B0609040504020204" pitchFamily="49" charset="0"/>
              </a:rPr>
              <a:t>tl</a:t>
            </a:r>
            <a:r>
              <a:rPr lang="en-US" altLang="en-US" sz="1400" dirty="0">
                <a:latin typeface="Lucida Console" panose="020B0609040504020204" pitchFamily="49" charset="0"/>
              </a:rPr>
              <a:t> &lt;&gt; f root &lt;&gt;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400" dirty="0">
                <a:latin typeface="Lucida Console" panose="020B0609040504020204" pitchFamily="49" charset="0"/>
              </a:rPr>
              <a:t> f tr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D4D789C2-D739-4290-A0D9-AB9359763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589492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Функцию </a:t>
            </a:r>
            <a:r>
              <a:rPr lang="en-US" altLang="en-US" sz="1600" dirty="0">
                <a:latin typeface="Lucida Console" panose="020B0609040504020204" pitchFamily="49" charset="0"/>
              </a:rPr>
              <a:t>sum</a:t>
            </a:r>
            <a:r>
              <a:rPr lang="ru-RU" altLang="en-US" sz="1600" dirty="0">
                <a:latin typeface="+mn-lt"/>
              </a:rPr>
              <a:t> можно применять теперь к дереву из числовых элементов, поскольку она определена в классе </a:t>
            </a:r>
            <a:r>
              <a:rPr lang="en-US" altLang="en-US" sz="1600" dirty="0">
                <a:latin typeface="Lucida Console" panose="020B0609040504020204" pitchFamily="49" charset="0"/>
              </a:rPr>
              <a:t>Foldable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как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679EB8FF-F17B-4483-A12B-DB8A6224D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89" y="3196420"/>
            <a:ext cx="8135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sum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getSum</a:t>
            </a:r>
            <a:r>
              <a:rPr lang="en-US" altLang="en-US" sz="1400" dirty="0">
                <a:latin typeface="Lucida Console" panose="020B0609040504020204" pitchFamily="49" charset="0"/>
              </a:rPr>
              <a:t> .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400" dirty="0">
                <a:latin typeface="Lucida Console" panose="020B0609040504020204" pitchFamily="49" charset="0"/>
              </a:rPr>
              <a:t> Sum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D8286726-F4B0-4AA8-82D2-DA08C421C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526350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Функция </a:t>
            </a:r>
            <a:r>
              <a:rPr lang="en-US" altLang="en-US" sz="16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в классе </a:t>
            </a:r>
            <a:r>
              <a:rPr lang="en-US" altLang="en-US" sz="1600" dirty="0">
                <a:latin typeface="Lucida Console" panose="020B0609040504020204" pitchFamily="49" charset="0"/>
              </a:rPr>
              <a:t>Foldable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также определена через </a:t>
            </a:r>
            <a:r>
              <a:rPr lang="en-US" altLang="en-US" sz="16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600" dirty="0">
                <a:latin typeface="+mn-lt"/>
              </a:rPr>
              <a:t>, </a:t>
            </a:r>
            <a:r>
              <a:rPr lang="ru-RU" altLang="en-US" sz="1600" dirty="0">
                <a:latin typeface="+mn-lt"/>
              </a:rPr>
              <a:t>поэтому для дерева мы можем определить функцию </a:t>
            </a:r>
            <a:r>
              <a:rPr lang="en-US" altLang="en-US" sz="16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вместо </a:t>
            </a:r>
            <a:r>
              <a:rPr lang="en-US" altLang="en-US" sz="1600" dirty="0" err="1">
                <a:latin typeface="Lucida Console" panose="020B0609040504020204" pitchFamily="49" charset="0"/>
              </a:rPr>
              <a:t>foldMap</a:t>
            </a:r>
            <a:r>
              <a:rPr lang="en-US" altLang="en-US" sz="1600" dirty="0">
                <a:latin typeface="+mn-lt"/>
              </a:rPr>
              <a:t>.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3906A00-1796-4368-830D-19C870DFE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89" y="4133278"/>
            <a:ext cx="8135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Foldable Tree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_ seed Empty  = seed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f seed (Node </a:t>
            </a:r>
            <a:r>
              <a:rPr lang="en-US" altLang="en-US" sz="1400" dirty="0" err="1">
                <a:latin typeface="Lucida Console" panose="020B0609040504020204" pitchFamily="49" charset="0"/>
              </a:rPr>
              <a:t>tl</a:t>
            </a:r>
            <a:r>
              <a:rPr lang="en-US" altLang="en-US" sz="1400" dirty="0">
                <a:latin typeface="Lucida Console" panose="020B0609040504020204" pitchFamily="49" charset="0"/>
              </a:rPr>
              <a:t> root tr) = 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f (f root (</a:t>
            </a:r>
            <a:r>
              <a:rPr lang="en-US" altLang="en-US" sz="1400" dirty="0" err="1">
                <a:latin typeface="Lucida Console" panose="020B0609040504020204" pitchFamily="49" charset="0"/>
              </a:rPr>
              <a:t>foldr</a:t>
            </a:r>
            <a:r>
              <a:rPr lang="en-US" altLang="en-US" sz="1400" dirty="0">
                <a:latin typeface="Lucida Console" panose="020B0609040504020204" pitchFamily="49" charset="0"/>
              </a:rPr>
              <a:t> f seed tr)) </a:t>
            </a:r>
            <a:r>
              <a:rPr lang="en-US" altLang="en-US" sz="1400" dirty="0" err="1">
                <a:latin typeface="Lucida Console" panose="020B0609040504020204" pitchFamily="49" charset="0"/>
              </a:rPr>
              <a:t>tl</a:t>
            </a:r>
            <a:endParaRPr lang="en-US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A71BCA21-E668-4689-B284-FD0CDD99B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894094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Разумеется, это та же самая функция, которую мы раньше определяли под именем </a:t>
            </a:r>
            <a:r>
              <a:rPr lang="en-US" altLang="en-US" sz="1600" dirty="0" err="1">
                <a:latin typeface="Lucida Console" panose="020B0609040504020204" pitchFamily="49" charset="0"/>
              </a:rPr>
              <a:t>foldTree</a:t>
            </a:r>
            <a:r>
              <a:rPr lang="ru-RU" altLang="en-US" sz="1600" dirty="0">
                <a:latin typeface="Lucida Console" panose="020B0609040504020204" pitchFamily="49" charset="0"/>
              </a:rPr>
              <a:t>.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>
            <a:extLst>
              <a:ext uri="{FF2B5EF4-FFF2-40B4-BE49-F238E27FC236}">
                <a16:creationId xmlns:a16="http://schemas.microsoft.com/office/drawing/2014/main" id="{65648F76-05D7-4DB2-94D4-95FAB48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1FD11-4CD8-4B63-BC8C-FC80B8A6674D}" type="slidenum">
              <a:rPr lang="ru-RU" altLang="en-US">
                <a:latin typeface="Garamond" panose="02020404030301010803" pitchFamily="18" charset="0"/>
              </a:rPr>
              <a:pPr eaLnBrk="1" hangingPunct="1"/>
              <a:t>7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8FC76E-C18F-4B1C-97E6-A62A2E45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EED21A4A-AD50-41F8-8BF2-C969BF1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2F7E280-EFDB-4892-9AE7-FF0F003E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7991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Аппликативные функторы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61092CA-642C-425A-9FCB-D7A47D10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36712"/>
            <a:ext cx="83529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Класс </a:t>
            </a:r>
            <a:r>
              <a:rPr lang="en-US" altLang="en-US" sz="1600" dirty="0">
                <a:latin typeface="Lucida Console" panose="020B0609040504020204" pitchFamily="49" charset="0"/>
              </a:rPr>
              <a:t>Functor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содержит функцию </a:t>
            </a:r>
            <a:r>
              <a:rPr lang="en-US" altLang="en-US" sz="16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600" dirty="0">
                <a:latin typeface="+mn-lt"/>
              </a:rPr>
              <a:t>, </a:t>
            </a:r>
            <a:r>
              <a:rPr lang="ru-RU" altLang="en-US" sz="1600" dirty="0">
                <a:latin typeface="+mn-lt"/>
              </a:rPr>
              <a:t>с помощью которой можно применять </a:t>
            </a:r>
            <a:r>
              <a:rPr lang="ru-RU" altLang="en-US" sz="1600" i="1" dirty="0">
                <a:latin typeface="+mn-lt"/>
              </a:rPr>
              <a:t>одну</a:t>
            </a:r>
            <a:r>
              <a:rPr lang="ru-RU" altLang="en-US" sz="1600" dirty="0">
                <a:latin typeface="+mn-lt"/>
              </a:rPr>
              <a:t> функцию к элементам некоторой </a:t>
            </a:r>
            <a:r>
              <a:rPr lang="en-US" altLang="en-US" sz="1600" dirty="0">
                <a:latin typeface="+mn-lt"/>
              </a:rPr>
              <a:t>“</a:t>
            </a:r>
            <a:r>
              <a:rPr lang="ru-RU" altLang="en-US" sz="1600" dirty="0">
                <a:latin typeface="+mn-lt"/>
              </a:rPr>
              <a:t>структуры</a:t>
            </a:r>
            <a:r>
              <a:rPr lang="en-US" altLang="en-US" sz="1600" dirty="0">
                <a:latin typeface="+mn-lt"/>
              </a:rPr>
              <a:t>”</a:t>
            </a:r>
            <a:r>
              <a:rPr lang="ru-RU" altLang="en-US" sz="1600" dirty="0">
                <a:latin typeface="+mn-lt"/>
              </a:rPr>
              <a:t>. Если функций несколько, причем они находятся внутри такой же структуры, то можно попробовать построить структуру из всевозможных применений всех функций к элементам базовой структуры.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D062E79-2C0C-4EA5-8678-384D38B9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" y="1877015"/>
            <a:ext cx="8135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class Functor f =&gt; Applicative f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pure   :: a -&gt; f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(&lt;*&gt;)  :: f (a -&gt; b) -&gt; f a -&gt; f b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13BA07A5-929B-476F-9C33-84B5E61F0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578764"/>
            <a:ext cx="8352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Функция </a:t>
            </a:r>
            <a:r>
              <a:rPr lang="en-US" altLang="en-US" sz="1600" dirty="0">
                <a:latin typeface="Lucida Console" panose="020B0609040504020204" pitchFamily="49" charset="0"/>
              </a:rPr>
              <a:t>pure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обычно используется для того, чтобы «поднять» функцию или операцию в «структуру». Функция </a:t>
            </a:r>
            <a:r>
              <a:rPr lang="en-US" altLang="en-US" sz="1600" dirty="0">
                <a:latin typeface="Lucida Console" panose="020B0609040504020204" pitchFamily="49" charset="0"/>
              </a:rPr>
              <a:t>(&lt;*&gt;)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применяет такую операцию ко всем элементам структуры так, как это делает </a:t>
            </a:r>
            <a:r>
              <a:rPr lang="en-US" altLang="en-US" sz="16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600" dirty="0">
                <a:latin typeface="+mn-lt"/>
              </a:rPr>
              <a:t>, </a:t>
            </a:r>
            <a:r>
              <a:rPr lang="ru-RU" altLang="en-US" sz="1600" dirty="0">
                <a:latin typeface="+mn-lt"/>
              </a:rPr>
              <a:t>получая новую структуру.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E6CBE389-983C-4796-945C-9D24864A7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72846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Удвоение всех элементов числового списка можно выполнить, применив </a:t>
            </a:r>
            <a:r>
              <a:rPr lang="en-US" altLang="en-US" sz="16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600" dirty="0">
                <a:latin typeface="+mn-lt"/>
              </a:rPr>
              <a:t>, </a:t>
            </a:r>
            <a:r>
              <a:rPr lang="ru-RU" altLang="en-US" sz="1600" dirty="0">
                <a:latin typeface="+mn-lt"/>
              </a:rPr>
              <a:t>но можно сделать это и с помощью операций </a:t>
            </a:r>
            <a:r>
              <a:rPr lang="en-US" altLang="en-US" sz="1600" dirty="0">
                <a:latin typeface="Lucida Console" panose="020B0609040504020204" pitchFamily="49" charset="0"/>
              </a:rPr>
              <a:t>pure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и </a:t>
            </a:r>
            <a:r>
              <a:rPr lang="en-US" altLang="en-US" sz="1600" dirty="0">
                <a:latin typeface="Lucida Console" panose="020B0609040504020204" pitchFamily="49" charset="0"/>
              </a:rPr>
              <a:t>(&lt;*&gt;)</a:t>
            </a:r>
            <a:r>
              <a:rPr lang="en-US" altLang="en-US" sz="1600" dirty="0">
                <a:latin typeface="+mn-lt"/>
              </a:rPr>
              <a:t>.</a:t>
            </a: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A3B9357C-E8B1-4283-8FE1-F97DE40F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38" y="3920706"/>
            <a:ext cx="8135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400" dirty="0">
                <a:latin typeface="Lucida Console" panose="020B0609040504020204" pitchFamily="49" charset="0"/>
              </a:rPr>
              <a:t> (*2) [3,7,9,1]        </a:t>
            </a:r>
            <a:r>
              <a:rPr lang="en-US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    [6,14,18,2]</a:t>
            </a:r>
            <a:br>
              <a:rPr lang="en-US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en-US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pure (*2) &lt;*&gt; </a:t>
            </a:r>
            <a:r>
              <a:rPr lang="en-US" altLang="en-US" sz="1400" dirty="0">
                <a:latin typeface="Lucida Console" panose="020B0609040504020204" pitchFamily="49" charset="0"/>
              </a:rPr>
              <a:t>[3,7,9,1]    </a:t>
            </a:r>
            <a:r>
              <a:rPr lang="en-US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    [6,14,18,2]</a:t>
            </a:r>
            <a:endParaRPr lang="en-US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C1519908-CB6F-4BF3-80E8-7F7FDCFCF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407011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Но, конечно, более интересно использовать функции нескольких аргументов для получения списка всевозможных результатов, например,</a:t>
            </a:r>
            <a:endParaRPr lang="en-US" altLang="en-US" sz="1600" dirty="0">
              <a:latin typeface="+mn-lt"/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607473BF-865E-4EA5-819F-CBF77FF79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4871"/>
            <a:ext cx="8135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pure (*) &lt;*&gt; [2,4] &lt;*&gt; [3..5]</a:t>
            </a:r>
            <a:r>
              <a:rPr lang="en-US" altLang="en-US" sz="1400" dirty="0">
                <a:latin typeface="Lucida Console" panose="020B0609040504020204" pitchFamily="49" charset="0"/>
              </a:rPr>
              <a:t>    </a:t>
            </a:r>
            <a:r>
              <a:rPr lang="en-US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    [6,8,10,12,16,20]</a:t>
            </a:r>
            <a:endParaRPr lang="en-US" altLang="en-US" sz="1400" dirty="0">
              <a:latin typeface="Lucida Console" panose="020B0609040504020204" pitchFamily="49" charset="0"/>
            </a:endParaRP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8E4F6EC6-AAB4-4911-A64F-C211322CA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225733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 dirty="0">
                <a:latin typeface="+mn-lt"/>
              </a:rPr>
              <a:t>или</a:t>
            </a:r>
            <a:endParaRPr lang="en-US" altLang="en-US" sz="1600" dirty="0">
              <a:latin typeface="+mn-lt"/>
            </a:endParaRP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7086BFEB-FE3C-4A1D-9108-2608438A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" y="5527370"/>
            <a:ext cx="8135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pure zip3 &lt;*&gt; [[4]] &lt;*&gt; [[4],[5]] &lt;*&gt; [[1],[2]]</a:t>
            </a:r>
            <a:r>
              <a:rPr lang="en-US" altLang="en-US" sz="1400" dirty="0">
                <a:latin typeface="Lucida Console" panose="020B0609040504020204" pitchFamily="49" charset="0"/>
              </a:rPr>
              <a:t>    </a:t>
            </a:r>
            <a:r>
              <a:rPr lang="en-US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</a:t>
            </a:r>
            <a:br>
              <a:rPr lang="ru-RU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en-US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    </a:t>
            </a:r>
            <a:r>
              <a:rPr lang="ru-RU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                             </a:t>
            </a:r>
            <a:r>
              <a:rPr lang="en-US" altLang="en-US" sz="1400" dirty="0">
                <a:latin typeface="Lucida Console" panose="020B0609040504020204" pitchFamily="49" charset="0"/>
                <a:sym typeface="Wingdings" panose="05000000000000000000" pitchFamily="2" charset="2"/>
              </a:rPr>
              <a:t>[[(4,4,1)],[(4,4,2)],[(4,5,1)],[(4,5,2)]]</a:t>
            </a:r>
            <a:endParaRPr lang="en-US" alt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>
            <a:extLst>
              <a:ext uri="{FF2B5EF4-FFF2-40B4-BE49-F238E27FC236}">
                <a16:creationId xmlns:a16="http://schemas.microsoft.com/office/drawing/2014/main" id="{65648F76-05D7-4DB2-94D4-95FAB48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1FD11-4CD8-4B63-BC8C-FC80B8A6674D}" type="slidenum">
              <a:rPr lang="ru-RU" altLang="en-US">
                <a:latin typeface="Garamond" panose="02020404030301010803" pitchFamily="18" charset="0"/>
              </a:rPr>
              <a:pPr eaLnBrk="1" hangingPunct="1"/>
              <a:t>8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8FC76E-C18F-4B1C-97E6-A62A2E45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EED21A4A-AD50-41F8-8BF2-C969BF1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2F7E280-EFDB-4892-9AE7-FF0F003E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7991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Контракт для класса </a:t>
            </a:r>
            <a:r>
              <a:rPr lang="en-US" altLang="en-US" dirty="0">
                <a:latin typeface="Lucida Console" panose="020B0609040504020204" pitchFamily="49" charset="0"/>
              </a:rPr>
              <a:t>Applicative</a:t>
            </a:r>
            <a:endParaRPr lang="el-GR" altLang="en-US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61092CA-642C-425A-9FCB-D7A47D10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619834"/>
            <a:ext cx="835292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Контракт для функций этого класса содержит 4 правила:</a:t>
            </a:r>
          </a:p>
          <a:p>
            <a:pPr marL="342900" indent="-3429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sz="1600" dirty="0">
                <a:latin typeface="Lucida Console" panose="020B0609040504020204" pitchFamily="49" charset="0"/>
              </a:rPr>
              <a:t>pure id &lt;*&gt; v               =  v</a:t>
            </a:r>
          </a:p>
          <a:p>
            <a:pPr marL="342900" indent="-3429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sz="1600" dirty="0">
                <a:latin typeface="Lucida Console" panose="020B0609040504020204" pitchFamily="49" charset="0"/>
              </a:rPr>
              <a:t>pure (.) &lt;*&gt; u &lt;*&gt; v &lt;*&gt; w  =  u &lt;*&gt; (v &lt;*&gt; w)</a:t>
            </a:r>
          </a:p>
          <a:p>
            <a:pPr marL="342900" indent="-3429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sz="1600" dirty="0">
                <a:latin typeface="Lucida Console" panose="020B0609040504020204" pitchFamily="49" charset="0"/>
              </a:rPr>
              <a:t>pure f &lt;*&gt; pure x           =  pure (f x)</a:t>
            </a:r>
          </a:p>
          <a:p>
            <a:pPr marL="342900" indent="-3429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sz="1600" dirty="0">
                <a:latin typeface="Lucida Console" panose="020B0609040504020204" pitchFamily="49" charset="0"/>
              </a:rPr>
              <a:t>x &lt;*&gt; pure y                =  pure ($ y) &lt;*&gt; x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D062E79-2C0C-4EA5-8678-384D38B9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" y="908720"/>
            <a:ext cx="8135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class Functor f =&gt; Applicative f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pure   :: a -&gt; f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(&lt;*&gt;)  :: f (a -&gt; b) -&gt; f a -&gt; f b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3A9B255C-AA77-42A9-91B0-D591FCFC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943273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Проверим выполнение этого контракта для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D7122A8B-2531-4EEA-8A32-0A6BA8DB3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" y="3293192"/>
            <a:ext cx="81359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instance Applicative Maybe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pure x                 =  Just x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(Just f) &lt;*&gt; (Just v)  =  Just (f v)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_ &lt;*&gt; _                =  Nothing</a:t>
            </a: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C05A4AE3-EFB7-4E57-82C9-15318443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293922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В пакете </a:t>
            </a:r>
            <a:r>
              <a:rPr lang="en-US" altLang="en-US" sz="1600" dirty="0" err="1">
                <a:latin typeface="Lucida Console" panose="020B0609040504020204" pitchFamily="49" charset="0"/>
              </a:rPr>
              <a:t>Control.Applicative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определены ещё две удобные функции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C0221391-0EE0-457E-BC6C-21B3C5586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" y="4679099"/>
            <a:ext cx="8135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liftA2 f a b    =  pure f &lt;*&gt; a &lt;*&gt; b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liftA3 f a b c  =  pure f &lt;*&gt; a &lt;*&gt; b &lt;*&gt; c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192473CE-AA04-4A56-9693-E52489F2C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198674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Для функции одного аргумента подобная функция превращается в ещё один </a:t>
            </a:r>
            <a:r>
              <a:rPr lang="en-US" altLang="en-US" sz="1600" dirty="0" err="1">
                <a:latin typeface="Lucida Console" panose="020B0609040504020204" pitchFamily="49" charset="0"/>
              </a:rPr>
              <a:t>fmap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42CD7D0-7950-4D86-B313-56719C56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" y="5583851"/>
            <a:ext cx="8135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err="1">
                <a:latin typeface="Lucida Console" panose="020B0609040504020204" pitchFamily="49" charset="0"/>
              </a:rPr>
              <a:t>liftA</a:t>
            </a:r>
            <a:r>
              <a:rPr lang="en-US" altLang="en-US" sz="1400" dirty="0">
                <a:latin typeface="Lucida Console" panose="020B0609040504020204" pitchFamily="49" charset="0"/>
              </a:rPr>
              <a:t> :: Applicative f =&gt; (a -&gt; b) -&gt; f a -&gt; f b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 err="1">
                <a:latin typeface="Lucida Console" panose="020B0609040504020204" pitchFamily="49" charset="0"/>
              </a:rPr>
              <a:t>liftA</a:t>
            </a:r>
            <a:r>
              <a:rPr lang="en-US" altLang="en-US" sz="1400" dirty="0">
                <a:latin typeface="Lucida Console" panose="020B0609040504020204" pitchFamily="49" charset="0"/>
              </a:rPr>
              <a:t> f a =  pure f &lt;*&gt; a</a:t>
            </a:r>
          </a:p>
        </p:txBody>
      </p:sp>
    </p:spTree>
    <p:extLst>
      <p:ext uri="{BB962C8B-B14F-4D97-AF65-F5344CB8AC3E}">
        <p14:creationId xmlns:p14="http://schemas.microsoft.com/office/powerpoint/2010/main" val="9020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5" grpId="0"/>
      <p:bldP spid="26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>
            <a:extLst>
              <a:ext uri="{FF2B5EF4-FFF2-40B4-BE49-F238E27FC236}">
                <a16:creationId xmlns:a16="http://schemas.microsoft.com/office/drawing/2014/main" id="{65648F76-05D7-4DB2-94D4-95FAB488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31FD11-4CD8-4B63-BC8C-FC80B8A6674D}" type="slidenum">
              <a:rPr lang="ru-RU" altLang="en-US">
                <a:latin typeface="Garamond" panose="02020404030301010803" pitchFamily="18" charset="0"/>
              </a:rPr>
              <a:pPr eaLnBrk="1" hangingPunct="1"/>
              <a:t>9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8FC76E-C18F-4B1C-97E6-A62A2E45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EED21A4A-AD50-41F8-8BF2-C969BF1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2</a:t>
            </a:r>
            <a:r>
              <a:rPr lang="ru-RU" altLang="en-US" sz="1200" i="1"/>
              <a:t>. Средства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2F7E280-EFDB-4892-9AE7-FF0F003E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7991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Монады и последовательные вычисления</a:t>
            </a:r>
            <a:endParaRPr lang="el-GR" altLang="en-US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61092CA-642C-425A-9FCB-D7A47D10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21" y="889060"/>
            <a:ext cx="8352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Если мы хотим последовательно применять разные функции к некоторой структуре данных, то нам придется каждый раз «поднимать» очередную функцию в эту структуру с помощью </a:t>
            </a:r>
            <a:r>
              <a:rPr lang="en-US" altLang="en-US" sz="1600" dirty="0" err="1">
                <a:latin typeface="Lucida Console" panose="020B0609040504020204" pitchFamily="49" charset="0"/>
              </a:rPr>
              <a:t>liftA</a:t>
            </a:r>
            <a:r>
              <a:rPr lang="en-US" altLang="en-US" sz="1600" dirty="0">
                <a:latin typeface="+mn-lt"/>
              </a:rPr>
              <a:t> (</a:t>
            </a:r>
            <a:r>
              <a:rPr lang="ru-RU" altLang="en-US" sz="1600" dirty="0">
                <a:latin typeface="+mn-lt"/>
              </a:rPr>
              <a:t>или </a:t>
            </a:r>
            <a:r>
              <a:rPr lang="en-US" altLang="en-US" sz="1600" dirty="0" err="1">
                <a:latin typeface="Lucida Console" panose="020B0609040504020204" pitchFamily="49" charset="0"/>
              </a:rPr>
              <a:t>fmap</a:t>
            </a:r>
            <a:r>
              <a:rPr lang="en-US" altLang="en-US" sz="1600" dirty="0">
                <a:latin typeface="+mn-lt"/>
              </a:rPr>
              <a:t>).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D062E79-2C0C-4EA5-8678-384D38B9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11" y="2603912"/>
            <a:ext cx="8135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 dirty="0">
                <a:latin typeface="Lucida Console" panose="020B0609040504020204" pitchFamily="49" charset="0"/>
              </a:rPr>
              <a:t>(</a:t>
            </a:r>
            <a:r>
              <a:rPr lang="en-US" altLang="en-US" sz="1400" dirty="0">
                <a:latin typeface="Lucida Console" panose="020B0609040504020204" pitchFamily="49" charset="0"/>
              </a:rPr>
              <a:t>&gt;&gt;</a:t>
            </a:r>
            <a:r>
              <a:rPr lang="ru-RU" altLang="en-US" sz="1400" dirty="0">
                <a:latin typeface="Lucida Console" panose="020B0609040504020204" pitchFamily="49" charset="0"/>
              </a:rPr>
              <a:t>=)</a:t>
            </a:r>
            <a:r>
              <a:rPr lang="en-US" altLang="en-US" sz="1400" dirty="0">
                <a:latin typeface="Lucida Console" panose="020B0609040504020204" pitchFamily="49" charset="0"/>
              </a:rPr>
              <a:t> :: Maybe a -&gt; (a -&gt; Maybe a) -&gt; Maybe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Nothing  &gt;&gt;= _   = Nothing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(Just x) &gt;&gt;= f   = f x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A4127625-860B-4765-B98B-290C91E45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21" y="1746486"/>
            <a:ext cx="8352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Пусть, например, имеются 3 функции </a:t>
            </a:r>
            <a:r>
              <a:rPr lang="en-US" altLang="en-US" sz="1600" dirty="0">
                <a:latin typeface="Lucida Console" panose="020B0609040504020204" pitchFamily="49" charset="0"/>
              </a:rPr>
              <a:t>f1</a:t>
            </a:r>
            <a:r>
              <a:rPr lang="en-US" altLang="en-US" sz="1600" dirty="0">
                <a:latin typeface="+mn-lt"/>
              </a:rPr>
              <a:t>, </a:t>
            </a:r>
            <a:r>
              <a:rPr lang="en-US" altLang="en-US" sz="1600" dirty="0">
                <a:latin typeface="Lucida Console" panose="020B0609040504020204" pitchFamily="49" charset="0"/>
              </a:rPr>
              <a:t>f2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и </a:t>
            </a:r>
            <a:r>
              <a:rPr lang="en-US" altLang="en-US" sz="1600" dirty="0">
                <a:latin typeface="Lucida Console" panose="020B0609040504020204" pitchFamily="49" charset="0"/>
              </a:rPr>
              <a:t>f3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типа </a:t>
            </a:r>
            <a:r>
              <a:rPr lang="en-US" altLang="en-US" sz="1600" dirty="0">
                <a:latin typeface="Lucida Console" panose="020B0609040504020204" pitchFamily="49" charset="0"/>
              </a:rPr>
              <a:t>a -&gt; Maybe a</a:t>
            </a:r>
            <a:r>
              <a:rPr lang="en-US" altLang="en-US" sz="1600" dirty="0">
                <a:latin typeface="+mn-lt"/>
              </a:rPr>
              <a:t>. </a:t>
            </a:r>
            <a:r>
              <a:rPr lang="ru-RU" altLang="en-US" sz="1600" dirty="0">
                <a:latin typeface="+mn-lt"/>
              </a:rPr>
              <a:t>Мы хотим последовательно их применить к некоторому значению, но если в какой-то момент получается </a:t>
            </a:r>
            <a:r>
              <a:rPr lang="en-US" altLang="en-US" sz="1600" dirty="0">
                <a:latin typeface="Lucida Console" panose="020B0609040504020204" pitchFamily="49" charset="0"/>
              </a:rPr>
              <a:t>Nothing</a:t>
            </a:r>
            <a:r>
              <a:rPr lang="en-US" altLang="en-US" sz="1600" dirty="0">
                <a:latin typeface="+mn-lt"/>
              </a:rPr>
              <a:t>, </a:t>
            </a:r>
            <a:r>
              <a:rPr lang="ru-RU" altLang="en-US" sz="1600" dirty="0">
                <a:latin typeface="+mn-lt"/>
              </a:rPr>
              <a:t>то этот результат протаскивается дальше.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4907B130-7148-4FEB-A379-98CEF50A1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65840"/>
            <a:ext cx="8135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pure x &gt;&gt;= f1 &gt;&gt;= f2 &gt;&gt;= f3</a:t>
            </a: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F1591AA8-FA24-4330-9A14-D50EEC952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21" y="3334931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Тогда нужный результат получается так: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4E35822A-8AC9-4F03-8364-87AA23C6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04526"/>
            <a:ext cx="8135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Lucida Console" panose="020B0609040504020204" pitchFamily="49" charset="0"/>
              </a:rPr>
              <a:t>class Monad m where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return  :: a -&gt; m a</a:t>
            </a:r>
            <a:br>
              <a:rPr lang="en-US" altLang="en-US" sz="1400" dirty="0">
                <a:latin typeface="Lucida Console" panose="020B0609040504020204" pitchFamily="49" charset="0"/>
              </a:rPr>
            </a:br>
            <a:r>
              <a:rPr lang="en-US" altLang="en-US" sz="1400" dirty="0">
                <a:latin typeface="Lucida Console" panose="020B0609040504020204" pitchFamily="49" charset="0"/>
              </a:rPr>
              <a:t>   (&gt;&gt;=)   :: m a -&gt; (a -&gt; m b) -&gt; m b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1150AEBC-57A2-4C3F-8DD7-1440A727D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21" y="3973617"/>
            <a:ext cx="83529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Если обобщить операцию </a:t>
            </a:r>
            <a:r>
              <a:rPr lang="en-US" altLang="en-US" sz="1600" dirty="0">
                <a:latin typeface="Lucida Console" panose="020B0609040504020204" pitchFamily="49" charset="0"/>
              </a:rPr>
              <a:t>(&gt;&gt;=)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до произвольных структур, получим класс </a:t>
            </a:r>
            <a:r>
              <a:rPr lang="en-US" altLang="en-US" sz="1600" dirty="0">
                <a:latin typeface="Lucida Console" panose="020B0609040504020204" pitchFamily="49" charset="0"/>
              </a:rPr>
              <a:t>Monad</a:t>
            </a:r>
            <a:r>
              <a:rPr lang="en-US" altLang="en-US" sz="1600" dirty="0">
                <a:latin typeface="+mn-lt"/>
              </a:rPr>
              <a:t>: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912C161A-B3EF-4542-83AE-F428FAC55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66" y="5049540"/>
            <a:ext cx="8352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altLang="en-US" sz="1600" dirty="0">
                <a:latin typeface="+mn-lt"/>
              </a:rPr>
              <a:t>Операция </a:t>
            </a:r>
            <a:r>
              <a:rPr lang="en-US" altLang="en-US" sz="1600" dirty="0">
                <a:latin typeface="Lucida Console" panose="020B0609040504020204" pitchFamily="49" charset="0"/>
              </a:rPr>
              <a:t>return</a:t>
            </a:r>
            <a:r>
              <a:rPr lang="ru-RU" altLang="en-US" sz="1600" dirty="0">
                <a:latin typeface="+mn-lt"/>
              </a:rPr>
              <a:t> поднимает значение в структуру данных (монаду) так же, как это делала </a:t>
            </a:r>
            <a:r>
              <a:rPr lang="en-US" altLang="en-US" sz="1600" dirty="0">
                <a:latin typeface="Lucida Console" panose="020B0609040504020204" pitchFamily="49" charset="0"/>
              </a:rPr>
              <a:t>pure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в аппликативных функторах, а операция связывания </a:t>
            </a:r>
            <a:r>
              <a:rPr lang="en-US" altLang="en-US" sz="1600" dirty="0">
                <a:latin typeface="Lucida Console" panose="020B0609040504020204" pitchFamily="49" charset="0"/>
              </a:rPr>
              <a:t>(&gt;&gt;=)</a:t>
            </a:r>
            <a:r>
              <a:rPr lang="en-US" altLang="en-US" sz="1600" dirty="0">
                <a:latin typeface="+mn-lt"/>
              </a:rPr>
              <a:t> </a:t>
            </a:r>
            <a:r>
              <a:rPr lang="ru-RU" altLang="en-US" sz="1600" dirty="0">
                <a:latin typeface="+mn-lt"/>
              </a:rPr>
              <a:t>выполняет заданную функцию «под монадой».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2294</TotalTime>
  <Words>2142</Words>
  <Application>Microsoft Office PowerPoint</Application>
  <PresentationFormat>On-screen Show (4:3)</PresentationFormat>
  <Paragraphs>147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Lucida Console</vt:lpstr>
      <vt:lpstr>Wingdings</vt:lpstr>
      <vt:lpstr>Край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 для студентов по курсу "Функциональное программирование"</dc:title>
  <dc:subject>Представление графов. Классы в Haskell.</dc:subject>
  <dc:creator>Александр Кубенский</dc:creator>
  <cp:lastModifiedBy>Aleksandr Kubenskii</cp:lastModifiedBy>
  <cp:revision>82</cp:revision>
  <dcterms:created xsi:type="dcterms:W3CDTF">2005-05-05T05:55:56Z</dcterms:created>
  <dcterms:modified xsi:type="dcterms:W3CDTF">2021-01-14T15:47:29Z</dcterms:modified>
</cp:coreProperties>
</file>