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  <p:sldMasterId id="2147483677" r:id="rId3"/>
  </p:sldMasterIdLst>
  <p:notesMasterIdLst>
    <p:notesMasterId r:id="rId19"/>
  </p:notesMasterIdLst>
  <p:sldIdLst>
    <p:sldId id="276" r:id="rId4"/>
    <p:sldId id="277" r:id="rId5"/>
    <p:sldId id="256" r:id="rId6"/>
    <p:sldId id="278" r:id="rId7"/>
    <p:sldId id="263" r:id="rId8"/>
    <p:sldId id="264" r:id="rId9"/>
    <p:sldId id="265" r:id="rId10"/>
    <p:sldId id="266" r:id="rId11"/>
    <p:sldId id="273" r:id="rId12"/>
    <p:sldId id="274" r:id="rId13"/>
    <p:sldId id="269" r:id="rId14"/>
    <p:sldId id="270" r:id="rId15"/>
    <p:sldId id="275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CC00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E4374A2-DCC9-4CE7-B897-3520AA9A37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42B9C82-59CF-47D5-9CC2-D2C2555B80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7C6A614F-9EFD-465F-9A50-5635B35500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C2FF641-1847-4F24-A6A1-B103E9327A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0B082D-A9EF-4D02-906E-BA928BE3A5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EA4DD41-E9D7-4D25-8CBD-33248252F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DE5616-DE3E-4C28-B85F-CAAAF878E4F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29308C5-EDC1-4018-B993-BDC347EE0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531D2A-48BB-4470-AD47-A8FAFD4ED0F1}" type="slidenum">
              <a:rPr lang="ru-RU" altLang="en-US"/>
              <a:pPr eaLnBrk="1" hangingPunct="1">
                <a:spcBef>
                  <a:spcPct val="0"/>
                </a:spcBef>
              </a:pPr>
              <a:t>1</a:t>
            </a:fld>
            <a:endParaRPr lang="ru-RU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AA36ECD-7FF5-46BC-A0D5-5864906D6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13775CB-46F5-4559-BEA0-B195F5E54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D8303B1-A7BE-4AE2-8A99-3FC28581F9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B76151-F1EA-40CD-ACDF-AE3FD6BFDAE6}" type="slidenum">
              <a:rPr lang="ru-RU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B94EA7-7DBD-4D13-8079-51388E7FC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4FCED01-C36B-4CBE-8C93-75D8EE0AC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6, 1 мин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C3F4CB2-FBB6-411F-B1E0-6905C6CE5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20564F-A5C9-48D2-A8C0-8E1430AC5BE1}" type="slidenum">
              <a:rPr lang="ru-RU" altLang="en-US"/>
              <a:pPr eaLnBrk="1" hangingPunct="1"/>
              <a:t>11</a:t>
            </a:fld>
            <a:endParaRPr lang="ru-RU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83C1008-EA0C-457E-A6DA-4C9294A46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C419987-0786-4810-8E7D-D10AAAA33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7, 5 мин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DFCFF0F-6D46-455F-AB17-204AF1A5BB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8B3C7F-3608-40ED-AFBE-24817C3ED0D3}" type="slidenum">
              <a:rPr lang="ru-RU" altLang="en-US"/>
              <a:pPr eaLnBrk="1" hangingPunct="1"/>
              <a:t>12</a:t>
            </a:fld>
            <a:endParaRPr lang="ru-RU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01B9E96-5E90-4918-B295-64121C085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F06A435-1357-407A-BAF2-43E357F9B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8, 10 мин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C6900E6-EAA8-4F47-B199-29274A72C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C48393-D3E9-481B-9BB3-42594A913AD2}" type="slidenum">
              <a:rPr lang="ru-RU" altLang="en-US">
                <a:solidFill>
                  <a:srgbClr val="000000"/>
                </a:solidFill>
              </a:rPr>
              <a:pPr eaLnBrk="1" hangingPunct="1"/>
              <a:t>13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49528A9-FE62-40D3-8582-50ABD9F8A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C86C276-DF18-45E7-8864-24144A586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8, 10 мин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401D704-BA54-4FC4-93E8-890F735FA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CE8DBA-BE36-4780-BEDD-72B422879908}" type="slidenum">
              <a:rPr lang="ru-RU" altLang="en-US"/>
              <a:pPr eaLnBrk="1" hangingPunct="1"/>
              <a:t>14</a:t>
            </a:fld>
            <a:endParaRPr lang="ru-RU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7C6F5D0-4DE1-4757-83B5-EF32DC0EB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6051F02-F8FF-4C66-AF1E-7569A0DE8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9, 10 мин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02ACB91-F42B-4E70-A09A-820FBD37E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661B32-36E9-43E5-A0F6-8835610513A7}" type="slidenum">
              <a:rPr lang="ru-RU" altLang="en-US"/>
              <a:pPr eaLnBrk="1" hangingPunct="1"/>
              <a:t>15</a:t>
            </a:fld>
            <a:endParaRPr lang="ru-RU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47AA5E0-7B28-4E61-9FF5-491033507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0A2440C-5DB3-48FB-BA0B-108611A38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10, 15 мин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5C5BA10-F304-4906-97EB-2FA5BFC47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D4A98D-0385-432C-8854-3E38DEF35DBD}" type="slidenum">
              <a:rPr lang="ru-RU" altLang="en-US"/>
              <a:pPr eaLnBrk="1" hangingPunct="1">
                <a:spcBef>
                  <a:spcPct val="0"/>
                </a:spcBef>
              </a:pPr>
              <a:t>2</a:t>
            </a:fld>
            <a:endParaRPr lang="ru-RU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A996CB7-0EC4-4BF6-9B4B-5BA505EDA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DC61FED-63EF-4465-840C-C999A9644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C75FD92-6C9A-431B-9BE9-56D94665A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64A5A0-BF47-4EA4-A8D1-69E01C3F8DC3}" type="slidenum">
              <a:rPr lang="ru-RU" altLang="en-US"/>
              <a:pPr eaLnBrk="1" hangingPunct="1">
                <a:spcBef>
                  <a:spcPct val="0"/>
                </a:spcBef>
              </a:pPr>
              <a:t>3</a:t>
            </a:fld>
            <a:endParaRPr lang="ru-RU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A427C11-34C7-4066-A424-D1E94197D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39C319F-64C1-49B3-99D9-0AEDB5EE0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1. Слайд 1. 10 минут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C75FD92-6C9A-431B-9BE9-56D94665A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64A5A0-BF47-4EA4-A8D1-69E01C3F8DC3}" type="slidenum">
              <a:rPr lang="ru-RU" altLang="en-US"/>
              <a:pPr eaLnBrk="1" hangingPunct="1">
                <a:spcBef>
                  <a:spcPct val="0"/>
                </a:spcBef>
              </a:pPr>
              <a:t>4</a:t>
            </a:fld>
            <a:endParaRPr lang="ru-RU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A427C11-34C7-4066-A424-D1E94197D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39C319F-64C1-49B3-99D9-0AEDB5EE0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1. Слайд 1. 10 минут</a:t>
            </a:r>
          </a:p>
        </p:txBody>
      </p:sp>
    </p:spTree>
    <p:extLst>
      <p:ext uri="{BB962C8B-B14F-4D97-AF65-F5344CB8AC3E}">
        <p14:creationId xmlns:p14="http://schemas.microsoft.com/office/powerpoint/2010/main" val="188989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5F7AEFA-E364-46E3-A5D7-8DF963D04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7EE62D-74C2-4450-8974-211744D27A98}" type="slidenum">
              <a:rPr lang="ru-RU" altLang="en-US"/>
              <a:pPr eaLnBrk="1" hangingPunct="1"/>
              <a:t>5</a:t>
            </a:fld>
            <a:endParaRPr lang="ru-RU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8CDEBAC-90B6-4E49-8FD6-D8289BF0D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A3FB1A4-BAF0-4436-83EF-D2AD62506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1, 5 мин.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F7EEF1A-67C7-4C83-AAAC-28E334BE62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02E252-6D4E-477B-9BE0-D794670C07C0}" type="slidenum">
              <a:rPr lang="ru-RU" altLang="en-US"/>
              <a:pPr eaLnBrk="1" hangingPunct="1"/>
              <a:t>6</a:t>
            </a:fld>
            <a:endParaRPr lang="ru-RU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80BBA91-C72E-4DBB-A605-E9D50B796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962F7C8-196D-4E5F-88C7-EFEC0D1EA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</a:t>
            </a:r>
            <a:r>
              <a:rPr lang="en-US" altLang="en-US">
                <a:latin typeface="Arial" panose="020B0604020202020204" pitchFamily="34" charset="0"/>
              </a:rPr>
              <a:t>2</a:t>
            </a:r>
            <a:r>
              <a:rPr lang="ru-RU" altLang="en-US">
                <a:latin typeface="Arial" panose="020B0604020202020204" pitchFamily="34" charset="0"/>
              </a:rPr>
              <a:t>, 10 мин.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1A5521F-D033-4654-A685-0E4F8B145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36F6BD-3542-4227-9090-CE88837F2204}" type="slidenum">
              <a:rPr lang="ru-RU" altLang="en-US"/>
              <a:pPr eaLnBrk="1" hangingPunct="1"/>
              <a:t>7</a:t>
            </a:fld>
            <a:endParaRPr lang="ru-RU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DCA0912-F95F-469A-9801-EB5BBF478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222B2A9-F554-4B8C-AD41-F65BDCEFF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3, 10 мин.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A34919B-C74F-4383-B268-CD878943C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04B21E-5970-44A6-837D-C171136EF2BD}" type="slidenum">
              <a:rPr lang="ru-RU" altLang="en-US"/>
              <a:pPr eaLnBrk="1" hangingPunct="1"/>
              <a:t>8</a:t>
            </a:fld>
            <a:endParaRPr lang="ru-RU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2ADC97D-18DD-4CE5-BE3E-73504F833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0043FA6-DEFE-440D-A1A4-AE2D42FC9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4, 10 мин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EE21F57-9DE6-44B4-9E06-CB4C2C2F5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E55EA5-9181-4F4A-B27A-10829409ACBB}" type="slidenum">
              <a:rPr lang="ru-RU" altLang="en-US">
                <a:solidFill>
                  <a:srgbClr val="000000"/>
                </a:solidFill>
              </a:rPr>
              <a:pPr eaLnBrk="1" hangingPunct="1"/>
              <a:t>9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85E2D6B-8CDE-4A03-ABE0-06943D1D5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47D1254-8DCC-44FD-A26C-B10CAB60F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en-US">
                <a:latin typeface="Arial" panose="020B0604020202020204" pitchFamily="34" charset="0"/>
              </a:rPr>
              <a:t>Лекция 2, Слайд 5, 4 мин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A8B3A18F-D709-45A9-8317-65562198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0DDFE813-4B6E-41F1-A557-1DEE4A893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106A43-B0A1-41B5-9A75-BEB12EC00A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DC9308-D263-4B1A-893A-EDFDEF922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A450098-0081-439E-B3F6-108ADAB41C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A96F7-AC7C-4E7F-A53F-4A77EB9AC6B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9304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57103-4EA7-47A3-9C36-6942F1E1B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AB56E5-02AE-4D37-9601-8D8BA71A5E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7DAEB4-3794-4799-B32A-9A1DA5CD5D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35801-85A3-424D-889C-3FE1E996C42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889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941B2B-DAF2-417C-B592-E4AD91ECF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1D8AE1-4F0D-4F44-92B7-4754B6E5B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C4D931-A038-41F1-B84A-DE1D6217B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72A3D-E9AA-4887-BC57-F4D5131F695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55137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931484-295A-4828-B933-495218B97C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FD39C4-7C53-4B89-B853-91FF598DE2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364B18-2F0A-4740-B621-0C09BFDC1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A48CB-DC9E-4D80-BAF7-5C27547CE7D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9808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0F31569-55F6-40A0-9390-9C5BDB6E0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B1E3B1A-BD8A-4E08-A7EA-D7A666102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0EDCD8-807E-4805-BAF5-CAB548D093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5507A62-203C-486F-878B-00FB6CB71B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C9029F-F1B1-45F0-9DAA-FDBE19825E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827C8-33A7-4051-8716-38F27AF6816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0320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72B0E5-9B7B-41DF-B0D2-94E6AA40E0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0B6894-10CF-4075-B379-A510FD28CC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C56618-C624-409C-BE5E-F6B6A13A2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1F52C-8DCA-4121-A118-5B011F6C226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5177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A75174-D8EE-4484-828A-7915F406F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B4FAB1-9C78-43D3-B090-4B84873F1B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E9D12F-EB81-49FC-A705-AA5AF6A006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AB211-654C-499B-9546-08B06BE3432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8005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DD7CD-3B1F-49D9-865C-DC3732268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628D-C6EC-48FA-9E29-03B5A3CD8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7FBF8-8921-45BF-A716-DA00055306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8630C-A394-416A-937E-FA53745D035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22206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90D480-A827-4015-83E8-341CE9AD18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1016969-96AD-4110-8293-4571E846A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2290FA-A565-461E-AEDE-5720044A5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2F51C-FEBF-4691-B6D4-07F9FF3AAC2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56753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7EAE62-6926-4BE7-8093-948D43324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6C596C-20EB-4F2D-A42C-E6337067A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18D4D2-7BA3-4A0E-98DC-C135B7B0E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73208-3CEC-4FA1-8D10-E4D8233217E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791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59F429-7EC5-4412-B18F-F6D50963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7F89C04-D3C9-4B5A-94DF-9DB3E3470A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5F373B-83EA-4727-B96B-1735AFB7A4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B2D82-6DF1-45EF-9D64-1DCFD01E450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2418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486F09-B8CE-404C-A334-C493492B87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72EC24-2E88-4A31-A009-04134C6F4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AFEE90-D793-4F8D-9E80-F73CAFA85E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57C42-5020-4AF8-AD66-81009077E27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54204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95F0D-A76A-45CE-99EA-E5531C87B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B8DB0-037A-47BB-BC81-EE0759AFD8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D1DFC-D422-46A1-B091-A52E0B397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84CCF-4F09-4DD1-80A1-13AAE614ED0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22189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BC51D-0262-42A3-9BCE-849C5F84F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19FBD-D845-44F1-B273-D952F4DEB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E4D-507C-4D58-81E4-65BB75617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288D0-80ED-470B-A371-D510C77F6C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1083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5576EC-6780-419F-AA4E-68D22030F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6E64FC-8D84-4C4F-96F1-618B2CAF02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39C13-284D-4F31-A666-927B7AA5B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FE3CE-E726-42AC-AB6B-78371D5901A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02220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D3A73D-23A0-4DA8-A029-20FA5DCC6E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0A811C-6EB3-4E37-911A-911D8B1E38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A15DA6-BE1D-4B5B-83E3-C98FDB788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FA1A5-02A2-422F-B814-B420FCA5831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52981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11C44B-45E5-41EB-8D98-24E8826CA9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331548-3126-47CD-8C74-350B21CA4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266D3C-CD8F-478D-B92E-8D721C225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22784-632E-4C9C-BB0F-4FB4361875D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60459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C2DE2FC-34C3-479B-88D4-A7BB92A7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D6F2033-699F-4C98-860F-B8D055B40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BC4A470-5A6F-4B63-A418-580C8CE98C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48DA53-2C39-4925-9532-6C84120B2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9ECA826-B0AE-4283-9493-2C58CB30C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A9163-80F5-4FF4-89FD-A9B5000736E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92125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F8FC4-8ECD-4F22-A8D5-FE3B0C0A0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D30F07-C338-48C3-B1D5-B0EC871E8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9AE5B1-2BF3-4DC3-B154-F93551205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4E68C-1EE1-4222-B1E9-77FEEDBF748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8157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8D43B4-15FF-49B4-9F53-24FCAA67D4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BEFE-1E05-48F3-A210-E7BEE787F2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2023E1-9E18-445B-8623-A34E614C9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DDC1C-EEC6-421F-90E2-D65E93CFE5F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71302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592B7-4AAA-4D39-A67A-316810448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7283A-5284-4514-8A68-A9B780E334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38369-2184-48BC-BFD5-DC1514475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21E06-AB15-4FE9-9CA6-1639064B02B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82263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69D3C8-8ACB-4456-950A-A60F5B8E4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38967C-A3A9-4DA5-B3CD-707C1FB94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F42F08-7C1C-4D2A-935A-AA7A760BDC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D52BD-AA55-443D-B587-E43F74C5961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53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0FFE67-7CD8-4625-9058-46D96E399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A24B5-60D0-45B7-BC75-4C2B36FADE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A9130C-C079-480C-A533-FD38E37410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BD007-E671-480D-B7DB-50B28F6DB8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238708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09F9A5-9538-4F92-BB8F-76039CAB4F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44A55D-6203-45AC-9F3C-B9F4817EA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3EAD4B-C4D6-4CB6-B9BC-7A1F1556E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5A1EC-E3DE-4C08-AF89-CEF152FEC7C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792533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3F9F12-8B8A-4EE4-B320-D1619B2D4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25B3DE-17AE-4A0A-AF8D-007FFFBED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B0AE41-B8D2-49AA-9614-052FF8235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A3BB1-6B59-45EA-A36F-DE0FEDD864B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5226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970EA-7CFB-4B29-BCD5-216EA5CDA1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CFA4-D092-4FCE-9B9D-85833D9D1D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52CA7-11D9-4103-83B4-EC4B56D58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79196-47FC-4589-8F8B-323EB6FFDB9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21796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EE3B0-EDEE-4287-A613-AF80DF155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71941-2BAE-48A6-BB9C-27BF77757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8709B-8712-4494-8957-5E7EA06584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EB06B-CF3E-491D-BE52-673315310F4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706951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ECB84-FBFB-44B0-B26F-E2360D41CD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9DBB38-977C-45B4-89B5-B685DD9DD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50B8A9-1AE3-4323-868B-50575D947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4C6FD-9570-49CE-BFE0-832FFFD431C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47341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90495-EA1C-47C6-8F38-118FDEA4DF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C76109-4C6D-4452-A6BD-2AA070F34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EB2D05-283F-41B4-BFC0-8B186C9C54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111AF-E65E-4214-BDB7-4D693675E2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86029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3F491F-A05A-446D-A769-8B0F7333D3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5ED6D2-1EDB-41A4-A80F-3C84F8174A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C36648-A304-4F80-AD7A-5CC2F8DFF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E2270-9A4E-4A7F-93F0-EE5D35C4109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3831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9B9CD-2375-41C3-A14E-6792EA6CAA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B00FA-163D-4942-A92F-ECD480F48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7505A-59EE-4D43-ADC8-A03CB62D8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90F88-A154-488F-BFB1-D3A1BB35EE1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6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4488ED-A1CA-44DE-A5FD-65CA4361F3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C8F7B1-605D-41D6-9681-A3E06BF70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083F27-9957-4915-AF68-46F0652DC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DBCA5-5E86-48CF-B6B1-A9AC881D2DD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689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A5EA0B-93F3-48C5-8B04-61CA0A86C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9564D2-4827-473A-AACC-52A279E7A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DEB9C7-B994-432A-9C98-DAEFCED9DB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EEE86-A560-4A81-BE81-1DD8E29C1AE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338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835EE9-0D7F-4B78-A9F5-B3DC3F301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A5C506-715B-45E3-9977-1226E6E1F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122FFF-6FF2-477C-8E21-7AFBB29C02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BE6B6-E424-4C19-94F4-206FAD8F4DD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405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CE1E0-99BB-454E-87CE-2AFF3A6DC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A370E-A226-4723-B9D7-1D5156A78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0DD4A-6DE8-4F2C-BC47-BD5B0CB1E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CE87F-02BC-4E09-84B9-6748287F4B5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8487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98C29-7CA3-45AD-BF2A-75359AF6DE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8B9A-19D0-4858-816B-6624392F2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3EB75-7CC2-4B2B-908E-AE062BDC0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A645C-6C2B-4527-9B9E-898DCE8755E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6769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22B3FD-A6F8-49E3-9EC7-B1F8C8F18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A3E0B32-7BD9-4B2C-85BC-B3282D934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EAB42DB-1910-443D-9743-53F94087EA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1F0CE0D7-2693-4B2F-A9B3-F2AF5A8413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C054F018-8C6D-4E72-B5DB-BC20204E0F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3A0F8638-1A20-46B9-BDDE-5287BD7D929B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33186561-768E-4F4E-A21A-0E7D375A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0015D6DC-740D-409E-959C-045355C88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498668C-168B-45E9-858F-239FAB08D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A7BAA36-A087-46DA-9057-40EF56224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DEFE7CD-1DAC-46D6-925E-CDF8741B55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B136514-B840-4260-AAA4-CEE83ACC49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0C66A62-ECE7-4629-BA6A-B48063DEF0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fld id="{FCB3B333-62F2-416A-93C1-9C207310443C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2055" name="Freeform 7">
            <a:extLst>
              <a:ext uri="{FF2B5EF4-FFF2-40B4-BE49-F238E27FC236}">
                <a16:creationId xmlns:a16="http://schemas.microsoft.com/office/drawing/2014/main" id="{E3624D0F-87DC-472B-B590-DB00A9B9B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id="{0FEB707C-DDF8-4123-A706-26B68A495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BAEC865-866B-4906-A8BE-1E487382C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C96C95-5F5B-4CEA-887C-AE3F47798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1B8DE7F-7710-428B-872A-D53A93D276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2890C0E-B563-48F0-B782-E60A94B3E5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F5C6F83-4AC0-4777-B1B6-DD54BD5F36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fld id="{E56E8B3C-730F-4D5D-B2A5-88A655DD27FA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6FD244B4-6678-402D-AEF7-E4C37EC9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373B1642-5B57-4DE5-BE0D-38CDF6061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kell.org/downloads/#plat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skell.org/platform/prio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skell.org/onlinereport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skell.org/tutoria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42439EB4-ACBF-45A2-A7BC-F9EDD48248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en-US" dirty="0">
                <a:solidFill>
                  <a:schemeClr val="accent1">
                    <a:lumMod val="50000"/>
                  </a:schemeClr>
                </a:solidFill>
              </a:rPr>
              <a:t>Функциональное программирование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9790A871-DA97-41B9-A14B-93D4F10E6B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altLang="en-US" dirty="0"/>
              <a:t>Курс лекций для студентов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5527447-29A0-44A4-BD1C-CBC621F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847CAE-4686-4EA7-B364-551999683BD8}" type="slidenum">
              <a:rPr lang="ru-RU" altLang="en-US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10</a:t>
            </a:fld>
            <a:endParaRPr lang="ru-RU" altLang="en-US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2291" name="Text Box 6">
            <a:extLst>
              <a:ext uri="{FF2B5EF4-FFF2-40B4-BE49-F238E27FC236}">
                <a16:creationId xmlns:a16="http://schemas.microsoft.com/office/drawing/2014/main" id="{3899C63D-C7A6-4A0E-BF58-A323BEB9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>
                <a:solidFill>
                  <a:srgbClr val="000000"/>
                </a:solidFill>
              </a:rPr>
              <a:t>Кубенский А.А. Функциональное программирование.</a:t>
            </a:r>
          </a:p>
        </p:txBody>
      </p:sp>
      <p:sp>
        <p:nvSpPr>
          <p:cNvPr id="12292" name="Text Box 7">
            <a:extLst>
              <a:ext uri="{FF2B5EF4-FFF2-40B4-BE49-F238E27FC236}">
                <a16:creationId xmlns:a16="http://schemas.microsoft.com/office/drawing/2014/main" id="{F4032FBF-F833-400B-BBD7-9E314F799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>
                <a:solidFill>
                  <a:srgbClr val="000000"/>
                </a:solidFill>
              </a:rPr>
              <a:t>Глава 1. Элементы функционального программирования.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0D54173E-0468-406D-B86D-116F28CB1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>
                <a:solidFill>
                  <a:srgbClr val="000000"/>
                </a:solidFill>
              </a:rPr>
              <a:t>Подготовка и запуск программ</a:t>
            </a:r>
          </a:p>
        </p:txBody>
      </p:sp>
      <p:sp>
        <p:nvSpPr>
          <p:cNvPr id="12294" name="TextBox 10">
            <a:extLst>
              <a:ext uri="{FF2B5EF4-FFF2-40B4-BE49-F238E27FC236}">
                <a16:creationId xmlns:a16="http://schemas.microsoft.com/office/drawing/2014/main" id="{D5D85B82-C3DB-4163-8232-D4127D400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63613"/>
            <a:ext cx="8077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«Полный» синтаксис подразумевает, что последовательность «предложений» заключается в фигурные скобки, а отдельные предложения отделяются друг от друга точками с запятой. В случае использования «полного» синтаксиса соблюдать отступы не обязательно.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4AD25793-2DC0-41F5-89E1-59C7DA7EC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54864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{ </a:t>
            </a:r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factorial :: Integer -&gt; Integer;</a:t>
            </a:r>
          </a:p>
          <a:p>
            <a:pPr eaLnBrk="1" hangingPunct="1"/>
            <a:r>
              <a:rPr lang="ru-RU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factorial n | n == 0  = 1</a:t>
            </a:r>
          </a:p>
          <a:p>
            <a:pPr eaLnBrk="1" hangingPunct="1"/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           </a:t>
            </a:r>
            <a:r>
              <a:rPr lang="ru-RU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| n &gt; 0   =</a:t>
            </a:r>
          </a:p>
          <a:p>
            <a:pPr eaLnBrk="1" hangingPunct="1"/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n * (factorial (n-1)) }</a:t>
            </a:r>
            <a:endParaRPr lang="ru-RU" altLang="en-US" sz="1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296" name="TextBox 12">
            <a:extLst>
              <a:ext uri="{FF2B5EF4-FFF2-40B4-BE49-F238E27FC236}">
                <a16:creationId xmlns:a16="http://schemas.microsoft.com/office/drawing/2014/main" id="{821C2A83-7211-47AF-8144-0109B6F1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76450"/>
            <a:ext cx="1447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- нет ошибки</a:t>
            </a:r>
          </a:p>
        </p:txBody>
      </p:sp>
      <p:sp>
        <p:nvSpPr>
          <p:cNvPr id="12297" name="TextBox 13">
            <a:extLst>
              <a:ext uri="{FF2B5EF4-FFF2-40B4-BE49-F238E27FC236}">
                <a16:creationId xmlns:a16="http://schemas.microsoft.com/office/drawing/2014/main" id="{9B58E902-BCE4-4581-ACFF-0B042222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67013"/>
            <a:ext cx="8077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В программе можно смешивать полный и краткий синтаксис. Анализатор переключается между ними по следующим правилам:</a:t>
            </a:r>
          </a:p>
        </p:txBody>
      </p:sp>
      <p:sp>
        <p:nvSpPr>
          <p:cNvPr id="12298" name="TextBox 14">
            <a:extLst>
              <a:ext uri="{FF2B5EF4-FFF2-40B4-BE49-F238E27FC236}">
                <a16:creationId xmlns:a16="http://schemas.microsoft.com/office/drawing/2014/main" id="{9B4DD557-429E-4125-A5C9-56C5B95A4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6125"/>
            <a:ext cx="8077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en-US" sz="1400">
                <a:solidFill>
                  <a:srgbClr val="000000"/>
                </a:solidFill>
              </a:rPr>
              <a:t>анализ начинается в режиме полного синтаксиса;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en-US" sz="1400">
                <a:solidFill>
                  <a:srgbClr val="000000"/>
                </a:solidFill>
              </a:rPr>
              <a:t>если там, где нужна открывающая фигурная скобка, ее нет, то она автоматически вставляется, а анализатор переходит в режим краткого синтаксиса;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en-US" sz="1400">
                <a:solidFill>
                  <a:srgbClr val="000000"/>
                </a:solidFill>
              </a:rPr>
              <a:t>если в режиме краткого синтаксиса очередная строка начинается с той же позиции, что и начало всего предложения, то перед ней автоматически вставляется точка с запятой;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en-US" sz="1400">
                <a:solidFill>
                  <a:srgbClr val="000000"/>
                </a:solidFill>
              </a:rPr>
              <a:t>если очередная строка начинается с отступом влево от начала текущего предложения, то вставляется закрывающая фигурная скобка;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en-US" sz="1400">
                <a:solidFill>
                  <a:srgbClr val="000000"/>
                </a:solidFill>
              </a:rPr>
              <a:t>если очередная строка начинается с отступом вправо, то это – продолжение предыдущей строки (ничего не вставляется)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F8950E6-714E-4C1F-957E-6FCB80D3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039F06-DAAA-49A1-8508-6466357901BB}" type="slidenum">
              <a:rPr lang="ru-RU" altLang="en-US">
                <a:latin typeface="Garamond" panose="02020404030301010803" pitchFamily="18" charset="0"/>
              </a:rPr>
              <a:pPr eaLnBrk="1" hangingPunct="1"/>
              <a:t>11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F8E9A27B-7D46-4063-9C49-FED6052D8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Исполнение программ с помощью текстовой подстановки</a:t>
            </a:r>
          </a:p>
        </p:txBody>
      </p:sp>
      <p:sp>
        <p:nvSpPr>
          <p:cNvPr id="13316" name="Text Box 6">
            <a:extLst>
              <a:ext uri="{FF2B5EF4-FFF2-40B4-BE49-F238E27FC236}">
                <a16:creationId xmlns:a16="http://schemas.microsoft.com/office/drawing/2014/main" id="{5C2649A2-B42E-4C00-BFB0-9713EF44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548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1400">
                <a:latin typeface="Lucida Console" panose="020B0609040504020204" pitchFamily="49" charset="0"/>
              </a:rPr>
              <a:t>factorial :: Integer -&gt; Integer</a:t>
            </a:r>
          </a:p>
          <a:p>
            <a:pPr eaLnBrk="1" hangingPunct="1"/>
            <a:r>
              <a:rPr lang="pt-BR" altLang="en-US" sz="1400">
                <a:latin typeface="Lucida Console" panose="020B0609040504020204" pitchFamily="49" charset="0"/>
              </a:rPr>
              <a:t>factorial n | n == 0  = 1</a:t>
            </a:r>
          </a:p>
          <a:p>
            <a:pPr eaLnBrk="1" hangingPunct="1"/>
            <a:r>
              <a:rPr lang="pt-BR" altLang="en-US" sz="1400">
                <a:latin typeface="Lucida Console" panose="020B0609040504020204" pitchFamily="49" charset="0"/>
              </a:rPr>
              <a:t>            | n &gt; 0   = n * (factorial (n-1))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4D618440-AAF3-437F-88FE-6F7332138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54864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1400">
                <a:latin typeface="Lucida Console" panose="020B0609040504020204" pitchFamily="49" charset="0"/>
              </a:rPr>
              <a:t>factorial </a:t>
            </a:r>
            <a:r>
              <a:rPr lang="ru-RU" altLang="en-US" sz="1400">
                <a:latin typeface="Lucida Console" panose="020B0609040504020204" pitchFamily="49" charset="0"/>
              </a:rPr>
              <a:t>3</a:t>
            </a:r>
            <a:endParaRPr lang="pt-BR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3 * (</a:t>
            </a:r>
            <a:r>
              <a:rPr lang="pt-BR" altLang="en-US" sz="1400">
                <a:latin typeface="Lucida Console" panose="020B0609040504020204" pitchFamily="49" charset="0"/>
              </a:rPr>
              <a:t>factorial </a:t>
            </a:r>
            <a:r>
              <a:rPr lang="ru-RU" altLang="en-US" sz="1400">
                <a:latin typeface="Lucida Console" panose="020B0609040504020204" pitchFamily="49" charset="0"/>
              </a:rPr>
              <a:t>(3</a:t>
            </a:r>
            <a:r>
              <a:rPr lang="pt-BR" altLang="en-US" sz="1400">
                <a:latin typeface="Lucida Console" panose="020B0609040504020204" pitchFamily="49" charset="0"/>
              </a:rPr>
              <a:t>-1))</a:t>
            </a:r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3 * (</a:t>
            </a:r>
            <a:r>
              <a:rPr lang="en-US" altLang="en-US" sz="1400">
                <a:latin typeface="Lucida Console" panose="020B0609040504020204" pitchFamily="49" charset="0"/>
              </a:rPr>
              <a:t>factorial</a:t>
            </a:r>
            <a:r>
              <a:rPr lang="ru-RU" altLang="en-US" sz="1400">
                <a:latin typeface="Lucida Console" panose="020B0609040504020204" pitchFamily="49" charset="0"/>
              </a:rPr>
              <a:t> 2)</a:t>
            </a:r>
            <a:endParaRPr lang="en-US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3 * (2 * (factorial (2-1)))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3 * (2 * (factorial 1))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3 * (2 * (1 * (factorial (1-1))))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3 * (2 * (1 * (factorial 0)))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3 * (2 * (1 * 1))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6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3318" name="Text Box 8">
            <a:extLst>
              <a:ext uri="{FF2B5EF4-FFF2-40B4-BE49-F238E27FC236}">
                <a16:creationId xmlns:a16="http://schemas.microsoft.com/office/drawing/2014/main" id="{B4A2C7DD-BBD7-422F-AA3F-638298886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3319" name="Text Box 9">
            <a:extLst>
              <a:ext uri="{FF2B5EF4-FFF2-40B4-BE49-F238E27FC236}">
                <a16:creationId xmlns:a16="http://schemas.microsoft.com/office/drawing/2014/main" id="{B1BC3AFF-AEFD-4A53-BCBE-54035AAD0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AC914974-E9C0-4793-AD8E-B9855309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0BDBE9-EFEB-4F1C-9419-137F3DCAADAF}" type="slidenum">
              <a:rPr lang="ru-RU" altLang="en-US">
                <a:latin typeface="Garamond" panose="02020404030301010803" pitchFamily="18" charset="0"/>
              </a:rPr>
              <a:pPr eaLnBrk="1" hangingPunct="1"/>
              <a:t>12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86E94F69-40DD-46BF-9E49-D5903AAD4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Несколько определений простых арифметических функций</a:t>
            </a: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53518F7F-F159-42B6-9A20-B1E8EF3BF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57AC3C2C-47C2-47DE-94B5-19C8034D6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794DE121-5D01-4BD2-8CAD-4D3E0342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001000" cy="143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-- Вычисление наибольшего общего делителя двух натуральных чисел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gcd              :: Integer -&gt; Integer -&gt; Integer 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gcd m n | m &lt; n  =  gcd n m 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        | n &lt; 0  =  error "gcd: Wrong argument" 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gcd m 0          =  m 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gcd m n          =  gcd n (m `mod` n)</a:t>
            </a:r>
            <a:r>
              <a:rPr lang="ru-RU" altLang="en-US"/>
              <a:t> 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71219D0C-F2C3-4FA4-A349-30960AFBC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8001000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-- Проверка заданного натурального числа на простоту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prime             :: Integer -&gt; Bool 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prime'            :: Integer -&gt; Integer -&gt; Bool 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prime p    | p &lt;= 0          =  error "prime: Non-positive argument"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           | otherwise       =  prime' 2 p 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prime' d p | d * d &gt; p       =  True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           | p `mod` d == 0  =  False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           | otherwise       =  prime' (d+1) p</a:t>
            </a:r>
            <a:r>
              <a:rPr lang="ru-RU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  <p:bldP spid="563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91429E-4AF2-4300-9806-383C4513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B22A95-AECD-4003-98E6-6FA6F5B95799}" type="slidenum">
              <a:rPr lang="ru-RU" altLang="en-US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13</a:t>
            </a:fld>
            <a:endParaRPr lang="ru-RU" altLang="en-US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D8A5D7BD-B38B-44D6-8E78-56A91403F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>
                <a:solidFill>
                  <a:srgbClr val="000000"/>
                </a:solidFill>
              </a:rPr>
              <a:t>Немного о явных и неявных преобразованиях типов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D2EB0190-680C-4AC5-80DE-AE0090AD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>
                <a:solidFill>
                  <a:srgbClr val="000000"/>
                </a:solidFill>
              </a:rPr>
              <a:t>Кубенский А.А. Функциональное программирование.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C4F3172-1607-43B0-8D9D-3D857EC6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>
                <a:solidFill>
                  <a:srgbClr val="000000"/>
                </a:solidFill>
              </a:rPr>
              <a:t>Глава 1. Элементы функционального программирования.</a:t>
            </a:r>
          </a:p>
        </p:txBody>
      </p:sp>
      <p:sp>
        <p:nvSpPr>
          <p:cNvPr id="15366" name="TextBox 7">
            <a:extLst>
              <a:ext uri="{FF2B5EF4-FFF2-40B4-BE49-F238E27FC236}">
                <a16:creationId xmlns:a16="http://schemas.microsoft.com/office/drawing/2014/main" id="{F144E898-1518-4D77-A901-590D1C76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63613"/>
            <a:ext cx="8077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Язык </a:t>
            </a:r>
            <a:r>
              <a:rPr lang="en-US" altLang="en-US" sz="1400">
                <a:solidFill>
                  <a:srgbClr val="000000"/>
                </a:solidFill>
              </a:rPr>
              <a:t>Haskell – </a:t>
            </a:r>
            <a:r>
              <a:rPr lang="ru-RU" altLang="en-US" sz="1400">
                <a:solidFill>
                  <a:srgbClr val="000000"/>
                </a:solidFill>
              </a:rPr>
              <a:t>строго типизированный. Это означает, что во время компиляции тип любого выражения известен и контролируется. Тем не менее, многие функции и операции допускают в качестве аргументов (операндов) значения разных типов.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52EC4-F1CE-41E2-9B02-A45F8141B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792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2 + 5 </a:t>
            </a:r>
            <a:r>
              <a:rPr lang="ru-RU" altLang="en-US" sz="1400">
                <a:solidFill>
                  <a:srgbClr val="000000"/>
                </a:solidFill>
              </a:rPr>
              <a:t>– сложение целых;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8A87E-1DBB-4FE7-B1A8-EB53631AB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92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2.5 + 3.5 </a:t>
            </a:r>
            <a:r>
              <a:rPr lang="ru-RU" altLang="en-US" sz="1400">
                <a:solidFill>
                  <a:srgbClr val="000000"/>
                </a:solidFill>
              </a:rPr>
              <a:t>– сложение вещественных;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E7AB1-B428-4FE1-A2AF-5075A25F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2825"/>
            <a:ext cx="792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2 + 3.5 </a:t>
            </a:r>
            <a:r>
              <a:rPr lang="ru-RU" altLang="en-US" sz="1400" dirty="0">
                <a:solidFill>
                  <a:srgbClr val="000000"/>
                </a:solidFill>
              </a:rPr>
              <a:t>– сложение вещественных (первый операнд рассматривается как вещественное);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D9834-6DD5-4280-BD17-4855E8F2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let n = 2 in n</a:t>
            </a:r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+ 3.5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ru-RU" altLang="en-US" sz="1400" dirty="0">
                <a:solidFill>
                  <a:srgbClr val="000000"/>
                </a:solidFill>
              </a:rPr>
              <a:t>– сложение вещественных (тип первого операнда «выводится» как вещественное);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90EF0-3334-4F39-8A01-204BF91DE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909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let n = 2 :: Int in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fromIntegral</a:t>
            </a:r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n</a:t>
            </a:r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+ 3.5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ru-RU" altLang="en-US" sz="1400" dirty="0">
                <a:solidFill>
                  <a:srgbClr val="000000"/>
                </a:solidFill>
              </a:rPr>
              <a:t>– сложение вещественных (тип первого операнда явно преобразован);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8A9AF-0B75-4708-A933-F59196E09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243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let { a = 2 :: Int; b = 12 :: Integer } in a + b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ru-RU" altLang="en-US" sz="1400" dirty="0">
                <a:solidFill>
                  <a:srgbClr val="000000"/>
                </a:solidFill>
              </a:rPr>
              <a:t>– ошибка (операнды имеют разные типы);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0CA11-C1E1-448B-AA61-624BA6E3B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57525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let n = 2 :: Int in n</a:t>
            </a:r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+ 3.5</a:t>
            </a:r>
            <a:endParaRPr lang="en-US" altLang="en-US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 lang="ru-RU" altLang="en-US" sz="1400" dirty="0">
                <a:solidFill>
                  <a:srgbClr val="000000"/>
                </a:solidFill>
              </a:rPr>
              <a:t>– ошибка (тип первого операнда явно указан как целый);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CF5BB-7322-4383-A4A3-616A4A91E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57725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let { a = 2 :: Int; b = 12 :: Integer } in a</a:t>
            </a:r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+ </a:t>
            </a:r>
            <a:r>
              <a:rPr lang="en-US" alt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fromIntegral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b </a:t>
            </a:r>
            <a:b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ru-RU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ru-RU" altLang="en-US" sz="1400" dirty="0">
                <a:solidFill>
                  <a:srgbClr val="000000"/>
                </a:solidFill>
              </a:rPr>
              <a:t>– сложение коротких целых;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63663-5B8B-40B1-82D3-4088BEC94A9A}"/>
              </a:ext>
            </a:extLst>
          </p:cNvPr>
          <p:cNvSpPr txBox="1"/>
          <p:nvPr/>
        </p:nvSpPr>
        <p:spPr>
          <a:xfrm>
            <a:off x="609600" y="5129213"/>
            <a:ext cx="8077200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rgbClr val="000000"/>
                </a:solidFill>
                <a:latin typeface="Arial" charset="0"/>
              </a:rPr>
              <a:t>Некоторые функции преобразования типов: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rgbClr val="000000"/>
                </a:solidFill>
                <a:latin typeface="Lucida Console" pitchFamily="49" charset="0"/>
              </a:rPr>
              <a:t>fromIntegral</a:t>
            </a:r>
            <a:r>
              <a:rPr lang="en-US" sz="1400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Lucida Console" pitchFamily="49" charset="0"/>
              </a:rPr>
              <a:t>fromRational</a:t>
            </a:r>
            <a:r>
              <a:rPr lang="en-US" sz="1400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Lucida Console" pitchFamily="49" charset="0"/>
              </a:rPr>
              <a:t>fromEnum</a:t>
            </a:r>
            <a:r>
              <a:rPr lang="en-US" sz="1400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Lucida Console" pitchFamily="49" charset="0"/>
              </a:rPr>
              <a:t>toInteger</a:t>
            </a:r>
            <a:r>
              <a:rPr lang="en-US" sz="1400" dirty="0">
                <a:solidFill>
                  <a:srgbClr val="000000"/>
                </a:solidFill>
                <a:latin typeface="Lucida Console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Lucida Console" pitchFamily="49" charset="0"/>
              </a:rPr>
              <a:t>toRational</a:t>
            </a:r>
            <a:r>
              <a:rPr lang="en-US" sz="1400" dirty="0">
                <a:solidFill>
                  <a:srgbClr val="000000"/>
                </a:solidFill>
                <a:latin typeface="Lucida Console" pitchFamily="49" charset="0"/>
              </a:rPr>
              <a:t>,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Lucida Console" pitchFamily="49" charset="0"/>
              </a:rPr>
              <a:t>truncate, round, ceiling, floor</a:t>
            </a:r>
            <a:endParaRPr lang="ru-RU" sz="1400" dirty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28B4C1BE-5633-4AEF-A29E-236070BC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BF4355-E8B4-4FEA-94FF-0C37E212CB19}" type="slidenum">
              <a:rPr lang="ru-RU" altLang="en-US">
                <a:latin typeface="Garamond" panose="02020404030301010803" pitchFamily="18" charset="0"/>
              </a:rPr>
              <a:pPr eaLnBrk="1" hangingPunct="1"/>
              <a:t>14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FA0344F1-A9BB-4A38-B5C1-618BD4F7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Эффективность рекурсивных функций.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7466A120-1599-4D81-8F4E-3A5F7E29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A47A0BE1-90F2-4E5A-A61E-531314D0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556BB846-A427-46BF-B830-97CDD2450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80010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-- Вычисление числа Фибоначчи, заданного порядковым номером</a:t>
            </a:r>
          </a:p>
          <a:p>
            <a:pPr eaLnBrk="1" hangingPunct="1"/>
            <a:r>
              <a:rPr lang="pt-BR" altLang="en-US" sz="1400">
                <a:latin typeface="Lucida Console" panose="020B0609040504020204" pitchFamily="49" charset="0"/>
              </a:rPr>
              <a:t>fib </a:t>
            </a:r>
            <a:r>
              <a:rPr lang="ru-RU" altLang="en-US" sz="1400">
                <a:latin typeface="Lucida Console" panose="020B0609040504020204" pitchFamily="49" charset="0"/>
              </a:rPr>
              <a:t>       </a:t>
            </a:r>
            <a:r>
              <a:rPr lang="pt-BR" altLang="en-US" sz="1400">
                <a:latin typeface="Lucida Console" panose="020B0609040504020204" pitchFamily="49" charset="0"/>
              </a:rPr>
              <a:t>:: Integer -&gt; Integer</a:t>
            </a:r>
          </a:p>
          <a:p>
            <a:pPr eaLnBrk="1" hangingPunct="1"/>
            <a:r>
              <a:rPr lang="pt-BR" altLang="en-US" sz="1400">
                <a:latin typeface="Lucida Console" panose="020B0609040504020204" pitchFamily="49" charset="0"/>
              </a:rPr>
              <a:t>fib 1 </a:t>
            </a:r>
            <a:r>
              <a:rPr lang="ru-RU" altLang="en-US" sz="1400">
                <a:latin typeface="Lucida Console" panose="020B0609040504020204" pitchFamily="49" charset="0"/>
              </a:rPr>
              <a:t>     </a:t>
            </a:r>
            <a:r>
              <a:rPr lang="pt-BR" altLang="en-US" sz="1400">
                <a:latin typeface="Lucida Console" panose="020B0609040504020204" pitchFamily="49" charset="0"/>
              </a:rPr>
              <a:t>= 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pt-BR" altLang="en-US" sz="1400">
                <a:latin typeface="Lucida Console" panose="020B0609040504020204" pitchFamily="49" charset="0"/>
              </a:rPr>
              <a:t>1</a:t>
            </a:r>
          </a:p>
          <a:p>
            <a:pPr eaLnBrk="1" hangingPunct="1"/>
            <a:r>
              <a:rPr lang="pt-BR" altLang="en-US" sz="1400">
                <a:latin typeface="Lucida Console" panose="020B0609040504020204" pitchFamily="49" charset="0"/>
              </a:rPr>
              <a:t>fib 2 </a:t>
            </a:r>
            <a:r>
              <a:rPr lang="ru-RU" altLang="en-US" sz="1400">
                <a:latin typeface="Lucida Console" panose="020B0609040504020204" pitchFamily="49" charset="0"/>
              </a:rPr>
              <a:t>     </a:t>
            </a:r>
            <a:r>
              <a:rPr lang="pt-BR" altLang="en-US" sz="1400">
                <a:latin typeface="Lucida Console" panose="020B0609040504020204" pitchFamily="49" charset="0"/>
              </a:rPr>
              <a:t>= 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pt-BR" altLang="en-US" sz="1400">
                <a:latin typeface="Lucida Console" panose="020B0609040504020204" pitchFamily="49" charset="0"/>
              </a:rPr>
              <a:t>1</a:t>
            </a:r>
          </a:p>
          <a:p>
            <a:pPr eaLnBrk="1" hangingPunct="1"/>
            <a:r>
              <a:rPr lang="pt-BR" altLang="en-US" sz="1400">
                <a:latin typeface="Lucida Console" panose="020B0609040504020204" pitchFamily="49" charset="0"/>
              </a:rPr>
              <a:t>fib n </a:t>
            </a:r>
            <a:r>
              <a:rPr lang="ru-RU" altLang="en-US" sz="1400">
                <a:latin typeface="Lucida Console" panose="020B0609040504020204" pitchFamily="49" charset="0"/>
              </a:rPr>
              <a:t>     </a:t>
            </a:r>
            <a:r>
              <a:rPr lang="pt-BR" altLang="en-US" sz="1400">
                <a:latin typeface="Lucida Console" panose="020B0609040504020204" pitchFamily="49" charset="0"/>
              </a:rPr>
              <a:t>= 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pt-BR" altLang="en-US" sz="1400">
                <a:latin typeface="Lucida Console" panose="020B0609040504020204" pitchFamily="49" charset="0"/>
              </a:rPr>
              <a:t>fib (n-1) + fib (n-2)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5EB01C3F-620D-4EA4-AD89-C21A174E4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80010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1400">
                <a:latin typeface="Lucida Console" panose="020B0609040504020204" pitchFamily="49" charset="0"/>
              </a:rPr>
              <a:t>fib</a:t>
            </a: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6</a:t>
            </a:r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fib 5 + fib 4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(fib 4 + fib 3) + fib 4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((fib 3 + fib 2) + fib 3) + fib 4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(((fib 2 + fib 1) + fib 2) + fib 3) + fib 4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(((1 + 1) + 1) + (fib 2 + fib 1)) + fib 4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(3 + 2) + (fib 3 + fib 2)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(3 + 2) + ((fib 2 + fib 1) + 1)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(3 + 2) + ((1 + 1) + 1)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8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B70B5151-C865-4044-8156-4596A789B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80010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i="1"/>
              <a:t>f</a:t>
            </a:r>
            <a:r>
              <a:rPr lang="en-US" altLang="en-US" sz="1600" baseline="-20000"/>
              <a:t>1</a:t>
            </a:r>
            <a:r>
              <a:rPr lang="en-US" altLang="en-US" sz="1600"/>
              <a:t> = </a:t>
            </a:r>
            <a:r>
              <a:rPr lang="en-US" altLang="en-US" sz="1600" i="1"/>
              <a:t>f</a:t>
            </a:r>
            <a:r>
              <a:rPr lang="en-US" altLang="en-US" sz="1600" baseline="-20000"/>
              <a:t>2</a:t>
            </a:r>
            <a:r>
              <a:rPr lang="en-US" altLang="en-US" sz="1600"/>
              <a:t> = 1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600" i="1"/>
              <a:t>f</a:t>
            </a:r>
            <a:r>
              <a:rPr lang="en-US" altLang="en-US" sz="1600" baseline="-20000"/>
              <a:t>n</a:t>
            </a:r>
            <a:r>
              <a:rPr lang="en-US" altLang="en-US" sz="1600"/>
              <a:t> = </a:t>
            </a:r>
            <a:r>
              <a:rPr lang="en-US" altLang="en-US" sz="1600" i="1"/>
              <a:t>f</a:t>
            </a:r>
            <a:r>
              <a:rPr lang="en-US" altLang="en-US" sz="1600" baseline="-20000"/>
              <a:t>n-1</a:t>
            </a:r>
            <a:r>
              <a:rPr lang="en-US" altLang="en-US" sz="1600"/>
              <a:t> + </a:t>
            </a:r>
            <a:r>
              <a:rPr lang="en-US" altLang="en-US" sz="1600" i="1"/>
              <a:t>f</a:t>
            </a:r>
            <a:r>
              <a:rPr lang="en-US" altLang="en-US" sz="1600" baseline="-20000"/>
              <a:t>n-2</a:t>
            </a:r>
            <a:r>
              <a:rPr lang="en-US" altLang="en-US" sz="1600"/>
              <a:t>        </a:t>
            </a:r>
            <a:r>
              <a:rPr lang="ru-RU" altLang="en-US" sz="1600"/>
              <a:t>при </a:t>
            </a:r>
            <a:r>
              <a:rPr lang="en-US" altLang="en-US" sz="1600"/>
              <a:t>n &gt; 2</a:t>
            </a:r>
            <a:endParaRPr lang="ru-R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71FF5971-4CEB-4598-9A7E-30FDA38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F063DD-4630-459A-B189-7CAAC4D83A4A}" type="slidenum">
              <a:rPr lang="ru-RU" altLang="en-US">
                <a:latin typeface="Garamond" panose="02020404030301010803" pitchFamily="18" charset="0"/>
              </a:rPr>
              <a:pPr eaLnBrk="1" hangingPunct="1"/>
              <a:t>15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6272BBB8-8143-4D9A-867E-67973D6B9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Эффективность рекурсивных функций</a:t>
            </a:r>
            <a:r>
              <a:rPr lang="en-US" altLang="en-US"/>
              <a:t>. </a:t>
            </a:r>
            <a:r>
              <a:rPr lang="ru-RU" altLang="en-US"/>
              <a:t>Концевая рекурсия.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4865F736-DDC4-42D9-80AA-BF9F24D3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6AFCAF7F-6102-4CC5-B788-6272B9E0E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E5B5A7B0-8E3C-4F5D-8C7C-0347547A6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1534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fib   :: Integer -&gt; Integer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fib'  :: Integer -&gt; Integer -&gt; Integer -&gt; Integer -&gt; Integer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fib'  n k fk fk1 | k == n  =  fk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                 | k &lt; n   =  fib' n (k+1) (fk+fk1) fk  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fib 1 = 1</a:t>
            </a:r>
          </a:p>
          <a:p>
            <a:pPr eaLnBrk="1" hangingPunct="1"/>
            <a:r>
              <a:rPr lang="ru-RU" altLang="en-US" sz="1400">
                <a:latin typeface="Lucida Console" panose="020B0609040504020204" pitchFamily="49" charset="0"/>
              </a:rPr>
              <a:t>fib n = fib' n 2 1 1</a:t>
            </a:r>
          </a:p>
          <a:p>
            <a:pPr eaLnBrk="1" hangingPunct="1"/>
            <a:endParaRPr lang="ru-RU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fib 6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fib' 6 2 1 1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fib' 6 3 2 1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fib' 6 4 3 2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fib' 6 5 5 3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fib' 6 6 8 5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8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B5BAA580-447A-4016-89E7-C07DD46F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38100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factorial  :: Integer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factorial 0 = 1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factorial n = n * factorial (n-1)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9EC59488-B128-42B6-87E5-F670EA79C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81534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factorial  :: Integer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factorial' :: Integer -&gt; Integer -&gt; Integer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factorial n = factorial' n 1               -- (factorial' n f) == (f * n!)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factorial' n f | n == 0  =  f</a:t>
            </a:r>
          </a:p>
          <a:p>
            <a:pPr eaLnBrk="1" hangingPunct="1"/>
            <a:r>
              <a:rPr lang="en-US" altLang="en-US" sz="1400">
                <a:latin typeface="Lucida Console" panose="020B0609040504020204" pitchFamily="49" charset="0"/>
              </a:rPr>
              <a:t>               | n &gt; 0   =  factorial' (n-1) (n*f)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B7DECCAE-4424-4201-93BC-6645DD16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A20CF8-2EAA-4CE2-8D9C-2C77305D21AB}" type="slidenum">
              <a:rPr lang="ru-RU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ru-RU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D39F595F-C686-424A-988F-531EA776A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D1A1810A-176D-44E3-9629-7C6F14BD7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 dirty="0"/>
              <a:t>Глава 1. Элементы функционального программирования.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8067EC99-4733-40BE-B359-E8FA28A90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Литература</a:t>
            </a:r>
          </a:p>
        </p:txBody>
      </p:sp>
      <p:sp>
        <p:nvSpPr>
          <p:cNvPr id="17414" name="Text Box 20">
            <a:extLst>
              <a:ext uri="{FF2B5EF4-FFF2-40B4-BE49-F238E27FC236}">
                <a16:creationId xmlns:a16="http://schemas.microsoft.com/office/drawing/2014/main" id="{788960A1-832D-44EA-92C0-526A6146B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 b="1"/>
              <a:t>Основная</a:t>
            </a:r>
          </a:p>
        </p:txBody>
      </p:sp>
      <p:sp>
        <p:nvSpPr>
          <p:cNvPr id="17415" name="Text Box 21">
            <a:extLst>
              <a:ext uri="{FF2B5EF4-FFF2-40B4-BE49-F238E27FC236}">
                <a16:creationId xmlns:a16="http://schemas.microsoft.com/office/drawing/2014/main" id="{F4318BA6-ABD8-40E4-86E8-8ED345331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189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 b="1"/>
              <a:t>Дополнительная</a:t>
            </a:r>
          </a:p>
        </p:txBody>
      </p:sp>
      <p:sp>
        <p:nvSpPr>
          <p:cNvPr id="17416" name="Text Box 23">
            <a:extLst>
              <a:ext uri="{FF2B5EF4-FFF2-40B4-BE49-F238E27FC236}">
                <a16:creationId xmlns:a16="http://schemas.microsoft.com/office/drawing/2014/main" id="{2EA508AA-A875-43EE-B8ED-A7AF5FF77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230313"/>
            <a:ext cx="6849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en-US" sz="1400" dirty="0"/>
              <a:t>М. Липовача. Изучай Haskell во имя добра! Издательство: ДМК Пресс, 2012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en-US" sz="1400" dirty="0"/>
              <a:t>А. Кубенский. Функциональное программирование</a:t>
            </a:r>
            <a:r>
              <a:rPr lang="en-US" altLang="en-US" sz="1400" dirty="0"/>
              <a:t>.</a:t>
            </a:r>
            <a:r>
              <a:rPr lang="ru-RU" altLang="en-US" sz="1400" dirty="0"/>
              <a:t> М.: Юрайт, 2019.</a:t>
            </a:r>
          </a:p>
        </p:txBody>
      </p:sp>
      <p:sp>
        <p:nvSpPr>
          <p:cNvPr id="17417" name="Text Box 24">
            <a:extLst>
              <a:ext uri="{FF2B5EF4-FFF2-40B4-BE49-F238E27FC236}">
                <a16:creationId xmlns:a16="http://schemas.microsoft.com/office/drawing/2014/main" id="{B99C8A48-4BA1-4113-A597-F83D38BA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220913"/>
            <a:ext cx="721062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en-US" sz="1400" dirty="0"/>
              <a:t>А. Филд, П. Харрисон. Функциональное программирование. М.: Мир, 1993.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en-US" sz="1400" dirty="0"/>
              <a:t>П. Хендерсон. Функциональное программирование. Применение и реализация.</a:t>
            </a:r>
            <a:br>
              <a:rPr lang="ru-RU" altLang="en-US" sz="1400" dirty="0"/>
            </a:br>
            <a:r>
              <a:rPr lang="ru-RU" altLang="en-US" sz="1400" dirty="0"/>
              <a:t>М.: Мир, 1983.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en-US" sz="1400" dirty="0"/>
              <a:t>Пол Хьюдак, Джон Петерсон, Джозеф Фасел. Мягкое введение в Haskell.</a:t>
            </a:r>
            <a:br>
              <a:rPr lang="ru-RU" altLang="en-US" sz="1400" dirty="0"/>
            </a:br>
            <a:r>
              <a:rPr lang="ru-RU" altLang="en-US" sz="1400" dirty="0"/>
              <a:t>RSDN Magazin, 2006 № 4 и 2007 № 1</a:t>
            </a:r>
            <a:br>
              <a:rPr lang="ru-RU" altLang="en-US" sz="1400" dirty="0"/>
            </a:br>
            <a:r>
              <a:rPr lang="ru-RU" altLang="en-US" sz="1400" dirty="0"/>
              <a:t>(</a:t>
            </a:r>
            <a:r>
              <a:rPr lang="ru-RU" altLang="en-US" sz="1400" dirty="0">
                <a:latin typeface="Lucida Console" panose="020B0609040504020204" pitchFamily="49" charset="0"/>
              </a:rPr>
              <a:t>http://rsdn.ru/article/haskell/haskell_part1.xml</a:t>
            </a:r>
            <a:r>
              <a:rPr lang="ru-RU" altLang="en-US" sz="1400" dirty="0"/>
              <a:t>,</a:t>
            </a:r>
            <a:br>
              <a:rPr lang="ru-RU" altLang="en-US" sz="1400" dirty="0"/>
            </a:br>
            <a:r>
              <a:rPr lang="ru-RU" altLang="en-US" sz="1400" dirty="0"/>
              <a:t> </a:t>
            </a:r>
            <a:r>
              <a:rPr lang="ru-RU" altLang="en-US" sz="1400" dirty="0">
                <a:latin typeface="Lucida Console" panose="020B0609040504020204" pitchFamily="49" charset="0"/>
              </a:rPr>
              <a:t>http://rsdn.ru/article/haskell/haskell_part2.xml</a:t>
            </a:r>
            <a:r>
              <a:rPr lang="ru-RU" altLang="en-US" sz="1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en-US" sz="1400" dirty="0"/>
              <a:t>Р. В. Душкин Функциональное программирование на языке Haskell (+ CD-ROM)</a:t>
            </a:r>
            <a:br>
              <a:rPr lang="ru-RU" altLang="en-US" sz="1400" dirty="0"/>
            </a:br>
            <a:r>
              <a:rPr lang="ru-RU" altLang="en-US" sz="1400" dirty="0"/>
              <a:t>Издательство: ДМК Пресс, 2007 г., Мягкая обложка, 608 стр.</a:t>
            </a:r>
            <a:endParaRPr lang="en-US" altLang="en-US" sz="1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1400" dirty="0"/>
              <a:t>https://www.haskell.org/documentation/</a:t>
            </a:r>
            <a:endParaRPr lang="ru-RU" altLang="en-US" sz="1400" dirty="0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333ABEE8-8BC7-4EF1-806E-334665E3F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7710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/>
              <a:t>Скачать систему программирования </a:t>
            </a:r>
            <a:r>
              <a:rPr lang="en-US" altLang="en-US" sz="1800" i="1" dirty="0"/>
              <a:t>Haskell Platform </a:t>
            </a:r>
            <a:r>
              <a:rPr lang="ru-RU" altLang="en-US" sz="1800" dirty="0"/>
              <a:t>можно отсюда:</a:t>
            </a: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4BF69CD2-82BC-4F6C-8A86-72FEA33AA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105400"/>
            <a:ext cx="7058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400" dirty="0">
                <a:solidFill>
                  <a:srgbClr val="002060"/>
                </a:solidFill>
                <a:latin typeface="Lucida Console" panose="020B0609040504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https://www.haskell.org/downloads/#platform</a:t>
            </a:r>
            <a:r>
              <a:rPr lang="en-US" altLang="en-US" sz="1400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latin typeface="Lucida Console" panose="020B0609040504020204" pitchFamily="49" charset="0"/>
              </a:rPr>
              <a:t>– </a:t>
            </a:r>
            <a:r>
              <a:rPr lang="ru-RU" altLang="en-US" sz="1400" dirty="0">
                <a:latin typeface="Lucida Console" panose="020B0609040504020204" pitchFamily="49" charset="0"/>
              </a:rPr>
              <a:t>последняя версия</a:t>
            </a:r>
            <a:endParaRPr lang="en-US" altLang="en-US" sz="1400" dirty="0">
              <a:latin typeface="Lucida Console" panose="020B0609040504020204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400" dirty="0">
                <a:solidFill>
                  <a:srgbClr val="002060"/>
                </a:solidFill>
                <a:latin typeface="Lucida Console" panose="020B060904050402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https://www.haskell.org/platform/prior.html</a:t>
            </a:r>
            <a:r>
              <a:rPr lang="ru-RU" altLang="en-US" sz="1400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ru-RU" altLang="en-US" sz="1400" dirty="0">
                <a:latin typeface="Lucida Console" panose="020B0609040504020204" pitchFamily="49" charset="0"/>
              </a:rPr>
              <a:t>- версии прошлых лет</a:t>
            </a:r>
            <a:endParaRPr lang="en-US" altLang="en-US" sz="1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88FE059C-BADB-48D6-BA14-48303A60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7D7A6A7-76B4-4D7D-8D26-01405580EC0D}" type="slidenum">
              <a:rPr lang="ru-RU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ru-RU" altLang="en-US" sz="1200">
              <a:latin typeface="Garamond" panose="02020404030301010803" pitchFamily="18" charset="0"/>
            </a:endParaRPr>
          </a:p>
        </p:txBody>
      </p:sp>
      <p:sp>
        <p:nvSpPr>
          <p:cNvPr id="8195" name="Text Box 12">
            <a:extLst>
              <a:ext uri="{FF2B5EF4-FFF2-40B4-BE49-F238E27FC236}">
                <a16:creationId xmlns:a16="http://schemas.microsoft.com/office/drawing/2014/main" id="{BA39D368-F59D-4A00-A950-00BA180FC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15">
            <a:extLst>
              <a:ext uri="{FF2B5EF4-FFF2-40B4-BE49-F238E27FC236}">
                <a16:creationId xmlns:a16="http://schemas.microsoft.com/office/drawing/2014/main" id="{0DE78B43-77F7-4699-B8D9-CC9E53BA1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8197" name="Text Box 17">
            <a:extLst>
              <a:ext uri="{FF2B5EF4-FFF2-40B4-BE49-F238E27FC236}">
                <a16:creationId xmlns:a16="http://schemas.microsoft.com/office/drawing/2014/main" id="{8FECA37C-5E7B-4E0C-B712-50E0628E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0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/>
              <a:t>Глава 1. Элементы функционального программирования</a:t>
            </a:r>
          </a:p>
        </p:txBody>
      </p:sp>
      <p:sp>
        <p:nvSpPr>
          <p:cNvPr id="2066" name="Text Box 18">
            <a:extLst>
              <a:ext uri="{FF2B5EF4-FFF2-40B4-BE49-F238E27FC236}">
                <a16:creationId xmlns:a16="http://schemas.microsoft.com/office/drawing/2014/main" id="{F6CADBC0-F864-4A6B-85DB-EE28C0C68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7162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ru-RU" altLang="en-US" sz="1400"/>
              <a:t>  Архитектура фон Неймана диктует стиль программирования?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ru-RU" altLang="en-US" sz="1400"/>
              <a:t>  Средства программирования: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en-US" sz="1200"/>
              <a:t> Арифметические и логические операции;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en-US" sz="1200"/>
              <a:t> Присваивания;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en-US" sz="1200"/>
              <a:t> Последовательное исполнение шагов алгоритма;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en-US" sz="1200"/>
              <a:t> Управление (управляющие конструкции);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en-US" sz="1200"/>
              <a:t> Процедуры и функции;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en-US" sz="1200"/>
              <a:t> Модули, исключительные ситуации, структуры данных,...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ru-RU" altLang="en-US" sz="1400"/>
              <a:t>  Программа: описание процесса (алгоритма) или «черный ящик»?</a:t>
            </a: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1AD10F5E-355E-44EB-8D33-F6D273B6F98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886200"/>
            <a:ext cx="2743200" cy="2179638"/>
            <a:chOff x="960" y="2448"/>
            <a:chExt cx="1728" cy="1373"/>
          </a:xfrm>
        </p:grpSpPr>
        <p:sp>
          <p:nvSpPr>
            <p:cNvPr id="8208" name="AutoShape 30">
              <a:extLst>
                <a:ext uri="{FF2B5EF4-FFF2-40B4-BE49-F238E27FC236}">
                  <a16:creationId xmlns:a16="http://schemas.microsoft.com/office/drawing/2014/main" id="{7796C591-7169-4E74-842C-23AC03A88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48"/>
              <a:ext cx="816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/>
                <a:t>Действие</a:t>
              </a:r>
            </a:p>
          </p:txBody>
        </p:sp>
        <p:sp>
          <p:nvSpPr>
            <p:cNvPr id="8209" name="AutoShape 31">
              <a:extLst>
                <a:ext uri="{FF2B5EF4-FFF2-40B4-BE49-F238E27FC236}">
                  <a16:creationId xmlns:a16="http://schemas.microsoft.com/office/drawing/2014/main" id="{F383643A-F74F-4082-A5B5-7A242B86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84"/>
              <a:ext cx="912" cy="28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/>
                <a:t>Выбор</a:t>
              </a:r>
            </a:p>
          </p:txBody>
        </p:sp>
        <p:sp>
          <p:nvSpPr>
            <p:cNvPr id="8210" name="AutoShape 32">
              <a:extLst>
                <a:ext uri="{FF2B5EF4-FFF2-40B4-BE49-F238E27FC236}">
                  <a16:creationId xmlns:a16="http://schemas.microsoft.com/office/drawing/2014/main" id="{31F751A5-A8B3-4C3D-A555-DF8B513D9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816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/>
                <a:t>Если «да»</a:t>
              </a:r>
            </a:p>
          </p:txBody>
        </p:sp>
        <p:cxnSp>
          <p:nvCxnSpPr>
            <p:cNvPr id="8211" name="AutoShape 33">
              <a:extLst>
                <a:ext uri="{FF2B5EF4-FFF2-40B4-BE49-F238E27FC236}">
                  <a16:creationId xmlns:a16="http://schemas.microsoft.com/office/drawing/2014/main" id="{3BF5CA20-3D4A-491B-B676-9B38028A8172}"/>
                </a:ext>
              </a:extLst>
            </p:cNvPr>
            <p:cNvCxnSpPr>
              <a:cxnSpLocks noChangeShapeType="1"/>
              <a:stCxn id="8208" idx="2"/>
              <a:endCxn id="8209" idx="0"/>
            </p:cNvCxnSpPr>
            <p:nvPr/>
          </p:nvCxnSpPr>
          <p:spPr bwMode="auto">
            <a:xfrm>
              <a:off x="1416" y="2640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34">
              <a:extLst>
                <a:ext uri="{FF2B5EF4-FFF2-40B4-BE49-F238E27FC236}">
                  <a16:creationId xmlns:a16="http://schemas.microsoft.com/office/drawing/2014/main" id="{FF4ED880-2D78-4AE5-8828-710D7C8A46F2}"/>
                </a:ext>
              </a:extLst>
            </p:cNvPr>
            <p:cNvCxnSpPr>
              <a:cxnSpLocks noChangeShapeType="1"/>
              <a:stCxn id="8209" idx="2"/>
              <a:endCxn id="8210" idx="0"/>
            </p:cNvCxnSpPr>
            <p:nvPr/>
          </p:nvCxnSpPr>
          <p:spPr bwMode="auto">
            <a:xfrm>
              <a:off x="1416" y="307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3" name="AutoShape 35">
              <a:extLst>
                <a:ext uri="{FF2B5EF4-FFF2-40B4-BE49-F238E27FC236}">
                  <a16:creationId xmlns:a16="http://schemas.microsoft.com/office/drawing/2014/main" id="{F663DBEE-04E2-4B02-A85B-2290B6734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168"/>
              <a:ext cx="720" cy="19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/>
                <a:t>Если «нет»</a:t>
              </a:r>
            </a:p>
          </p:txBody>
        </p:sp>
        <p:cxnSp>
          <p:nvCxnSpPr>
            <p:cNvPr id="8214" name="AutoShape 36">
              <a:extLst>
                <a:ext uri="{FF2B5EF4-FFF2-40B4-BE49-F238E27FC236}">
                  <a16:creationId xmlns:a16="http://schemas.microsoft.com/office/drawing/2014/main" id="{55321B8D-98AE-4B64-8D01-F56DADE9AE1F}"/>
                </a:ext>
              </a:extLst>
            </p:cNvPr>
            <p:cNvCxnSpPr>
              <a:cxnSpLocks noChangeShapeType="1"/>
              <a:stCxn id="8209" idx="3"/>
              <a:endCxn id="8213" idx="0"/>
            </p:cNvCxnSpPr>
            <p:nvPr/>
          </p:nvCxnSpPr>
          <p:spPr bwMode="auto">
            <a:xfrm>
              <a:off x="1872" y="2928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AutoShape 37">
              <a:extLst>
                <a:ext uri="{FF2B5EF4-FFF2-40B4-BE49-F238E27FC236}">
                  <a16:creationId xmlns:a16="http://schemas.microsoft.com/office/drawing/2014/main" id="{5CE9C253-D2D6-41F7-B266-3FFC72B71F4E}"/>
                </a:ext>
              </a:extLst>
            </p:cNvPr>
            <p:cNvCxnSpPr>
              <a:cxnSpLocks noChangeShapeType="1"/>
              <a:stCxn id="8210" idx="2"/>
              <a:endCxn id="8209" idx="0"/>
            </p:cNvCxnSpPr>
            <p:nvPr/>
          </p:nvCxnSpPr>
          <p:spPr bwMode="auto">
            <a:xfrm rot="5400000" flipH="1" flipV="1">
              <a:off x="1129" y="3071"/>
              <a:ext cx="576" cy="1"/>
            </a:xfrm>
            <a:prstGeom prst="bentConnector5">
              <a:avLst>
                <a:gd name="adj1" fmla="val -25000"/>
                <a:gd name="adj2" fmla="val -63200014"/>
                <a:gd name="adj3" fmla="val 11388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AutoShape 39">
              <a:extLst>
                <a:ext uri="{FF2B5EF4-FFF2-40B4-BE49-F238E27FC236}">
                  <a16:creationId xmlns:a16="http://schemas.microsoft.com/office/drawing/2014/main" id="{32A2F062-E3DD-4D8B-B8D1-A98F64BB8685}"/>
                </a:ext>
              </a:extLst>
            </p:cNvPr>
            <p:cNvCxnSpPr>
              <a:cxnSpLocks noChangeShapeType="1"/>
              <a:stCxn id="8213" idx="2"/>
              <a:endCxn id="8217" idx="0"/>
            </p:cNvCxnSpPr>
            <p:nvPr/>
          </p:nvCxnSpPr>
          <p:spPr bwMode="auto">
            <a:xfrm>
              <a:off x="2328" y="3360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7" name="AutoShape 40">
              <a:extLst>
                <a:ext uri="{FF2B5EF4-FFF2-40B4-BE49-F238E27FC236}">
                  <a16:creationId xmlns:a16="http://schemas.microsoft.com/office/drawing/2014/main" id="{5946F4D5-26F2-47DB-A87A-43DDE37A2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504"/>
              <a:ext cx="144" cy="192"/>
            </a:xfrm>
            <a:prstGeom prst="flowChartOffpage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18" name="Text Box 41">
              <a:extLst>
                <a:ext uri="{FF2B5EF4-FFF2-40B4-BE49-F238E27FC236}">
                  <a16:creationId xmlns:a16="http://schemas.microsoft.com/office/drawing/2014/main" id="{D04F6567-6516-466D-A7EB-8D23B8B02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648"/>
              <a:ext cx="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1200" i="1"/>
                <a:t>Алгоритм</a:t>
              </a:r>
            </a:p>
          </p:txBody>
        </p:sp>
      </p:grpSp>
      <p:grpSp>
        <p:nvGrpSpPr>
          <p:cNvPr id="3" name="Group 50">
            <a:extLst>
              <a:ext uri="{FF2B5EF4-FFF2-40B4-BE49-F238E27FC236}">
                <a16:creationId xmlns:a16="http://schemas.microsoft.com/office/drawing/2014/main" id="{E79A1AB7-AB09-4DC5-A22E-D4659D9F1D2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343400"/>
            <a:ext cx="3657600" cy="1189038"/>
            <a:chOff x="2928" y="2736"/>
            <a:chExt cx="2304" cy="749"/>
          </a:xfrm>
        </p:grpSpPr>
        <p:sp>
          <p:nvSpPr>
            <p:cNvPr id="8202" name="AutoShape 42">
              <a:extLst>
                <a:ext uri="{FF2B5EF4-FFF2-40B4-BE49-F238E27FC236}">
                  <a16:creationId xmlns:a16="http://schemas.microsoft.com/office/drawing/2014/main" id="{8B5E08D2-462C-4FEE-89D2-9C1F4D84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84"/>
              <a:ext cx="1200" cy="288"/>
            </a:xfrm>
            <a:prstGeom prst="flowChartPredefined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400"/>
                <a:t>«Черный ящик»</a:t>
              </a:r>
            </a:p>
          </p:txBody>
        </p:sp>
        <p:sp>
          <p:nvSpPr>
            <p:cNvPr id="8203" name="AutoShape 43">
              <a:extLst>
                <a:ext uri="{FF2B5EF4-FFF2-40B4-BE49-F238E27FC236}">
                  <a16:creationId xmlns:a16="http://schemas.microsoft.com/office/drawing/2014/main" id="{56F7D938-E0D6-4BBF-BCF2-6AFF83D7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80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04" name="AutoShape 44">
              <a:extLst>
                <a:ext uri="{FF2B5EF4-FFF2-40B4-BE49-F238E27FC236}">
                  <a16:creationId xmlns:a16="http://schemas.microsoft.com/office/drawing/2014/main" id="{CC91D6C7-04A4-4D06-94E9-831DDB2B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880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05" name="Text Box 45">
              <a:extLst>
                <a:ext uri="{FF2B5EF4-FFF2-40B4-BE49-F238E27FC236}">
                  <a16:creationId xmlns:a16="http://schemas.microsoft.com/office/drawing/2014/main" id="{655BE5C5-E4AE-427F-A3CB-8B8D7CF15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1200" i="1"/>
                <a:t>Вход</a:t>
              </a:r>
            </a:p>
          </p:txBody>
        </p:sp>
        <p:sp>
          <p:nvSpPr>
            <p:cNvPr id="8206" name="Text Box 46">
              <a:extLst>
                <a:ext uri="{FF2B5EF4-FFF2-40B4-BE49-F238E27FC236}">
                  <a16:creationId xmlns:a16="http://schemas.microsoft.com/office/drawing/2014/main" id="{0E68E4A2-8089-4A5F-8815-607DCD6C5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7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1200" i="1"/>
                <a:t>Выход</a:t>
              </a:r>
            </a:p>
          </p:txBody>
        </p:sp>
        <p:sp>
          <p:nvSpPr>
            <p:cNvPr id="8207" name="Text Box 47">
              <a:extLst>
                <a:ext uri="{FF2B5EF4-FFF2-40B4-BE49-F238E27FC236}">
                  <a16:creationId xmlns:a16="http://schemas.microsoft.com/office/drawing/2014/main" id="{08034946-57A5-4B31-B555-6AB7ABAB1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en-US" sz="1200" i="1"/>
                <a:t>Функция</a:t>
              </a:r>
            </a:p>
          </p:txBody>
        </p:sp>
      </p:grpSp>
      <p:sp>
        <p:nvSpPr>
          <p:cNvPr id="8201" name="Text Box 48">
            <a:extLst>
              <a:ext uri="{FF2B5EF4-FFF2-40B4-BE49-F238E27FC236}">
                <a16:creationId xmlns:a16="http://schemas.microsoft.com/office/drawing/2014/main" id="{22B8AD55-94C1-46F2-B065-C8017283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/>
              <a:t>Введение в функциональное программирование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88FE059C-BADB-48D6-BA14-48303A60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7D7A6A7-76B4-4D7D-8D26-01405580EC0D}" type="slidenum">
              <a:rPr lang="ru-RU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ru-RU" altLang="en-US" sz="1200">
              <a:latin typeface="Garamond" panose="02020404030301010803" pitchFamily="18" charset="0"/>
            </a:endParaRPr>
          </a:p>
        </p:txBody>
      </p:sp>
      <p:sp>
        <p:nvSpPr>
          <p:cNvPr id="8195" name="Text Box 12">
            <a:extLst>
              <a:ext uri="{FF2B5EF4-FFF2-40B4-BE49-F238E27FC236}">
                <a16:creationId xmlns:a16="http://schemas.microsoft.com/office/drawing/2014/main" id="{BA39D368-F59D-4A00-A950-00BA180FC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15">
            <a:extLst>
              <a:ext uri="{FF2B5EF4-FFF2-40B4-BE49-F238E27FC236}">
                <a16:creationId xmlns:a16="http://schemas.microsoft.com/office/drawing/2014/main" id="{0DE78B43-77F7-4699-B8D9-CC9E53BA1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2066" name="Text Box 18">
            <a:extLst>
              <a:ext uri="{FF2B5EF4-FFF2-40B4-BE49-F238E27FC236}">
                <a16:creationId xmlns:a16="http://schemas.microsoft.com/office/drawing/2014/main" id="{F6CADBC0-F864-4A6B-85DB-EE28C0C68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14400"/>
            <a:ext cx="8255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ru-RU" altLang="en-US" sz="1400" dirty="0"/>
              <a:t>Стиль программирования, основанный на архитектуре фон Неймана, имеет ряд недостатков, особенно в современных условиях, когда добиться улучшения производительности процессоров почти невозможно без увеличения числа «ядер» – независимо работающих процессоров.</a:t>
            </a:r>
          </a:p>
        </p:txBody>
      </p:sp>
      <p:sp>
        <p:nvSpPr>
          <p:cNvPr id="8201" name="Text Box 48">
            <a:extLst>
              <a:ext uri="{FF2B5EF4-FFF2-40B4-BE49-F238E27FC236}">
                <a16:creationId xmlns:a16="http://schemas.microsoft.com/office/drawing/2014/main" id="{22B8AD55-94C1-46F2-B065-C8017283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780"/>
            <a:ext cx="7696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/>
              <a:t>Отличия функционального стиля программирования от процедурного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F17DB93E-B450-4FFE-94CF-F46CA825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791285"/>
            <a:ext cx="8255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ru-RU" altLang="en-US" sz="1400" dirty="0"/>
              <a:t>Отсюда:</a:t>
            </a:r>
          </a:p>
          <a:p>
            <a:pPr marL="285750" indent="-28575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ru-RU" altLang="en-US" sz="1400" dirty="0"/>
              <a:t>Параллельное вычисление независимых значений крайне затруднено; необходимо использовать специальные средства «распараллеливания и синхронизации».</a:t>
            </a:r>
          </a:p>
          <a:p>
            <a:pPr marL="285750" indent="-28575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ru-RU" altLang="en-US" sz="1400" dirty="0"/>
              <a:t>Поскольку функции обладают свойством менять внешний контекст («</a:t>
            </a:r>
            <a:r>
              <a:rPr lang="en-US" altLang="en-US" sz="1400" dirty="0"/>
              <a:t>side effect</a:t>
            </a:r>
            <a:r>
              <a:rPr lang="ru-RU" altLang="en-US" sz="1400" dirty="0"/>
              <a:t>»)</a:t>
            </a:r>
            <a:r>
              <a:rPr lang="en-US" altLang="en-US" sz="1400" dirty="0"/>
              <a:t>, </a:t>
            </a:r>
            <a:r>
              <a:rPr lang="ru-RU" altLang="en-US" sz="1400" dirty="0"/>
              <a:t>то работа с функциональными объектами ограничена.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279AAFBC-73C1-4C9D-86EB-E7673799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314501"/>
            <a:ext cx="8255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ru-RU" altLang="en-US" sz="1400" dirty="0"/>
              <a:t>При использовании функционального стиля мы отказываемся от переменных в классическом понимании. Функции становятся «чистыми», описанные выше проблемы исчезают, возникают некоторые дополнительные преимущества, которые мы обсудим позже.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DB78C1B9-FA2C-44D9-BAB0-49DFEF7E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9" y="4191386"/>
            <a:ext cx="8255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ru-RU" altLang="en-US" sz="1400" dirty="0"/>
              <a:t>Недостатки и проблемы использования функционального стиля программирования:</a:t>
            </a:r>
          </a:p>
          <a:p>
            <a:pPr marL="285750" indent="-28575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ru-RU" altLang="en-US" sz="1400" dirty="0"/>
              <a:t>Невозможно использовать такой важный (и очень привычный!) инструмент программирования, как циклы. Вместо этого используем рекурсивные функции.</a:t>
            </a:r>
          </a:p>
          <a:p>
            <a:pPr marL="285750" indent="-285750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ru-RU" altLang="en-US" sz="1400" dirty="0"/>
              <a:t>В реальной жизни невозможно отказаться от «изменения среды», хотя бы при вводе-выводе. Это влечет за собой необходимость жесткого разделения «функционального» и «процедурного» миров в реально работающих программах и системах.</a:t>
            </a:r>
          </a:p>
        </p:txBody>
      </p:sp>
    </p:spTree>
    <p:extLst>
      <p:ext uri="{BB962C8B-B14F-4D97-AF65-F5344CB8AC3E}">
        <p14:creationId xmlns:p14="http://schemas.microsoft.com/office/powerpoint/2010/main" val="176232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7726C59B-3D4B-4007-A00B-8D29634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8366A7-625F-4A82-BE81-2E664956BC0F}" type="slidenum">
              <a:rPr lang="ru-RU" altLang="en-US">
                <a:latin typeface="Garamond" panose="02020404030301010803" pitchFamily="18" charset="0"/>
              </a:rPr>
              <a:pPr eaLnBrk="1" hangingPunct="1"/>
              <a:t>5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6FA0505D-61C5-404E-8147-C1349AC84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699D4277-0854-4471-B0A0-5125723FF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</a:t>
            </a:r>
            <a:r>
              <a:rPr lang="en-US" altLang="en-US" sz="1200" i="1"/>
              <a:t>1</a:t>
            </a:r>
            <a:r>
              <a:rPr lang="ru-RU" altLang="en-US" sz="1200" i="1"/>
              <a:t>. Элементы функционального программирования.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3A68904C-7220-45DD-9234-362C70E21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dirty="0"/>
              <a:t>Введение в язык </a:t>
            </a:r>
            <a:r>
              <a:rPr lang="en-US" altLang="en-US" i="1" dirty="0"/>
              <a:t>Haskell</a:t>
            </a:r>
            <a:endParaRPr lang="ru-RU" altLang="en-US" dirty="0"/>
          </a:p>
        </p:txBody>
      </p:sp>
      <p:sp>
        <p:nvSpPr>
          <p:cNvPr id="7174" name="Text Box 5">
            <a:extLst>
              <a:ext uri="{FF2B5EF4-FFF2-40B4-BE49-F238E27FC236}">
                <a16:creationId xmlns:a16="http://schemas.microsoft.com/office/drawing/2014/main" id="{C695B81D-1957-4EC4-9DB6-67C3AEDAA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358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600"/>
              <a:t>История языка </a:t>
            </a:r>
            <a:r>
              <a:rPr lang="en-US" altLang="en-US" sz="1600" i="1"/>
              <a:t>Haskell</a:t>
            </a:r>
            <a:endParaRPr lang="ru-RU" altLang="en-US" sz="1600"/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547D0F13-9F4B-4398-8026-D6221A942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1400"/>
              <a:t> 1960: John McCarthy, LISP – </a:t>
            </a:r>
            <a:r>
              <a:rPr lang="ru-RU" altLang="en-US" sz="1400"/>
              <a:t>первый функциональный язык программирования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61CA70A5-906C-45E2-8F83-27D103FD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33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1400"/>
              <a:t> 19</a:t>
            </a:r>
            <a:r>
              <a:rPr lang="ru-RU" altLang="en-US" sz="1400"/>
              <a:t>78</a:t>
            </a:r>
            <a:r>
              <a:rPr lang="en-US" altLang="en-US" sz="1400"/>
              <a:t>: John Backus, FP – </a:t>
            </a:r>
            <a:r>
              <a:rPr lang="ru-RU" altLang="en-US" sz="1400"/>
              <a:t>система комбинаторного программирования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AFFB3A20-A724-4B92-88CE-AAB0D12C7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1400"/>
              <a:t> </a:t>
            </a:r>
            <a:r>
              <a:rPr lang="ru-RU" altLang="en-US" sz="1400"/>
              <a:t>конец </a:t>
            </a:r>
            <a:r>
              <a:rPr lang="en-US" altLang="en-US" sz="1400"/>
              <a:t>19</a:t>
            </a:r>
            <a:r>
              <a:rPr lang="ru-RU" altLang="en-US" sz="1400"/>
              <a:t>7</a:t>
            </a:r>
            <a:r>
              <a:rPr lang="en-US" altLang="en-US" sz="1400"/>
              <a:t>0</a:t>
            </a:r>
            <a:r>
              <a:rPr lang="ru-RU" altLang="en-US" sz="1400"/>
              <a:t>-х</a:t>
            </a:r>
            <a:r>
              <a:rPr lang="en-US" altLang="en-US" sz="1400"/>
              <a:t>: Edinburgh univ., ML – meta-language</a:t>
            </a:r>
            <a:endParaRPr lang="ru-RU" altLang="en-US" sz="1400"/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4594E0C2-1AC8-494A-A8B8-72E48ED19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1400"/>
              <a:t> 1985</a:t>
            </a:r>
            <a:r>
              <a:rPr lang="ru-RU" altLang="en-US" sz="1400"/>
              <a:t>-</a:t>
            </a:r>
            <a:r>
              <a:rPr lang="en-US" altLang="en-US" sz="1400"/>
              <a:t>1986: </a:t>
            </a:r>
            <a:r>
              <a:rPr lang="ru-RU" altLang="en-US" sz="1400"/>
              <a:t>David Turner</a:t>
            </a:r>
            <a:r>
              <a:rPr lang="en-US" altLang="en-US" sz="1400"/>
              <a:t>, Miranda – </a:t>
            </a:r>
            <a:r>
              <a:rPr lang="ru-RU" altLang="en-US" sz="1400"/>
              <a:t>функциональный язык с «ленивыми» вычислениями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C73B50B9-A96D-40D9-965F-CBE450FC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ru-RU" altLang="en-US" sz="1400"/>
              <a:t> начало 1930-х</a:t>
            </a:r>
            <a:r>
              <a:rPr lang="en-US" altLang="en-US" sz="1400"/>
              <a:t>: Church, </a:t>
            </a:r>
            <a:r>
              <a:rPr lang="ru-RU" altLang="en-US" sz="1400"/>
              <a:t>формализация функций в </a:t>
            </a:r>
            <a:r>
              <a:rPr lang="el-GR" altLang="en-US" sz="1400">
                <a:cs typeface="Arial" panose="020B0604020202020204" pitchFamily="34" charset="0"/>
              </a:rPr>
              <a:t>λ</a:t>
            </a:r>
            <a:r>
              <a:rPr lang="ru-RU" altLang="en-US" sz="1400">
                <a:cs typeface="Arial" panose="020B0604020202020204" pitchFamily="34" charset="0"/>
              </a:rPr>
              <a:t>-исчислении</a:t>
            </a:r>
            <a:endParaRPr lang="el-GR" altLang="en-US" sz="1400">
              <a:cs typeface="Arial" panose="020B0604020202020204" pitchFamily="34" charset="0"/>
            </a:endParaRP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D66AA671-C103-4131-B82D-6469A39A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ru-RU" altLang="en-US" sz="1400"/>
              <a:t> </a:t>
            </a:r>
            <a:r>
              <a:rPr lang="en-US" altLang="en-US" sz="1400"/>
              <a:t>19</a:t>
            </a:r>
            <a:r>
              <a:rPr lang="ru-RU" altLang="en-US" sz="1400"/>
              <a:t>90</a:t>
            </a:r>
            <a:r>
              <a:rPr lang="en-US" altLang="en-US" sz="1400"/>
              <a:t>: Ericsson, Erlang – </a:t>
            </a:r>
            <a:r>
              <a:rPr lang="ru-RU" altLang="en-US" sz="1400"/>
              <a:t>«коммерческий» функциональный язык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39880DFD-7ED5-4B18-A87C-30458A959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ru-RU" altLang="en-US" sz="1400"/>
              <a:t> </a:t>
            </a:r>
            <a:r>
              <a:rPr lang="en-US" altLang="en-US" sz="1400"/>
              <a:t>19</a:t>
            </a:r>
            <a:r>
              <a:rPr lang="ru-RU" altLang="en-US" sz="1400"/>
              <a:t>88</a:t>
            </a:r>
            <a:r>
              <a:rPr lang="en-US" altLang="en-US" sz="1400"/>
              <a:t>: </a:t>
            </a:r>
            <a:r>
              <a:rPr lang="ru-RU" altLang="en-US" sz="1400"/>
              <a:t>Paul Hudak</a:t>
            </a:r>
            <a:r>
              <a:rPr lang="en-US" altLang="en-US" sz="1400"/>
              <a:t>, Haskell – </a:t>
            </a:r>
            <a:r>
              <a:rPr lang="ru-RU" altLang="en-US" sz="1400"/>
              <a:t>первая версия языка </a:t>
            </a:r>
            <a:r>
              <a:rPr lang="en-US" altLang="en-US" sz="1400"/>
              <a:t>Haskell</a:t>
            </a:r>
            <a:endParaRPr lang="ru-RU" altLang="en-US" sz="1400"/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307F4B12-1627-4F31-96FA-6443E1F26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ru-RU" altLang="en-US" sz="1400"/>
              <a:t> </a:t>
            </a:r>
            <a:r>
              <a:rPr lang="en-US" altLang="en-US" sz="1400"/>
              <a:t>1999: Haskell group, Haskell’98 – </a:t>
            </a:r>
            <a:r>
              <a:rPr lang="ru-RU" altLang="en-US" sz="1400"/>
              <a:t>«стандартная» версия языка </a:t>
            </a:r>
            <a:r>
              <a:rPr lang="en-US" altLang="en-US" sz="1400"/>
              <a:t>Haskell</a:t>
            </a:r>
            <a:endParaRPr lang="ru-RU" altLang="en-US" sz="1400"/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E521903-4D6E-472B-B490-AEC6BCBF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7924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Haskell – </a:t>
            </a:r>
            <a:r>
              <a:rPr lang="ru-RU" altLang="en-US" sz="1600"/>
              <a:t>чисто функциональный язык программирования, названный в честь Хаскелла Карри (</a:t>
            </a:r>
            <a:r>
              <a:rPr lang="en-US" altLang="en-US" sz="1600"/>
              <a:t>Haskell B. Curry</a:t>
            </a:r>
            <a:r>
              <a:rPr lang="ru-RU" altLang="en-US" sz="1600"/>
              <a:t> – 1900-1982</a:t>
            </a:r>
            <a:r>
              <a:rPr lang="en-US" altLang="en-US" sz="1600"/>
              <a:t>), </a:t>
            </a:r>
            <a:r>
              <a:rPr lang="ru-RU" altLang="en-US" sz="1600"/>
              <a:t>известного, главным образом, благодаря работам в области математической логики и комбинаторной логики в конце 1950-х – начале 1960-х годов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50253F81-43C2-4733-8678-830207251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7467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>
                <a:hlinkClick r:id="rId3"/>
              </a:rPr>
              <a:t>http://haskell.org/onlinereport/index.html</a:t>
            </a:r>
            <a:r>
              <a:rPr lang="en-US" altLang="en-US" sz="1200"/>
              <a:t> - </a:t>
            </a:r>
            <a:r>
              <a:rPr lang="ru-RU" altLang="en-US" sz="1200"/>
              <a:t>пересмотренное сообщение о языке </a:t>
            </a:r>
            <a:r>
              <a:rPr lang="en-US" altLang="en-US" sz="1200"/>
              <a:t>Haskell’98</a:t>
            </a:r>
          </a:p>
          <a:p>
            <a:pPr eaLnBrk="1" hangingPunct="1">
              <a:spcBef>
                <a:spcPct val="10000"/>
              </a:spcBef>
            </a:pPr>
            <a:r>
              <a:rPr lang="ru-RU" altLang="en-US" sz="1200">
                <a:hlinkClick r:id="rId4"/>
              </a:rPr>
              <a:t>http://haskell.org/tutorial</a:t>
            </a:r>
            <a:r>
              <a:rPr lang="ru-RU" altLang="en-US" sz="1200"/>
              <a:t> </a:t>
            </a:r>
            <a:r>
              <a:rPr lang="en-US" altLang="en-US" sz="1200"/>
              <a:t>- </a:t>
            </a:r>
            <a:r>
              <a:rPr lang="ru-RU" altLang="en-US" sz="1200"/>
              <a:t>«Нежное» введение в </a:t>
            </a:r>
            <a:r>
              <a:rPr lang="en-US" altLang="en-US" sz="1200"/>
              <a:t>Haskell</a:t>
            </a:r>
            <a:endParaRPr lang="ru-RU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  <p:bldP spid="39946" grpId="0"/>
      <p:bldP spid="39948" grpId="0"/>
      <p:bldP spid="39949" grpId="0"/>
      <p:bldP spid="39950" grpId="0"/>
      <p:bldP spid="39951" grpId="0"/>
      <p:bldP spid="399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A5AAD728-26C3-47A0-993A-9F275049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585C98-B5F0-40CE-8B9C-8B995B21C9D6}" type="slidenum">
              <a:rPr lang="ru-RU" altLang="en-US">
                <a:latin typeface="Garamond" panose="02020404030301010803" pitchFamily="18" charset="0"/>
              </a:rPr>
              <a:pPr eaLnBrk="1" hangingPunct="1"/>
              <a:t>6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14A0340E-B264-4425-85C8-8B5246BA4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0F1C2C9F-5F52-4840-800F-B6D76A27F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D96AA5F0-552B-4208-9C58-75C65C608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Типы данных и базовые конструкции языка </a:t>
            </a:r>
            <a:r>
              <a:rPr lang="en-US" altLang="en-US" i="1"/>
              <a:t>Haskell</a:t>
            </a:r>
            <a:endParaRPr lang="ru-RU" altLang="en-US"/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00E5FADB-3C09-4023-8101-B88254CC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Элементарные типы данных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CFC122E1-95D4-4116-ACB5-884DE3B23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Integer, Int </a:t>
            </a:r>
            <a:r>
              <a:rPr lang="en-US" altLang="en-US" sz="1400"/>
              <a:t>– </a:t>
            </a:r>
            <a:r>
              <a:rPr lang="ru-RU" altLang="en-US" sz="1400"/>
              <a:t>целые значения (25, -17, 111222333444555666777888)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01F08B12-ABB8-4504-9324-A76C0E7F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Float, Double </a:t>
            </a:r>
            <a:r>
              <a:rPr lang="en-US" altLang="en-US" sz="1400"/>
              <a:t>– </a:t>
            </a:r>
            <a:r>
              <a:rPr lang="ru-RU" altLang="en-US" sz="1400"/>
              <a:t>вещественные значения (3.14, -2.718281828459045)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4DCEBD69-1DEB-4EC3-9D22-11ADAF2D0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812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Char </a:t>
            </a:r>
            <a:r>
              <a:rPr lang="en-US" altLang="en-US" sz="1400"/>
              <a:t>– </a:t>
            </a:r>
            <a:r>
              <a:rPr lang="ru-RU" altLang="en-US" sz="1400"/>
              <a:t>символьные значения (</a:t>
            </a:r>
            <a:r>
              <a:rPr lang="en-US" altLang="en-US" sz="1400">
                <a:latin typeface="Lucida Console" panose="020B0609040504020204" pitchFamily="49" charset="0"/>
              </a:rPr>
              <a:t>'A', '*', '3'</a:t>
            </a:r>
            <a:r>
              <a:rPr lang="ru-RU" altLang="en-US" sz="1400"/>
              <a:t>)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94E4B5C9-8E5F-49E1-8D80-224EE7BF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ru-RU" altLang="en-US" sz="1400">
                <a:latin typeface="Lucida Console" panose="020B0609040504020204" pitchFamily="49" charset="0"/>
              </a:rPr>
              <a:t> </a:t>
            </a:r>
            <a:r>
              <a:rPr lang="en-US" altLang="en-US" sz="1400">
                <a:latin typeface="Lucida Console" panose="020B0609040504020204" pitchFamily="49" charset="0"/>
              </a:rPr>
              <a:t>Bool </a:t>
            </a:r>
            <a:r>
              <a:rPr lang="en-US" altLang="en-US" sz="1400"/>
              <a:t>– </a:t>
            </a:r>
            <a:r>
              <a:rPr lang="ru-RU" altLang="en-US" sz="1400"/>
              <a:t>логические значения (</a:t>
            </a:r>
            <a:r>
              <a:rPr lang="en-US" altLang="en-US" sz="1400">
                <a:latin typeface="Lucida Console" panose="020B0609040504020204" pitchFamily="49" charset="0"/>
              </a:rPr>
              <a:t>True, False</a:t>
            </a:r>
            <a:r>
              <a:rPr lang="ru-RU" altLang="en-US" sz="1400"/>
              <a:t>)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0FB8395A-48FF-43C0-93BB-04C1ADA8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Идентификаторы: </a:t>
            </a:r>
            <a:r>
              <a:rPr lang="en-US" altLang="en-US" sz="1400">
                <a:latin typeface="Lucida Console" panose="020B0609040504020204" pitchFamily="49" charset="0"/>
              </a:rPr>
              <a:t>fact, fAcToRiAl, fact_1, fact''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6649C350-23E8-4C1A-857E-BBBF5D03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Знаки операций: </a:t>
            </a:r>
            <a:r>
              <a:rPr lang="en-US" altLang="en-US" sz="1400"/>
              <a:t>  </a:t>
            </a:r>
            <a:r>
              <a:rPr lang="en-US" altLang="en-US" sz="1400">
                <a:latin typeface="Lucida Console" panose="020B0609040504020204" pitchFamily="49" charset="0"/>
              </a:rPr>
              <a:t>+, -, *, &lt;, == 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14E7E314-BC04-48B6-A4C4-2148B1A40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769620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Идентификаторы применяются для обозначения констант – значений разных типов (простых, составных, функций)</a:t>
            </a:r>
            <a:r>
              <a:rPr lang="en-US" altLang="en-US" sz="1400">
                <a:latin typeface="Lucida Console" panose="020B0609040504020204" pitchFamily="49" charset="0"/>
              </a:rPr>
              <a:t> </a:t>
            </a:r>
            <a:r>
              <a:rPr lang="ru-RU" altLang="en-US" sz="1400">
                <a:latin typeface="Lucida Console" panose="020B0609040504020204" pitchFamily="49" charset="0"/>
              </a:rPr>
              <a:t>и типов. Любому идентификатору можно сопоставить тип и значение: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school :: Integer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school = 366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piHalf :: Double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piHalf = 3.1415926536 / 2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39" grpId="0"/>
      <p:bldP spid="44040" grpId="0"/>
      <p:bldP spid="44041" grpId="0"/>
      <p:bldP spid="44042" grpId="0"/>
      <p:bldP spid="44043" grpId="0"/>
      <p:bldP spid="440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AFA371AF-8132-4BF5-A2CD-0856ACAC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6F4787-DE46-4FFC-9622-5B427974D7A4}" type="slidenum">
              <a:rPr lang="ru-RU" altLang="en-US">
                <a:latin typeface="Garamond" panose="02020404030301010803" pitchFamily="18" charset="0"/>
              </a:rPr>
              <a:pPr eaLnBrk="1" hangingPunct="1"/>
              <a:t>7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A5C3E264-C9F0-4BDB-ADD9-02944240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7EF7D08-D5AE-48ED-A1CA-AAF05B1A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4867E7B6-C5F5-4D00-A346-9BE445D63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Кортежи и функции</a:t>
            </a: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24C0B368-8A78-421C-8B22-CCC282807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784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Значения могут объединяться в более сложные с помощью </a:t>
            </a:r>
            <a:r>
              <a:rPr lang="ru-RU" altLang="en-US" sz="1400" i="1"/>
              <a:t>кортежирования</a:t>
            </a:r>
            <a:r>
              <a:rPr lang="ru-RU" altLang="en-US" sz="1400"/>
              <a:t>.</a:t>
            </a: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57BE2B06-C2D8-4FA4-8940-9ECB3131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7848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Например: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pair :: (Double, Double)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pair = (2.7, 3.14)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attributes :: (Char, (Int, Int, Int), Bool)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attributes = ('M', (17, 4, 1955), True)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C7DF8A1F-AF94-4CE2-A845-C79791605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78486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Тип функции определяется типами аргументов и результата, например: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sin :: Double -&gt; Double         -- </a:t>
            </a:r>
            <a:r>
              <a:rPr lang="ru-RU" altLang="en-US" sz="1400">
                <a:latin typeface="Lucida Console" panose="020B0609040504020204" pitchFamily="49" charset="0"/>
              </a:rPr>
              <a:t>аргумент и результат типа </a:t>
            </a:r>
            <a:r>
              <a:rPr lang="en-US" altLang="en-US" sz="1400">
                <a:latin typeface="Lucida Console" panose="020B0609040504020204" pitchFamily="49" charset="0"/>
              </a:rPr>
              <a:t>Double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plusInt :: Int -&gt; Int -&gt; Int    -- </a:t>
            </a:r>
            <a:r>
              <a:rPr lang="ru-RU" altLang="en-US" sz="1400">
                <a:latin typeface="Lucida Console" panose="020B0609040504020204" pitchFamily="49" charset="0"/>
              </a:rPr>
              <a:t>два аргумента типа </a:t>
            </a:r>
            <a:r>
              <a:rPr lang="en-US" altLang="en-US" sz="1400">
                <a:latin typeface="Lucida Console" panose="020B0609040504020204" pitchFamily="49" charset="0"/>
              </a:rPr>
              <a:t>Int, </a:t>
            </a:r>
            <a:r>
              <a:rPr lang="ru-RU" altLang="en-US" sz="1400">
                <a:latin typeface="Lucida Console" panose="020B0609040504020204" pitchFamily="49" charset="0"/>
              </a:rPr>
              <a:t>результат </a:t>
            </a:r>
            <a:r>
              <a:rPr lang="en-US" altLang="en-US" sz="1400">
                <a:latin typeface="Lucida Console" panose="020B0609040504020204" pitchFamily="49" charset="0"/>
              </a:rPr>
              <a:t>Int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divMod :: (Int, Int) -&gt; (Int, Int)  -- </a:t>
            </a:r>
            <a:r>
              <a:rPr lang="ru-RU" altLang="en-US" sz="1400">
                <a:latin typeface="Lucida Console" panose="020B0609040504020204" pitchFamily="49" charset="0"/>
              </a:rPr>
              <a:t>аргумент и результат - кортежи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BA69D14C-9B24-4070-8E09-438585250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78486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Выражения составляются из констант применением операций и функций, например: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result = sin (3.1416 / 4) - 2.5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c10 = 3 + plusInt 3 4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pair = divMod (1458, plusInt 176 192)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21971F5C-0EEA-4CB5-B539-8E07D2CDB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7848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Операции и функции отличаются только формой записи. Следующие выражения эквивалентны: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en-US" sz="1400">
                <a:latin typeface="Lucida Console" panose="020B0609040504020204" pitchFamily="49" charset="0"/>
              </a:rPr>
              <a:t>3 + 8                     и          (+) 3 8</a:t>
            </a:r>
            <a:br>
              <a:rPr lang="ru-RU" altLang="en-US" sz="1400">
                <a:latin typeface="Lucida Console" panose="020B0609040504020204" pitchFamily="49" charset="0"/>
              </a:rPr>
            </a:br>
            <a:r>
              <a:rPr lang="ru-RU" altLang="en-US" sz="1400">
                <a:latin typeface="Lucida Console" panose="020B0609040504020204" pitchFamily="49" charset="0"/>
              </a:rPr>
              <a:t>27 </a:t>
            </a:r>
            <a:r>
              <a:rPr lang="en-US" altLang="en-US" sz="1400">
                <a:latin typeface="Lucida Console" panose="020B0609040504020204" pitchFamily="49" charset="0"/>
              </a:rPr>
              <a:t>`div` 4                </a:t>
            </a:r>
            <a:r>
              <a:rPr lang="ru-RU" altLang="en-US" sz="1400">
                <a:latin typeface="Lucida Console" panose="020B0609040504020204" pitchFamily="49" charset="0"/>
              </a:rPr>
              <a:t>и          </a:t>
            </a:r>
            <a:r>
              <a:rPr lang="en-US" altLang="en-US" sz="1400">
                <a:latin typeface="Lucida Console" panose="020B0609040504020204" pitchFamily="49" charset="0"/>
              </a:rPr>
              <a:t>div 27 4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7 `plusInt` 11            </a:t>
            </a:r>
            <a:r>
              <a:rPr lang="ru-RU" altLang="en-US" sz="1400">
                <a:latin typeface="Lucida Console" panose="020B0609040504020204" pitchFamily="49" charset="0"/>
              </a:rPr>
              <a:t>и</a:t>
            </a:r>
            <a:r>
              <a:rPr lang="en-US" altLang="en-US" sz="1400">
                <a:latin typeface="Lucida Console" panose="020B0609040504020204" pitchFamily="49" charset="0"/>
              </a:rPr>
              <a:t>          plusInt 7 11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  <p:bldP spid="45064" grpId="0"/>
      <p:bldP spid="450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98D578C-BAE8-48C4-8827-1F37B915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0F9DAD-966C-4537-804F-DDAC3E81251D}" type="slidenum">
              <a:rPr lang="ru-RU" altLang="en-US">
                <a:latin typeface="Garamond" panose="02020404030301010803" pitchFamily="18" charset="0"/>
              </a:rPr>
              <a:pPr eaLnBrk="1" hangingPunct="1"/>
              <a:t>8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203906B7-A2A9-4CE8-8D32-9E06CDAE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Кубенский А.А. Функциональное программирование.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84479446-1FB2-42D8-B651-A847D063E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/>
              <a:t>Глава 1. Элементы функционального программирования.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7ECF8EB5-93BD-4F1D-8CA4-39F1373E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/>
              <a:t>Определение функций с помощью уравнений</a:t>
            </a: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0E77F1DB-8A78-4955-A33F-C3E1E95DC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78486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Уравнения задают правила, по которым происходит вычисление функции, то есть каким образом результат получается из аргументов функции, например: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plusInt :: Int -&gt; Int -&gt; Int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plusInt a b = a + 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divMod :: (Int, Int) -&gt; (Int, Int)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divMod (a, b) = (a `div` b, a `mod` b)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4DE5906D-40DC-4165-A00B-175401796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78486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Уравнения могут содержать условные выражения и рекурсивные обращения, например: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factorial :: Integer -&gt; Integer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factorial n = if n == 0 then 1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                      else n * (factorial (n-1))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sum :: Integer -&gt; Integer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sum n = n + if n == 0 then 0 else sum (n-1)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C3CFB1FD-FE22-43EC-A355-DCB0089E2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7848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factorial</a:t>
            </a:r>
            <a:r>
              <a:rPr lang="ru-RU" altLang="en-US" sz="1400">
                <a:latin typeface="Lucida Console" panose="020B0609040504020204" pitchFamily="49" charset="0"/>
              </a:rPr>
              <a:t>1</a:t>
            </a:r>
            <a:r>
              <a:rPr lang="en-US" altLang="en-US" sz="1400">
                <a:latin typeface="Lucida Console" panose="020B0609040504020204" pitchFamily="49" charset="0"/>
              </a:rPr>
              <a:t> :: Integer -&gt; Integer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factorial</a:t>
            </a:r>
            <a:r>
              <a:rPr lang="ru-RU" altLang="en-US" sz="1400">
                <a:latin typeface="Lucida Console" panose="020B0609040504020204" pitchFamily="49" charset="0"/>
              </a:rPr>
              <a:t>1</a:t>
            </a:r>
            <a:r>
              <a:rPr lang="en-US" altLang="en-US" sz="1400">
                <a:latin typeface="Lucida Console" panose="020B0609040504020204" pitchFamily="49" charset="0"/>
              </a:rPr>
              <a:t> n | n == 0   = 1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             | n &gt; 0    = n * (factorial1 (n-1))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0E15230A-8776-40AF-AF68-DAC3159C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7848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Lucida Console" panose="020B0609040504020204" pitchFamily="49" charset="0"/>
              </a:rPr>
              <a:t>factorial2 :: Integer -&gt; Integer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factorial2 0   = 1 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US" altLang="en-US" sz="1400">
                <a:latin typeface="Lucida Console" panose="020B0609040504020204" pitchFamily="49" charset="0"/>
              </a:rPr>
              <a:t>factorial2 n   = n * (factorial2 (n-1))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B46BE2D6-575C-4AE6-974D-DEF48287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7848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400"/>
              <a:t>Уравнений для одной функции может быть несколько, тогда аргументы последовательно </a:t>
            </a:r>
            <a:r>
              <a:rPr lang="ru-RU" altLang="en-US" sz="1400" i="1"/>
              <a:t>сопоставляются с образцами</a:t>
            </a:r>
            <a:r>
              <a:rPr lang="ru-RU" altLang="en-US" sz="1400"/>
              <a:t>:</a:t>
            </a:r>
            <a:endParaRPr lang="ru-RU" altLang="en-US" sz="1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7" grpId="0"/>
      <p:bldP spid="46087" grpId="1"/>
      <p:bldP spid="46088" grpId="0"/>
      <p:bldP spid="460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5FAB5F5-E9D5-4A8B-93C9-F0F54A2D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5A1BCE-C0ED-4841-9017-239D89DC431D}" type="slidenum">
              <a:rPr lang="ru-RU" altLang="en-US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/>
              <a:t>9</a:t>
            </a:fld>
            <a:endParaRPr lang="ru-RU" altLang="en-US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6AE67C39-D763-4975-8DBF-E2386016D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37288"/>
            <a:ext cx="7848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>
                <a:solidFill>
                  <a:srgbClr val="000000"/>
                </a:solidFill>
              </a:rPr>
              <a:t>Кубенский А.А. Функциональное программирование.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6A15AF80-7E85-43EF-84F7-894CB683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7489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sz="1200" i="1">
                <a:solidFill>
                  <a:srgbClr val="000000"/>
                </a:solidFill>
              </a:rPr>
              <a:t>Глава 1. Элементы функционального программирования.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E21CC47E-058C-49B5-A3D5-986FF2EDD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>
                <a:solidFill>
                  <a:srgbClr val="000000"/>
                </a:solidFill>
              </a:rPr>
              <a:t>Подготовка и запуск программ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C754B82D-7288-4A36-A411-E15B8E180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0"/>
            <a:ext cx="54864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factorial :: Integer -&gt; Integer</a:t>
            </a:r>
          </a:p>
          <a:p>
            <a:pPr eaLnBrk="1" hangingPunct="1"/>
            <a:r>
              <a:rPr lang="ru-RU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factorial n | n == 0  = 1</a:t>
            </a:r>
          </a:p>
          <a:p>
            <a:pPr eaLnBrk="1" hangingPunct="1"/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           </a:t>
            </a:r>
            <a:r>
              <a:rPr lang="ru-RU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| n &gt; 0   = n * (factorial (n-1))</a:t>
            </a:r>
            <a:endParaRPr lang="ru-RU" altLang="en-US" sz="1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271" name="TextBox 2">
            <a:extLst>
              <a:ext uri="{FF2B5EF4-FFF2-40B4-BE49-F238E27FC236}">
                <a16:creationId xmlns:a16="http://schemas.microsoft.com/office/drawing/2014/main" id="{1E098744-CC51-40A8-BAF2-AFE8C1D4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27113"/>
            <a:ext cx="8077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В лекциях всюду используется «краткий» синтаксис, при котором каждое новое определение</a:t>
            </a:r>
            <a:br>
              <a:rPr lang="ru-RU" altLang="en-US" sz="1400">
                <a:solidFill>
                  <a:srgbClr val="000000"/>
                </a:solidFill>
              </a:rPr>
            </a:br>
            <a:r>
              <a:rPr lang="ru-RU" altLang="en-US" sz="1400">
                <a:solidFill>
                  <a:srgbClr val="000000"/>
                </a:solidFill>
              </a:rPr>
              <a:t>начинается с новой строки. Этот синтаксис очень чувствителен к расположению строк.</a:t>
            </a:r>
            <a:br>
              <a:rPr lang="ru-RU" altLang="en-US" sz="1400">
                <a:solidFill>
                  <a:srgbClr val="000000"/>
                </a:solidFill>
              </a:rPr>
            </a:br>
            <a:r>
              <a:rPr lang="ru-RU" altLang="en-US" sz="1400">
                <a:solidFill>
                  <a:srgbClr val="000000"/>
                </a:solidFill>
              </a:rPr>
              <a:t>Каждое новое «предложение» должно начинаться ровно в той же позиции, что и предыдущее.</a:t>
            </a:r>
          </a:p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Если требуется разместить «предложение» на нескольких строках, то «продолжения»</a:t>
            </a:r>
            <a:br>
              <a:rPr lang="ru-RU" altLang="en-US" sz="1400">
                <a:solidFill>
                  <a:srgbClr val="000000"/>
                </a:solidFill>
              </a:rPr>
            </a:br>
            <a:r>
              <a:rPr lang="ru-RU" altLang="en-US" sz="1400">
                <a:solidFill>
                  <a:srgbClr val="000000"/>
                </a:solidFill>
              </a:rPr>
              <a:t>должны начинаться с отступом от позиции предыдущей строки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DF4B1-7E1B-468A-AB45-11886AA6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2501900"/>
            <a:ext cx="99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- ошибка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3F8FBAE-9206-4BED-8186-69CC1B78A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48013"/>
            <a:ext cx="54864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factorial :: Integer -&gt; Integer</a:t>
            </a:r>
          </a:p>
          <a:p>
            <a:pPr eaLnBrk="1" hangingPunct="1"/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factorial n | n == 0  = 1</a:t>
            </a:r>
          </a:p>
          <a:p>
            <a:pPr eaLnBrk="1" hangingPunct="1"/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           | n &gt; 0   = n * (factorial (n-1))</a:t>
            </a:r>
            <a:endParaRPr lang="ru-RU" altLang="en-US" sz="1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EB6ACC-0FC7-4E7C-B96C-D7A4AD14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3362325"/>
            <a:ext cx="99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- ошибка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AA69C-9AD7-4AEE-9646-3E4FC7979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35413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Заметьте, что второе уравнение, в котором опущены имя функции и образец, синтаксически</a:t>
            </a:r>
            <a:br>
              <a:rPr lang="ru-RU" altLang="en-US" sz="1400">
                <a:solidFill>
                  <a:srgbClr val="000000"/>
                </a:solidFill>
              </a:rPr>
            </a:br>
            <a:r>
              <a:rPr lang="ru-RU" altLang="en-US" sz="1400">
                <a:solidFill>
                  <a:srgbClr val="000000"/>
                </a:solidFill>
              </a:rPr>
              <a:t>является продолжением первого уравнения.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1E93C5DA-1C4E-4E63-B7BB-F9760BA7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43413"/>
            <a:ext cx="65532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factorial :: Integer -&gt; Integer</a:t>
            </a:r>
          </a:p>
          <a:p>
            <a:pPr eaLnBrk="1" hangingPunct="1"/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factorial n | n == 0  = 1</a:t>
            </a:r>
            <a:r>
              <a:rPr lang="ru-RU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| n &gt; 0   = n *</a:t>
            </a:r>
            <a:r>
              <a:rPr lang="ru-RU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altLang="en-US" sz="1400">
                <a:solidFill>
                  <a:srgbClr val="000000"/>
                </a:solidFill>
                <a:latin typeface="Lucida Console" panose="020B0609040504020204" pitchFamily="49" charset="0"/>
              </a:rPr>
              <a:t>factorial (n-1))</a:t>
            </a:r>
            <a:endParaRPr lang="ru-RU" altLang="en-US" sz="1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BA039-0169-41D1-BEAC-4F950166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50373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400">
                <a:solidFill>
                  <a:srgbClr val="000000"/>
                </a:solidFill>
              </a:rPr>
              <a:t>- нет ошибки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Учебный курс">
  <a:themeElements>
    <a:clrScheme name="Учебный курс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Учебный курс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Учебный курс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чебный курс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чебный курс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Учебный курс">
  <a:themeElements>
    <a:clrScheme name="Учебный курс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Учебный курс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Учебный курс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чебный курс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чебный курс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чебный курс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2694</Words>
  <Application>Microsoft Office PowerPoint</Application>
  <PresentationFormat>On-screen Show (4:3)</PresentationFormat>
  <Paragraphs>270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Garamond</vt:lpstr>
      <vt:lpstr>Lucida Console</vt:lpstr>
      <vt:lpstr>Wingdings</vt:lpstr>
      <vt:lpstr>Край</vt:lpstr>
      <vt:lpstr>Учебный курс</vt:lpstr>
      <vt:lpstr>1_Учебный курс</vt:lpstr>
      <vt:lpstr>Функциональное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 для студентов по курсу "Функциональное программирование"</dc:title>
  <dc:subject>Введение в язык Haskell. Концевая рекурсия.</dc:subject>
  <dc:creator>Александр Кубенский</dc:creator>
  <cp:lastModifiedBy>Aleksandr Kubenskii</cp:lastModifiedBy>
  <cp:revision>22</cp:revision>
  <dcterms:created xsi:type="dcterms:W3CDTF">2005-04-28T12:29:45Z</dcterms:created>
  <dcterms:modified xsi:type="dcterms:W3CDTF">2021-02-04T05:40:42Z</dcterms:modified>
</cp:coreProperties>
</file>