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77" r:id="rId2"/>
    <p:sldId id="281" r:id="rId3"/>
    <p:sldId id="280" r:id="rId4"/>
    <p:sldId id="278" r:id="rId5"/>
    <p:sldId id="279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1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10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A5AA7F-6F7F-402C-A20B-6CB79FBD9A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ABB6E2C-1E8E-413A-835F-3AC3137980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D4497A5-DA42-47FE-9403-A6CA4A2FEA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23AF042-07A7-4BBA-85E5-144D0EB0EB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03CBC2-B17C-4E8C-A6EF-EF3BCA1EE7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1AD04FE-E821-4846-B6EA-06EA9733A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877A54-2A27-4D6F-A03A-451726F7E93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BE6188-0AD9-4307-94C3-A607DD22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1EFA2-B908-456F-952A-4213334A647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9D83619-379B-4E2D-A938-E0DC82B35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266947-E526-4990-962C-8FACD328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BE6188-0AD9-4307-94C3-A607DD22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1EFA2-B908-456F-952A-4213334A6470}" type="slidenum">
              <a:rPr lang="ru-RU" altLang="en-US"/>
              <a:pPr eaLnBrk="1" hangingPunct="1"/>
              <a:t>2</a:t>
            </a:fld>
            <a:endParaRPr lang="ru-RU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9D83619-379B-4E2D-A938-E0DC82B35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266947-E526-4990-962C-8FACD328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4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BE6188-0AD9-4307-94C3-A607DD22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1EFA2-B908-456F-952A-4213334A6470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9D83619-379B-4E2D-A938-E0DC82B35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266947-E526-4990-962C-8FACD328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BE6188-0AD9-4307-94C3-A607DD22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1EFA2-B908-456F-952A-4213334A6470}" type="slidenum">
              <a:rPr lang="ru-RU" altLang="en-US"/>
              <a:pPr eaLnBrk="1" hangingPunct="1"/>
              <a:t>4</a:t>
            </a:fld>
            <a:endParaRPr lang="ru-RU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9D83619-379B-4E2D-A938-E0DC82B35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266947-E526-4990-962C-8FACD328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8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3BE6188-0AD9-4307-94C3-A607DD226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1EFA2-B908-456F-952A-4213334A6470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9D83619-379B-4E2D-A938-E0DC82B35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266947-E526-4990-962C-8FACD328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D24C0DE-B5B6-44FC-93FC-93C0D6F9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C76C0F96-C644-446F-8CF2-7F63D10F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872736-3A0C-4992-8863-360C1FC47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79B988-9897-4F9D-8068-2F53B897E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821FAE-60A3-4DEA-B4CB-28BE187BA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9DC0-27FA-4847-A7C2-088D289BC5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35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B3317C-D42B-4144-9DE9-8A38C6222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1A2D0C-6DA8-43C5-B5B9-8F36C18AD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401A60-3100-43D0-96F2-D4863CAFE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F666F-37BA-41C7-8B23-8A557EA49A4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040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E0734B-A35F-413A-8CAA-A2DCD1BE4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EDE583-1937-4D17-8591-BDF15DD3A5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A0DF27-0F17-40DE-B59C-86F7E3B65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AF458-CE69-41EB-A83A-3B4A05A644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6617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F4681F-CBDF-4C52-A2FC-BF74F270A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FBF493-10C2-4465-B277-00BE3415B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7E1253-F0A3-45E5-927D-461CD8E43B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68A9B-08B3-45D3-99EB-13B9575CA95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6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057C0-E9F7-4E4F-B837-E464C133C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67A2A-FF46-4687-AC3D-D0A1C7A06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C61B97-F195-4EC4-8862-5C1A9FF8E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721DC-739B-4DAD-AD93-8F75CD9974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95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57E1AC-B443-46B4-AB50-9523D79A5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0DE0B-8983-400D-BD79-04A76D57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3CFEC9-F36E-47E8-819D-8B603C750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891FA-99EA-47C8-BE0F-7DD4117CD88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382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AE179-7D23-4A3C-A9FD-D8D2A9497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79CAE-1877-405D-8489-AA909BBAE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A2DB0-4182-42D1-9296-954032D65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8E399-8B1E-4B37-9D9B-A984983F80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11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8DE463-5978-40AD-B457-8C4311C19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2A862C-9EB2-4FF9-BD95-1B1C7853A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F9124-14DE-4BC2-98FF-5A4602B9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32480-CB97-407B-AFD0-6BE68A4898C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4692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68F3E3-F352-4505-A173-892DB42C1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84F23-9955-4607-832E-DCBD729F1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AB69A6-5B32-4FBF-8674-2B65A295C6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655C8-E586-4AD5-A1D1-F71AE17C59F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3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24C651-F079-431B-AC5E-748EBEE15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9F310B-1FEF-4032-B8E9-76A3BC24D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F8B9CD-7BDB-4E41-BC8F-937BCF56B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5C19A-19C2-4D22-B893-559EF51D5AD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183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DE761-A7F0-44DC-9C85-9B0A3ACBD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D9F6D-1688-4228-A907-D0AF3FF6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91148-D138-443C-8C9A-F8AB67ACA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93954-0F20-4142-96FF-C8935E9CE8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73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167C8-72D6-467A-A056-A940D46BAE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EFE58-8E4C-4178-A8B4-F02AC2DE8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69278-507B-4716-A7E8-D584947525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29F6A-E3AE-4DAD-BFCE-BAEC50CC43C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2944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BAB307-A7BA-46A6-9F6D-8059A55CF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2AD124-8D6C-4E2C-B5E0-DFE537C0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D1E9AD9-69D8-4DB3-8F2C-5CFFE9B4A5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BBAD6B4-9A29-4DE4-ABB5-AA11D87B99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7CAA930-2790-4872-87C2-E3764A6E1B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EFC3B91C-E897-4638-B2B9-AC9F34E882B2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599402F-F5E5-47A3-9C30-3E5FC2EE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2BF723D-CD1C-40A8-A149-CCB6E94B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E589FBAD-CE8E-4B2A-B563-254F1F4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A7B9B0-0E23-46FA-AA18-9B75A11E8570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A7E837F-0741-48AE-BB58-1576A870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41E06E19-A5F8-4A16-BD32-FF45632B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21BBBF0-3057-45EC-B214-7337BAA5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Представление графа списками смежности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55">
            <a:extLst>
              <a:ext uri="{FF2B5EF4-FFF2-40B4-BE49-F238E27FC236}">
                <a16:creationId xmlns:a16="http://schemas.microsoft.com/office/drawing/2014/main" id="{98286C8B-1CAD-449D-9918-48247F51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01105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Спсиок смежности вершины графа – это список дуг, выходящих из этой вершины. Каждую дугу можно представить номером вершины, в которую дуга ведет.</a:t>
            </a:r>
          </a:p>
        </p:txBody>
      </p:sp>
      <p:sp>
        <p:nvSpPr>
          <p:cNvPr id="3079" name="Text Box 56">
            <a:extLst>
              <a:ext uri="{FF2B5EF4-FFF2-40B4-BE49-F238E27FC236}">
                <a16:creationId xmlns:a16="http://schemas.microsoft.com/office/drawing/2014/main" id="{F250AE8E-14DE-48FA-99F1-1D7878C2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1472795"/>
            <a:ext cx="52793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Graph = Graph [[Int]]</a:t>
            </a:r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5834E24F-A88D-410F-B3F6-D3F99616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7487"/>
            <a:ext cx="8280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Будем строить функции, реализующие обходы графа для решения различных задач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1AE21D36-7E2A-4B2F-ABC3-BB6086A7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97" y="2910868"/>
            <a:ext cx="76556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Marked = Int -&gt; Bool</a:t>
            </a:r>
          </a:p>
        </p:txBody>
      </p:sp>
      <p:sp>
        <p:nvSpPr>
          <p:cNvPr id="10" name="Text Box 55">
            <a:extLst>
              <a:ext uri="{FF2B5EF4-FFF2-40B4-BE49-F238E27FC236}">
                <a16:creationId xmlns:a16="http://schemas.microsoft.com/office/drawing/2014/main" id="{0BAE6102-A73B-492C-8CD8-F1927B4E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092956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При обходе графа в глубину можно помечать вершины двумя метками: вершина помечается как </a:t>
            </a:r>
            <a:r>
              <a:rPr lang="en-US" altLang="en-US" sz="1600" dirty="0"/>
              <a:t>“marked”, </a:t>
            </a:r>
            <a:r>
              <a:rPr lang="ru-RU" altLang="en-US" sz="1600" dirty="0"/>
              <a:t>когда мы попадаем в неё в первый раз, и </a:t>
            </a:r>
            <a:r>
              <a:rPr lang="en-US" altLang="en-US" sz="1600" dirty="0"/>
              <a:t>“passed”, </a:t>
            </a:r>
            <a:r>
              <a:rPr lang="ru-RU" altLang="en-US" sz="1600" dirty="0"/>
              <a:t>когда мы покидаем её после того, как пройдены все вершины, доступные из неё.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61699D4A-7326-4078-AF3A-A67E4FC7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05560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При обходе графа в каждый момент времени имеется множество «помеченных» и множество «пройденных» вершин. Кроме того, будем хранить признак «в графе обнаружен цикл»</a:t>
            </a:r>
          </a:p>
        </p:txBody>
      </p:sp>
      <p:sp>
        <p:nvSpPr>
          <p:cNvPr id="15" name="Text Box 56">
            <a:extLst>
              <a:ext uri="{FF2B5EF4-FFF2-40B4-BE49-F238E27FC236}">
                <a16:creationId xmlns:a16="http://schemas.microsoft.com/office/drawing/2014/main" id="{11D2F889-6175-4F34-9452-FB525FFF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97" y="4023472"/>
            <a:ext cx="76556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State = (Bool, Marked, Marked)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B7678E6C-7802-43C6-AC16-66EE2685B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318164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Функция обхода графа получает начальную вершину, начальное состояние и списки смежности графа. Результат – конечное состояние.</a:t>
            </a:r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B883AFCC-BE20-417E-A685-D14AC298E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97" y="4889854"/>
            <a:ext cx="76556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dfs</a:t>
            </a:r>
            <a:r>
              <a:rPr lang="en-US" altLang="en-US" sz="1400" dirty="0">
                <a:latin typeface="Lucida Console" panose="020B0609040504020204" pitchFamily="49" charset="0"/>
              </a:rPr>
              <a:t> :: Int -&gt; State -&gt; [[Int]] -&gt; State</a:t>
            </a:r>
          </a:p>
        </p:txBody>
      </p:sp>
      <p:sp>
        <p:nvSpPr>
          <p:cNvPr id="18" name="Text Box 55">
            <a:extLst>
              <a:ext uri="{FF2B5EF4-FFF2-40B4-BE49-F238E27FC236}">
                <a16:creationId xmlns:a16="http://schemas.microsoft.com/office/drawing/2014/main" id="{D0D0641C-2BE4-4287-83CC-E519DC0D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84546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Если обойти граф, начиная последовательно с каждой вершины, то мы получим ответ – есть ли в графе хоть один цикл.</a:t>
            </a:r>
          </a:p>
        </p:txBody>
      </p:sp>
      <p:sp>
        <p:nvSpPr>
          <p:cNvPr id="19" name="Text Box 56">
            <a:extLst>
              <a:ext uri="{FF2B5EF4-FFF2-40B4-BE49-F238E27FC236}">
                <a16:creationId xmlns:a16="http://schemas.microsoft.com/office/drawing/2014/main" id="{D3BB9208-4E8D-4D53-87BB-CF598A67A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97" y="5756234"/>
            <a:ext cx="76556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hasCycle</a:t>
            </a:r>
            <a:r>
              <a:rPr lang="en-US" altLang="en-US" sz="1400" dirty="0">
                <a:latin typeface="Lucida Console" panose="020B0609040504020204" pitchFamily="49" charset="0"/>
              </a:rPr>
              <a:t> :: Graph -&gt; Bool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E589FBAD-CE8E-4B2A-B563-254F1F4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A7B9B0-0E23-46FA-AA18-9B75A11E8570}" type="slidenum">
              <a:rPr lang="ru-RU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A7E837F-0741-48AE-BB58-1576A870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41E06E19-A5F8-4A16-BD32-FF45632B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21BBBF0-3057-45EC-B214-7337BAA5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Построение кратчайшего пути в ненагруженном графе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55">
            <a:extLst>
              <a:ext uri="{FF2B5EF4-FFF2-40B4-BE49-F238E27FC236}">
                <a16:creationId xmlns:a16="http://schemas.microsoft.com/office/drawing/2014/main" id="{98286C8B-1CAD-449D-9918-48247F51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01105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Будем строить дерево обхода графа в ширину. В дереве обхода каждой вершине из пройденных сопоставлена вершина, из которой она достигнута.</a:t>
            </a:r>
          </a:p>
        </p:txBody>
      </p:sp>
      <p:sp>
        <p:nvSpPr>
          <p:cNvPr id="3079" name="Text Box 56">
            <a:extLst>
              <a:ext uri="{FF2B5EF4-FFF2-40B4-BE49-F238E27FC236}">
                <a16:creationId xmlns:a16="http://schemas.microsoft.com/office/drawing/2014/main" id="{F250AE8E-14DE-48FA-99F1-1D7878C2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1492559"/>
            <a:ext cx="52793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Tree = Int -&gt; Maybe Int</a:t>
            </a:r>
          </a:p>
        </p:txBody>
      </p:sp>
      <p:sp>
        <p:nvSpPr>
          <p:cNvPr id="20" name="Text Box 55">
            <a:extLst>
              <a:ext uri="{FF2B5EF4-FFF2-40B4-BE49-F238E27FC236}">
                <a16:creationId xmlns:a16="http://schemas.microsoft.com/office/drawing/2014/main" id="{30D4B009-D9E9-493F-B8D2-62DB5DCC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07015"/>
            <a:ext cx="8280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В процессе обхода нам понадобится добавлять дугу в дерево обхода</a:t>
            </a:r>
          </a:p>
        </p:txBody>
      </p:sp>
      <p:sp>
        <p:nvSpPr>
          <p:cNvPr id="21" name="Text Box 56">
            <a:extLst>
              <a:ext uri="{FF2B5EF4-FFF2-40B4-BE49-F238E27FC236}">
                <a16:creationId xmlns:a16="http://schemas.microsoft.com/office/drawing/2014/main" id="{18F4078D-7797-4C57-B0C9-CA3BD39C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2152248"/>
            <a:ext cx="67915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Arc = (Int, Int)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add :: Arc -&gt; Tree -&gt; Tree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add (u, v) tree </a:t>
            </a:r>
            <a:r>
              <a:rPr lang="en-US" altLang="en-US" sz="1400" dirty="0" err="1">
                <a:latin typeface="Lucida Console" panose="020B0609040504020204" pitchFamily="49" charset="0"/>
              </a:rPr>
              <a:t>arg</a:t>
            </a:r>
            <a:r>
              <a:rPr lang="en-US" altLang="en-US" sz="1400" dirty="0">
                <a:latin typeface="Lucida Console" panose="020B0609040504020204" pitchFamily="49" charset="0"/>
              </a:rPr>
              <a:t> = if </a:t>
            </a:r>
            <a:r>
              <a:rPr lang="en-US" altLang="en-US" sz="1400" dirty="0" err="1">
                <a:latin typeface="Lucida Console" panose="020B0609040504020204" pitchFamily="49" charset="0"/>
              </a:rPr>
              <a:t>arg</a:t>
            </a:r>
            <a:r>
              <a:rPr lang="en-US" altLang="en-US" sz="1400" dirty="0">
                <a:latin typeface="Lucida Console" panose="020B0609040504020204" pitchFamily="49" charset="0"/>
              </a:rPr>
              <a:t> == v then Just u else tree </a:t>
            </a:r>
            <a:r>
              <a:rPr lang="en-US" altLang="en-US" sz="1400" dirty="0" err="1">
                <a:latin typeface="Lucida Console" panose="020B0609040504020204" pitchFamily="49" charset="0"/>
              </a:rPr>
              <a:t>arg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2" name="Text Box 55">
            <a:extLst>
              <a:ext uri="{FF2B5EF4-FFF2-40B4-BE49-F238E27FC236}">
                <a16:creationId xmlns:a16="http://schemas.microsoft.com/office/drawing/2014/main" id="{C057B450-1171-4A48-AFE8-E2AAF453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897591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Если некоторая вершина достигнута, то мы можем проследить путь до нее из начальной вершины</a:t>
            </a:r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EE995CAD-52E0-4899-BB83-11AF5B7C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3489045"/>
            <a:ext cx="75111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getPath</a:t>
            </a:r>
            <a:r>
              <a:rPr lang="en-US" altLang="en-US" sz="1400" dirty="0">
                <a:latin typeface="Lucida Console" panose="020B0609040504020204" pitchFamily="49" charset="0"/>
              </a:rPr>
              <a:t> :: Int -&gt; Tree -&gt; [Int]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getPath</a:t>
            </a:r>
            <a:r>
              <a:rPr lang="en-US" altLang="en-US" sz="1400" dirty="0">
                <a:latin typeface="Lucida Console" panose="020B0609040504020204" pitchFamily="49" charset="0"/>
              </a:rPr>
              <a:t> v tree | </a:t>
            </a:r>
            <a:r>
              <a:rPr lang="en-US" altLang="en-US" sz="1400" dirty="0" err="1">
                <a:latin typeface="Lucida Console" panose="020B0609040504020204" pitchFamily="49" charset="0"/>
              </a:rPr>
              <a:t>isNothing</a:t>
            </a:r>
            <a:r>
              <a:rPr lang="en-US" altLang="en-US" sz="1400" dirty="0">
                <a:latin typeface="Lucida Console" panose="020B0609040504020204" pitchFamily="49" charset="0"/>
              </a:rPr>
              <a:t> (tree v) = [v]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 | otherwise = v : </a:t>
            </a:r>
            <a:r>
              <a:rPr lang="en-US" altLang="en-US" sz="1400" dirty="0" err="1">
                <a:latin typeface="Lucida Console" panose="020B0609040504020204" pitchFamily="49" charset="0"/>
              </a:rPr>
              <a:t>getPath</a:t>
            </a:r>
            <a:r>
              <a:rPr lang="en-US" altLang="en-US" sz="1400" dirty="0">
                <a:latin typeface="Lucida Console" panose="020B0609040504020204" pitchFamily="49" charset="0"/>
              </a:rPr>
              <a:t> (</a:t>
            </a: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 (tree v)) tree</a:t>
            </a:r>
          </a:p>
        </p:txBody>
      </p:sp>
      <p:sp>
        <p:nvSpPr>
          <p:cNvPr id="24" name="Text Box 55">
            <a:extLst>
              <a:ext uri="{FF2B5EF4-FFF2-40B4-BE49-F238E27FC236}">
                <a16:creationId xmlns:a16="http://schemas.microsoft.com/office/drawing/2014/main" id="{DC100AF4-B15F-439F-9110-2A87C738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234388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Чтобы найти путь в графе от начальной вершины до конечной, можно «запустить волну» с начальным фронтом в начальной вершине и построить дерево обхода.</a:t>
            </a:r>
          </a:p>
        </p:txBody>
      </p:sp>
      <p:sp>
        <p:nvSpPr>
          <p:cNvPr id="25" name="Text Box 56">
            <a:extLst>
              <a:ext uri="{FF2B5EF4-FFF2-40B4-BE49-F238E27FC236}">
                <a16:creationId xmlns:a16="http://schemas.microsoft.com/office/drawing/2014/main" id="{BF75216A-856F-4A41-AB9D-4D2BFBA7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4825843"/>
            <a:ext cx="75111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findPath</a:t>
            </a:r>
            <a:r>
              <a:rPr lang="en-US" altLang="en-US" sz="1400" dirty="0">
                <a:latin typeface="Lucida Console" panose="020B0609040504020204" pitchFamily="49" charset="0"/>
              </a:rPr>
              <a:t> :: Int -&gt; Int -&gt; Graph -&gt; Maybe [Int]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findPath</a:t>
            </a:r>
            <a:r>
              <a:rPr lang="en-US" altLang="en-US" sz="1400" dirty="0">
                <a:latin typeface="Lucida Console" panose="020B0609040504020204" pitchFamily="49" charset="0"/>
              </a:rPr>
              <a:t> start finish gr = case </a:t>
            </a:r>
            <a:r>
              <a:rPr lang="en-US" altLang="en-US" sz="1400" dirty="0" err="1">
                <a:latin typeface="Lucida Console" panose="020B0609040504020204" pitchFamily="49" charset="0"/>
              </a:rPr>
              <a:t>bfs</a:t>
            </a:r>
            <a:r>
              <a:rPr lang="en-US" altLang="en-US" sz="1400" dirty="0">
                <a:latin typeface="Lucida Console" panose="020B0609040504020204" pitchFamily="49" charset="0"/>
              </a:rPr>
              <a:t> finish [] [start] </a:t>
            </a:r>
            <a:r>
              <a:rPr lang="en-US" altLang="en-US" sz="1400" dirty="0" err="1">
                <a:latin typeface="Lucida Console" panose="020B0609040504020204" pitchFamily="49" charset="0"/>
              </a:rPr>
              <a:t>initTree</a:t>
            </a:r>
            <a:r>
              <a:rPr lang="en-US" altLang="en-US" sz="1400" dirty="0">
                <a:latin typeface="Lucida Console" panose="020B0609040504020204" pitchFamily="49" charset="0"/>
              </a:rPr>
              <a:t> gr of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Nothing -&gt; Nothing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Just tree -&gt; Just $ reverse $ </a:t>
            </a:r>
            <a:r>
              <a:rPr lang="en-US" altLang="en-US" sz="1400" dirty="0" err="1">
                <a:latin typeface="Lucida Console" panose="020B0609040504020204" pitchFamily="49" charset="0"/>
              </a:rPr>
              <a:t>getPath</a:t>
            </a:r>
            <a:r>
              <a:rPr lang="en-US" altLang="en-US" sz="1400" dirty="0">
                <a:latin typeface="Lucida Console" panose="020B0609040504020204" pitchFamily="49" charset="0"/>
              </a:rPr>
              <a:t> finish tree</a:t>
            </a:r>
          </a:p>
        </p:txBody>
      </p:sp>
    </p:spTree>
    <p:extLst>
      <p:ext uri="{BB962C8B-B14F-4D97-AF65-F5344CB8AC3E}">
        <p14:creationId xmlns:p14="http://schemas.microsoft.com/office/powerpoint/2010/main" val="15414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E589FBAD-CE8E-4B2A-B563-254F1F4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A7B9B0-0E23-46FA-AA18-9B75A11E8570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A7E837F-0741-48AE-BB58-1576A870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41E06E19-A5F8-4A16-BD32-FF45632B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21BBBF0-3057-45EC-B214-7337BAA5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Представление нагруженного графа списками смежности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55">
            <a:extLst>
              <a:ext uri="{FF2B5EF4-FFF2-40B4-BE49-F238E27FC236}">
                <a16:creationId xmlns:a16="http://schemas.microsoft.com/office/drawing/2014/main" id="{98286C8B-1CAD-449D-9918-48247F51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01105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Спсиок смежности вершины графа – это список дуг, выходящих из этой вершины. Каждую дугу можно представить номером вершины, в которую дуга ведет, и величиной нагрузки на эту дугу.</a:t>
            </a:r>
          </a:p>
        </p:txBody>
      </p:sp>
      <p:sp>
        <p:nvSpPr>
          <p:cNvPr id="3079" name="Text Box 56">
            <a:extLst>
              <a:ext uri="{FF2B5EF4-FFF2-40B4-BE49-F238E27FC236}">
                <a16:creationId xmlns:a16="http://schemas.microsoft.com/office/drawing/2014/main" id="{F250AE8E-14DE-48FA-99F1-1D7878C2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1744639"/>
            <a:ext cx="5279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Graph w = Graph [[(w, Int)]]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Arc w   = Arc (Int, w, Int)</a:t>
            </a:r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5834E24F-A88D-410F-B3F6-D3F99616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277407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Определим отдельный модуль, в котором будут описаны сам граф и основные операции над ним.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1AE21D36-7E2A-4B2F-ABC3-BB6086A7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2" y="2871730"/>
            <a:ext cx="765565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module Graph(Graph, Arc, nodes, arcs, from, to, weight, </a:t>
            </a:r>
            <a:r>
              <a:rPr lang="en-US" altLang="en-US" sz="1400" dirty="0" err="1">
                <a:latin typeface="Lucida Console" panose="020B0609040504020204" pitchFamily="49" charset="0"/>
              </a:rPr>
              <a:t>createGraph</a:t>
            </a:r>
            <a:r>
              <a:rPr lang="en-US" altLang="en-US" sz="1400" dirty="0">
                <a:latin typeface="Lucida Console" panose="020B0609040504020204" pitchFamily="49" charset="0"/>
              </a:rPr>
              <a:t>,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addArc</a:t>
            </a:r>
            <a:r>
              <a:rPr lang="en-US" altLang="en-US" sz="1400" dirty="0"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latin typeface="Lucida Console" panose="020B0609040504020204" pitchFamily="49" charset="0"/>
              </a:rPr>
              <a:t>gmap</a:t>
            </a:r>
            <a:r>
              <a:rPr lang="en-US" altLang="en-US" sz="1400" dirty="0"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latin typeface="Lucida Console" panose="020B0609040504020204" pitchFamily="49" charset="0"/>
              </a:rPr>
              <a:t>gfold</a:t>
            </a:r>
            <a:r>
              <a:rPr lang="en-US" altLang="en-US" sz="1400">
                <a:latin typeface="Lucida Console" panose="020B0609040504020204" pitchFamily="49" charset="0"/>
              </a:rPr>
              <a:t>)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nodes  :: Graph w -&gt; Int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arcs   :: Graph w -&gt; [Arc w]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from   :: Arc w -&gt; Int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to     :: Arc w -&gt; Int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weight :: Arc w -&gt;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createGraph</a:t>
            </a:r>
            <a:r>
              <a:rPr lang="en-US" altLang="en-US" sz="1400" dirty="0">
                <a:latin typeface="Lucida Console" panose="020B0609040504020204" pitchFamily="49" charset="0"/>
              </a:rPr>
              <a:t> :: Int -&gt; Graph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addArc</a:t>
            </a:r>
            <a:r>
              <a:rPr lang="en-US" altLang="en-US" sz="1400" dirty="0">
                <a:latin typeface="Lucida Console" panose="020B0609040504020204" pitchFamily="49" charset="0"/>
              </a:rPr>
              <a:t>      :: (Int, w, Int) -&gt; Graph w -&gt; Graph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gmap</a:t>
            </a:r>
            <a:r>
              <a:rPr lang="en-US" altLang="en-US" sz="1400" dirty="0">
                <a:latin typeface="Lucida Console" panose="020B0609040504020204" pitchFamily="49" charset="0"/>
              </a:rPr>
              <a:t>   :: (v -&gt; w) -&gt; Graph v -&gt; Graph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gfold</a:t>
            </a:r>
            <a:r>
              <a:rPr lang="en-US" altLang="en-US" sz="1400" dirty="0">
                <a:latin typeface="Lucida Console" panose="020B0609040504020204" pitchFamily="49" charset="0"/>
              </a:rPr>
              <a:t>  :: (b -&gt; Arc w -&gt; b) -&gt; b -&gt; Graph w -&gt; b</a:t>
            </a:r>
          </a:p>
        </p:txBody>
      </p:sp>
    </p:spTree>
    <p:extLst>
      <p:ext uri="{BB962C8B-B14F-4D97-AF65-F5344CB8AC3E}">
        <p14:creationId xmlns:p14="http://schemas.microsoft.com/office/powerpoint/2010/main" val="15716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E589FBAD-CE8E-4B2A-B563-254F1F4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A7B9B0-0E23-46FA-AA18-9B75A11E8570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A7E837F-0741-48AE-BB58-1576A870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41E06E19-A5F8-4A16-BD32-FF45632B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21BBBF0-3057-45EC-B214-7337BAA5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Оценочная функция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55">
            <a:extLst>
              <a:ext uri="{FF2B5EF4-FFF2-40B4-BE49-F238E27FC236}">
                <a16:creationId xmlns:a16="http://schemas.microsoft.com/office/drawing/2014/main" id="{98286C8B-1CAD-449D-9918-48247F51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01105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Алгоритмы поиска кратчайших путей используют оценку расстояния до каждой вершины как сумму нагрузок на дуги на пути в эту вершину.</a:t>
            </a:r>
          </a:p>
        </p:txBody>
      </p:sp>
      <p:sp>
        <p:nvSpPr>
          <p:cNvPr id="3079" name="Text Box 56">
            <a:extLst>
              <a:ext uri="{FF2B5EF4-FFF2-40B4-BE49-F238E27FC236}">
                <a16:creationId xmlns:a16="http://schemas.microsoft.com/office/drawing/2014/main" id="{F250AE8E-14DE-48FA-99F1-1D7878C2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1524665"/>
            <a:ext cx="52793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Weights w = [w]</a:t>
            </a:r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5834E24F-A88D-410F-B3F6-D3F99616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71227"/>
            <a:ext cx="8280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или</a:t>
            </a:r>
          </a:p>
        </p:txBody>
      </p:sp>
      <p:sp>
        <p:nvSpPr>
          <p:cNvPr id="10" name="Text Box 56">
            <a:extLst>
              <a:ext uri="{FF2B5EF4-FFF2-40B4-BE49-F238E27FC236}">
                <a16:creationId xmlns:a16="http://schemas.microsoft.com/office/drawing/2014/main" id="{51582B24-66A9-4959-83D3-8225D0A0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2248566"/>
            <a:ext cx="52793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Weights w = Int -&gt; w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A4B5266C-A538-4896-B1B3-939AF9779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5128"/>
            <a:ext cx="8280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Функция замены одного значения</a:t>
            </a:r>
          </a:p>
        </p:txBody>
      </p:sp>
      <p:sp>
        <p:nvSpPr>
          <p:cNvPr id="15" name="Text Box 56">
            <a:extLst>
              <a:ext uri="{FF2B5EF4-FFF2-40B4-BE49-F238E27FC236}">
                <a16:creationId xmlns:a16="http://schemas.microsoft.com/office/drawing/2014/main" id="{2DA573C1-525F-4A1C-9741-D7C4DFEB9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2972467"/>
            <a:ext cx="52793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replace :: Int -&gt; w -&gt; Weights w -&gt; Weights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replace n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list = left ++ (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val:right</a:t>
            </a:r>
            <a:r>
              <a:rPr lang="en-US" altLang="en-US" sz="1400" dirty="0">
                <a:latin typeface="Lucida Console" panose="020B0609040504020204" pitchFamily="49" charset="0"/>
              </a:rPr>
              <a:t>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where (left, (_:right))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splitAt</a:t>
            </a:r>
            <a:r>
              <a:rPr lang="en-US" altLang="en-US" sz="1400" dirty="0">
                <a:latin typeface="Lucida Console" panose="020B0609040504020204" pitchFamily="49" charset="0"/>
              </a:rPr>
              <a:t> n list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1EAB4AFD-F57A-432F-AD57-8B3CF0BD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49916"/>
            <a:ext cx="8280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или</a:t>
            </a:r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30B4156B-5409-4216-BCC1-D4440D7B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4127255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replace :: Int -&gt; w -&gt; Weights w -&gt; Weights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replace n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= \node -&gt; if node == n then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else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node </a:t>
            </a:r>
          </a:p>
        </p:txBody>
      </p:sp>
      <p:sp>
        <p:nvSpPr>
          <p:cNvPr id="18" name="Text Box 55">
            <a:extLst>
              <a:ext uri="{FF2B5EF4-FFF2-40B4-BE49-F238E27FC236}">
                <a16:creationId xmlns:a16="http://schemas.microsoft.com/office/drawing/2014/main" id="{7354B4DE-5BDA-4B33-9425-885A98C61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689260"/>
            <a:ext cx="8280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Если считать, что некоторые оценки могут быть не определены, то тогда</a:t>
            </a:r>
          </a:p>
        </p:txBody>
      </p:sp>
      <p:sp>
        <p:nvSpPr>
          <p:cNvPr id="19" name="Text Box 56">
            <a:extLst>
              <a:ext uri="{FF2B5EF4-FFF2-40B4-BE49-F238E27FC236}">
                <a16:creationId xmlns:a16="http://schemas.microsoft.com/office/drawing/2014/main" id="{993A8CE2-027E-4C99-B139-F2290507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5066600"/>
            <a:ext cx="79589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type Weights w = Int -&gt; Maybe</a:t>
            </a:r>
            <a:r>
              <a:rPr lang="ru-RU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replace :: Int -&gt; w -&gt; Weights w -&gt; Weights w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replace n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= \node -&gt; if node == n then Just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else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27538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E589FBAD-CE8E-4B2A-B563-254F1F4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A7B9B0-0E23-46FA-AA18-9B75A11E8570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A7E837F-0741-48AE-BB58-1576A870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41E06E19-A5F8-4A16-BD32-FF45632B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621BBBF0-3057-45EC-B214-7337BAA5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Релаксация дуги и алгоритм Беллмана – Форда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3078" name="Text Box 55">
            <a:extLst>
              <a:ext uri="{FF2B5EF4-FFF2-40B4-BE49-F238E27FC236}">
                <a16:creationId xmlns:a16="http://schemas.microsoft.com/office/drawing/2014/main" id="{98286C8B-1CAD-449D-9918-48247F51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01105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Релаксация дуги в алгоритмах поиска кратчайшего пути состоит в проверке, нельзя ли улучшить оценку расстояния до вершины, если включить в путь эту дугу.</a:t>
            </a:r>
          </a:p>
        </p:txBody>
      </p:sp>
      <p:sp>
        <p:nvSpPr>
          <p:cNvPr id="3079" name="Text Box 56">
            <a:extLst>
              <a:ext uri="{FF2B5EF4-FFF2-40B4-BE49-F238E27FC236}">
                <a16:creationId xmlns:a16="http://schemas.microsoft.com/office/drawing/2014/main" id="{F250AE8E-14DE-48FA-99F1-1D7878C2C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1524057"/>
            <a:ext cx="7848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relax :: Real w =&gt; Weights w -&gt; Arc w -&gt; (Bool, Weights w)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relax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arc = if </a:t>
            </a:r>
            <a:r>
              <a:rPr lang="en-US" altLang="en-US" sz="1400" dirty="0" err="1">
                <a:latin typeface="Lucida Console" panose="020B0609040504020204" pitchFamily="49" charset="0"/>
              </a:rPr>
              <a:t>isJust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wFrom</a:t>
            </a:r>
            <a:r>
              <a:rPr lang="en-US" altLang="en-US" sz="1400" dirty="0">
                <a:latin typeface="Lucida Console" panose="020B0609040504020204" pitchFamily="49" charset="0"/>
              </a:rPr>
              <a:t> &amp;&amp; (</a:t>
            </a:r>
            <a:r>
              <a:rPr lang="en-US" altLang="en-US" sz="1400" dirty="0" err="1">
                <a:latin typeface="Lucida Console" panose="020B0609040504020204" pitchFamily="49" charset="0"/>
              </a:rPr>
              <a:t>isNothing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wTo</a:t>
            </a:r>
            <a:r>
              <a:rPr lang="en-US" altLang="en-US" sz="1400" dirty="0">
                <a:latin typeface="Lucida Console" panose="020B0609040504020204" pitchFamily="49" charset="0"/>
              </a:rPr>
              <a:t> ||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              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wFrom</a:t>
            </a:r>
            <a:r>
              <a:rPr lang="en-US" altLang="en-US" sz="1400" dirty="0">
                <a:latin typeface="Lucida Console" panose="020B0609040504020204" pitchFamily="49" charset="0"/>
              </a:rPr>
              <a:t> + w &lt; </a:t>
            </a: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wTo</a:t>
            </a:r>
            <a:r>
              <a:rPr lang="en-US" altLang="en-US" sz="1400" dirty="0">
                <a:latin typeface="Lucida Console" panose="020B0609040504020204" pitchFamily="49" charset="0"/>
              </a:rPr>
              <a:t>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then (True, replace (from arc) (</a:t>
            </a:r>
            <a:r>
              <a:rPr lang="en-US" altLang="en-US" sz="1400" dirty="0" err="1">
                <a:latin typeface="Lucida Console" panose="020B0609040504020204" pitchFamily="49" charset="0"/>
              </a:rPr>
              <a:t>fromJust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wFrom</a:t>
            </a:r>
            <a:r>
              <a:rPr lang="en-US" altLang="en-US" sz="1400" dirty="0">
                <a:latin typeface="Lucida Console" panose="020B0609040504020204" pitchFamily="49" charset="0"/>
              </a:rPr>
              <a:t> + w)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else (False,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where </a:t>
            </a:r>
            <a:r>
              <a:rPr lang="en-US" altLang="en-US" sz="1400" dirty="0" err="1">
                <a:latin typeface="Lucida Console" panose="020B0609040504020204" pitchFamily="49" charset="0"/>
              </a:rPr>
              <a:t>wFrom</a:t>
            </a:r>
            <a:r>
              <a:rPr lang="en-US" altLang="en-US" sz="1400" dirty="0"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$ from arc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 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wTo</a:t>
            </a:r>
            <a:r>
              <a:rPr lang="en-US" altLang="en-US" sz="1400" dirty="0">
                <a:latin typeface="Lucida Console" panose="020B0609040504020204" pitchFamily="49" charset="0"/>
              </a:rPr>
              <a:t>  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$ to arc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       w = weight arc</a:t>
            </a:r>
          </a:p>
        </p:txBody>
      </p:sp>
      <p:sp>
        <p:nvSpPr>
          <p:cNvPr id="21" name="Text Box 55">
            <a:extLst>
              <a:ext uri="{FF2B5EF4-FFF2-40B4-BE49-F238E27FC236}">
                <a16:creationId xmlns:a16="http://schemas.microsoft.com/office/drawing/2014/main" id="{945ADB2E-D9F0-4A72-9AF2-0608AD40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39939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Если у нас есть текущая оценка расстояний до вершин, то имея граф, мы можем получить список расстояний:</a:t>
            </a:r>
          </a:p>
        </p:txBody>
      </p:sp>
      <p:sp>
        <p:nvSpPr>
          <p:cNvPr id="22" name="Text Box 56">
            <a:extLst>
              <a:ext uri="{FF2B5EF4-FFF2-40B4-BE49-F238E27FC236}">
                <a16:creationId xmlns:a16="http://schemas.microsoft.com/office/drawing/2014/main" id="{527C6C69-ED42-463A-8B15-C3C9E01B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3931064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distances :: Graph w -&gt; Weights w -&gt; [Maybe w]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distances g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= map </a:t>
            </a:r>
            <a:r>
              <a:rPr lang="en-US" altLang="en-US" sz="1400" dirty="0" err="1">
                <a:latin typeface="Lucida Console" panose="020B0609040504020204" pitchFamily="49" charset="0"/>
              </a:rPr>
              <a:t>wts</a:t>
            </a:r>
            <a:r>
              <a:rPr lang="en-US" altLang="en-US" sz="1400" dirty="0">
                <a:latin typeface="Lucida Console" panose="020B0609040504020204" pitchFamily="49" charset="0"/>
              </a:rPr>
              <a:t> [0..nodes g - 1]</a:t>
            </a:r>
          </a:p>
        </p:txBody>
      </p:sp>
      <p:sp>
        <p:nvSpPr>
          <p:cNvPr id="23" name="Text Box 55">
            <a:extLst>
              <a:ext uri="{FF2B5EF4-FFF2-40B4-BE49-F238E27FC236}">
                <a16:creationId xmlns:a16="http://schemas.microsoft.com/office/drawing/2014/main" id="{8D798761-6C96-4AD4-AA4F-EF1263C9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460634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Теперь можно реализовать простой алгоритм Беллмана – Форда для нахождения всех минимальных расстояний от заданной вершины до других вершин графа.</a:t>
            </a: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130EE0AB-52C8-440C-8106-84FACD782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30" y="5052885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bfCycle</a:t>
            </a:r>
            <a:r>
              <a:rPr lang="en-US" altLang="en-US" sz="1400" dirty="0">
                <a:latin typeface="Lucida Console" panose="020B0609040504020204" pitchFamily="49" charset="0"/>
              </a:rPr>
              <a:t>     :: Real w =&gt; Weights w -&gt; Graph w -&gt; (Bool, Weights w)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bellmanFord</a:t>
            </a:r>
            <a:r>
              <a:rPr lang="en-US" altLang="en-US" sz="1400" dirty="0">
                <a:latin typeface="Lucida Console" panose="020B0609040504020204" pitchFamily="49" charset="0"/>
              </a:rPr>
              <a:t> :: Real w =&gt; Int -&gt; Graph w -&gt; [Maybe w]</a:t>
            </a:r>
          </a:p>
        </p:txBody>
      </p:sp>
    </p:spTree>
    <p:extLst>
      <p:ext uri="{BB962C8B-B14F-4D97-AF65-F5344CB8AC3E}">
        <p14:creationId xmlns:p14="http://schemas.microsoft.com/office/powerpoint/2010/main" val="26903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2755</TotalTime>
  <Words>1073</Words>
  <Application>Microsoft Office PowerPoint</Application>
  <PresentationFormat>On-screen Show (4:3)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Lucida Console</vt:lpstr>
      <vt:lpstr>Wingdings</vt:lpstr>
      <vt:lpstr>Край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 для студентов по курсу "Функциональное программирование"</dc:title>
  <dc:subject>Представление графов. Классы в Haskell.</dc:subject>
  <dc:creator>Александр Кубенский</dc:creator>
  <cp:lastModifiedBy>Aleksandr Kubenskii</cp:lastModifiedBy>
  <cp:revision>66</cp:revision>
  <dcterms:created xsi:type="dcterms:W3CDTF">2005-05-05T05:55:56Z</dcterms:created>
  <dcterms:modified xsi:type="dcterms:W3CDTF">2021-01-14T13:50:01Z</dcterms:modified>
</cp:coreProperties>
</file>