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4"/>
  </p:notesMasterIdLst>
  <p:sldIdLst>
    <p:sldId id="273" r:id="rId2"/>
    <p:sldId id="274" r:id="rId3"/>
    <p:sldId id="275" r:id="rId4"/>
    <p:sldId id="282" r:id="rId5"/>
    <p:sldId id="276" r:id="rId6"/>
    <p:sldId id="277" r:id="rId7"/>
    <p:sldId id="279" r:id="rId8"/>
    <p:sldId id="278" r:id="rId9"/>
    <p:sldId id="280" r:id="rId10"/>
    <p:sldId id="281" r:id="rId11"/>
    <p:sldId id="283" r:id="rId12"/>
    <p:sldId id="284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FFCC00"/>
    <a:srgbClr val="FF99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82" autoAdjust="0"/>
  </p:normalViewPr>
  <p:slideViewPr>
    <p:cSldViewPr>
      <p:cViewPr varScale="1">
        <p:scale>
          <a:sx n="79" d="100"/>
          <a:sy n="79" d="100"/>
        </p:scale>
        <p:origin x="108" y="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EA4A870-66BC-4149-BF54-8454EF491F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50B5EA6-7918-4D89-8D22-7E8068A74BE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CD22C99F-596E-4802-AB00-4C62DA57CF7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A276D7C-11CC-4D26-8884-F9F13C09D4B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C925104F-01A2-4923-BFA5-0DB09CAFE3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B08A5FB4-EC4D-42EE-A076-B115401219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5E7EDA5-1A5F-4985-90EE-190EAEBD56DB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385D6BC-0390-4E77-BFEE-8CF91CFF5F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FBF4082-3EF8-4BA0-A69D-1E039C6201F8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556328A-8F86-4C36-B4DB-7A37013DA2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6F8D0A0-11EC-4678-B18A-5CDD1403C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altLang="en-US">
                <a:latin typeface="Arial" panose="020B0604020202020204" pitchFamily="34" charset="0"/>
              </a:rPr>
              <a:t>Лекция 3, слайд 1, 10 мин.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D5F28E3A-046C-403F-B0F3-EEAA5886B1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1F34D07-0F25-4AFF-8DE5-F4D88D8B8751}" type="slidenum">
              <a:rPr lang="ru-RU" altLang="en-US"/>
              <a:pPr eaLnBrk="1" hangingPunct="1"/>
              <a:t>11</a:t>
            </a:fld>
            <a:endParaRPr lang="ru-RU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71B67F1A-8E49-4C36-8898-DBF3D74676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C3EC1505-1E4A-4655-B992-3FAB1B80B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altLang="en-US">
                <a:latin typeface="Arial" panose="020B0604020202020204" pitchFamily="34" charset="0"/>
              </a:rPr>
              <a:t>Лекция 3, слайд </a:t>
            </a:r>
            <a:r>
              <a:rPr lang="en-US" altLang="en-US">
                <a:latin typeface="Arial" panose="020B0604020202020204" pitchFamily="34" charset="0"/>
              </a:rPr>
              <a:t>9</a:t>
            </a:r>
            <a:r>
              <a:rPr lang="ru-RU" altLang="en-US">
                <a:latin typeface="Arial" panose="020B0604020202020204" pitchFamily="34" charset="0"/>
              </a:rPr>
              <a:t>, </a:t>
            </a:r>
            <a:r>
              <a:rPr lang="en-US" altLang="en-US">
                <a:latin typeface="Arial" panose="020B0604020202020204" pitchFamily="34" charset="0"/>
              </a:rPr>
              <a:t>5</a:t>
            </a:r>
            <a:r>
              <a:rPr lang="ru-RU" altLang="en-US">
                <a:latin typeface="Arial" panose="020B0604020202020204" pitchFamily="34" charset="0"/>
              </a:rPr>
              <a:t> мин.</a:t>
            </a:r>
          </a:p>
          <a:p>
            <a:pPr eaLnBrk="1" hangingPunct="1"/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D5F28E3A-046C-403F-B0F3-EEAA5886B1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1F34D07-0F25-4AFF-8DE5-F4D88D8B8751}" type="slidenum">
              <a:rPr lang="ru-RU" altLang="en-US"/>
              <a:pPr eaLnBrk="1" hangingPunct="1"/>
              <a:t>12</a:t>
            </a:fld>
            <a:endParaRPr lang="ru-RU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71B67F1A-8E49-4C36-8898-DBF3D74676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C3EC1505-1E4A-4655-B992-3FAB1B80B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altLang="en-US">
                <a:latin typeface="Arial" panose="020B0604020202020204" pitchFamily="34" charset="0"/>
              </a:rPr>
              <a:t>Лекция 3, слайд </a:t>
            </a:r>
            <a:r>
              <a:rPr lang="en-US" altLang="en-US">
                <a:latin typeface="Arial" panose="020B0604020202020204" pitchFamily="34" charset="0"/>
              </a:rPr>
              <a:t>9</a:t>
            </a:r>
            <a:r>
              <a:rPr lang="ru-RU" altLang="en-US">
                <a:latin typeface="Arial" panose="020B0604020202020204" pitchFamily="34" charset="0"/>
              </a:rPr>
              <a:t>, </a:t>
            </a:r>
            <a:r>
              <a:rPr lang="en-US" altLang="en-US">
                <a:latin typeface="Arial" panose="020B0604020202020204" pitchFamily="34" charset="0"/>
              </a:rPr>
              <a:t>5</a:t>
            </a:r>
            <a:r>
              <a:rPr lang="ru-RU" altLang="en-US">
                <a:latin typeface="Arial" panose="020B0604020202020204" pitchFamily="34" charset="0"/>
              </a:rPr>
              <a:t> мин.</a:t>
            </a:r>
          </a:p>
          <a:p>
            <a:pPr eaLnBrk="1" hangingPunct="1"/>
            <a:endParaRPr lang="ru-RU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166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6F870960-AD79-4B27-8EEA-34F9F8EB35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8E9508-232E-4773-93A4-80D9CD847AB2}" type="slidenum">
              <a:rPr lang="ru-RU" altLang="en-US"/>
              <a:pPr eaLnBrk="1" hangingPunct="1"/>
              <a:t>2</a:t>
            </a:fld>
            <a:endParaRPr lang="ru-RU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B6B6BAB9-0911-4B89-A11B-82DBE6607A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6DD5C95-8E70-4D87-9FBC-B8FB0893EF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altLang="en-US">
                <a:latin typeface="Arial" panose="020B0604020202020204" pitchFamily="34" charset="0"/>
              </a:rPr>
              <a:t>Лекция 3, слайд 2, 10 мин.</a:t>
            </a:r>
          </a:p>
          <a:p>
            <a:pPr eaLnBrk="1" hangingPunct="1"/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9C9B15A3-7AF6-4440-8A26-54E068F0EC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F230517-610A-40ED-997F-561CFD3E8881}" type="slidenum">
              <a:rPr lang="ru-RU" altLang="en-US"/>
              <a:pPr eaLnBrk="1" hangingPunct="1"/>
              <a:t>3</a:t>
            </a:fld>
            <a:endParaRPr lang="ru-RU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ED062498-0F4D-4A90-ACE8-29A9540DBE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6E34876-CC30-4F18-981D-B171F7DF6F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altLang="en-US">
                <a:latin typeface="Arial" panose="020B0604020202020204" pitchFamily="34" charset="0"/>
              </a:rPr>
              <a:t>Лекция 3, слайд 3, 10 мин.</a:t>
            </a:r>
          </a:p>
          <a:p>
            <a:pPr eaLnBrk="1" hangingPunct="1"/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CCCA10F3-9362-4780-85C5-FB49891365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3AC51B7-353B-4F16-A93E-5364E3826320}" type="slidenum">
              <a:rPr lang="ru-RU" altLang="en-US"/>
              <a:pPr eaLnBrk="1" hangingPunct="1"/>
              <a:t>5</a:t>
            </a:fld>
            <a:endParaRPr lang="ru-RU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251CB1D-FD1D-4B1B-910D-A25D4D5267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8243DB0-892D-4B74-8348-DC7EC49B69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altLang="en-US">
                <a:latin typeface="Arial" panose="020B0604020202020204" pitchFamily="34" charset="0"/>
              </a:rPr>
              <a:t>Лекция 3, слайд </a:t>
            </a:r>
            <a:r>
              <a:rPr lang="en-US" altLang="en-US">
                <a:latin typeface="Arial" panose="020B0604020202020204" pitchFamily="34" charset="0"/>
              </a:rPr>
              <a:t>4</a:t>
            </a:r>
            <a:r>
              <a:rPr lang="ru-RU" altLang="en-US">
                <a:latin typeface="Arial" panose="020B0604020202020204" pitchFamily="34" charset="0"/>
              </a:rPr>
              <a:t>, 10 мин.</a:t>
            </a:r>
          </a:p>
          <a:p>
            <a:pPr eaLnBrk="1" hangingPunct="1"/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3B3C2A80-D63E-480F-B63B-212F2F916E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40FA7D0-DF40-47A1-B894-2E19D21AF4DC}" type="slidenum">
              <a:rPr lang="ru-RU" altLang="en-US"/>
              <a:pPr eaLnBrk="1" hangingPunct="1"/>
              <a:t>6</a:t>
            </a:fld>
            <a:endParaRPr lang="ru-RU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D3A7C9B1-8138-42F1-8569-F599E2C4F9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BDE6EC4E-1C22-4AA8-85D3-BD9FB183BD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altLang="en-US">
                <a:latin typeface="Arial" panose="020B0604020202020204" pitchFamily="34" charset="0"/>
              </a:rPr>
              <a:t>Лекция 3, слайд </a:t>
            </a:r>
            <a:r>
              <a:rPr lang="en-US" altLang="en-US">
                <a:latin typeface="Arial" panose="020B0604020202020204" pitchFamily="34" charset="0"/>
              </a:rPr>
              <a:t>5</a:t>
            </a:r>
            <a:r>
              <a:rPr lang="ru-RU" altLang="en-US">
                <a:latin typeface="Arial" panose="020B0604020202020204" pitchFamily="34" charset="0"/>
              </a:rPr>
              <a:t>, 1</a:t>
            </a:r>
            <a:r>
              <a:rPr lang="en-US" altLang="en-US">
                <a:latin typeface="Arial" panose="020B0604020202020204" pitchFamily="34" charset="0"/>
              </a:rPr>
              <a:t>0</a:t>
            </a:r>
            <a:r>
              <a:rPr lang="ru-RU" altLang="en-US">
                <a:latin typeface="Arial" panose="020B0604020202020204" pitchFamily="34" charset="0"/>
              </a:rPr>
              <a:t> мин.</a:t>
            </a:r>
          </a:p>
          <a:p>
            <a:pPr eaLnBrk="1" hangingPunct="1"/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355DA44F-5CC8-4DAF-978B-E27D45DB7E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BB4A5B-0BAD-438D-8A5B-CAF29207E253}" type="slidenum">
              <a:rPr lang="ru-RU" altLang="en-US"/>
              <a:pPr eaLnBrk="1" hangingPunct="1"/>
              <a:t>7</a:t>
            </a:fld>
            <a:endParaRPr lang="ru-RU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C9DFF5F-DAE6-481C-A941-8B3DDB0BB8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5CFE2CE8-DB0D-4EA7-A9A3-C1E4BBC71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altLang="en-US">
                <a:latin typeface="Arial" panose="020B0604020202020204" pitchFamily="34" charset="0"/>
              </a:rPr>
              <a:t>Лекция 3, слайд </a:t>
            </a:r>
            <a:r>
              <a:rPr lang="en-US" altLang="en-US">
                <a:latin typeface="Arial" panose="020B0604020202020204" pitchFamily="34" charset="0"/>
              </a:rPr>
              <a:t>6</a:t>
            </a:r>
            <a:r>
              <a:rPr lang="ru-RU" altLang="en-US">
                <a:latin typeface="Arial" panose="020B0604020202020204" pitchFamily="34" charset="0"/>
              </a:rPr>
              <a:t>, 1</a:t>
            </a:r>
            <a:r>
              <a:rPr lang="en-US" altLang="en-US">
                <a:latin typeface="Arial" panose="020B0604020202020204" pitchFamily="34" charset="0"/>
              </a:rPr>
              <a:t>0</a:t>
            </a:r>
            <a:r>
              <a:rPr lang="ru-RU" altLang="en-US">
                <a:latin typeface="Arial" panose="020B0604020202020204" pitchFamily="34" charset="0"/>
              </a:rPr>
              <a:t> мин.</a:t>
            </a:r>
          </a:p>
          <a:p>
            <a:pPr eaLnBrk="1" hangingPunct="1"/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8D4BA19D-D647-4234-AD99-1822C29E96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0412F8-0EA6-41C5-BC20-931611DE6930}" type="slidenum">
              <a:rPr lang="ru-RU" altLang="en-US"/>
              <a:pPr eaLnBrk="1" hangingPunct="1"/>
              <a:t>8</a:t>
            </a:fld>
            <a:endParaRPr lang="ru-RU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5D77D3B-D4BE-4520-98BE-7D31668080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F648CC58-C156-408B-BE1B-A81294E772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altLang="en-US">
                <a:latin typeface="Arial" panose="020B0604020202020204" pitchFamily="34" charset="0"/>
              </a:rPr>
              <a:t>Лекция 3, слайд </a:t>
            </a:r>
            <a:r>
              <a:rPr lang="en-US" altLang="en-US">
                <a:latin typeface="Arial" panose="020B0604020202020204" pitchFamily="34" charset="0"/>
              </a:rPr>
              <a:t>7</a:t>
            </a:r>
            <a:r>
              <a:rPr lang="ru-RU" altLang="en-US">
                <a:latin typeface="Arial" panose="020B0604020202020204" pitchFamily="34" charset="0"/>
              </a:rPr>
              <a:t>, 1</a:t>
            </a:r>
            <a:r>
              <a:rPr lang="en-US" altLang="en-US">
                <a:latin typeface="Arial" panose="020B0604020202020204" pitchFamily="34" charset="0"/>
              </a:rPr>
              <a:t>0</a:t>
            </a:r>
            <a:r>
              <a:rPr lang="ru-RU" altLang="en-US">
                <a:latin typeface="Arial" panose="020B0604020202020204" pitchFamily="34" charset="0"/>
              </a:rPr>
              <a:t> мин.</a:t>
            </a:r>
          </a:p>
          <a:p>
            <a:pPr eaLnBrk="1" hangingPunct="1"/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01AFB638-477E-4679-9B2E-32B87E0C14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6607AD-D71E-4EFC-9606-67D4BD227746}" type="slidenum">
              <a:rPr lang="ru-RU" altLang="en-US"/>
              <a:pPr eaLnBrk="1" hangingPunct="1"/>
              <a:t>9</a:t>
            </a:fld>
            <a:endParaRPr lang="ru-RU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AAC95FF-0200-4325-A79A-4D7B512F7B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6BEB81F2-4776-437A-9AA9-5B7C109C9D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altLang="en-US">
                <a:latin typeface="Arial" panose="020B0604020202020204" pitchFamily="34" charset="0"/>
              </a:rPr>
              <a:t>Лекция 3, слайд </a:t>
            </a:r>
            <a:r>
              <a:rPr lang="en-US" altLang="en-US">
                <a:latin typeface="Arial" panose="020B0604020202020204" pitchFamily="34" charset="0"/>
              </a:rPr>
              <a:t>8</a:t>
            </a:r>
            <a:r>
              <a:rPr lang="ru-RU" altLang="en-US">
                <a:latin typeface="Arial" panose="020B0604020202020204" pitchFamily="34" charset="0"/>
              </a:rPr>
              <a:t>, </a:t>
            </a:r>
            <a:r>
              <a:rPr lang="en-US" altLang="en-US">
                <a:latin typeface="Arial" panose="020B0604020202020204" pitchFamily="34" charset="0"/>
              </a:rPr>
              <a:t>5</a:t>
            </a:r>
            <a:r>
              <a:rPr lang="ru-RU" altLang="en-US">
                <a:latin typeface="Arial" panose="020B0604020202020204" pitchFamily="34" charset="0"/>
              </a:rPr>
              <a:t> мин.</a:t>
            </a:r>
          </a:p>
          <a:p>
            <a:pPr eaLnBrk="1" hangingPunct="1"/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4C2A8797-4FF3-43EA-B296-D0AC53CC1C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1BD21E-6A97-47C2-AB0F-FC3340EBC21F}" type="slidenum">
              <a:rPr lang="ru-RU" altLang="en-US"/>
              <a:pPr eaLnBrk="1" hangingPunct="1"/>
              <a:t>10</a:t>
            </a:fld>
            <a:endParaRPr lang="ru-RU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59C5ACDD-04C8-4758-A2F4-BC78B620E2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4B5A2ACF-608E-4786-B3C0-0089684245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altLang="en-US">
                <a:latin typeface="Arial" panose="020B0604020202020204" pitchFamily="34" charset="0"/>
              </a:rPr>
              <a:t>Лекция 3, слайд </a:t>
            </a:r>
            <a:r>
              <a:rPr lang="en-US" altLang="en-US">
                <a:latin typeface="Arial" panose="020B0604020202020204" pitchFamily="34" charset="0"/>
              </a:rPr>
              <a:t>9</a:t>
            </a:r>
            <a:r>
              <a:rPr lang="ru-RU" altLang="en-US">
                <a:latin typeface="Arial" panose="020B0604020202020204" pitchFamily="34" charset="0"/>
              </a:rPr>
              <a:t>, </a:t>
            </a:r>
            <a:r>
              <a:rPr lang="en-US" altLang="en-US">
                <a:latin typeface="Arial" panose="020B0604020202020204" pitchFamily="34" charset="0"/>
              </a:rPr>
              <a:t>5</a:t>
            </a:r>
            <a:r>
              <a:rPr lang="ru-RU" altLang="en-US">
                <a:latin typeface="Arial" panose="020B0604020202020204" pitchFamily="34" charset="0"/>
              </a:rPr>
              <a:t> мин.</a:t>
            </a:r>
          </a:p>
          <a:p>
            <a:pPr eaLnBrk="1" hangingPunct="1"/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B0AE1768-120C-48B6-9C15-C738FF326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0251A53B-9002-485E-8999-92A8263C3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ru-RU" altLang="en-US"/>
              <a:t>Образец заголовка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ru-RU" altLang="en-US"/>
              <a:t>Образец подзаголовка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283AEDC-36D2-4B88-A58A-F93EAD147A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A70B151-A571-47F4-8BBA-94E3DE8577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6CFBB51-2187-4A77-87F7-915A4988D0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8A92F4-4312-4F96-AE2E-7E0AEC6CF74F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50003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84147F-AB79-4C1C-9AFE-3E2DC4AC66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3DC5AA-7E9A-4646-B898-6C6E45F2E5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AEB674-5ED4-49E1-899A-8A3E809C03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71C5EE-31F2-48C7-B46F-7640D8E79A5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52384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3F0F557-FFE6-4626-B979-FA92E060D7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8D309F8-A532-45B9-95BC-1620A38DBA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B9D98EF-7549-453A-9A61-EB72C5E22B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476AAB-8782-465E-90E1-65A3AD032AD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849011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BBF9B70-2FBF-44B7-8CD7-AF2C70EDBD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F352544-3C18-4DF0-B7AB-53D56D48B1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5D96E97-1DDD-45A3-8054-F4F55A77A6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E8A58-1101-4C1E-AA9C-D6947F79181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53277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FCDF89-B494-48B6-9590-461E52CB8E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9A2FCAF-D2C1-481A-A531-AE071CB1BF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614B97-4D21-48E0-A309-F9194D632B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3001B4-75AB-4DC9-850F-0F90B5A5AD4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1384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345EDA-FBC2-4123-AD69-EF6CBADF9D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2F4DFF-284B-4C78-BCF7-F6FDB8104D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300C84-94F5-4842-BE1E-CC6193F5E2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47434E-352A-4AF7-BDE0-6C91F0EA8C51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37596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203720-24B1-47E3-88ED-DB427D855B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D25477-FBCB-4A0D-A4B6-3515DF859F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FCF75F-699F-4127-9B85-775CF4D341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F9290B-0781-434E-94B1-AC798560A51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7138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5CFA2E-DEAB-4100-BC3D-10535DEBAF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437F73C-3628-4C12-B851-53459CD94A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E08B7B0-0FC9-416F-9387-3AA7EDF4B9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4C8FF6-82C8-465E-88EB-8684538E6F3A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4959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EF5D147-1721-400E-A2A9-F1859C48EF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6CC71F3-695D-43CB-9CC1-E2AE005FAC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EC53538-7CD7-481C-BD84-740C0CB150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8DAF8-E346-4EB9-9B00-3BBDAA3E91E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98995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DE75605-1380-4688-B31B-5F9DD72B83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3AA8093-1224-418B-A814-D27E129C19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553BA7D-0D99-4A07-9C85-CEFAB2AE29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A80596-095C-4732-94D2-7F48B515D514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7525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2AF093-ACA7-4CB9-8F88-63A61E8BE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64D74B-1D6C-425E-BE55-0A540C0E9D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87FF1E-93DC-4090-B7CB-45A19FFBDC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8065B5-841C-40DA-AC05-866C60D3AA2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90202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4C4F29-0B51-44CA-9D7B-683E550449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F4DB7B-CD5C-4721-85EF-EC5C2214D2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E53D07-3B29-4DF3-8C3A-EA86BE2809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A41A06-22F3-4696-9AC4-88555E686C5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2296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97181E6-D47C-4ADE-AF08-73A8784567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заголовка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3826E6A-1452-44B9-964D-2ECBCA8B4D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D42D0F98-61CF-4E49-9D67-065AFB90B1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821B6D5B-EB4B-4CED-9790-F610F68A297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BF438F7E-A1FF-4457-80B8-6A63EFE42F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D3E69A74-EC8E-4284-917A-BAD2F93F8EBD}" type="slidenum">
              <a:rPr lang="ru-RU" altLang="en-US"/>
              <a:pPr/>
              <a:t>‹#›</a:t>
            </a:fld>
            <a:endParaRPr lang="ru-RU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42DD45E0-0C6F-4DA4-897F-240CB96A2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C907846F-D916-4832-B7E1-190F165DC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FE7A0FD-4615-487E-86A6-454CA2DF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3403D6B-66F0-457E-8CD3-6C2B54F89075}" type="slidenum">
              <a:rPr lang="ru-RU" altLang="en-US">
                <a:latin typeface="Garamond" panose="02020404030301010803" pitchFamily="18" charset="0"/>
              </a:rPr>
              <a:pPr eaLnBrk="1" hangingPunct="1"/>
              <a:t>1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A2CF9567-C0C0-4753-ACBA-6C8EB4600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7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/>
              <a:t>Списки в языке </a:t>
            </a:r>
            <a:r>
              <a:rPr lang="en-US" altLang="en-US"/>
              <a:t>Haskell.</a:t>
            </a:r>
            <a:endParaRPr lang="ru-RU" altLang="en-US"/>
          </a:p>
        </p:txBody>
      </p:sp>
      <p:sp>
        <p:nvSpPr>
          <p:cNvPr id="3076" name="Text Box 3">
            <a:extLst>
              <a:ext uri="{FF2B5EF4-FFF2-40B4-BE49-F238E27FC236}">
                <a16:creationId xmlns:a16="http://schemas.microsoft.com/office/drawing/2014/main" id="{CA3BFC93-2292-451F-B191-F3E512AAB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3077" name="Text Box 4">
            <a:extLst>
              <a:ext uri="{FF2B5EF4-FFF2-40B4-BE49-F238E27FC236}">
                <a16:creationId xmlns:a16="http://schemas.microsoft.com/office/drawing/2014/main" id="{E59E88A1-6387-4072-93E1-6453FC92C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1. Элементы функционального программирования.</a:t>
            </a:r>
          </a:p>
        </p:txBody>
      </p:sp>
      <p:sp>
        <p:nvSpPr>
          <p:cNvPr id="59397" name="Text Box 5">
            <a:extLst>
              <a:ext uri="{FF2B5EF4-FFF2-40B4-BE49-F238E27FC236}">
                <a16:creationId xmlns:a16="http://schemas.microsoft.com/office/drawing/2014/main" id="{319C699F-B50B-4ACA-9CBF-C635605CC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14400"/>
            <a:ext cx="807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[]            -</a:t>
            </a:r>
            <a:r>
              <a:rPr lang="ru-RU" altLang="en-US" sz="1400">
                <a:latin typeface="Lucida Console" panose="020B0609040504020204" pitchFamily="49" charset="0"/>
              </a:rPr>
              <a:t>-</a:t>
            </a:r>
            <a:r>
              <a:rPr lang="en-US" altLang="en-US" sz="1400">
                <a:latin typeface="Lucida Console" panose="020B0609040504020204" pitchFamily="49" charset="0"/>
              </a:rPr>
              <a:t> </a:t>
            </a:r>
            <a:r>
              <a:rPr lang="ru-RU" altLang="en-US" sz="1400">
                <a:latin typeface="Lucida Console" panose="020B0609040504020204" pitchFamily="49" charset="0"/>
              </a:rPr>
              <a:t>пустой список</a:t>
            </a:r>
          </a:p>
        </p:txBody>
      </p:sp>
      <p:sp>
        <p:nvSpPr>
          <p:cNvPr id="59398" name="Text Box 6">
            <a:extLst>
              <a:ext uri="{FF2B5EF4-FFF2-40B4-BE49-F238E27FC236}">
                <a16:creationId xmlns:a16="http://schemas.microsoft.com/office/drawing/2014/main" id="{F1CEF244-6440-42D3-BA92-F36487F98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0"/>
            <a:ext cx="807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[</a:t>
            </a:r>
            <a:r>
              <a:rPr lang="ru-RU" altLang="en-US" sz="1400">
                <a:latin typeface="Lucida Console" panose="020B0609040504020204" pitchFamily="49" charset="0"/>
              </a:rPr>
              <a:t>1, 2, 3</a:t>
            </a:r>
            <a:r>
              <a:rPr lang="en-US" altLang="en-US" sz="1400">
                <a:latin typeface="Lucida Console" panose="020B0609040504020204" pitchFamily="49" charset="0"/>
              </a:rPr>
              <a:t>]     </a:t>
            </a:r>
            <a:r>
              <a:rPr lang="ru-RU" altLang="en-US" sz="1400">
                <a:latin typeface="Lucida Console" panose="020B0609040504020204" pitchFamily="49" charset="0"/>
              </a:rPr>
              <a:t>-- список из заданых элементов</a:t>
            </a:r>
          </a:p>
        </p:txBody>
      </p:sp>
      <p:sp>
        <p:nvSpPr>
          <p:cNvPr id="59399" name="Text Box 7">
            <a:extLst>
              <a:ext uri="{FF2B5EF4-FFF2-40B4-BE49-F238E27FC236}">
                <a16:creationId xmlns:a16="http://schemas.microsoft.com/office/drawing/2014/main" id="{355A162B-E8C6-4A47-99A5-32458A50C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807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1400">
                <a:latin typeface="Lucida Console" panose="020B0609040504020204" pitchFamily="49" charset="0"/>
              </a:rPr>
              <a:t>1:</a:t>
            </a:r>
            <a:r>
              <a:rPr lang="en-US" altLang="en-US" sz="1400">
                <a:latin typeface="Lucida Console" panose="020B0609040504020204" pitchFamily="49" charset="0"/>
              </a:rPr>
              <a:t>[</a:t>
            </a:r>
            <a:r>
              <a:rPr lang="ru-RU" altLang="en-US" sz="1400">
                <a:latin typeface="Lucida Console" panose="020B0609040504020204" pitchFamily="49" charset="0"/>
              </a:rPr>
              <a:t>2, 3</a:t>
            </a:r>
            <a:r>
              <a:rPr lang="en-US" altLang="en-US" sz="1400">
                <a:latin typeface="Lucida Console" panose="020B0609040504020204" pitchFamily="49" charset="0"/>
              </a:rPr>
              <a:t>] </a:t>
            </a:r>
            <a:r>
              <a:rPr lang="ru-RU" altLang="en-US" sz="1400">
                <a:latin typeface="Lucida Console" panose="020B0609040504020204" pitchFamily="49" charset="0"/>
              </a:rPr>
              <a:t> </a:t>
            </a:r>
            <a:r>
              <a:rPr lang="en-US" altLang="en-US" sz="1400">
                <a:latin typeface="Lucida Console" panose="020B0609040504020204" pitchFamily="49" charset="0"/>
              </a:rPr>
              <a:t>    </a:t>
            </a:r>
            <a:r>
              <a:rPr lang="ru-RU" altLang="en-US" sz="1400">
                <a:latin typeface="Lucida Console" panose="020B0609040504020204" pitchFamily="49" charset="0"/>
              </a:rPr>
              <a:t>-- присоединение головного элемента к списку</a:t>
            </a:r>
          </a:p>
        </p:txBody>
      </p:sp>
      <p:sp>
        <p:nvSpPr>
          <p:cNvPr id="59400" name="Text Box 8">
            <a:extLst>
              <a:ext uri="{FF2B5EF4-FFF2-40B4-BE49-F238E27FC236}">
                <a16:creationId xmlns:a16="http://schemas.microsoft.com/office/drawing/2014/main" id="{FBD465AD-62AA-4834-9B4F-3DDEE6772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00200"/>
            <a:ext cx="807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1400">
                <a:latin typeface="Lucida Console" panose="020B0609040504020204" pitchFamily="49" charset="0"/>
              </a:rPr>
              <a:t>1:(2:(3:</a:t>
            </a:r>
            <a:r>
              <a:rPr lang="en-US" altLang="en-US" sz="1400">
                <a:latin typeface="Lucida Console" panose="020B0609040504020204" pitchFamily="49" charset="0"/>
              </a:rPr>
              <a:t>[])) </a:t>
            </a:r>
            <a:r>
              <a:rPr lang="ru-RU" altLang="en-US" sz="1400">
                <a:latin typeface="Lucida Console" panose="020B0609040504020204" pitchFamily="49" charset="0"/>
              </a:rPr>
              <a:t> -- создание списка с помощью конструктора </a:t>
            </a:r>
            <a:r>
              <a:rPr lang="en-US" altLang="en-US" sz="1400">
                <a:latin typeface="Lucida Console" panose="020B0609040504020204" pitchFamily="49" charset="0"/>
              </a:rPr>
              <a:t>':'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9401" name="Text Box 9">
            <a:extLst>
              <a:ext uri="{FF2B5EF4-FFF2-40B4-BE49-F238E27FC236}">
                <a16:creationId xmlns:a16="http://schemas.microsoft.com/office/drawing/2014/main" id="{55B466DB-93C0-4A58-BE0B-D454599C4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28800"/>
            <a:ext cx="807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[</a:t>
            </a:r>
            <a:r>
              <a:rPr lang="ru-RU" altLang="en-US" sz="1400">
                <a:latin typeface="Lucida Console" panose="020B0609040504020204" pitchFamily="49" charset="0"/>
              </a:rPr>
              <a:t>1</a:t>
            </a:r>
            <a:r>
              <a:rPr lang="en-US" altLang="en-US" sz="1400">
                <a:latin typeface="Lucida Console" panose="020B0609040504020204" pitchFamily="49" charset="0"/>
              </a:rPr>
              <a:t>..n]       </a:t>
            </a:r>
            <a:r>
              <a:rPr lang="ru-RU" altLang="en-US" sz="1400">
                <a:latin typeface="Lucida Console" panose="020B0609040504020204" pitchFamily="49" charset="0"/>
              </a:rPr>
              <a:t> -- создание списка с помощью арифметической прогрессии</a:t>
            </a:r>
          </a:p>
        </p:txBody>
      </p:sp>
      <p:sp>
        <p:nvSpPr>
          <p:cNvPr id="59402" name="Text Box 10">
            <a:extLst>
              <a:ext uri="{FF2B5EF4-FFF2-40B4-BE49-F238E27FC236}">
                <a16:creationId xmlns:a16="http://schemas.microsoft.com/office/drawing/2014/main" id="{2964EB64-2DD4-41B8-86B9-C19307454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057400"/>
            <a:ext cx="807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[</a:t>
            </a:r>
            <a:r>
              <a:rPr lang="ru-RU" altLang="en-US" sz="1400">
                <a:latin typeface="Lucida Console" panose="020B0609040504020204" pitchFamily="49" charset="0"/>
              </a:rPr>
              <a:t>2, 4</a:t>
            </a:r>
            <a:r>
              <a:rPr lang="en-US" altLang="en-US" sz="1400">
                <a:latin typeface="Lucida Console" panose="020B0609040504020204" pitchFamily="49" charset="0"/>
              </a:rPr>
              <a:t>..</a:t>
            </a:r>
            <a:r>
              <a:rPr lang="ru-RU" altLang="en-US" sz="1400">
                <a:latin typeface="Lucida Console" panose="020B0609040504020204" pitchFamily="49" charset="0"/>
              </a:rPr>
              <a:t>20</a:t>
            </a:r>
            <a:r>
              <a:rPr lang="en-US" altLang="en-US" sz="1400">
                <a:latin typeface="Lucida Console" panose="020B0609040504020204" pitchFamily="49" charset="0"/>
              </a:rPr>
              <a:t>]   </a:t>
            </a:r>
            <a:r>
              <a:rPr lang="ru-RU" altLang="en-US" sz="1400">
                <a:latin typeface="Lucida Console" panose="020B0609040504020204" pitchFamily="49" charset="0"/>
              </a:rPr>
              <a:t> -- арифметическая прогрессия с заданной разностью</a:t>
            </a:r>
          </a:p>
        </p:txBody>
      </p:sp>
      <p:sp>
        <p:nvSpPr>
          <p:cNvPr id="59403" name="Text Box 11">
            <a:extLst>
              <a:ext uri="{FF2B5EF4-FFF2-40B4-BE49-F238E27FC236}">
                <a16:creationId xmlns:a16="http://schemas.microsoft.com/office/drawing/2014/main" id="{471F9A43-4B48-4180-8D79-24CB35636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438400"/>
            <a:ext cx="807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/>
              <a:t>Типы списков</a:t>
            </a:r>
            <a:endParaRPr lang="ru-RU" altLang="en-US" sz="1400">
              <a:latin typeface="Courier New" panose="02070309020205020404" pitchFamily="49" charset="0"/>
            </a:endParaRPr>
          </a:p>
        </p:txBody>
      </p:sp>
      <p:sp>
        <p:nvSpPr>
          <p:cNvPr id="59404" name="Text Box 12">
            <a:extLst>
              <a:ext uri="{FF2B5EF4-FFF2-40B4-BE49-F238E27FC236}">
                <a16:creationId xmlns:a16="http://schemas.microsoft.com/office/drawing/2014/main" id="{05460C27-0F28-43F7-BE9C-046943880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971800"/>
            <a:ext cx="807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[Char]   </a:t>
            </a:r>
            <a:r>
              <a:rPr lang="ru-RU" altLang="en-US" sz="1400">
                <a:latin typeface="Lucida Console" panose="020B0609040504020204" pitchFamily="49" charset="0"/>
              </a:rPr>
              <a:t>     -- список из символов (строка: </a:t>
            </a:r>
            <a:r>
              <a:rPr lang="en-US" altLang="en-US" sz="1400">
                <a:latin typeface="Lucida Console" panose="020B0609040504020204" pitchFamily="49" charset="0"/>
              </a:rPr>
              <a:t>"List" == ['L','i','s','t'])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9405" name="Text Box 13">
            <a:extLst>
              <a:ext uri="{FF2B5EF4-FFF2-40B4-BE49-F238E27FC236}">
                <a16:creationId xmlns:a16="http://schemas.microsoft.com/office/drawing/2014/main" id="{7E949A38-115A-49D2-BB52-AA07262F0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200400"/>
            <a:ext cx="807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[(Char, Int)] </a:t>
            </a:r>
            <a:r>
              <a:rPr lang="ru-RU" altLang="en-US" sz="1400">
                <a:latin typeface="Lucida Console" panose="020B0609040504020204" pitchFamily="49" charset="0"/>
              </a:rPr>
              <a:t>-- список из кортежей</a:t>
            </a:r>
            <a:r>
              <a:rPr lang="en-US" altLang="en-US" sz="1400">
                <a:latin typeface="Lucida Console" panose="020B0609040504020204" pitchFamily="49" charset="0"/>
              </a:rPr>
              <a:t>:</a:t>
            </a:r>
            <a:r>
              <a:rPr lang="ru-RU" altLang="en-US" sz="1400">
                <a:latin typeface="Lucida Console" panose="020B0609040504020204" pitchFamily="49" charset="0"/>
              </a:rPr>
              <a:t> </a:t>
            </a:r>
            <a:r>
              <a:rPr lang="en-US" altLang="en-US" sz="1400">
                <a:latin typeface="Lucida Console" panose="020B0609040504020204" pitchFamily="49" charset="0"/>
              </a:rPr>
              <a:t>[</a:t>
            </a:r>
            <a:r>
              <a:rPr lang="ru-RU" altLang="en-US" sz="1400">
                <a:latin typeface="Lucida Console" panose="020B0609040504020204" pitchFamily="49" charset="0"/>
              </a:rPr>
              <a:t>(</a:t>
            </a:r>
            <a:r>
              <a:rPr lang="en-US" altLang="en-US" sz="1400">
                <a:latin typeface="Lucida Console" panose="020B0609040504020204" pitchFamily="49" charset="0"/>
              </a:rPr>
              <a:t>'L',</a:t>
            </a:r>
            <a:r>
              <a:rPr lang="ru-RU" altLang="en-US" sz="1400">
                <a:latin typeface="Lucida Console" panose="020B0609040504020204" pitchFamily="49" charset="0"/>
              </a:rPr>
              <a:t> 1), (</a:t>
            </a:r>
            <a:r>
              <a:rPr lang="en-US" altLang="en-US" sz="1400">
                <a:latin typeface="Lucida Console" panose="020B0609040504020204" pitchFamily="49" charset="0"/>
              </a:rPr>
              <a:t>'i',</a:t>
            </a:r>
            <a:r>
              <a:rPr lang="ru-RU" altLang="en-US" sz="1400">
                <a:latin typeface="Lucida Console" panose="020B0609040504020204" pitchFamily="49" charset="0"/>
              </a:rPr>
              <a:t> 2), (</a:t>
            </a:r>
            <a:r>
              <a:rPr lang="en-US" altLang="en-US" sz="1400">
                <a:latin typeface="Lucida Console" panose="020B0609040504020204" pitchFamily="49" charset="0"/>
              </a:rPr>
              <a:t>'s',</a:t>
            </a:r>
            <a:r>
              <a:rPr lang="ru-RU" altLang="en-US" sz="1400">
                <a:latin typeface="Lucida Console" panose="020B0609040504020204" pitchFamily="49" charset="0"/>
              </a:rPr>
              <a:t> 3)</a:t>
            </a:r>
            <a:r>
              <a:rPr lang="en-US" altLang="en-US" sz="1400">
                <a:latin typeface="Lucida Console" panose="020B0609040504020204" pitchFamily="49" charset="0"/>
              </a:rPr>
              <a:t>]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9406" name="Text Box 14">
            <a:extLst>
              <a:ext uri="{FF2B5EF4-FFF2-40B4-BE49-F238E27FC236}">
                <a16:creationId xmlns:a16="http://schemas.microsoft.com/office/drawing/2014/main" id="{3DF0960F-34E2-4FB7-BE22-B386C9453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429000"/>
            <a:ext cx="807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[[Int]]       </a:t>
            </a:r>
            <a:r>
              <a:rPr lang="ru-RU" altLang="en-US" sz="1400">
                <a:latin typeface="Lucida Console" panose="020B0609040504020204" pitchFamily="49" charset="0"/>
              </a:rPr>
              <a:t>-- список из списков</a:t>
            </a:r>
            <a:r>
              <a:rPr lang="en-US" altLang="en-US" sz="1400">
                <a:latin typeface="Lucida Console" panose="020B0609040504020204" pitchFamily="49" charset="0"/>
              </a:rPr>
              <a:t>:</a:t>
            </a:r>
            <a:r>
              <a:rPr lang="ru-RU" altLang="en-US" sz="1400">
                <a:latin typeface="Lucida Console" panose="020B0609040504020204" pitchFamily="49" charset="0"/>
              </a:rPr>
              <a:t> </a:t>
            </a:r>
            <a:r>
              <a:rPr lang="en-US" altLang="en-US" sz="1400">
                <a:latin typeface="Lucida Console" panose="020B0609040504020204" pitchFamily="49" charset="0"/>
              </a:rPr>
              <a:t>[[1, 2], [3, 5..10], []]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9407" name="Text Box 15">
            <a:extLst>
              <a:ext uri="{FF2B5EF4-FFF2-40B4-BE49-F238E27FC236}">
                <a16:creationId xmlns:a16="http://schemas.microsoft.com/office/drawing/2014/main" id="{8EFA67CA-56A4-4F9D-8A55-88E72B907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743200"/>
            <a:ext cx="807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[Integer]  </a:t>
            </a:r>
            <a:r>
              <a:rPr lang="ru-RU" altLang="en-US" sz="1400">
                <a:latin typeface="Lucida Console" panose="020B0609040504020204" pitchFamily="49" charset="0"/>
              </a:rPr>
              <a:t>   </a:t>
            </a:r>
            <a:r>
              <a:rPr lang="en-US" altLang="en-US" sz="1400">
                <a:latin typeface="Lucida Console" panose="020B0609040504020204" pitchFamily="49" charset="0"/>
              </a:rPr>
              <a:t>-- </a:t>
            </a:r>
            <a:r>
              <a:rPr lang="ru-RU" altLang="en-US" sz="1400">
                <a:latin typeface="Lucida Console" panose="020B0609040504020204" pitchFamily="49" charset="0"/>
              </a:rPr>
              <a:t>список из целых чисел</a:t>
            </a:r>
            <a:r>
              <a:rPr lang="en-US" altLang="en-US" sz="1400">
                <a:latin typeface="Lucida Console" panose="020B0609040504020204" pitchFamily="49" charset="0"/>
              </a:rPr>
              <a:t>: [1..10]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9408" name="Text Box 16">
            <a:extLst>
              <a:ext uri="{FF2B5EF4-FFF2-40B4-BE49-F238E27FC236}">
                <a16:creationId xmlns:a16="http://schemas.microsoft.com/office/drawing/2014/main" id="{572B3352-77C2-403B-9126-C725E9BD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86200"/>
            <a:ext cx="807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/>
              <a:t>Функция суммирования элементов списка</a:t>
            </a:r>
            <a:endParaRPr lang="ru-RU" altLang="en-US" sz="1400">
              <a:latin typeface="Courier New" panose="02070309020205020404" pitchFamily="49" charset="0"/>
            </a:endParaRPr>
          </a:p>
        </p:txBody>
      </p:sp>
      <p:sp>
        <p:nvSpPr>
          <p:cNvPr id="59409" name="Text Box 17">
            <a:extLst>
              <a:ext uri="{FF2B5EF4-FFF2-40B4-BE49-F238E27FC236}">
                <a16:creationId xmlns:a16="http://schemas.microsoft.com/office/drawing/2014/main" id="{1FA67F53-80CD-4DA2-919C-93A1C67AB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191000"/>
            <a:ext cx="80772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sumList       ::  [Integer] -&gt; Integer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sumList []    =   0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sumList (x:s) =   x + sumList s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9412" name="Text Box 20">
            <a:extLst>
              <a:ext uri="{FF2B5EF4-FFF2-40B4-BE49-F238E27FC236}">
                <a16:creationId xmlns:a16="http://schemas.microsoft.com/office/drawing/2014/main" id="{D28BD04A-E483-44D0-A816-BF4100357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953000"/>
            <a:ext cx="80772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sumList [1, 3, 6]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1 + sumList [3, 6]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1 + 3 + sumList [6]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1 + 3 + 6 + sumList []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10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9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9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9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9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9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9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9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9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/>
      <p:bldP spid="59398" grpId="0"/>
      <p:bldP spid="59399" grpId="0"/>
      <p:bldP spid="59400" grpId="0"/>
      <p:bldP spid="59401" grpId="0"/>
      <p:bldP spid="59402" grpId="0"/>
      <p:bldP spid="59403" grpId="0"/>
      <p:bldP spid="59404" grpId="0"/>
      <p:bldP spid="59405" grpId="0"/>
      <p:bldP spid="59406" grpId="0"/>
      <p:bldP spid="59407" grpId="0"/>
      <p:bldP spid="59408" grpId="0"/>
      <p:bldP spid="5940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84CC6268-7ACC-42DB-A701-DC5D6E9C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845FB4E-02ED-4DEB-B24B-5B0EB7D74165}" type="slidenum">
              <a:rPr lang="ru-RU" altLang="en-US">
                <a:latin typeface="Garamond" panose="02020404030301010803" pitchFamily="18" charset="0"/>
              </a:rPr>
              <a:pPr eaLnBrk="1" hangingPunct="1"/>
              <a:t>10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12291" name="Text Box 4">
            <a:extLst>
              <a:ext uri="{FF2B5EF4-FFF2-40B4-BE49-F238E27FC236}">
                <a16:creationId xmlns:a16="http://schemas.microsoft.com/office/drawing/2014/main" id="{5B68E88E-0F8D-4ACC-AFAA-21587973B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12292" name="Text Box 5">
            <a:extLst>
              <a:ext uri="{FF2B5EF4-FFF2-40B4-BE49-F238E27FC236}">
                <a16:creationId xmlns:a16="http://schemas.microsoft.com/office/drawing/2014/main" id="{A1CA6E0D-1CC9-4648-A127-515E137CF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1. Элементы функционального программирования.</a:t>
            </a:r>
          </a:p>
        </p:txBody>
      </p:sp>
      <p:sp>
        <p:nvSpPr>
          <p:cNvPr id="12293" name="Text Box 6">
            <a:extLst>
              <a:ext uri="{FF2B5EF4-FFF2-40B4-BE49-F238E27FC236}">
                <a16:creationId xmlns:a16="http://schemas.microsoft.com/office/drawing/2014/main" id="{E7A8F2B0-D5F8-41CC-84A7-31F049B81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7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/>
              <a:t>Программа сортировки с помощью двоичного дерева</a:t>
            </a:r>
            <a:r>
              <a:rPr lang="en-US" altLang="en-US"/>
              <a:t>.</a:t>
            </a:r>
            <a:endParaRPr lang="ru-RU" altLang="en-US"/>
          </a:p>
        </p:txBody>
      </p:sp>
      <p:sp>
        <p:nvSpPr>
          <p:cNvPr id="12294" name="Text Box 7">
            <a:extLst>
              <a:ext uri="{FF2B5EF4-FFF2-40B4-BE49-F238E27FC236}">
                <a16:creationId xmlns:a16="http://schemas.microsoft.com/office/drawing/2014/main" id="{A9BCF2CF-7B7C-446D-9C63-8FD3C147A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14400"/>
            <a:ext cx="80010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data Tree a = Empty |</a:t>
            </a: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              Node (Tree a) a (Tree a)</a:t>
            </a:r>
            <a:endParaRPr lang="ru-RU" altLang="en-US" sz="1400" dirty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sort    :: (Ord a) =&gt; [a] -&gt; [a]</a:t>
            </a: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build   :: (Ord a) =&gt; [a] -&gt; Tree a</a:t>
            </a: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insert  :: (Ord a) =&gt; a -&gt; Tree a -&gt; Tree a</a:t>
            </a: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flatten :: Tree a -&gt; [a]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sort ls       =  flatten (build ls)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build []      =  Empty</a:t>
            </a: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build (</a:t>
            </a:r>
            <a:r>
              <a:rPr lang="en-US" altLang="en-US" sz="1400" dirty="0" err="1">
                <a:latin typeface="Lucida Console" panose="020B0609040504020204" pitchFamily="49" charset="0"/>
              </a:rPr>
              <a:t>e:ls</a:t>
            </a:r>
            <a:r>
              <a:rPr lang="en-US" altLang="en-US" sz="1400" dirty="0">
                <a:latin typeface="Lucida Console" panose="020B0609040504020204" pitchFamily="49" charset="0"/>
              </a:rPr>
              <a:t>)  =  insert e (build ls)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insert e Empty                    =  Node Empty e Empty</a:t>
            </a: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insert e (Node t1 n t2) | e &lt; n   =  Node (insert e t1) n t2</a:t>
            </a: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                        | e &gt;= n  =  Node t1 n (insert e t2)</a:t>
            </a: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flatten Empty = []</a:t>
            </a: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flatten (Node t1 n t2) = (flatten t1) ++ (n : (flatten t2))</a:t>
            </a:r>
            <a:endParaRPr lang="ru-RU" altLang="en-US" sz="1400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5845911-C0DC-479E-8F46-EE18E705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C208641-3E76-44D6-B608-20B65981E585}" type="slidenum">
              <a:rPr lang="ru-RU" altLang="en-US">
                <a:latin typeface="Garamond" panose="02020404030301010803" pitchFamily="18" charset="0"/>
              </a:rPr>
              <a:pPr eaLnBrk="1" hangingPunct="1"/>
              <a:t>11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13315" name="Text Box 4">
            <a:extLst>
              <a:ext uri="{FF2B5EF4-FFF2-40B4-BE49-F238E27FC236}">
                <a16:creationId xmlns:a16="http://schemas.microsoft.com/office/drawing/2014/main" id="{48E73797-B977-462E-890B-F2E19BD68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13316" name="Text Box 5">
            <a:extLst>
              <a:ext uri="{FF2B5EF4-FFF2-40B4-BE49-F238E27FC236}">
                <a16:creationId xmlns:a16="http://schemas.microsoft.com/office/drawing/2014/main" id="{AABC71CC-1E91-4F9E-A79B-8DF3D0B89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1. Элементы функционального программирования.</a:t>
            </a:r>
          </a:p>
        </p:txBody>
      </p:sp>
      <p:sp>
        <p:nvSpPr>
          <p:cNvPr id="13317" name="Text Box 6">
            <a:extLst>
              <a:ext uri="{FF2B5EF4-FFF2-40B4-BE49-F238E27FC236}">
                <a16:creationId xmlns:a16="http://schemas.microsoft.com/office/drawing/2014/main" id="{DE30EF51-1188-4F3F-8EC9-58E9F426F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7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/>
              <a:t>Еще одна программа сортировки списка</a:t>
            </a:r>
            <a:r>
              <a:rPr lang="en-US" altLang="en-US"/>
              <a:t>.</a:t>
            </a:r>
            <a:endParaRPr lang="ru-RU" altLang="en-US"/>
          </a:p>
        </p:txBody>
      </p:sp>
      <p:sp>
        <p:nvSpPr>
          <p:cNvPr id="13318" name="Text Box 7">
            <a:extLst>
              <a:ext uri="{FF2B5EF4-FFF2-40B4-BE49-F238E27FC236}">
                <a16:creationId xmlns:a16="http://schemas.microsoft.com/office/drawing/2014/main" id="{E67334DF-2625-4551-AD7F-CA0357DD7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14400"/>
            <a:ext cx="80010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merge :: Ord a =&gt; [a] -&gt; [a] -&gt; [a]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merge [] s2 = s2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merge s1 [] = s1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merge s1@(x1:t1) s2@(x2:t2) = if x1 &lt; x2 then x1 : merge t1 s2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                                       else x2 : merge s1 t2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 err="1">
                <a:latin typeface="Lucida Console" panose="020B0609040504020204" pitchFamily="49" charset="0"/>
              </a:rPr>
              <a:t>mergeSort</a:t>
            </a:r>
            <a:r>
              <a:rPr lang="en-US" altLang="en-US" sz="1400" dirty="0">
                <a:latin typeface="Lucida Console" panose="020B0609040504020204" pitchFamily="49" charset="0"/>
              </a:rPr>
              <a:t> :: Ord a =&gt; [a] -&gt; [a]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 err="1">
                <a:latin typeface="Lucida Console" panose="020B0609040504020204" pitchFamily="49" charset="0"/>
              </a:rPr>
              <a:t>mergeSort</a:t>
            </a:r>
            <a:r>
              <a:rPr lang="en-US" altLang="en-US" sz="1400" dirty="0">
                <a:latin typeface="Lucida Console" panose="020B0609040504020204" pitchFamily="49" charset="0"/>
              </a:rPr>
              <a:t> [] = []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 err="1">
                <a:latin typeface="Lucida Console" panose="020B0609040504020204" pitchFamily="49" charset="0"/>
              </a:rPr>
              <a:t>mergeSort</a:t>
            </a:r>
            <a:r>
              <a:rPr lang="en-US" altLang="en-US" sz="1400" dirty="0">
                <a:latin typeface="Lucida Console" panose="020B0609040504020204" pitchFamily="49" charset="0"/>
              </a:rPr>
              <a:t> s@[x] = s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 err="1">
                <a:latin typeface="Lucida Console" panose="020B0609040504020204" pitchFamily="49" charset="0"/>
              </a:rPr>
              <a:t>mergeSort</a:t>
            </a:r>
            <a:r>
              <a:rPr lang="en-US" altLang="en-US" sz="1400" dirty="0">
                <a:latin typeface="Lucida Console" panose="020B0609040504020204" pitchFamily="49" charset="0"/>
              </a:rPr>
              <a:t> s = merge (</a:t>
            </a:r>
            <a:r>
              <a:rPr lang="en-US" altLang="en-US" sz="1400" dirty="0" err="1">
                <a:latin typeface="Lucida Console" panose="020B0609040504020204" pitchFamily="49" charset="0"/>
              </a:rPr>
              <a:t>mergeSort</a:t>
            </a:r>
            <a:r>
              <a:rPr lang="en-US" altLang="en-US" sz="1400" dirty="0">
                <a:latin typeface="Lucida Console" panose="020B0609040504020204" pitchFamily="49" charset="0"/>
              </a:rPr>
              <a:t> s1) (</a:t>
            </a:r>
            <a:r>
              <a:rPr lang="en-US" altLang="en-US" sz="1400" dirty="0" err="1">
                <a:latin typeface="Lucida Console" panose="020B0609040504020204" pitchFamily="49" charset="0"/>
              </a:rPr>
              <a:t>mergeSort</a:t>
            </a:r>
            <a:r>
              <a:rPr lang="en-US" altLang="en-US" sz="1400" dirty="0">
                <a:latin typeface="Lucida Console" panose="020B0609040504020204" pitchFamily="49" charset="0"/>
              </a:rPr>
              <a:t> s2)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       where (s1,s2) = </a:t>
            </a:r>
            <a:r>
              <a:rPr lang="en-US" altLang="en-US" sz="1400" dirty="0" err="1">
                <a:latin typeface="Lucida Console" panose="020B0609040504020204" pitchFamily="49" charset="0"/>
              </a:rPr>
              <a:t>splitAt</a:t>
            </a:r>
            <a:r>
              <a:rPr lang="en-US" altLang="en-US" sz="1400" dirty="0">
                <a:latin typeface="Lucida Console" panose="020B0609040504020204" pitchFamily="49" charset="0"/>
              </a:rPr>
              <a:t> (length s `div` 2) 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5845911-C0DC-479E-8F46-EE18E705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C208641-3E76-44D6-B608-20B65981E585}" type="slidenum">
              <a:rPr lang="ru-RU" altLang="en-US">
                <a:latin typeface="Garamond" panose="02020404030301010803" pitchFamily="18" charset="0"/>
              </a:rPr>
              <a:pPr eaLnBrk="1" hangingPunct="1"/>
              <a:t>12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13315" name="Text Box 4">
            <a:extLst>
              <a:ext uri="{FF2B5EF4-FFF2-40B4-BE49-F238E27FC236}">
                <a16:creationId xmlns:a16="http://schemas.microsoft.com/office/drawing/2014/main" id="{48E73797-B977-462E-890B-F2E19BD68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13316" name="Text Box 5">
            <a:extLst>
              <a:ext uri="{FF2B5EF4-FFF2-40B4-BE49-F238E27FC236}">
                <a16:creationId xmlns:a16="http://schemas.microsoft.com/office/drawing/2014/main" id="{AABC71CC-1E91-4F9E-A79B-8DF3D0B89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1. Элементы функционального программирования.</a:t>
            </a:r>
          </a:p>
        </p:txBody>
      </p:sp>
      <p:sp>
        <p:nvSpPr>
          <p:cNvPr id="13317" name="Text Box 6">
            <a:extLst>
              <a:ext uri="{FF2B5EF4-FFF2-40B4-BE49-F238E27FC236}">
                <a16:creationId xmlns:a16="http://schemas.microsoft.com/office/drawing/2014/main" id="{DE30EF51-1188-4F3F-8EC9-58E9F426F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7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dirty="0"/>
              <a:t>Еще один способ объявления нового типа данных</a:t>
            </a:r>
          </a:p>
        </p:txBody>
      </p:sp>
      <p:sp>
        <p:nvSpPr>
          <p:cNvPr id="13318" name="Text Box 7">
            <a:extLst>
              <a:ext uri="{FF2B5EF4-FFF2-40B4-BE49-F238E27FC236}">
                <a16:creationId xmlns:a16="http://schemas.microsoft.com/office/drawing/2014/main" id="{E67334DF-2625-4551-AD7F-CA0357DD7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46941"/>
            <a:ext cx="8001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data Vector a = Vector (a, a)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7935C63F-DE56-4C60-9349-CBB2A7E9C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77410"/>
            <a:ext cx="8077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/>
              <a:t>Иногда хочется объявить синоним для типа данных, но так, чтобы это был всё же отличающийся от исходного тип.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AD8CDA1D-7519-4B45-8CC3-6910598FB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739328"/>
            <a:ext cx="807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/>
              <a:t>Однако, представление объектов типа </a:t>
            </a:r>
            <a:r>
              <a:rPr lang="en-US" altLang="en-US" sz="1600" dirty="0">
                <a:latin typeface="Lucida Console" panose="020B0609040504020204" pitchFamily="49" charset="0"/>
              </a:rPr>
              <a:t>Pair</a:t>
            </a:r>
            <a:r>
              <a:rPr lang="en-US" altLang="en-US" sz="1600" dirty="0"/>
              <a:t> </a:t>
            </a:r>
            <a:r>
              <a:rPr lang="ru-RU" altLang="en-US" sz="1600" dirty="0"/>
              <a:t>«нагружено» тегом </a:t>
            </a:r>
            <a:r>
              <a:rPr lang="en-US" altLang="en-US" sz="1600" dirty="0"/>
              <a:t>“</a:t>
            </a:r>
            <a:r>
              <a:rPr lang="en-US" altLang="en-US" sz="1600" dirty="0">
                <a:latin typeface="Lucida Console" panose="020B0609040504020204" pitchFamily="49" charset="0"/>
              </a:rPr>
              <a:t>Pair</a:t>
            </a:r>
            <a:r>
              <a:rPr lang="en-US" altLang="en-US" sz="1600" dirty="0"/>
              <a:t>”. </a:t>
            </a:r>
            <a:r>
              <a:rPr lang="ru-RU" altLang="en-US" sz="1600" dirty="0"/>
              <a:t>Чтобы сохранить внутреннее представление в виде обычного кортежа, а внешнее представление сделать отличающимся от базового типа, можно написать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2C68C58E-D621-4C84-817A-E26E752D3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582922"/>
            <a:ext cx="8001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err="1">
                <a:latin typeface="Lucida Console" panose="020B0609040504020204" pitchFamily="49" charset="0"/>
              </a:rPr>
              <a:t>newtype</a:t>
            </a:r>
            <a:r>
              <a:rPr lang="en-US" altLang="en-US" sz="1400" dirty="0">
                <a:latin typeface="Lucida Console" panose="020B0609040504020204" pitchFamily="49" charset="0"/>
              </a:rPr>
              <a:t> Vector a = Vector (a, a)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98E5CEE0-DC18-4C41-8400-B463D921C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903296"/>
            <a:ext cx="83677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/>
              <a:t>Одновременно вместе с описанием типа можно указать и «функцию доступа» </a:t>
            </a:r>
            <a:r>
              <a:rPr lang="en-US" altLang="en-US" sz="1600" dirty="0"/>
              <a:t>(getter)</a:t>
            </a:r>
            <a:endParaRPr lang="ru-RU" altLang="en-US" sz="1600" dirty="0"/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78666946-11C8-401B-8836-CAD03DDBC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275111"/>
            <a:ext cx="8001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err="1">
                <a:latin typeface="Lucida Console" panose="020B0609040504020204" pitchFamily="49" charset="0"/>
              </a:rPr>
              <a:t>newtype</a:t>
            </a:r>
            <a:r>
              <a:rPr lang="en-US" altLang="en-US" sz="1400" dirty="0">
                <a:latin typeface="Lucida Console" panose="020B0609040504020204" pitchFamily="49" charset="0"/>
              </a:rPr>
              <a:t> Vector a = Vector { </a:t>
            </a:r>
            <a:r>
              <a:rPr lang="en-US" altLang="en-US" sz="1400" dirty="0" err="1">
                <a:latin typeface="Lucida Console" panose="020B0609040504020204" pitchFamily="49" charset="0"/>
              </a:rPr>
              <a:t>getCoords</a:t>
            </a:r>
            <a:r>
              <a:rPr lang="en-US" altLang="en-US" sz="1400" dirty="0">
                <a:latin typeface="Lucida Console" panose="020B0609040504020204" pitchFamily="49" charset="0"/>
              </a:rPr>
              <a:t> :: (a, a) }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5561C05E-42B2-4ED5-BA68-72602A9F7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206" y="3589238"/>
            <a:ext cx="83677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/>
              <a:t>Функция сложения векторов с числовыми координатами:</a:t>
            </a: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C198209E-12FE-4BF0-9404-55F504742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89803"/>
            <a:ext cx="8001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err="1">
                <a:latin typeface="Lucida Console" panose="020B0609040504020204" pitchFamily="49" charset="0"/>
              </a:rPr>
              <a:t>vectorAdd</a:t>
            </a:r>
            <a:r>
              <a:rPr lang="en-US" altLang="en-US" sz="1400" dirty="0">
                <a:latin typeface="Lucida Console" panose="020B0609040504020204" pitchFamily="49" charset="0"/>
              </a:rPr>
              <a:t> :: Num a =&gt; Vector a -&gt; Vector a -&gt; Vector a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 err="1">
                <a:latin typeface="Lucida Console" panose="020B0609040504020204" pitchFamily="49" charset="0"/>
              </a:rPr>
              <a:t>vectorAdd</a:t>
            </a:r>
            <a:r>
              <a:rPr lang="en-US" altLang="en-US" sz="1400" dirty="0">
                <a:latin typeface="Lucida Console" panose="020B0609040504020204" pitchFamily="49" charset="0"/>
              </a:rPr>
              <a:t> (Vector (x1, y1)) (Vector (x2, y2)) = Vector (x1+x2, y1+y2)</a:t>
            </a:r>
          </a:p>
        </p:txBody>
      </p:sp>
    </p:spTree>
    <p:extLst>
      <p:ext uri="{BB962C8B-B14F-4D97-AF65-F5344CB8AC3E}">
        <p14:creationId xmlns:p14="http://schemas.microsoft.com/office/powerpoint/2010/main" val="27249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4F225C1-08F2-4C2A-A8A2-AE2D2876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15C2877-C27E-4FCF-8BC1-8832F1292108}" type="slidenum">
              <a:rPr lang="ru-RU" altLang="en-US">
                <a:latin typeface="Garamond" panose="02020404030301010803" pitchFamily="18" charset="0"/>
              </a:rPr>
              <a:pPr eaLnBrk="1" hangingPunct="1"/>
              <a:t>2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4F893F3C-C79F-41A9-A10D-E9F040EA7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7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/>
              <a:t>Еще один способ вычисления факториала</a:t>
            </a:r>
            <a:r>
              <a:rPr lang="en-US" altLang="en-US"/>
              <a:t>.</a:t>
            </a:r>
            <a:endParaRPr lang="ru-RU" altLang="en-US"/>
          </a:p>
        </p:txBody>
      </p:sp>
      <p:sp>
        <p:nvSpPr>
          <p:cNvPr id="4100" name="Text Box 3">
            <a:extLst>
              <a:ext uri="{FF2B5EF4-FFF2-40B4-BE49-F238E27FC236}">
                <a16:creationId xmlns:a16="http://schemas.microsoft.com/office/drawing/2014/main" id="{A7E672F3-7377-4A57-8EEA-34A1AB44E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4101" name="Text Box 4">
            <a:extLst>
              <a:ext uri="{FF2B5EF4-FFF2-40B4-BE49-F238E27FC236}">
                <a16:creationId xmlns:a16="http://schemas.microsoft.com/office/drawing/2014/main" id="{BB8A7DCF-B722-46C5-BA53-6BF43FEA9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1. Элементы функционального программирования.</a:t>
            </a:r>
          </a:p>
        </p:txBody>
      </p:sp>
      <p:sp>
        <p:nvSpPr>
          <p:cNvPr id="4102" name="Text Box 5">
            <a:extLst>
              <a:ext uri="{FF2B5EF4-FFF2-40B4-BE49-F238E27FC236}">
                <a16:creationId xmlns:a16="http://schemas.microsoft.com/office/drawing/2014/main" id="{0263AC65-B719-49A6-A7D4-CF98EF26A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0600"/>
            <a:ext cx="80772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factorial          ::  Integer -&gt; Integer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prodList'          ::  [Integer] -&gt; Integer -&gt; Integer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factorial n         =  prodList' [1..n] 1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prodList' [] p      =  p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prodList' (x:ls) p  =  prodList' ls (p*x)     -- </a:t>
            </a:r>
            <a:r>
              <a:rPr lang="ru-RU" altLang="en-US" sz="1400">
                <a:latin typeface="Lucida Console" panose="020B0609040504020204" pitchFamily="49" charset="0"/>
              </a:rPr>
              <a:t>концевая рекурсия</a:t>
            </a:r>
          </a:p>
        </p:txBody>
      </p:sp>
      <p:sp>
        <p:nvSpPr>
          <p:cNvPr id="60422" name="Text Box 6">
            <a:extLst>
              <a:ext uri="{FF2B5EF4-FFF2-40B4-BE49-F238E27FC236}">
                <a16:creationId xmlns:a16="http://schemas.microsoft.com/office/drawing/2014/main" id="{91F6DB90-AF12-4F63-8E2C-9E16B8172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62200"/>
            <a:ext cx="807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/>
              <a:t>Несколько стандартных операций над списком и их определения</a:t>
            </a:r>
            <a:r>
              <a:rPr lang="en-US" altLang="en-US"/>
              <a:t>.</a:t>
            </a:r>
            <a:endParaRPr lang="ru-RU" altLang="en-US"/>
          </a:p>
        </p:txBody>
      </p:sp>
      <p:sp>
        <p:nvSpPr>
          <p:cNvPr id="60423" name="Text Box 7">
            <a:extLst>
              <a:ext uri="{FF2B5EF4-FFF2-40B4-BE49-F238E27FC236}">
                <a16:creationId xmlns:a16="http://schemas.microsoft.com/office/drawing/2014/main" id="{9870BF94-3BBB-437B-8023-154431278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19400"/>
            <a:ext cx="80772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head          :: [a] -&gt; a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head (x:ls)   =  x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head []       =  error "head: empty list"</a:t>
            </a:r>
          </a:p>
        </p:txBody>
      </p:sp>
      <p:sp>
        <p:nvSpPr>
          <p:cNvPr id="60424" name="Text Box 8">
            <a:extLst>
              <a:ext uri="{FF2B5EF4-FFF2-40B4-BE49-F238E27FC236}">
                <a16:creationId xmlns:a16="http://schemas.microsoft.com/office/drawing/2014/main" id="{320AF128-6F90-490B-B57F-EAB212CF9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81400"/>
            <a:ext cx="80772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tail          :: [a] -&gt; [a]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tail (x:ls)   =  ls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tail []       =  error "tail: empty list"</a:t>
            </a:r>
          </a:p>
        </p:txBody>
      </p:sp>
      <p:sp>
        <p:nvSpPr>
          <p:cNvPr id="60425" name="Text Box 9">
            <a:extLst>
              <a:ext uri="{FF2B5EF4-FFF2-40B4-BE49-F238E27FC236}">
                <a16:creationId xmlns:a16="http://schemas.microsoft.com/office/drawing/2014/main" id="{F98E24D7-648F-4B96-9B57-A041BFED0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343400"/>
            <a:ext cx="80772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length        :: [a] -&gt; Int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length (x:ls) =  1 + length ls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length []     =  0</a:t>
            </a:r>
          </a:p>
        </p:txBody>
      </p:sp>
      <p:sp>
        <p:nvSpPr>
          <p:cNvPr id="60426" name="Text Box 10">
            <a:extLst>
              <a:ext uri="{FF2B5EF4-FFF2-40B4-BE49-F238E27FC236}">
                <a16:creationId xmlns:a16="http://schemas.microsoft.com/office/drawing/2014/main" id="{25B868C9-9736-44D1-B142-C2432137D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105400"/>
            <a:ext cx="80772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null          :: [a] -&gt; Bool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null (x:ls)   =  False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null []       = 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/>
      <p:bldP spid="60423" grpId="0"/>
      <p:bldP spid="60424" grpId="0"/>
      <p:bldP spid="60425" grpId="0"/>
      <p:bldP spid="604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B552EFD-12D4-4B91-8F15-572A4051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2E515C8-EC49-4EF2-BD51-698773BCBEDB}" type="slidenum">
              <a:rPr lang="ru-RU" altLang="en-US">
                <a:latin typeface="Garamond" panose="02020404030301010803" pitchFamily="18" charset="0"/>
              </a:rPr>
              <a:pPr eaLnBrk="1" hangingPunct="1"/>
              <a:t>3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7CA29F41-5C52-404E-ACFC-CFE4545D8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7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/>
              <a:t>Более сложные функции обработки списков</a:t>
            </a:r>
            <a:r>
              <a:rPr lang="en-US" altLang="en-US"/>
              <a:t>.</a:t>
            </a:r>
            <a:endParaRPr lang="ru-RU" altLang="en-US"/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7E3F8E42-6C69-4A03-BC95-FB8D912FB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5125" name="Text Box 4">
            <a:extLst>
              <a:ext uri="{FF2B5EF4-FFF2-40B4-BE49-F238E27FC236}">
                <a16:creationId xmlns:a16="http://schemas.microsoft.com/office/drawing/2014/main" id="{22585FA6-A121-465D-B9A2-7A9254C87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1. Элементы функционального программирования.</a:t>
            </a:r>
          </a:p>
        </p:txBody>
      </p:sp>
      <p:sp>
        <p:nvSpPr>
          <p:cNvPr id="69637" name="Text Box 5">
            <a:extLst>
              <a:ext uri="{FF2B5EF4-FFF2-40B4-BE49-F238E27FC236}">
                <a16:creationId xmlns:a16="http://schemas.microsoft.com/office/drawing/2014/main" id="{8A4F3DC8-E5A5-49AF-B7FA-D1030C370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14400"/>
            <a:ext cx="80772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last          :: [a] -&gt; a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last []       =  error "last: empty list"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last [x]      =  x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last (x:ls)   =  last ls</a:t>
            </a:r>
          </a:p>
        </p:txBody>
      </p:sp>
      <p:sp>
        <p:nvSpPr>
          <p:cNvPr id="69638" name="Text Box 6">
            <a:extLst>
              <a:ext uri="{FF2B5EF4-FFF2-40B4-BE49-F238E27FC236}">
                <a16:creationId xmlns:a16="http://schemas.microsoft.com/office/drawing/2014/main" id="{6597A961-4868-4FB6-BD70-DF71EA0E3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05000"/>
            <a:ext cx="80772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init          :: [a] -&gt; [a]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init []       =  error "init: empty list"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init [x]      =  []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init (x:ls)   =  x : init ls</a:t>
            </a:r>
          </a:p>
        </p:txBody>
      </p:sp>
      <p:sp>
        <p:nvSpPr>
          <p:cNvPr id="69639" name="Text Box 7">
            <a:extLst>
              <a:ext uri="{FF2B5EF4-FFF2-40B4-BE49-F238E27FC236}">
                <a16:creationId xmlns:a16="http://schemas.microsoft.com/office/drawing/2014/main" id="{D31EC2C4-6DBC-4BA6-A112-BDF3ACFF9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95600"/>
            <a:ext cx="80772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(!!)          :: [a] -&gt; Int -&gt; a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[] !! _       =  error "(!!): empty list"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(x:ls) !! 0   =  x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(x:ls) !! n   =  ls !! (n-1)</a:t>
            </a:r>
          </a:p>
        </p:txBody>
      </p:sp>
      <p:sp>
        <p:nvSpPr>
          <p:cNvPr id="69640" name="Text Box 8">
            <a:extLst>
              <a:ext uri="{FF2B5EF4-FFF2-40B4-BE49-F238E27FC236}">
                <a16:creationId xmlns:a16="http://schemas.microsoft.com/office/drawing/2014/main" id="{F6448E51-98BB-4AA2-A1DD-B2FBDFC06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80772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(++)          :: [a] -&gt; [a] -&gt; [a]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[] ++ ls      =  ls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(x:l1) ++ l2  =  x : (l1 ++ l2)</a:t>
            </a:r>
          </a:p>
        </p:txBody>
      </p:sp>
      <p:sp>
        <p:nvSpPr>
          <p:cNvPr id="69641" name="Text Box 9">
            <a:extLst>
              <a:ext uri="{FF2B5EF4-FFF2-40B4-BE49-F238E27FC236}">
                <a16:creationId xmlns:a16="http://schemas.microsoft.com/office/drawing/2014/main" id="{3EC9CD39-4E9A-49E9-B6D5-85383826C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48200"/>
            <a:ext cx="80772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reverse       :: [a] -&gt; [a] 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reverse'      :: [a] -&gt; [a] -&gt; [a] 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reverse ls         = reverse' ls []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reverse' [] l      = l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reverse' (x:ls) l  = reverse' ls (x:l)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/>
      <p:bldP spid="69638" grpId="0"/>
      <p:bldP spid="69639" grpId="0"/>
      <p:bldP spid="69640" grpId="0"/>
      <p:bldP spid="696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55E1D-F060-4546-9151-B758A682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1829770-E636-419C-A0F0-90271896BA8C}" type="slidenum">
              <a:rPr lang="ru-RU" altLang="en-US">
                <a:latin typeface="Garamond" panose="02020404030301010803" pitchFamily="18" charset="0"/>
              </a:rPr>
              <a:pPr eaLnBrk="1" hangingPunct="1"/>
              <a:t>4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39438110-4CDA-4134-B3A8-954DFC8E7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18FB1CC4-15EC-422F-B618-B7134686A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1. Элементы функционального программирования.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2E25470C-ACCE-450D-B827-6DB8781C4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14400"/>
            <a:ext cx="8077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sum         :: Num a =&gt; [a] -&gt; a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sum []       =  0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sum (x:t)    =  x + sum t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E20E2AE2-F5EE-42E7-BB4B-5D974FF9E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73225"/>
            <a:ext cx="8077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take              :: Int -&gt; [a] -&gt; [a]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take _ []          =  []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take n _ | n &lt;= 0  =  []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take n (x:t)       =  x : take (n – 1) t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6AED23BA-8E4E-4B1A-B619-3D74B3CC4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46363"/>
            <a:ext cx="80772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maximum        :: Ord a =&gt; [a] -&gt; a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maximum []      =  error “maximum: empty list"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maximum [x]     =  x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maximum (x:t)   =  max x (maximum t)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A261ECCC-1B0F-4721-8803-E00C51065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621088"/>
            <a:ext cx="80772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zip                  :: [a] -&gt; [b] -&gt; [(a, b)]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zip [] _             =  []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zip _ []             =  []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zip (e1:t1) (e2:t2)  =  (e1, e2) : zip t1 t2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72AB3670-E610-4A14-AE04-EE8193CE9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95813"/>
            <a:ext cx="80772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unzip             :: [(a,b)] -&gt; ([a],[b]) 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unzip []           = ([], [])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unzip ((e1,e2):t)  = (e1:tail1, e2:tail2) where (tail1,tail2) = unzip t</a:t>
            </a:r>
          </a:p>
        </p:txBody>
      </p:sp>
      <p:sp>
        <p:nvSpPr>
          <p:cNvPr id="6154" name="Text Box 2">
            <a:extLst>
              <a:ext uri="{FF2B5EF4-FFF2-40B4-BE49-F238E27FC236}">
                <a16:creationId xmlns:a16="http://schemas.microsoft.com/office/drawing/2014/main" id="{04FD09FB-2FC8-4D1D-882F-F35FBFDFB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7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/>
              <a:t>Еще некоторые стандартные функции обработки списков</a:t>
            </a:r>
            <a:r>
              <a:rPr lang="en-US" altLang="en-US"/>
              <a:t>.</a:t>
            </a: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ED00324-9239-4444-BA7D-02064C9A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F9FED1C-B355-484E-B101-BA0BB023ED86}" type="slidenum">
              <a:rPr lang="ru-RU" altLang="en-US">
                <a:latin typeface="Garamond" panose="02020404030301010803" pitchFamily="18" charset="0"/>
              </a:rPr>
              <a:pPr eaLnBrk="1" hangingPunct="1"/>
              <a:t>5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087ADCB0-D781-4014-8DFD-6A7EAFC0F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7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dirty="0"/>
              <a:t>Определение новых типов данных</a:t>
            </a:r>
            <a:r>
              <a:rPr lang="en-US" altLang="en-US" dirty="0"/>
              <a:t>.</a:t>
            </a:r>
            <a:endParaRPr lang="ru-RU" altLang="en-US" dirty="0"/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id="{D8440AD6-3B31-4872-AAA6-42B0F3AB0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7173" name="Text Box 4">
            <a:extLst>
              <a:ext uri="{FF2B5EF4-FFF2-40B4-BE49-F238E27FC236}">
                <a16:creationId xmlns:a16="http://schemas.microsoft.com/office/drawing/2014/main" id="{649386B0-9DCE-4631-91A8-77DB6A3DC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1. Элементы функционального программирования.</a:t>
            </a:r>
          </a:p>
        </p:txBody>
      </p:sp>
      <p:sp>
        <p:nvSpPr>
          <p:cNvPr id="70661" name="Text Box 5">
            <a:extLst>
              <a:ext uri="{FF2B5EF4-FFF2-40B4-BE49-F238E27FC236}">
                <a16:creationId xmlns:a16="http://schemas.microsoft.com/office/drawing/2014/main" id="{23EC1E6B-1B8B-486F-B25E-B592DF9D8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14400"/>
            <a:ext cx="556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i="1" dirty="0"/>
              <a:t>Определение синонимов для типов</a:t>
            </a:r>
          </a:p>
        </p:txBody>
      </p:sp>
      <p:sp>
        <p:nvSpPr>
          <p:cNvPr id="70662" name="Text Box 6">
            <a:extLst>
              <a:ext uri="{FF2B5EF4-FFF2-40B4-BE49-F238E27FC236}">
                <a16:creationId xmlns:a16="http://schemas.microsoft.com/office/drawing/2014/main" id="{45D4181B-887B-4E1F-AAA2-1AF3F2D1F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295400"/>
            <a:ext cx="55626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type String   = [Char]</a:t>
            </a: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type Coord    = (Double, Double)</a:t>
            </a:r>
            <a:endParaRPr lang="ru-RU" altLang="en-US" sz="1400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type Pair a   = (a, a)</a:t>
            </a: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type Complex  = Pair Double</a:t>
            </a:r>
            <a:endParaRPr lang="ru-RU" altLang="en-US" sz="1400" dirty="0">
              <a:latin typeface="Lucida Console" panose="020B0609040504020204" pitchFamily="49" charset="0"/>
            </a:endParaRPr>
          </a:p>
        </p:txBody>
      </p:sp>
      <p:sp>
        <p:nvSpPr>
          <p:cNvPr id="70663" name="Text Box 7">
            <a:extLst>
              <a:ext uri="{FF2B5EF4-FFF2-40B4-BE49-F238E27FC236}">
                <a16:creationId xmlns:a16="http://schemas.microsoft.com/office/drawing/2014/main" id="{087CE56F-C3D0-4532-9A2D-3AC0EC3A5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86000"/>
            <a:ext cx="556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i="1" dirty="0"/>
              <a:t>Использование синонимов</a:t>
            </a:r>
          </a:p>
        </p:txBody>
      </p:sp>
      <p:sp>
        <p:nvSpPr>
          <p:cNvPr id="70664" name="Text Box 8">
            <a:extLst>
              <a:ext uri="{FF2B5EF4-FFF2-40B4-BE49-F238E27FC236}">
                <a16:creationId xmlns:a16="http://schemas.microsoft.com/office/drawing/2014/main" id="{94F72298-2C88-43CD-87C9-E170F8CA8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590800"/>
            <a:ext cx="80772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find       :: String -&gt; Char -&gt; Int</a:t>
            </a: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find [] _                  =  -1</a:t>
            </a: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find (</a:t>
            </a:r>
            <a:r>
              <a:rPr lang="en-US" altLang="en-US" sz="1400" dirty="0" err="1">
                <a:latin typeface="Lucida Console" panose="020B0609040504020204" pitchFamily="49" charset="0"/>
              </a:rPr>
              <a:t>x:s</a:t>
            </a:r>
            <a:r>
              <a:rPr lang="en-US" altLang="en-US" sz="1400" dirty="0">
                <a:latin typeface="Lucida Console" panose="020B0609040504020204" pitchFamily="49" charset="0"/>
              </a:rPr>
              <a:t>) y | x == y      =  0</a:t>
            </a: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             | otherwise   =  1 + find s y</a:t>
            </a:r>
          </a:p>
        </p:txBody>
      </p:sp>
      <p:sp>
        <p:nvSpPr>
          <p:cNvPr id="70667" name="Text Box 11">
            <a:extLst>
              <a:ext uri="{FF2B5EF4-FFF2-40B4-BE49-F238E27FC236}">
                <a16:creationId xmlns:a16="http://schemas.microsoft.com/office/drawing/2014/main" id="{2E194912-5D4E-4DA5-BC19-501525847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581400"/>
            <a:ext cx="8077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distance   :: Coord -&gt; Coord -&gt; Double</a:t>
            </a:r>
            <a:endParaRPr lang="ru-RU" altLang="en-US" sz="1400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distance (x1, y1) (x2, y2) = sqrt ((x2-x1) * (x2-x1) + (y2-y1) * (y2-y1))</a:t>
            </a:r>
          </a:p>
        </p:txBody>
      </p:sp>
      <p:sp>
        <p:nvSpPr>
          <p:cNvPr id="70668" name="Text Box 12">
            <a:extLst>
              <a:ext uri="{FF2B5EF4-FFF2-40B4-BE49-F238E27FC236}">
                <a16:creationId xmlns:a16="http://schemas.microsoft.com/office/drawing/2014/main" id="{AC01BE1C-69CB-45DD-911D-B085B6650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191000"/>
            <a:ext cx="8077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err="1">
                <a:latin typeface="Lucida Console" panose="020B0609040504020204" pitchFamily="49" charset="0"/>
              </a:rPr>
              <a:t>complexAdd</a:t>
            </a:r>
            <a:r>
              <a:rPr lang="en-US" altLang="en-US" sz="1400" dirty="0">
                <a:latin typeface="Lucida Console" panose="020B0609040504020204" pitchFamily="49" charset="0"/>
              </a:rPr>
              <a:t> :: Complex -&gt; Complex -&gt; Complex</a:t>
            </a:r>
          </a:p>
          <a:p>
            <a:pPr eaLnBrk="1" hangingPunct="1"/>
            <a:r>
              <a:rPr lang="en-US" altLang="en-US" sz="1400" dirty="0" err="1">
                <a:latin typeface="Lucida Console" panose="020B0609040504020204" pitchFamily="49" charset="0"/>
              </a:rPr>
              <a:t>complexAdd</a:t>
            </a:r>
            <a:r>
              <a:rPr lang="en-US" altLang="en-US" sz="1400" dirty="0">
                <a:latin typeface="Lucida Console" panose="020B0609040504020204" pitchFamily="49" charset="0"/>
              </a:rPr>
              <a:t> (r1, i1) (r2, i2)  =  (r1+r2, i1+i2)</a:t>
            </a:r>
          </a:p>
        </p:txBody>
      </p:sp>
      <p:sp>
        <p:nvSpPr>
          <p:cNvPr id="70669" name="Text Box 13">
            <a:extLst>
              <a:ext uri="{FF2B5EF4-FFF2-40B4-BE49-F238E27FC236}">
                <a16:creationId xmlns:a16="http://schemas.microsoft.com/office/drawing/2014/main" id="{BFFDC905-8458-4ECE-8607-2E8808681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800600"/>
            <a:ext cx="8077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swap       :: Pair a -&gt; Pair a</a:t>
            </a: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swap (x, y)  =  (y, x)</a:t>
            </a:r>
            <a:endParaRPr lang="ru-RU" altLang="en-US" sz="1400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/>
      <p:bldP spid="70662" grpId="0"/>
      <p:bldP spid="70663" grpId="0"/>
      <p:bldP spid="70664" grpId="0"/>
      <p:bldP spid="70667" grpId="0"/>
      <p:bldP spid="70668" grpId="0"/>
      <p:bldP spid="706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DBBDB5F4-E29A-4C27-A203-7BADF69A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BA870BF-E919-4844-96AA-34D46ADBCAFA}" type="slidenum">
              <a:rPr lang="ru-RU" altLang="en-US">
                <a:latin typeface="Garamond" panose="02020404030301010803" pitchFamily="18" charset="0"/>
              </a:rPr>
              <a:pPr eaLnBrk="1" hangingPunct="1"/>
              <a:t>6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990A9E92-EAA6-4393-B7D5-190C481C7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7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/>
              <a:t>1.3. Определение новых типов данных</a:t>
            </a:r>
            <a:r>
              <a:rPr lang="en-US" altLang="en-US"/>
              <a:t>.</a:t>
            </a:r>
            <a:endParaRPr lang="ru-RU" altLang="en-US"/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B5454C9F-7623-4FCD-9252-536EB354B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8197" name="Text Box 4">
            <a:extLst>
              <a:ext uri="{FF2B5EF4-FFF2-40B4-BE49-F238E27FC236}">
                <a16:creationId xmlns:a16="http://schemas.microsoft.com/office/drawing/2014/main" id="{36387464-971C-4A4D-B1AD-C9CB808E9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1. Элементы функционального программирования.</a:t>
            </a: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0AEC15FC-C167-44C9-9F77-C10DA9A31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14400"/>
            <a:ext cx="556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i="1" dirty="0"/>
              <a:t>Определение конструкторов</a:t>
            </a: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F566D2E9-A77E-4645-A85B-AC353935E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219200"/>
            <a:ext cx="7924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data </a:t>
            </a:r>
            <a:r>
              <a:rPr lang="en-US" altLang="en-US" sz="1400" dirty="0" err="1">
                <a:latin typeface="Lucida Console" panose="020B0609040504020204" pitchFamily="49" charset="0"/>
              </a:rPr>
              <a:t>WeekDay</a:t>
            </a:r>
            <a:r>
              <a:rPr lang="en-US" altLang="en-US" sz="1400" dirty="0">
                <a:latin typeface="Lucida Console" panose="020B0609040504020204" pitchFamily="49" charset="0"/>
              </a:rPr>
              <a:t> = Sun | Mon | Tue | Wed | Thu | Fri | Sat</a:t>
            </a:r>
            <a:endParaRPr lang="ru-RU" altLang="en-US" sz="1400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data Bool    = False | True</a:t>
            </a:r>
            <a:endParaRPr lang="ru-RU" altLang="en-US" sz="1400" dirty="0">
              <a:latin typeface="Lucida Console" panose="020B0609040504020204" pitchFamily="49" charset="0"/>
            </a:endParaRPr>
          </a:p>
        </p:txBody>
      </p:sp>
      <p:sp>
        <p:nvSpPr>
          <p:cNvPr id="72711" name="Text Box 7">
            <a:extLst>
              <a:ext uri="{FF2B5EF4-FFF2-40B4-BE49-F238E27FC236}">
                <a16:creationId xmlns:a16="http://schemas.microsoft.com/office/drawing/2014/main" id="{93AEFBC7-CEF2-4F9A-BFF2-96080EF2B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28800"/>
            <a:ext cx="556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i="1"/>
              <a:t>Использование конструкторов</a:t>
            </a:r>
          </a:p>
        </p:txBody>
      </p:sp>
      <p:sp>
        <p:nvSpPr>
          <p:cNvPr id="72712" name="Text Box 8">
            <a:extLst>
              <a:ext uri="{FF2B5EF4-FFF2-40B4-BE49-F238E27FC236}">
                <a16:creationId xmlns:a16="http://schemas.microsoft.com/office/drawing/2014/main" id="{42A6EF50-018C-4EAC-949A-54D877B63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133600"/>
            <a:ext cx="79248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weekend </a:t>
            </a:r>
            <a:r>
              <a:rPr lang="ru-RU" altLang="en-US" sz="1400" dirty="0">
                <a:latin typeface="Lucida Console" panose="020B0609040504020204" pitchFamily="49" charset="0"/>
              </a:rPr>
              <a:t>      </a:t>
            </a:r>
            <a:r>
              <a:rPr lang="en-US" altLang="en-US" sz="1400" dirty="0">
                <a:latin typeface="Lucida Console" panose="020B0609040504020204" pitchFamily="49" charset="0"/>
              </a:rPr>
              <a:t>:: </a:t>
            </a:r>
            <a:r>
              <a:rPr lang="en-US" altLang="en-US" sz="1400" dirty="0" err="1">
                <a:latin typeface="Lucida Console" panose="020B0609040504020204" pitchFamily="49" charset="0"/>
              </a:rPr>
              <a:t>WeekDay</a:t>
            </a:r>
            <a:r>
              <a:rPr lang="en-US" altLang="en-US" sz="1400" dirty="0">
                <a:latin typeface="Lucida Console" panose="020B0609040504020204" pitchFamily="49" charset="0"/>
              </a:rPr>
              <a:t> -&gt; Bool</a:t>
            </a: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weekend Sun   = </a:t>
            </a:r>
            <a:r>
              <a:rPr lang="ru-RU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en-US" sz="1400" dirty="0">
                <a:latin typeface="Lucida Console" panose="020B0609040504020204" pitchFamily="49" charset="0"/>
              </a:rPr>
              <a:t>True</a:t>
            </a: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weekend Sat   = </a:t>
            </a:r>
            <a:r>
              <a:rPr lang="ru-RU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en-US" sz="1400" dirty="0">
                <a:latin typeface="Lucida Console" panose="020B0609040504020204" pitchFamily="49" charset="0"/>
              </a:rPr>
              <a:t>True</a:t>
            </a: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weekend _     = </a:t>
            </a:r>
            <a:r>
              <a:rPr lang="ru-RU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en-US" sz="1400" dirty="0">
                <a:latin typeface="Lucida Console" panose="020B0609040504020204" pitchFamily="49" charset="0"/>
              </a:rPr>
              <a:t>False</a:t>
            </a:r>
            <a:endParaRPr lang="ru-RU" altLang="en-US" sz="1400" dirty="0">
              <a:latin typeface="Lucida Console" panose="020B0609040504020204" pitchFamily="49" charset="0"/>
            </a:endParaRPr>
          </a:p>
        </p:txBody>
      </p:sp>
      <p:sp>
        <p:nvSpPr>
          <p:cNvPr id="72713" name="Text Box 9">
            <a:extLst>
              <a:ext uri="{FF2B5EF4-FFF2-40B4-BE49-F238E27FC236}">
                <a16:creationId xmlns:a16="http://schemas.microsoft.com/office/drawing/2014/main" id="{97820DF0-CC91-4610-B4F4-5FC96B09A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124200"/>
            <a:ext cx="556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i="1" dirty="0"/>
              <a:t>Конструкторы с параметром</a:t>
            </a:r>
          </a:p>
        </p:txBody>
      </p:sp>
      <p:sp>
        <p:nvSpPr>
          <p:cNvPr id="72714" name="Text Box 10">
            <a:extLst>
              <a:ext uri="{FF2B5EF4-FFF2-40B4-BE49-F238E27FC236}">
                <a16:creationId xmlns:a16="http://schemas.microsoft.com/office/drawing/2014/main" id="{6268ECF4-E69E-4570-88C3-E95F715EB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429000"/>
            <a:ext cx="7924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data Coord   =  Point Double Double</a:t>
            </a:r>
            <a:endParaRPr lang="ru-RU" altLang="en-US" sz="140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data Pair a  =  Couple a a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72715" name="Text Box 11">
            <a:extLst>
              <a:ext uri="{FF2B5EF4-FFF2-40B4-BE49-F238E27FC236}">
                <a16:creationId xmlns:a16="http://schemas.microsoft.com/office/drawing/2014/main" id="{ECC86E84-F534-45E2-AA4A-33DBB4524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962400"/>
            <a:ext cx="556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i="1" dirty="0"/>
              <a:t>Использование конструкторов</a:t>
            </a:r>
            <a:r>
              <a:rPr lang="en-US" altLang="en-US" sz="1600" i="1" dirty="0"/>
              <a:t> </a:t>
            </a:r>
            <a:r>
              <a:rPr lang="ru-RU" altLang="en-US" sz="1600" i="1" dirty="0"/>
              <a:t>с параметрами</a:t>
            </a:r>
          </a:p>
        </p:txBody>
      </p:sp>
      <p:sp>
        <p:nvSpPr>
          <p:cNvPr id="72716" name="Text Box 12">
            <a:extLst>
              <a:ext uri="{FF2B5EF4-FFF2-40B4-BE49-F238E27FC236}">
                <a16:creationId xmlns:a16="http://schemas.microsoft.com/office/drawing/2014/main" id="{BB781D1B-FF04-4BA9-A558-1DB183279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267200"/>
            <a:ext cx="80772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distance   :: Coord -&gt; Coord -&gt; Double</a:t>
            </a:r>
            <a:endParaRPr lang="ru-RU" altLang="en-US" sz="140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distance (Point x1 y1) (Point x2 y2)  = 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                             sqrt ((x2-x1) * (x2-x1) + (y2-y1) * (y2-y1))</a:t>
            </a:r>
          </a:p>
        </p:txBody>
      </p:sp>
      <p:sp>
        <p:nvSpPr>
          <p:cNvPr id="72718" name="Text Box 14">
            <a:extLst>
              <a:ext uri="{FF2B5EF4-FFF2-40B4-BE49-F238E27FC236}">
                <a16:creationId xmlns:a16="http://schemas.microsoft.com/office/drawing/2014/main" id="{6923B5D2-E343-4888-A5D6-BCF2A28A7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029200"/>
            <a:ext cx="8077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swap       :: Pair a -&gt; Pair a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swap (Couple x y)  =  Couple y x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72719" name="Text Box 15">
            <a:extLst>
              <a:ext uri="{FF2B5EF4-FFF2-40B4-BE49-F238E27FC236}">
                <a16:creationId xmlns:a16="http://schemas.microsoft.com/office/drawing/2014/main" id="{452A73E3-5A7A-41CD-990F-9CD4BACBC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429000"/>
            <a:ext cx="7924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data Coord   =  Coord Double </a:t>
            </a:r>
            <a:r>
              <a:rPr lang="en-US" altLang="en-US" sz="1400" dirty="0" err="1">
                <a:latin typeface="Lucida Console" panose="020B0609040504020204" pitchFamily="49" charset="0"/>
              </a:rPr>
              <a:t>Double</a:t>
            </a:r>
            <a:endParaRPr lang="ru-RU" altLang="en-US" sz="1400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data Pair a  =  Pair a </a:t>
            </a:r>
            <a:r>
              <a:rPr lang="en-US" altLang="en-US" sz="1400" dirty="0" err="1">
                <a:latin typeface="Lucida Console" panose="020B0609040504020204" pitchFamily="49" charset="0"/>
              </a:rPr>
              <a:t>a</a:t>
            </a:r>
            <a:endParaRPr lang="ru-RU" altLang="en-US" sz="1400" dirty="0">
              <a:latin typeface="Lucida Console" panose="020B0609040504020204" pitchFamily="49" charset="0"/>
            </a:endParaRPr>
          </a:p>
        </p:txBody>
      </p:sp>
      <p:sp>
        <p:nvSpPr>
          <p:cNvPr id="72720" name="Text Box 16">
            <a:extLst>
              <a:ext uri="{FF2B5EF4-FFF2-40B4-BE49-F238E27FC236}">
                <a16:creationId xmlns:a16="http://schemas.microsoft.com/office/drawing/2014/main" id="{42590CF3-4CBC-46F9-9D17-3AC5869CC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267200"/>
            <a:ext cx="80772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distance   :: Coord -&gt; Coord -&gt; Double</a:t>
            </a:r>
            <a:endParaRPr lang="ru-RU" altLang="en-US" sz="1400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distance (Coord x1 y1) (Coord x2 y2)  = </a:t>
            </a: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                             sqrt ((x2-x1) * (x2-x1) + (y2-y1) * (y2-y1))</a:t>
            </a:r>
          </a:p>
        </p:txBody>
      </p:sp>
      <p:sp>
        <p:nvSpPr>
          <p:cNvPr id="72721" name="Text Box 17">
            <a:extLst>
              <a:ext uri="{FF2B5EF4-FFF2-40B4-BE49-F238E27FC236}">
                <a16:creationId xmlns:a16="http://schemas.microsoft.com/office/drawing/2014/main" id="{0FC6EB2E-BB95-4FA6-B3A3-4B544DB27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029200"/>
            <a:ext cx="8077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swap       :: Pair a -&gt; Pair a</a:t>
            </a: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swap (Pair x y)    =  Pair y x</a:t>
            </a:r>
            <a:endParaRPr lang="ru-RU" altLang="en-US" sz="1400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2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2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10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10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10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10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10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10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/>
      <p:bldP spid="72710" grpId="0"/>
      <p:bldP spid="72711" grpId="0"/>
      <p:bldP spid="72712" grpId="0"/>
      <p:bldP spid="72713" grpId="0"/>
      <p:bldP spid="72714" grpId="0"/>
      <p:bldP spid="72714" grpId="1"/>
      <p:bldP spid="72715" grpId="0"/>
      <p:bldP spid="72716" grpId="0"/>
      <p:bldP spid="72716" grpId="1"/>
      <p:bldP spid="72718" grpId="0"/>
      <p:bldP spid="72718" grpId="1"/>
      <p:bldP spid="72719" grpId="0"/>
      <p:bldP spid="72720" grpId="0"/>
      <p:bldP spid="727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07413B69-B300-433B-B3B8-12516545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C3216A-C840-436C-8A95-DED3B0E6EAC1}" type="slidenum">
              <a:rPr lang="ru-RU" altLang="en-US">
                <a:latin typeface="Garamond" panose="02020404030301010803" pitchFamily="18" charset="0"/>
              </a:rPr>
              <a:pPr eaLnBrk="1" hangingPunct="1"/>
              <a:t>7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9219" name="Text Box 4">
            <a:extLst>
              <a:ext uri="{FF2B5EF4-FFF2-40B4-BE49-F238E27FC236}">
                <a16:creationId xmlns:a16="http://schemas.microsoft.com/office/drawing/2014/main" id="{913E2842-73BE-45EF-AF22-EA5DB46CD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9220" name="Text Box 5">
            <a:extLst>
              <a:ext uri="{FF2B5EF4-FFF2-40B4-BE49-F238E27FC236}">
                <a16:creationId xmlns:a16="http://schemas.microsoft.com/office/drawing/2014/main" id="{85F16C31-3802-4D2E-B853-BF7E5B38D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1. Элементы функционального программирования.</a:t>
            </a:r>
          </a:p>
        </p:txBody>
      </p:sp>
      <p:sp>
        <p:nvSpPr>
          <p:cNvPr id="9221" name="Text Box 6">
            <a:extLst>
              <a:ext uri="{FF2B5EF4-FFF2-40B4-BE49-F238E27FC236}">
                <a16:creationId xmlns:a16="http://schemas.microsoft.com/office/drawing/2014/main" id="{2A099A0C-85BC-4613-9C48-E4DB3ADDE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7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/>
              <a:t>Сложные типы данных</a:t>
            </a:r>
            <a:r>
              <a:rPr lang="en-US" altLang="en-US"/>
              <a:t>.</a:t>
            </a:r>
            <a:endParaRPr lang="ru-RU" altLang="en-US"/>
          </a:p>
        </p:txBody>
      </p:sp>
      <p:sp>
        <p:nvSpPr>
          <p:cNvPr id="80903" name="Text Box 7">
            <a:extLst>
              <a:ext uri="{FF2B5EF4-FFF2-40B4-BE49-F238E27FC236}">
                <a16:creationId xmlns:a16="http://schemas.microsoft.com/office/drawing/2014/main" id="{CB991AFC-3980-4A83-88A3-FD0A43C73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14400"/>
            <a:ext cx="685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data </a:t>
            </a:r>
            <a:r>
              <a:rPr lang="en-US" altLang="en-US" sz="1400" dirty="0" err="1">
                <a:latin typeface="Lucida Console" panose="020B0609040504020204" pitchFamily="49" charset="0"/>
              </a:rPr>
              <a:t>IntList</a:t>
            </a:r>
            <a:r>
              <a:rPr lang="en-US" altLang="en-US" sz="1400" dirty="0">
                <a:latin typeface="Lucida Console" panose="020B0609040504020204" pitchFamily="49" charset="0"/>
              </a:rPr>
              <a:t> = Nil | Cons Integer </a:t>
            </a:r>
            <a:r>
              <a:rPr lang="en-US" altLang="en-US" sz="1400" dirty="0" err="1">
                <a:latin typeface="Lucida Console" panose="020B0609040504020204" pitchFamily="49" charset="0"/>
              </a:rPr>
              <a:t>IntList</a:t>
            </a:r>
            <a:endParaRPr lang="ru-RU" altLang="en-US" sz="1400" dirty="0">
              <a:latin typeface="Lucida Console" panose="020B0609040504020204" pitchFamily="49" charset="0"/>
            </a:endParaRPr>
          </a:p>
        </p:txBody>
      </p:sp>
      <p:sp>
        <p:nvSpPr>
          <p:cNvPr id="80904" name="Text Box 8">
            <a:extLst>
              <a:ext uri="{FF2B5EF4-FFF2-40B4-BE49-F238E27FC236}">
                <a16:creationId xmlns:a16="http://schemas.microsoft.com/office/drawing/2014/main" id="{B797FE28-B991-454D-895B-1EB386876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19200"/>
            <a:ext cx="68580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sumList             ::  IntList -&gt; Integer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sumList Nil          =  0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sumList (Cons e ls)  =  e + sumList ls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80905" name="Text Box 9">
            <a:extLst>
              <a:ext uri="{FF2B5EF4-FFF2-40B4-BE49-F238E27FC236}">
                <a16:creationId xmlns:a16="http://schemas.microsoft.com/office/drawing/2014/main" id="{13F56AFA-EB43-43B5-B0FD-4FEA3A8D4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157" y="598234"/>
            <a:ext cx="685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data List a = Nil | a :+: (List a)</a:t>
            </a:r>
            <a:endParaRPr lang="ru-RU" altLang="en-US" sz="1400" dirty="0">
              <a:latin typeface="Lucida Console" panose="020B0609040504020204" pitchFamily="49" charset="0"/>
            </a:endParaRPr>
          </a:p>
        </p:txBody>
      </p:sp>
      <p:sp>
        <p:nvSpPr>
          <p:cNvPr id="80906" name="Text Box 10">
            <a:extLst>
              <a:ext uri="{FF2B5EF4-FFF2-40B4-BE49-F238E27FC236}">
                <a16:creationId xmlns:a16="http://schemas.microsoft.com/office/drawing/2014/main" id="{5CAC6120-8860-4AC1-B3F8-228864BC4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19200"/>
            <a:ext cx="68580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sumList             ::  List Integer -&gt; Integer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sumList Nil          =  0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sumList (e :+: ls)   =  e + sumList ls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80907" name="Text Box 11">
            <a:extLst>
              <a:ext uri="{FF2B5EF4-FFF2-40B4-BE49-F238E27FC236}">
                <a16:creationId xmlns:a16="http://schemas.microsoft.com/office/drawing/2014/main" id="{0E49BDE5-4DBB-461C-8AFD-4BD80930A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19200"/>
            <a:ext cx="68580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sumList             ::  (Num a) =&gt; List a -&gt; a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sumList Nil          =  0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sumList (e :+: ls)   =  e + sumList ls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80908" name="Text Box 12">
            <a:extLst>
              <a:ext uri="{FF2B5EF4-FFF2-40B4-BE49-F238E27FC236}">
                <a16:creationId xmlns:a16="http://schemas.microsoft.com/office/drawing/2014/main" id="{36796C76-3AED-4D93-ADAC-52E83C4C9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280988"/>
            <a:ext cx="685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data [a] = [] | a : [a]</a:t>
            </a:r>
            <a:endParaRPr lang="ru-RU" altLang="en-US" sz="1400" dirty="0">
              <a:latin typeface="Lucida Console" panose="020B0609040504020204" pitchFamily="49" charset="0"/>
            </a:endParaRPr>
          </a:p>
        </p:txBody>
      </p:sp>
      <p:sp>
        <p:nvSpPr>
          <p:cNvPr id="80909" name="Text Box 13">
            <a:extLst>
              <a:ext uri="{FF2B5EF4-FFF2-40B4-BE49-F238E27FC236}">
                <a16:creationId xmlns:a16="http://schemas.microsoft.com/office/drawing/2014/main" id="{778539A9-BFD3-4BC6-88EE-F955442D2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19200"/>
            <a:ext cx="68580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err="1">
                <a:latin typeface="Lucida Console" panose="020B0609040504020204" pitchFamily="49" charset="0"/>
              </a:rPr>
              <a:t>sumList</a:t>
            </a:r>
            <a:r>
              <a:rPr lang="en-US" altLang="en-US" sz="1400" dirty="0">
                <a:latin typeface="Lucida Console" panose="020B0609040504020204" pitchFamily="49" charset="0"/>
              </a:rPr>
              <a:t>             ::  (Num a) =&gt; [a] -&gt; a</a:t>
            </a:r>
          </a:p>
          <a:p>
            <a:pPr eaLnBrk="1" hangingPunct="1"/>
            <a:r>
              <a:rPr lang="en-US" altLang="en-US" sz="1400" dirty="0" err="1">
                <a:latin typeface="Lucida Console" panose="020B0609040504020204" pitchFamily="49" charset="0"/>
              </a:rPr>
              <a:t>sumList</a:t>
            </a:r>
            <a:r>
              <a:rPr lang="en-US" altLang="en-US" sz="1400" dirty="0">
                <a:latin typeface="Lucida Console" panose="020B0609040504020204" pitchFamily="49" charset="0"/>
              </a:rPr>
              <a:t> []           =  0</a:t>
            </a:r>
          </a:p>
          <a:p>
            <a:pPr eaLnBrk="1" hangingPunct="1"/>
            <a:r>
              <a:rPr lang="en-US" altLang="en-US" sz="1400" dirty="0" err="1">
                <a:latin typeface="Lucida Console" panose="020B0609040504020204" pitchFamily="49" charset="0"/>
              </a:rPr>
              <a:t>sumList</a:t>
            </a:r>
            <a:r>
              <a:rPr lang="en-US" altLang="en-US" sz="1400" dirty="0">
                <a:latin typeface="Lucida Console" panose="020B0609040504020204" pitchFamily="49" charset="0"/>
              </a:rPr>
              <a:t> (e : ls)     =  e + </a:t>
            </a:r>
            <a:r>
              <a:rPr lang="en-US" altLang="en-US" sz="1400" dirty="0" err="1">
                <a:latin typeface="Lucida Console" panose="020B0609040504020204" pitchFamily="49" charset="0"/>
              </a:rPr>
              <a:t>sumList</a:t>
            </a:r>
            <a:r>
              <a:rPr lang="en-US" altLang="en-US" sz="1400" dirty="0">
                <a:latin typeface="Lucida Console" panose="020B0609040504020204" pitchFamily="49" charset="0"/>
              </a:rPr>
              <a:t> ls</a:t>
            </a:r>
            <a:endParaRPr lang="ru-RU" altLang="en-US" sz="1400" dirty="0">
              <a:latin typeface="Lucida Console" panose="020B0609040504020204" pitchFamily="49" charset="0"/>
            </a:endParaRPr>
          </a:p>
        </p:txBody>
      </p:sp>
      <p:sp>
        <p:nvSpPr>
          <p:cNvPr id="80910" name="Text Box 14">
            <a:extLst>
              <a:ext uri="{FF2B5EF4-FFF2-40B4-BE49-F238E27FC236}">
                <a16:creationId xmlns:a16="http://schemas.microsoft.com/office/drawing/2014/main" id="{5E1DA271-3DEF-4385-B814-224704A92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133600"/>
            <a:ext cx="807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/>
              <a:t>Сортировка списка.</a:t>
            </a:r>
          </a:p>
        </p:txBody>
      </p:sp>
      <p:sp>
        <p:nvSpPr>
          <p:cNvPr id="80911" name="Text Box 15">
            <a:extLst>
              <a:ext uri="{FF2B5EF4-FFF2-40B4-BE49-F238E27FC236}">
                <a16:creationId xmlns:a16="http://schemas.microsoft.com/office/drawing/2014/main" id="{5963C965-C172-4F32-B0B1-CB53CD99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514600"/>
            <a:ext cx="68580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insert          :: (Ord a) =&gt; a -&gt; [a] -&gt; [a]</a:t>
            </a: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insert </a:t>
            </a:r>
            <a:r>
              <a:rPr lang="en-US" altLang="en-US" sz="1400" dirty="0" err="1">
                <a:latin typeface="Lucida Console" panose="020B0609040504020204" pitchFamily="49" charset="0"/>
              </a:rPr>
              <a:t>elem</a:t>
            </a:r>
            <a:r>
              <a:rPr lang="en-US" altLang="en-US" sz="1400" dirty="0">
                <a:latin typeface="Lucida Console" panose="020B0609040504020204" pitchFamily="49" charset="0"/>
              </a:rPr>
              <a:t> []  = [</a:t>
            </a:r>
            <a:r>
              <a:rPr lang="en-US" altLang="en-US" sz="1400" dirty="0" err="1">
                <a:latin typeface="Lucida Console" panose="020B0609040504020204" pitchFamily="49" charset="0"/>
              </a:rPr>
              <a:t>elem</a:t>
            </a:r>
            <a:r>
              <a:rPr lang="en-US" altLang="en-US" sz="1400" dirty="0">
                <a:latin typeface="Lucida Console" panose="020B0609040504020204" pitchFamily="49" charset="0"/>
              </a:rPr>
              <a:t>]</a:t>
            </a: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insert </a:t>
            </a:r>
            <a:r>
              <a:rPr lang="en-US" altLang="en-US" sz="1400" dirty="0" err="1">
                <a:latin typeface="Lucida Console" panose="020B0609040504020204" pitchFamily="49" charset="0"/>
              </a:rPr>
              <a:t>elem</a:t>
            </a:r>
            <a:r>
              <a:rPr lang="en-US" altLang="en-US" sz="1400" dirty="0">
                <a:latin typeface="Lucida Console" panose="020B0609040504020204" pitchFamily="49" charset="0"/>
              </a:rPr>
              <a:t> list@(</a:t>
            </a:r>
            <a:r>
              <a:rPr lang="en-US" altLang="en-US" sz="1400" dirty="0" err="1">
                <a:latin typeface="Lucida Console" panose="020B0609040504020204" pitchFamily="49" charset="0"/>
              </a:rPr>
              <a:t>x:s</a:t>
            </a:r>
            <a:r>
              <a:rPr lang="en-US" altLang="en-US" sz="1400" dirty="0">
                <a:latin typeface="Lucida Console" panose="020B0609040504020204" pitchFamily="49" charset="0"/>
              </a:rPr>
              <a:t>) | </a:t>
            </a:r>
            <a:r>
              <a:rPr lang="en-US" altLang="en-US" sz="1400" dirty="0" err="1">
                <a:latin typeface="Lucida Console" panose="020B0609040504020204" pitchFamily="49" charset="0"/>
              </a:rPr>
              <a:t>elem</a:t>
            </a:r>
            <a:r>
              <a:rPr lang="en-US" altLang="en-US" sz="1400" dirty="0">
                <a:latin typeface="Lucida Console" panose="020B0609040504020204" pitchFamily="49" charset="0"/>
              </a:rPr>
              <a:t> &lt; x   = </a:t>
            </a:r>
            <a:r>
              <a:rPr lang="en-US" altLang="en-US" sz="1400" dirty="0" err="1">
                <a:latin typeface="Lucida Console" panose="020B0609040504020204" pitchFamily="49" charset="0"/>
              </a:rPr>
              <a:t>elem:list</a:t>
            </a:r>
            <a:endParaRPr lang="en-US" altLang="en-US" sz="1400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                       | otherwise  = x:(insert </a:t>
            </a:r>
            <a:r>
              <a:rPr lang="en-US" altLang="en-US" sz="1400" dirty="0" err="1">
                <a:latin typeface="Lucida Console" panose="020B0609040504020204" pitchFamily="49" charset="0"/>
              </a:rPr>
              <a:t>elem</a:t>
            </a:r>
            <a:r>
              <a:rPr lang="en-US" altLang="en-US" sz="1400" dirty="0">
                <a:latin typeface="Lucida Console" panose="020B0609040504020204" pitchFamily="49" charset="0"/>
              </a:rPr>
              <a:t> s)</a:t>
            </a:r>
            <a:endParaRPr lang="ru-RU" altLang="en-US" sz="1400" dirty="0">
              <a:latin typeface="Lucida Console" panose="020B0609040504020204" pitchFamily="49" charset="0"/>
            </a:endParaRPr>
          </a:p>
        </p:txBody>
      </p:sp>
      <p:sp>
        <p:nvSpPr>
          <p:cNvPr id="80912" name="Text Box 16">
            <a:extLst>
              <a:ext uri="{FF2B5EF4-FFF2-40B4-BE49-F238E27FC236}">
                <a16:creationId xmlns:a16="http://schemas.microsoft.com/office/drawing/2014/main" id="{761FA1A2-4E65-425A-896D-46DF7D26B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505200"/>
            <a:ext cx="68580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err="1">
                <a:latin typeface="Lucida Console" panose="020B0609040504020204" pitchFamily="49" charset="0"/>
              </a:rPr>
              <a:t>insSort</a:t>
            </a:r>
            <a:r>
              <a:rPr lang="en-US" altLang="en-US" sz="1400" dirty="0">
                <a:latin typeface="Lucida Console" panose="020B0609040504020204" pitchFamily="49" charset="0"/>
              </a:rPr>
              <a:t>          :: (Ord a) =&gt; [a] -&gt; [a]</a:t>
            </a:r>
            <a:endParaRPr lang="ru-RU" altLang="en-US" sz="1400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en-US" sz="1400" dirty="0" err="1">
                <a:latin typeface="Lucida Console" panose="020B0609040504020204" pitchFamily="49" charset="0"/>
              </a:rPr>
              <a:t>insSort</a:t>
            </a:r>
            <a:r>
              <a:rPr lang="en-US" altLang="en-US" sz="1400" dirty="0">
                <a:latin typeface="Lucida Console" panose="020B0609040504020204" pitchFamily="49" charset="0"/>
              </a:rPr>
              <a:t> []       = []</a:t>
            </a:r>
          </a:p>
          <a:p>
            <a:pPr eaLnBrk="1" hangingPunct="1"/>
            <a:r>
              <a:rPr lang="en-US" altLang="en-US" sz="1400" dirty="0" err="1">
                <a:latin typeface="Lucida Console" panose="020B0609040504020204" pitchFamily="49" charset="0"/>
              </a:rPr>
              <a:t>insSort</a:t>
            </a:r>
            <a:r>
              <a:rPr lang="en-US" altLang="en-US" sz="1400" dirty="0">
                <a:latin typeface="Lucida Console" panose="020B0609040504020204" pitchFamily="49" charset="0"/>
              </a:rPr>
              <a:t> (</a:t>
            </a:r>
            <a:r>
              <a:rPr lang="en-US" altLang="en-US" sz="1400" dirty="0" err="1">
                <a:latin typeface="Lucida Console" panose="020B0609040504020204" pitchFamily="49" charset="0"/>
              </a:rPr>
              <a:t>x:s</a:t>
            </a:r>
            <a:r>
              <a:rPr lang="en-US" altLang="en-US" sz="1400" dirty="0">
                <a:latin typeface="Lucida Console" panose="020B0609040504020204" pitchFamily="49" charset="0"/>
              </a:rPr>
              <a:t>)    = insert x (</a:t>
            </a:r>
            <a:r>
              <a:rPr lang="en-US" altLang="en-US" sz="1400" dirty="0" err="1">
                <a:latin typeface="Lucida Console" panose="020B0609040504020204" pitchFamily="49" charset="0"/>
              </a:rPr>
              <a:t>insSort</a:t>
            </a:r>
            <a:r>
              <a:rPr lang="en-US" altLang="en-US" sz="1400" dirty="0">
                <a:latin typeface="Lucida Console" panose="020B0609040504020204" pitchFamily="49" charset="0"/>
              </a:rPr>
              <a:t> s)</a:t>
            </a:r>
            <a:endParaRPr lang="ru-RU" altLang="en-US" sz="1400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3" grpId="0"/>
      <p:bldP spid="80903" grpId="1"/>
      <p:bldP spid="80904" grpId="0"/>
      <p:bldP spid="80904" grpId="1"/>
      <p:bldP spid="80905" grpId="0"/>
      <p:bldP spid="80905" grpId="1"/>
      <p:bldP spid="80906" grpId="0"/>
      <p:bldP spid="80906" grpId="1"/>
      <p:bldP spid="80907" grpId="0"/>
      <p:bldP spid="80907" grpId="1"/>
      <p:bldP spid="80908" grpId="0"/>
      <p:bldP spid="80909" grpId="0"/>
      <p:bldP spid="80910" grpId="0"/>
      <p:bldP spid="80911" grpId="0"/>
      <p:bldP spid="809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F2F5E68-C192-4CE6-BB4F-773721D4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9BFE87-83FC-465C-BCD3-0CCDB2448719}" type="slidenum">
              <a:rPr lang="ru-RU" altLang="en-US">
                <a:latin typeface="Garamond" panose="02020404030301010803" pitchFamily="18" charset="0"/>
              </a:rPr>
              <a:pPr eaLnBrk="1" hangingPunct="1"/>
              <a:t>8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4C1FAD55-6CE4-4CE5-B7D1-55ABECD7B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7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dirty="0"/>
              <a:t>Определение и обработка двоичного дерева</a:t>
            </a:r>
            <a:r>
              <a:rPr lang="en-US" altLang="en-US" dirty="0"/>
              <a:t>.</a:t>
            </a:r>
            <a:endParaRPr lang="ru-RU" altLang="en-US" dirty="0"/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F7C8C40A-D73A-472A-8135-8E5EA34F7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10245" name="Text Box 4">
            <a:extLst>
              <a:ext uri="{FF2B5EF4-FFF2-40B4-BE49-F238E27FC236}">
                <a16:creationId xmlns:a16="http://schemas.microsoft.com/office/drawing/2014/main" id="{D8BA9260-2A1C-40D0-A543-65CBE5A0A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1. Элементы функционального программирования.</a:t>
            </a:r>
          </a:p>
        </p:txBody>
      </p:sp>
      <p:sp>
        <p:nvSpPr>
          <p:cNvPr id="73733" name="Text Box 5">
            <a:extLst>
              <a:ext uri="{FF2B5EF4-FFF2-40B4-BE49-F238E27FC236}">
                <a16:creationId xmlns:a16="http://schemas.microsoft.com/office/drawing/2014/main" id="{97B7AD09-01D2-4EC9-AED3-C845D6581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" y="1153446"/>
            <a:ext cx="4419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data Tree a = Empty |</a:t>
            </a: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              Node (Tree a) a (Tree a)</a:t>
            </a:r>
          </a:p>
        </p:txBody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id="{E284F694-7982-4219-9878-78A59E593431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066800"/>
            <a:ext cx="2362200" cy="2057400"/>
            <a:chOff x="3744" y="672"/>
            <a:chExt cx="1488" cy="1296"/>
          </a:xfrm>
        </p:grpSpPr>
        <p:sp>
          <p:nvSpPr>
            <p:cNvPr id="10251" name="Oval 6">
              <a:extLst>
                <a:ext uri="{FF2B5EF4-FFF2-40B4-BE49-F238E27FC236}">
                  <a16:creationId xmlns:a16="http://schemas.microsoft.com/office/drawing/2014/main" id="{B6EC4BD7-E2C0-427E-A076-94F2D64F7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67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A</a:t>
              </a:r>
              <a:endParaRPr lang="ru-RU" altLang="en-US"/>
            </a:p>
          </p:txBody>
        </p:sp>
        <p:sp>
          <p:nvSpPr>
            <p:cNvPr id="10252" name="Oval 7">
              <a:extLst>
                <a:ext uri="{FF2B5EF4-FFF2-40B4-BE49-F238E27FC236}">
                  <a16:creationId xmlns:a16="http://schemas.microsoft.com/office/drawing/2014/main" id="{2784B7B6-8EDD-4ED9-989E-DE74DE445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20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B</a:t>
              </a:r>
              <a:endParaRPr lang="ru-RU" altLang="en-US"/>
            </a:p>
          </p:txBody>
        </p:sp>
        <p:sp>
          <p:nvSpPr>
            <p:cNvPr id="10253" name="Oval 8">
              <a:extLst>
                <a:ext uri="{FF2B5EF4-FFF2-40B4-BE49-F238E27FC236}">
                  <a16:creationId xmlns:a16="http://schemas.microsoft.com/office/drawing/2014/main" id="{9CBCE515-D410-4DDF-9BAA-052655FC4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20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C</a:t>
              </a:r>
              <a:endParaRPr lang="ru-RU" altLang="en-US"/>
            </a:p>
          </p:txBody>
        </p:sp>
        <p:sp>
          <p:nvSpPr>
            <p:cNvPr id="10254" name="Oval 11">
              <a:extLst>
                <a:ext uri="{FF2B5EF4-FFF2-40B4-BE49-F238E27FC236}">
                  <a16:creationId xmlns:a16="http://schemas.microsoft.com/office/drawing/2014/main" id="{3D1EB008-D1D1-46E6-8268-C8469DFEF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77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D</a:t>
              </a:r>
              <a:endParaRPr lang="ru-RU" altLang="en-US"/>
            </a:p>
          </p:txBody>
        </p:sp>
        <p:sp>
          <p:nvSpPr>
            <p:cNvPr id="10255" name="Oval 12">
              <a:extLst>
                <a:ext uri="{FF2B5EF4-FFF2-40B4-BE49-F238E27FC236}">
                  <a16:creationId xmlns:a16="http://schemas.microsoft.com/office/drawing/2014/main" id="{CE47618D-A292-44A7-90FA-640CAED22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77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E</a:t>
              </a:r>
              <a:endParaRPr lang="ru-RU" altLang="en-US"/>
            </a:p>
          </p:txBody>
        </p:sp>
        <p:sp>
          <p:nvSpPr>
            <p:cNvPr id="10256" name="Oval 13">
              <a:extLst>
                <a:ext uri="{FF2B5EF4-FFF2-40B4-BE49-F238E27FC236}">
                  <a16:creationId xmlns:a16="http://schemas.microsoft.com/office/drawing/2014/main" id="{93D07F4A-E887-4629-A653-7A0B5F065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77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F</a:t>
              </a:r>
              <a:endParaRPr lang="ru-RU" altLang="en-US"/>
            </a:p>
          </p:txBody>
        </p:sp>
        <p:cxnSp>
          <p:nvCxnSpPr>
            <p:cNvPr id="10257" name="AutoShape 19">
              <a:extLst>
                <a:ext uri="{FF2B5EF4-FFF2-40B4-BE49-F238E27FC236}">
                  <a16:creationId xmlns:a16="http://schemas.microsoft.com/office/drawing/2014/main" id="{2353C12F-932A-493B-8600-06EC7A689209}"/>
                </a:ext>
              </a:extLst>
            </p:cNvPr>
            <p:cNvCxnSpPr>
              <a:cxnSpLocks noChangeShapeType="1"/>
              <a:stCxn id="10251" idx="3"/>
              <a:endCxn id="10252" idx="7"/>
            </p:cNvCxnSpPr>
            <p:nvPr/>
          </p:nvCxnSpPr>
          <p:spPr bwMode="auto">
            <a:xfrm flipH="1">
              <a:off x="4100" y="836"/>
              <a:ext cx="296" cy="3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8" name="AutoShape 20">
              <a:extLst>
                <a:ext uri="{FF2B5EF4-FFF2-40B4-BE49-F238E27FC236}">
                  <a16:creationId xmlns:a16="http://schemas.microsoft.com/office/drawing/2014/main" id="{09C3A5FC-809C-4E00-9BF0-270E5783A371}"/>
                </a:ext>
              </a:extLst>
            </p:cNvPr>
            <p:cNvCxnSpPr>
              <a:cxnSpLocks noChangeShapeType="1"/>
              <a:stCxn id="10251" idx="5"/>
              <a:endCxn id="10253" idx="1"/>
            </p:cNvCxnSpPr>
            <p:nvPr/>
          </p:nvCxnSpPr>
          <p:spPr bwMode="auto">
            <a:xfrm>
              <a:off x="4532" y="836"/>
              <a:ext cx="296" cy="3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9" name="AutoShape 21">
              <a:extLst>
                <a:ext uri="{FF2B5EF4-FFF2-40B4-BE49-F238E27FC236}">
                  <a16:creationId xmlns:a16="http://schemas.microsoft.com/office/drawing/2014/main" id="{F8873140-C063-440F-8908-30E756F8A617}"/>
                </a:ext>
              </a:extLst>
            </p:cNvPr>
            <p:cNvCxnSpPr>
              <a:cxnSpLocks noChangeShapeType="1"/>
              <a:stCxn id="10253" idx="5"/>
              <a:endCxn id="10256" idx="0"/>
            </p:cNvCxnSpPr>
            <p:nvPr/>
          </p:nvCxnSpPr>
          <p:spPr bwMode="auto">
            <a:xfrm>
              <a:off x="4964" y="1364"/>
              <a:ext cx="172" cy="4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0" name="AutoShape 22">
              <a:extLst>
                <a:ext uri="{FF2B5EF4-FFF2-40B4-BE49-F238E27FC236}">
                  <a16:creationId xmlns:a16="http://schemas.microsoft.com/office/drawing/2014/main" id="{EF57D5AA-EA45-4542-8F09-8AB4BF4BC17A}"/>
                </a:ext>
              </a:extLst>
            </p:cNvPr>
            <p:cNvCxnSpPr>
              <a:cxnSpLocks noChangeShapeType="1"/>
              <a:stCxn id="10253" idx="3"/>
              <a:endCxn id="10255" idx="0"/>
            </p:cNvCxnSpPr>
            <p:nvPr/>
          </p:nvCxnSpPr>
          <p:spPr bwMode="auto">
            <a:xfrm flipH="1">
              <a:off x="4704" y="1364"/>
              <a:ext cx="124" cy="4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1" name="AutoShape 23">
              <a:extLst>
                <a:ext uri="{FF2B5EF4-FFF2-40B4-BE49-F238E27FC236}">
                  <a16:creationId xmlns:a16="http://schemas.microsoft.com/office/drawing/2014/main" id="{6372104D-2251-475F-A6E6-B7EA58518FCB}"/>
                </a:ext>
              </a:extLst>
            </p:cNvPr>
            <p:cNvCxnSpPr>
              <a:cxnSpLocks noChangeShapeType="1"/>
              <a:stCxn id="10252" idx="3"/>
              <a:endCxn id="10254" idx="0"/>
            </p:cNvCxnSpPr>
            <p:nvPr/>
          </p:nvCxnSpPr>
          <p:spPr bwMode="auto">
            <a:xfrm flipH="1">
              <a:off x="3840" y="1364"/>
              <a:ext cx="124" cy="4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3752" name="Text Box 24">
            <a:extLst>
              <a:ext uri="{FF2B5EF4-FFF2-40B4-BE49-F238E27FC236}">
                <a16:creationId xmlns:a16="http://schemas.microsoft.com/office/drawing/2014/main" id="{71456C5D-EDEB-4121-8299-D819E7350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126139"/>
            <a:ext cx="48768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err="1">
                <a:latin typeface="Lucida Console" panose="020B0609040504020204" pitchFamily="49" charset="0"/>
              </a:rPr>
              <a:t>myTree</a:t>
            </a:r>
            <a:r>
              <a:rPr lang="en-US" altLang="en-US" sz="1400" dirty="0">
                <a:latin typeface="Lucida Console" panose="020B0609040504020204" pitchFamily="49" charset="0"/>
              </a:rPr>
              <a:t>  ::  Tree Char</a:t>
            </a:r>
          </a:p>
          <a:p>
            <a:pPr eaLnBrk="1" hangingPunct="1"/>
            <a:r>
              <a:rPr lang="en-US" altLang="en-US" sz="1400" dirty="0" err="1">
                <a:latin typeface="Lucida Console" panose="020B0609040504020204" pitchFamily="49" charset="0"/>
              </a:rPr>
              <a:t>myTree</a:t>
            </a:r>
            <a:r>
              <a:rPr lang="en-US" altLang="en-US" sz="1400" dirty="0">
                <a:latin typeface="Lucida Console" panose="020B0609040504020204" pitchFamily="49" charset="0"/>
              </a:rPr>
              <a:t>  = Node (Node </a:t>
            </a: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                  (Node Empty 'D' Empty)</a:t>
            </a: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                  'B'</a:t>
            </a: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                  Empty)</a:t>
            </a: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               'A'</a:t>
            </a: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               (Node</a:t>
            </a: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                  (Node Empty 'E' Empty)</a:t>
            </a: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                  'C'</a:t>
            </a: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                  (Node Empty 'F' Empty))</a:t>
            </a:r>
            <a:endParaRPr lang="ru-RU" altLang="en-US" sz="1400" dirty="0">
              <a:latin typeface="Lucida Console" panose="020B0609040504020204" pitchFamily="49" charset="0"/>
            </a:endParaRPr>
          </a:p>
        </p:txBody>
      </p:sp>
      <p:sp>
        <p:nvSpPr>
          <p:cNvPr id="73753" name="Text Box 25">
            <a:extLst>
              <a:ext uri="{FF2B5EF4-FFF2-40B4-BE49-F238E27FC236}">
                <a16:creationId xmlns:a16="http://schemas.microsoft.com/office/drawing/2014/main" id="{698B0452-7F6E-4334-8C59-21EE40FCE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87081"/>
            <a:ext cx="8229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height  ::  Tree a -&gt; Int</a:t>
            </a: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height Empty           =  0</a:t>
            </a: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height (Node t1 _ t2)  =  1 + max (height t1) (height t2)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034E-7 L 0.29583 0.00555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92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/>
      <p:bldP spid="73752" grpId="0"/>
      <p:bldP spid="737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>
            <a:extLst>
              <a:ext uri="{FF2B5EF4-FFF2-40B4-BE49-F238E27FC236}">
                <a16:creationId xmlns:a16="http://schemas.microsoft.com/office/drawing/2014/main" id="{D5DC0645-ECD7-48CC-9AB0-B8B4ADAC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7792E56-2447-435E-BF8B-B9310FDF1740}" type="slidenum">
              <a:rPr lang="ru-RU" altLang="en-US">
                <a:latin typeface="Garamond" panose="02020404030301010803" pitchFamily="18" charset="0"/>
              </a:rPr>
              <a:pPr eaLnBrk="1" hangingPunct="1"/>
              <a:t>9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11267" name="Text Box 4">
            <a:extLst>
              <a:ext uri="{FF2B5EF4-FFF2-40B4-BE49-F238E27FC236}">
                <a16:creationId xmlns:a16="http://schemas.microsoft.com/office/drawing/2014/main" id="{8F9C6490-1C5D-4269-BE4F-1FD1AB10C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11268" name="Text Box 5">
            <a:extLst>
              <a:ext uri="{FF2B5EF4-FFF2-40B4-BE49-F238E27FC236}">
                <a16:creationId xmlns:a16="http://schemas.microsoft.com/office/drawing/2014/main" id="{BDB3940D-3B00-4CEB-B24B-4C6E40A72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1. Элементы функционального программирования.</a:t>
            </a:r>
          </a:p>
        </p:txBody>
      </p:sp>
      <p:sp>
        <p:nvSpPr>
          <p:cNvPr id="11269" name="Text Box 6">
            <a:extLst>
              <a:ext uri="{FF2B5EF4-FFF2-40B4-BE49-F238E27FC236}">
                <a16:creationId xmlns:a16="http://schemas.microsoft.com/office/drawing/2014/main" id="{A70146E4-9865-4D3E-B3F7-8B1D73207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7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/>
              <a:t>Сортировка с помощью двоичного дерева</a:t>
            </a:r>
            <a:r>
              <a:rPr lang="en-US" altLang="en-US"/>
              <a:t>.</a:t>
            </a:r>
            <a:endParaRPr lang="ru-RU" altLang="en-US"/>
          </a:p>
        </p:txBody>
      </p:sp>
      <p:grpSp>
        <p:nvGrpSpPr>
          <p:cNvPr id="2" name="Group 29">
            <a:extLst>
              <a:ext uri="{FF2B5EF4-FFF2-40B4-BE49-F238E27FC236}">
                <a16:creationId xmlns:a16="http://schemas.microsoft.com/office/drawing/2014/main" id="{9BCDAEE9-C908-4560-A46E-6AAFCD7F0865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143000"/>
            <a:ext cx="990600" cy="3581400"/>
            <a:chOff x="336" y="720"/>
            <a:chExt cx="624" cy="2256"/>
          </a:xfrm>
        </p:grpSpPr>
        <p:sp>
          <p:nvSpPr>
            <p:cNvPr id="11311" name="Rectangle 7">
              <a:extLst>
                <a:ext uri="{FF2B5EF4-FFF2-40B4-BE49-F238E27FC236}">
                  <a16:creationId xmlns:a16="http://schemas.microsoft.com/office/drawing/2014/main" id="{C019A014-BE45-4257-A32A-F1C02BC0F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720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9</a:t>
              </a:r>
              <a:r>
                <a:rPr lang="ru-RU" altLang="en-US"/>
                <a:t>   </a:t>
              </a:r>
            </a:p>
          </p:txBody>
        </p:sp>
        <p:sp>
          <p:nvSpPr>
            <p:cNvPr id="11312" name="Rectangle 8">
              <a:extLst>
                <a:ext uri="{FF2B5EF4-FFF2-40B4-BE49-F238E27FC236}">
                  <a16:creationId xmlns:a16="http://schemas.microsoft.com/office/drawing/2014/main" id="{02A08FDD-5499-4105-A73F-D1B09A25F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104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en-US"/>
                <a:t>2   </a:t>
              </a:r>
            </a:p>
          </p:txBody>
        </p:sp>
        <p:sp>
          <p:nvSpPr>
            <p:cNvPr id="11313" name="Oval 9">
              <a:extLst>
                <a:ext uri="{FF2B5EF4-FFF2-40B4-BE49-F238E27FC236}">
                  <a16:creationId xmlns:a16="http://schemas.microsoft.com/office/drawing/2014/main" id="{BDB73958-BC0E-4992-97F5-C5E563D5C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76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1314" name="AutoShape 10">
              <a:extLst>
                <a:ext uri="{FF2B5EF4-FFF2-40B4-BE49-F238E27FC236}">
                  <a16:creationId xmlns:a16="http://schemas.microsoft.com/office/drawing/2014/main" id="{F41C7F87-2CC9-40E1-BBE3-6291E09BA36F}"/>
                </a:ext>
              </a:extLst>
            </p:cNvPr>
            <p:cNvCxnSpPr>
              <a:cxnSpLocks noChangeShapeType="1"/>
              <a:stCxn id="11313" idx="4"/>
              <a:endCxn id="11312" idx="1"/>
            </p:cNvCxnSpPr>
            <p:nvPr/>
          </p:nvCxnSpPr>
          <p:spPr bwMode="auto">
            <a:xfrm rot="5400000">
              <a:off x="432" y="768"/>
              <a:ext cx="336" cy="528"/>
            </a:xfrm>
            <a:prstGeom prst="bentConnector4">
              <a:avLst>
                <a:gd name="adj1" fmla="val 35713"/>
                <a:gd name="adj2" fmla="val 12727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15" name="Oval 11">
              <a:extLst>
                <a:ext uri="{FF2B5EF4-FFF2-40B4-BE49-F238E27FC236}">
                  <a16:creationId xmlns:a16="http://schemas.microsoft.com/office/drawing/2014/main" id="{8AE566E7-1D84-4ACD-A1CE-59249A444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15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316" name="Rectangle 12">
              <a:extLst>
                <a:ext uri="{FF2B5EF4-FFF2-40B4-BE49-F238E27FC236}">
                  <a16:creationId xmlns:a16="http://schemas.microsoft.com/office/drawing/2014/main" id="{BFEF2D43-F02E-40A3-88DD-F7768491C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488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en-US" dirty="0"/>
                <a:t>6   </a:t>
              </a:r>
            </a:p>
          </p:txBody>
        </p:sp>
        <p:sp>
          <p:nvSpPr>
            <p:cNvPr id="11317" name="Oval 13">
              <a:extLst>
                <a:ext uri="{FF2B5EF4-FFF2-40B4-BE49-F238E27FC236}">
                  <a16:creationId xmlns:a16="http://schemas.microsoft.com/office/drawing/2014/main" id="{1F702FA6-2066-452A-AB7B-DE2F894D0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53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318" name="Rectangle 14">
              <a:extLst>
                <a:ext uri="{FF2B5EF4-FFF2-40B4-BE49-F238E27FC236}">
                  <a16:creationId xmlns:a16="http://schemas.microsoft.com/office/drawing/2014/main" id="{0EB86FD8-5B9A-4C6E-89B3-45CD59314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872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en-US"/>
                <a:t>1   </a:t>
              </a:r>
            </a:p>
          </p:txBody>
        </p:sp>
        <p:sp>
          <p:nvSpPr>
            <p:cNvPr id="11319" name="Oval 15">
              <a:extLst>
                <a:ext uri="{FF2B5EF4-FFF2-40B4-BE49-F238E27FC236}">
                  <a16:creationId xmlns:a16="http://schemas.microsoft.com/office/drawing/2014/main" id="{4A5F6849-26C3-4937-9B2D-AB4878484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92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320" name="Rectangle 16">
              <a:extLst>
                <a:ext uri="{FF2B5EF4-FFF2-40B4-BE49-F238E27FC236}">
                  <a16:creationId xmlns:a16="http://schemas.microsoft.com/office/drawing/2014/main" id="{A7A9C582-EA60-470A-8682-DDC8C0D74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256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8</a:t>
              </a:r>
              <a:r>
                <a:rPr lang="ru-RU" altLang="en-US"/>
                <a:t>   </a:t>
              </a:r>
            </a:p>
          </p:txBody>
        </p:sp>
        <p:sp>
          <p:nvSpPr>
            <p:cNvPr id="11321" name="Oval 17">
              <a:extLst>
                <a:ext uri="{FF2B5EF4-FFF2-40B4-BE49-F238E27FC236}">
                  <a16:creationId xmlns:a16="http://schemas.microsoft.com/office/drawing/2014/main" id="{CCFC06AB-D34B-4C48-BE46-A5EA052D9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30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322" name="Rectangle 18">
              <a:extLst>
                <a:ext uri="{FF2B5EF4-FFF2-40B4-BE49-F238E27FC236}">
                  <a16:creationId xmlns:a16="http://schemas.microsoft.com/office/drawing/2014/main" id="{A227BB78-620F-429F-ABE3-BDA5811D2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40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en-US"/>
                <a:t>4   </a:t>
              </a:r>
            </a:p>
          </p:txBody>
        </p:sp>
        <p:sp>
          <p:nvSpPr>
            <p:cNvPr id="11323" name="Oval 19">
              <a:extLst>
                <a:ext uri="{FF2B5EF4-FFF2-40B4-BE49-F238E27FC236}">
                  <a16:creationId xmlns:a16="http://schemas.microsoft.com/office/drawing/2014/main" id="{9391DAF7-6716-40E2-8ACD-1ED3E57C1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6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1324" name="AutoShape 20">
              <a:extLst>
                <a:ext uri="{FF2B5EF4-FFF2-40B4-BE49-F238E27FC236}">
                  <a16:creationId xmlns:a16="http://schemas.microsoft.com/office/drawing/2014/main" id="{6C1B5723-0A05-4DC5-B8DF-7C538CAB5546}"/>
                </a:ext>
              </a:extLst>
            </p:cNvPr>
            <p:cNvCxnSpPr>
              <a:cxnSpLocks noChangeShapeType="1"/>
              <a:stCxn id="11315" idx="4"/>
              <a:endCxn id="11316" idx="1"/>
            </p:cNvCxnSpPr>
            <p:nvPr/>
          </p:nvCxnSpPr>
          <p:spPr bwMode="auto">
            <a:xfrm rot="5400000">
              <a:off x="432" y="1152"/>
              <a:ext cx="336" cy="528"/>
            </a:xfrm>
            <a:prstGeom prst="bentConnector4">
              <a:avLst>
                <a:gd name="adj1" fmla="val 35713"/>
                <a:gd name="adj2" fmla="val 12727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5" name="AutoShape 21">
              <a:extLst>
                <a:ext uri="{FF2B5EF4-FFF2-40B4-BE49-F238E27FC236}">
                  <a16:creationId xmlns:a16="http://schemas.microsoft.com/office/drawing/2014/main" id="{EF5A9547-FD8A-44B9-ACCD-B47BEF8CE358}"/>
                </a:ext>
              </a:extLst>
            </p:cNvPr>
            <p:cNvCxnSpPr>
              <a:cxnSpLocks noChangeShapeType="1"/>
              <a:stCxn id="11317" idx="4"/>
              <a:endCxn id="11318" idx="1"/>
            </p:cNvCxnSpPr>
            <p:nvPr/>
          </p:nvCxnSpPr>
          <p:spPr bwMode="auto">
            <a:xfrm rot="5400000">
              <a:off x="432" y="1536"/>
              <a:ext cx="336" cy="528"/>
            </a:xfrm>
            <a:prstGeom prst="bentConnector4">
              <a:avLst>
                <a:gd name="adj1" fmla="val 35713"/>
                <a:gd name="adj2" fmla="val 12727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6" name="AutoShape 22">
              <a:extLst>
                <a:ext uri="{FF2B5EF4-FFF2-40B4-BE49-F238E27FC236}">
                  <a16:creationId xmlns:a16="http://schemas.microsoft.com/office/drawing/2014/main" id="{1926D330-5776-4458-8AC7-89C7E9C242D4}"/>
                </a:ext>
              </a:extLst>
            </p:cNvPr>
            <p:cNvCxnSpPr>
              <a:cxnSpLocks noChangeShapeType="1"/>
              <a:stCxn id="11319" idx="4"/>
              <a:endCxn id="11320" idx="1"/>
            </p:cNvCxnSpPr>
            <p:nvPr/>
          </p:nvCxnSpPr>
          <p:spPr bwMode="auto">
            <a:xfrm rot="5400000">
              <a:off x="432" y="1920"/>
              <a:ext cx="336" cy="528"/>
            </a:xfrm>
            <a:prstGeom prst="bentConnector4">
              <a:avLst>
                <a:gd name="adj1" fmla="val 35713"/>
                <a:gd name="adj2" fmla="val 12727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7" name="AutoShape 23">
              <a:extLst>
                <a:ext uri="{FF2B5EF4-FFF2-40B4-BE49-F238E27FC236}">
                  <a16:creationId xmlns:a16="http://schemas.microsoft.com/office/drawing/2014/main" id="{9F74BE32-DEAC-4AEE-9617-D95EDD409FEE}"/>
                </a:ext>
              </a:extLst>
            </p:cNvPr>
            <p:cNvCxnSpPr>
              <a:cxnSpLocks noChangeShapeType="1"/>
              <a:stCxn id="11321" idx="4"/>
              <a:endCxn id="11322" idx="1"/>
            </p:cNvCxnSpPr>
            <p:nvPr/>
          </p:nvCxnSpPr>
          <p:spPr bwMode="auto">
            <a:xfrm rot="5400000">
              <a:off x="432" y="2304"/>
              <a:ext cx="336" cy="528"/>
            </a:xfrm>
            <a:prstGeom prst="bentConnector4">
              <a:avLst>
                <a:gd name="adj1" fmla="val 35713"/>
                <a:gd name="adj2" fmla="val 12727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28" name="Line 24">
              <a:extLst>
                <a:ext uri="{FF2B5EF4-FFF2-40B4-BE49-F238E27FC236}">
                  <a16:creationId xmlns:a16="http://schemas.microsoft.com/office/drawing/2014/main" id="{390947AD-1291-4EC8-9EC2-A44A0AED1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9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9" name="Line 25">
              <a:extLst>
                <a:ext uri="{FF2B5EF4-FFF2-40B4-BE49-F238E27FC236}">
                  <a16:creationId xmlns:a16="http://schemas.microsoft.com/office/drawing/2014/main" id="{D801C252-A04A-4750-8BCB-395A974709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97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0" name="Line 28">
              <a:extLst>
                <a:ext uri="{FF2B5EF4-FFF2-40B4-BE49-F238E27FC236}">
                  <a16:creationId xmlns:a16="http://schemas.microsoft.com/office/drawing/2014/main" id="{DEFC275C-EAD3-4D8A-81C9-F9E3D1EB4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7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975" name="Oval 31">
            <a:extLst>
              <a:ext uri="{FF2B5EF4-FFF2-40B4-BE49-F238E27FC236}">
                <a16:creationId xmlns:a16="http://schemas.microsoft.com/office/drawing/2014/main" id="{4A5CBF17-FC52-4F3F-8388-605ED3C2F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9</a:t>
            </a:r>
            <a:endParaRPr lang="ru-RU" altLang="en-US"/>
          </a:p>
        </p:txBody>
      </p:sp>
      <p:sp>
        <p:nvSpPr>
          <p:cNvPr id="82976" name="Oval 32">
            <a:extLst>
              <a:ext uri="{FF2B5EF4-FFF2-40B4-BE49-F238E27FC236}">
                <a16:creationId xmlns:a16="http://schemas.microsoft.com/office/drawing/2014/main" id="{E23380ED-E5DC-415B-9CF3-83D449855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en-US"/>
              <a:t>2</a:t>
            </a:r>
          </a:p>
        </p:txBody>
      </p:sp>
      <p:sp>
        <p:nvSpPr>
          <p:cNvPr id="82977" name="Oval 33">
            <a:extLst>
              <a:ext uri="{FF2B5EF4-FFF2-40B4-BE49-F238E27FC236}">
                <a16:creationId xmlns:a16="http://schemas.microsoft.com/office/drawing/2014/main" id="{21D7D41C-5542-4EB9-B276-9F61490ED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en-US"/>
              <a:t>6</a:t>
            </a:r>
          </a:p>
        </p:txBody>
      </p:sp>
      <p:sp>
        <p:nvSpPr>
          <p:cNvPr id="82978" name="Oval 34">
            <a:extLst>
              <a:ext uri="{FF2B5EF4-FFF2-40B4-BE49-F238E27FC236}">
                <a16:creationId xmlns:a16="http://schemas.microsoft.com/office/drawing/2014/main" id="{A8647FDA-5DD6-4FB0-88AD-0D6B6D312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981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en-US" dirty="0"/>
              <a:t>1</a:t>
            </a:r>
          </a:p>
        </p:txBody>
      </p:sp>
      <p:sp>
        <p:nvSpPr>
          <p:cNvPr id="82979" name="Oval 35">
            <a:extLst>
              <a:ext uri="{FF2B5EF4-FFF2-40B4-BE49-F238E27FC236}">
                <a16:creationId xmlns:a16="http://schemas.microsoft.com/office/drawing/2014/main" id="{F476EC92-968B-4F8A-AAC5-594F8133F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en-US"/>
              <a:t>4</a:t>
            </a:r>
          </a:p>
        </p:txBody>
      </p:sp>
      <p:sp>
        <p:nvSpPr>
          <p:cNvPr id="82980" name="Oval 36">
            <a:extLst>
              <a:ext uri="{FF2B5EF4-FFF2-40B4-BE49-F238E27FC236}">
                <a16:creationId xmlns:a16="http://schemas.microsoft.com/office/drawing/2014/main" id="{ECB481CC-5C56-4C36-B477-5FC52B1A3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981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  <a:endParaRPr lang="ru-RU" altLang="en-US"/>
          </a:p>
        </p:txBody>
      </p:sp>
      <p:grpSp>
        <p:nvGrpSpPr>
          <p:cNvPr id="3" name="Group 64">
            <a:extLst>
              <a:ext uri="{FF2B5EF4-FFF2-40B4-BE49-F238E27FC236}">
                <a16:creationId xmlns:a16="http://schemas.microsoft.com/office/drawing/2014/main" id="{3D2D8660-F431-494C-8EF2-354810E8A23D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143000"/>
            <a:ext cx="990600" cy="3581400"/>
            <a:chOff x="4272" y="720"/>
            <a:chExt cx="624" cy="2256"/>
          </a:xfrm>
        </p:grpSpPr>
        <p:sp>
          <p:nvSpPr>
            <p:cNvPr id="11290" name="Rectangle 43">
              <a:extLst>
                <a:ext uri="{FF2B5EF4-FFF2-40B4-BE49-F238E27FC236}">
                  <a16:creationId xmlns:a16="http://schemas.microsoft.com/office/drawing/2014/main" id="{ED8140B3-3395-43F5-8C85-4CA3DD48A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720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en-US"/>
                <a:t>1   </a:t>
              </a:r>
            </a:p>
          </p:txBody>
        </p:sp>
        <p:sp>
          <p:nvSpPr>
            <p:cNvPr id="11291" name="Rectangle 44">
              <a:extLst>
                <a:ext uri="{FF2B5EF4-FFF2-40B4-BE49-F238E27FC236}">
                  <a16:creationId xmlns:a16="http://schemas.microsoft.com/office/drawing/2014/main" id="{D3D1B590-2975-4A58-B219-78A64A075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104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en-US"/>
                <a:t>2   </a:t>
              </a:r>
            </a:p>
          </p:txBody>
        </p:sp>
        <p:sp>
          <p:nvSpPr>
            <p:cNvPr id="11292" name="Oval 45">
              <a:extLst>
                <a:ext uri="{FF2B5EF4-FFF2-40B4-BE49-F238E27FC236}">
                  <a16:creationId xmlns:a16="http://schemas.microsoft.com/office/drawing/2014/main" id="{D54F50D1-04FD-4115-AABC-169ECFD8C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76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1293" name="AutoShape 46">
              <a:extLst>
                <a:ext uri="{FF2B5EF4-FFF2-40B4-BE49-F238E27FC236}">
                  <a16:creationId xmlns:a16="http://schemas.microsoft.com/office/drawing/2014/main" id="{ABEE5589-EA91-41F7-BA9C-007A72D2EE5B}"/>
                </a:ext>
              </a:extLst>
            </p:cNvPr>
            <p:cNvCxnSpPr>
              <a:cxnSpLocks noChangeShapeType="1"/>
              <a:stCxn id="11292" idx="4"/>
              <a:endCxn id="11291" idx="1"/>
            </p:cNvCxnSpPr>
            <p:nvPr/>
          </p:nvCxnSpPr>
          <p:spPr bwMode="auto">
            <a:xfrm rot="5400000">
              <a:off x="4368" y="768"/>
              <a:ext cx="336" cy="528"/>
            </a:xfrm>
            <a:prstGeom prst="bentConnector4">
              <a:avLst>
                <a:gd name="adj1" fmla="val 35713"/>
                <a:gd name="adj2" fmla="val 12727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94" name="Oval 47">
              <a:extLst>
                <a:ext uri="{FF2B5EF4-FFF2-40B4-BE49-F238E27FC236}">
                  <a16:creationId xmlns:a16="http://schemas.microsoft.com/office/drawing/2014/main" id="{62CE356E-7F6A-4B16-B216-F4B0EC365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15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95" name="Rectangle 48">
              <a:extLst>
                <a:ext uri="{FF2B5EF4-FFF2-40B4-BE49-F238E27FC236}">
                  <a16:creationId xmlns:a16="http://schemas.microsoft.com/office/drawing/2014/main" id="{D0DFE6FA-B8D2-4F54-AC6A-E3895192A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488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4</a:t>
              </a:r>
              <a:r>
                <a:rPr lang="ru-RU" altLang="en-US"/>
                <a:t>   </a:t>
              </a:r>
            </a:p>
          </p:txBody>
        </p:sp>
        <p:sp>
          <p:nvSpPr>
            <p:cNvPr id="11296" name="Oval 49">
              <a:extLst>
                <a:ext uri="{FF2B5EF4-FFF2-40B4-BE49-F238E27FC236}">
                  <a16:creationId xmlns:a16="http://schemas.microsoft.com/office/drawing/2014/main" id="{25E8260D-ED7A-4307-B884-5588B2D8A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53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97" name="Rectangle 50">
              <a:extLst>
                <a:ext uri="{FF2B5EF4-FFF2-40B4-BE49-F238E27FC236}">
                  <a16:creationId xmlns:a16="http://schemas.microsoft.com/office/drawing/2014/main" id="{94C24ECD-4DAF-42D8-8A5C-F97B21254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872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6</a:t>
              </a:r>
              <a:r>
                <a:rPr lang="ru-RU" altLang="en-US"/>
                <a:t>   </a:t>
              </a:r>
            </a:p>
          </p:txBody>
        </p:sp>
        <p:sp>
          <p:nvSpPr>
            <p:cNvPr id="11298" name="Oval 51">
              <a:extLst>
                <a:ext uri="{FF2B5EF4-FFF2-40B4-BE49-F238E27FC236}">
                  <a16:creationId xmlns:a16="http://schemas.microsoft.com/office/drawing/2014/main" id="{170C266E-4E95-4FF7-9191-AA7DCADA9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92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99" name="Rectangle 52">
              <a:extLst>
                <a:ext uri="{FF2B5EF4-FFF2-40B4-BE49-F238E27FC236}">
                  <a16:creationId xmlns:a16="http://schemas.microsoft.com/office/drawing/2014/main" id="{2E11DB48-3207-48AF-B2E1-A0768992E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256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8</a:t>
              </a:r>
              <a:r>
                <a:rPr lang="ru-RU" altLang="en-US"/>
                <a:t>   </a:t>
              </a:r>
            </a:p>
          </p:txBody>
        </p:sp>
        <p:sp>
          <p:nvSpPr>
            <p:cNvPr id="11300" name="Oval 53">
              <a:extLst>
                <a:ext uri="{FF2B5EF4-FFF2-40B4-BE49-F238E27FC236}">
                  <a16:creationId xmlns:a16="http://schemas.microsoft.com/office/drawing/2014/main" id="{E001FE24-C901-4403-A2DA-EB67524AF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30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301" name="Rectangle 54">
              <a:extLst>
                <a:ext uri="{FF2B5EF4-FFF2-40B4-BE49-F238E27FC236}">
                  <a16:creationId xmlns:a16="http://schemas.microsoft.com/office/drawing/2014/main" id="{249D1464-B41A-48F6-B31C-0EB595E63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640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en-US"/>
                <a:t>9   </a:t>
              </a:r>
            </a:p>
          </p:txBody>
        </p:sp>
        <p:sp>
          <p:nvSpPr>
            <p:cNvPr id="11302" name="Oval 55">
              <a:extLst>
                <a:ext uri="{FF2B5EF4-FFF2-40B4-BE49-F238E27FC236}">
                  <a16:creationId xmlns:a16="http://schemas.microsoft.com/office/drawing/2014/main" id="{517C756A-737F-42E7-9C70-0CE602585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6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1303" name="AutoShape 56">
              <a:extLst>
                <a:ext uri="{FF2B5EF4-FFF2-40B4-BE49-F238E27FC236}">
                  <a16:creationId xmlns:a16="http://schemas.microsoft.com/office/drawing/2014/main" id="{BE248143-4395-4BE6-9CD3-4ADF10B6E2D8}"/>
                </a:ext>
              </a:extLst>
            </p:cNvPr>
            <p:cNvCxnSpPr>
              <a:cxnSpLocks noChangeShapeType="1"/>
              <a:stCxn id="11294" idx="4"/>
              <a:endCxn id="11295" idx="1"/>
            </p:cNvCxnSpPr>
            <p:nvPr/>
          </p:nvCxnSpPr>
          <p:spPr bwMode="auto">
            <a:xfrm rot="5400000">
              <a:off x="4368" y="1152"/>
              <a:ext cx="336" cy="528"/>
            </a:xfrm>
            <a:prstGeom prst="bentConnector4">
              <a:avLst>
                <a:gd name="adj1" fmla="val 35713"/>
                <a:gd name="adj2" fmla="val 12727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4" name="AutoShape 57">
              <a:extLst>
                <a:ext uri="{FF2B5EF4-FFF2-40B4-BE49-F238E27FC236}">
                  <a16:creationId xmlns:a16="http://schemas.microsoft.com/office/drawing/2014/main" id="{9D413A41-205C-4599-AF71-4971A0A0D848}"/>
                </a:ext>
              </a:extLst>
            </p:cNvPr>
            <p:cNvCxnSpPr>
              <a:cxnSpLocks noChangeShapeType="1"/>
              <a:stCxn id="11296" idx="4"/>
              <a:endCxn id="11297" idx="1"/>
            </p:cNvCxnSpPr>
            <p:nvPr/>
          </p:nvCxnSpPr>
          <p:spPr bwMode="auto">
            <a:xfrm rot="5400000">
              <a:off x="4368" y="1536"/>
              <a:ext cx="336" cy="528"/>
            </a:xfrm>
            <a:prstGeom prst="bentConnector4">
              <a:avLst>
                <a:gd name="adj1" fmla="val 35713"/>
                <a:gd name="adj2" fmla="val 12727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5" name="AutoShape 58">
              <a:extLst>
                <a:ext uri="{FF2B5EF4-FFF2-40B4-BE49-F238E27FC236}">
                  <a16:creationId xmlns:a16="http://schemas.microsoft.com/office/drawing/2014/main" id="{98A0BF4A-A8B1-4BB5-91D0-D9801EE543F8}"/>
                </a:ext>
              </a:extLst>
            </p:cNvPr>
            <p:cNvCxnSpPr>
              <a:cxnSpLocks noChangeShapeType="1"/>
              <a:stCxn id="11298" idx="4"/>
              <a:endCxn id="11299" idx="1"/>
            </p:cNvCxnSpPr>
            <p:nvPr/>
          </p:nvCxnSpPr>
          <p:spPr bwMode="auto">
            <a:xfrm rot="5400000">
              <a:off x="4368" y="1920"/>
              <a:ext cx="336" cy="528"/>
            </a:xfrm>
            <a:prstGeom prst="bentConnector4">
              <a:avLst>
                <a:gd name="adj1" fmla="val 35713"/>
                <a:gd name="adj2" fmla="val 12727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6" name="AutoShape 59">
              <a:extLst>
                <a:ext uri="{FF2B5EF4-FFF2-40B4-BE49-F238E27FC236}">
                  <a16:creationId xmlns:a16="http://schemas.microsoft.com/office/drawing/2014/main" id="{18959104-13FD-4219-9160-D63A49C0353F}"/>
                </a:ext>
              </a:extLst>
            </p:cNvPr>
            <p:cNvCxnSpPr>
              <a:cxnSpLocks noChangeShapeType="1"/>
              <a:stCxn id="11300" idx="4"/>
              <a:endCxn id="11301" idx="1"/>
            </p:cNvCxnSpPr>
            <p:nvPr/>
          </p:nvCxnSpPr>
          <p:spPr bwMode="auto">
            <a:xfrm rot="5400000">
              <a:off x="4368" y="2304"/>
              <a:ext cx="336" cy="528"/>
            </a:xfrm>
            <a:prstGeom prst="bentConnector4">
              <a:avLst>
                <a:gd name="adj1" fmla="val 35713"/>
                <a:gd name="adj2" fmla="val 12727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1307" name="Group 63">
              <a:extLst>
                <a:ext uri="{FF2B5EF4-FFF2-40B4-BE49-F238E27FC236}">
                  <a16:creationId xmlns:a16="http://schemas.microsoft.com/office/drawing/2014/main" id="{BA9EE674-DA36-47D6-B140-281DA3B742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4" y="2784"/>
              <a:ext cx="192" cy="192"/>
              <a:chOff x="4704" y="2784"/>
              <a:chExt cx="192" cy="192"/>
            </a:xfrm>
          </p:grpSpPr>
          <p:sp>
            <p:nvSpPr>
              <p:cNvPr id="11308" name="Line 60">
                <a:extLst>
                  <a:ext uri="{FF2B5EF4-FFF2-40B4-BE49-F238E27FC236}">
                    <a16:creationId xmlns:a16="http://schemas.microsoft.com/office/drawing/2014/main" id="{E1C941D7-83B9-4C7E-BF6B-BD6A850FF8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4" y="29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9" name="Line 61">
                <a:extLst>
                  <a:ext uri="{FF2B5EF4-FFF2-40B4-BE49-F238E27FC236}">
                    <a16:creationId xmlns:a16="http://schemas.microsoft.com/office/drawing/2014/main" id="{B651766A-E3F3-48C3-8DB1-3E3FE404A0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0" name="Line 62">
                <a:extLst>
                  <a:ext uri="{FF2B5EF4-FFF2-40B4-BE49-F238E27FC236}">
                    <a16:creationId xmlns:a16="http://schemas.microsoft.com/office/drawing/2014/main" id="{843A1116-9E81-4B6E-9AF6-E351CCD2E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278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" name="Group 67">
            <a:extLst>
              <a:ext uri="{FF2B5EF4-FFF2-40B4-BE49-F238E27FC236}">
                <a16:creationId xmlns:a16="http://schemas.microsoft.com/office/drawing/2014/main" id="{F16447F7-7D7A-4C09-8535-09796A5BD695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209800"/>
            <a:ext cx="762000" cy="457200"/>
            <a:chOff x="1584" y="1392"/>
            <a:chExt cx="480" cy="288"/>
          </a:xfrm>
        </p:grpSpPr>
        <p:sp>
          <p:nvSpPr>
            <p:cNvPr id="11288" name="AutoShape 65">
              <a:extLst>
                <a:ext uri="{FF2B5EF4-FFF2-40B4-BE49-F238E27FC236}">
                  <a16:creationId xmlns:a16="http://schemas.microsoft.com/office/drawing/2014/main" id="{D72ADD02-FDCC-47D8-A757-B14758F0E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536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89" name="Text Box 66">
              <a:extLst>
                <a:ext uri="{FF2B5EF4-FFF2-40B4-BE49-F238E27FC236}">
                  <a16:creationId xmlns:a16="http://schemas.microsoft.com/office/drawing/2014/main" id="{CE26D69F-2928-4359-AF4F-AEBF41A49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392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i="1">
                  <a:latin typeface="Lucida Console" panose="020B0609040504020204" pitchFamily="49" charset="0"/>
                </a:rPr>
                <a:t>build</a:t>
              </a:r>
              <a:endParaRPr lang="ru-RU" altLang="en-US" sz="1200" i="1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6" name="Group 71">
            <a:extLst>
              <a:ext uri="{FF2B5EF4-FFF2-40B4-BE49-F238E27FC236}">
                <a16:creationId xmlns:a16="http://schemas.microsoft.com/office/drawing/2014/main" id="{27935E38-454C-4AC1-81C1-78B3E663C933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209800"/>
            <a:ext cx="838200" cy="457200"/>
            <a:chOff x="3360" y="1392"/>
            <a:chExt cx="528" cy="288"/>
          </a:xfrm>
        </p:grpSpPr>
        <p:sp>
          <p:nvSpPr>
            <p:cNvPr id="11286" name="AutoShape 69">
              <a:extLst>
                <a:ext uri="{FF2B5EF4-FFF2-40B4-BE49-F238E27FC236}">
                  <a16:creationId xmlns:a16="http://schemas.microsoft.com/office/drawing/2014/main" id="{E62EE7FD-95DC-4234-BD27-C2B75AEC6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536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87" name="Text Box 70">
              <a:extLst>
                <a:ext uri="{FF2B5EF4-FFF2-40B4-BE49-F238E27FC236}">
                  <a16:creationId xmlns:a16="http://schemas.microsoft.com/office/drawing/2014/main" id="{E96396BF-B514-401E-B19C-7116D23B2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392"/>
              <a:ext cx="5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i="1">
                  <a:latin typeface="Lucida Console" panose="020B0609040504020204" pitchFamily="49" charset="0"/>
                </a:rPr>
                <a:t>flatten</a:t>
              </a:r>
              <a:endParaRPr lang="ru-RU" altLang="en-US" sz="1200" i="1">
                <a:latin typeface="Lucida Console" panose="020B0609040504020204" pitchFamily="49" charset="0"/>
              </a:endParaRPr>
            </a:p>
          </p:txBody>
        </p:sp>
      </p:grpSp>
      <p:sp>
        <p:nvSpPr>
          <p:cNvPr id="83016" name="Text Box 72">
            <a:extLst>
              <a:ext uri="{FF2B5EF4-FFF2-40B4-BE49-F238E27FC236}">
                <a16:creationId xmlns:a16="http://schemas.microsoft.com/office/drawing/2014/main" id="{F3B42CF0-1DA7-4FE1-851D-841DF4F6A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4897437"/>
            <a:ext cx="40386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sort    :: (Ord a) =&gt; [a] -&gt; [a]</a:t>
            </a: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build   :: (Ord a) =&gt; [a] -&gt; Tree a</a:t>
            </a: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flatten :: Tree a -&gt; [a]</a:t>
            </a:r>
          </a:p>
          <a:p>
            <a:pPr eaLnBrk="1" hangingPunct="1"/>
            <a:endParaRPr lang="en-US" altLang="en-US" sz="1400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en-US" sz="1400" dirty="0">
                <a:latin typeface="Lucida Console" panose="020B0609040504020204" pitchFamily="49" charset="0"/>
              </a:rPr>
              <a:t>sort ls  =  flatten (build ls)</a:t>
            </a:r>
            <a:endParaRPr lang="ru-RU" altLang="en-US" sz="1400" dirty="0">
              <a:latin typeface="Lucida Console" panose="020B0609040504020204" pitchFamily="49" charset="0"/>
            </a:endParaRPr>
          </a:p>
        </p:txBody>
      </p:sp>
      <p:cxnSp>
        <p:nvCxnSpPr>
          <p:cNvPr id="83017" name="AutoShape 73">
            <a:extLst>
              <a:ext uri="{FF2B5EF4-FFF2-40B4-BE49-F238E27FC236}">
                <a16:creationId xmlns:a16="http://schemas.microsoft.com/office/drawing/2014/main" id="{EA5B0D60-6E1B-4C3F-8808-BE2E6A7AF1ED}"/>
              </a:ext>
            </a:extLst>
          </p:cNvPr>
          <p:cNvCxnSpPr>
            <a:cxnSpLocks noChangeShapeType="1"/>
            <a:stCxn id="82979" idx="5"/>
            <a:endCxn id="82980" idx="0"/>
          </p:cNvCxnSpPr>
          <p:nvPr/>
        </p:nvCxnSpPr>
        <p:spPr bwMode="auto">
          <a:xfrm>
            <a:off x="4451350" y="1403350"/>
            <a:ext cx="57785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018" name="AutoShape 74">
            <a:extLst>
              <a:ext uri="{FF2B5EF4-FFF2-40B4-BE49-F238E27FC236}">
                <a16:creationId xmlns:a16="http://schemas.microsoft.com/office/drawing/2014/main" id="{7E8B9986-92BB-4B24-B4EC-C4B59A4B4FF8}"/>
              </a:ext>
            </a:extLst>
          </p:cNvPr>
          <p:cNvCxnSpPr>
            <a:cxnSpLocks noChangeShapeType="1"/>
            <a:stCxn id="82979" idx="3"/>
            <a:endCxn id="82978" idx="0"/>
          </p:cNvCxnSpPr>
          <p:nvPr/>
        </p:nvCxnSpPr>
        <p:spPr bwMode="auto">
          <a:xfrm flipH="1">
            <a:off x="3657600" y="1403350"/>
            <a:ext cx="57785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019" name="AutoShape 75">
            <a:extLst>
              <a:ext uri="{FF2B5EF4-FFF2-40B4-BE49-F238E27FC236}">
                <a16:creationId xmlns:a16="http://schemas.microsoft.com/office/drawing/2014/main" id="{44420737-C140-4E70-AC9D-7C2538E8D526}"/>
              </a:ext>
            </a:extLst>
          </p:cNvPr>
          <p:cNvCxnSpPr>
            <a:cxnSpLocks noChangeShapeType="1"/>
            <a:stCxn id="82978" idx="5"/>
            <a:endCxn id="82976" idx="0"/>
          </p:cNvCxnSpPr>
          <p:nvPr/>
        </p:nvCxnSpPr>
        <p:spPr bwMode="auto">
          <a:xfrm>
            <a:off x="3765550" y="2241550"/>
            <a:ext cx="19685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020" name="AutoShape 76">
            <a:extLst>
              <a:ext uri="{FF2B5EF4-FFF2-40B4-BE49-F238E27FC236}">
                <a16:creationId xmlns:a16="http://schemas.microsoft.com/office/drawing/2014/main" id="{045FA9D1-DE61-4A9A-81F6-7DC15C955DFC}"/>
              </a:ext>
            </a:extLst>
          </p:cNvPr>
          <p:cNvCxnSpPr>
            <a:cxnSpLocks noChangeShapeType="1"/>
            <a:stCxn id="82980" idx="3"/>
            <a:endCxn id="82977" idx="0"/>
          </p:cNvCxnSpPr>
          <p:nvPr/>
        </p:nvCxnSpPr>
        <p:spPr bwMode="auto">
          <a:xfrm flipH="1">
            <a:off x="4800600" y="2241550"/>
            <a:ext cx="12065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021" name="AutoShape 77">
            <a:extLst>
              <a:ext uri="{FF2B5EF4-FFF2-40B4-BE49-F238E27FC236}">
                <a16:creationId xmlns:a16="http://schemas.microsoft.com/office/drawing/2014/main" id="{3EB6C682-3BBD-4285-8722-475856B6E392}"/>
              </a:ext>
            </a:extLst>
          </p:cNvPr>
          <p:cNvCxnSpPr>
            <a:cxnSpLocks noChangeShapeType="1"/>
            <a:stCxn id="82980" idx="5"/>
            <a:endCxn id="82975" idx="0"/>
          </p:cNvCxnSpPr>
          <p:nvPr/>
        </p:nvCxnSpPr>
        <p:spPr bwMode="auto">
          <a:xfrm>
            <a:off x="5137150" y="2241550"/>
            <a:ext cx="27305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5 -0.00556 L -0.29584 -0.0055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2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82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8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75" grpId="0" animBg="1"/>
      <p:bldP spid="82976" grpId="0" animBg="1"/>
      <p:bldP spid="82977" grpId="0" animBg="1"/>
      <p:bldP spid="82978" grpId="0" animBg="1"/>
      <p:bldP spid="82979" grpId="0" animBg="1"/>
      <p:bldP spid="82980" grpId="0" animBg="1"/>
      <p:bldP spid="83016" grpId="0"/>
    </p:bldLst>
  </p:timing>
</p:sld>
</file>

<file path=ppt/theme/theme1.xml><?xml version="1.0" encoding="utf-8"?>
<a:theme xmlns:a="http://schemas.openxmlformats.org/drawingml/2006/main" name="Край">
  <a:themeElements>
    <a:clrScheme name="Край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Край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1984</TotalTime>
  <Words>2270</Words>
  <Application>Microsoft Office PowerPoint</Application>
  <PresentationFormat>Экран (4:3)</PresentationFormat>
  <Paragraphs>278</Paragraphs>
  <Slides>12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Courier New</vt:lpstr>
      <vt:lpstr>Garamond</vt:lpstr>
      <vt:lpstr>Lucida Console</vt:lpstr>
      <vt:lpstr>Wingdings</vt:lpstr>
      <vt:lpstr>Край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Borland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3 для студентов по курсу "Функциональное программирование"</dc:title>
  <dc:subject>Списки и определение новых типов данных в Haskell.</dc:subject>
  <dc:creator>Александр Кубенский</dc:creator>
  <cp:lastModifiedBy>Александр Широков</cp:lastModifiedBy>
  <cp:revision>37</cp:revision>
  <dcterms:created xsi:type="dcterms:W3CDTF">2005-04-28T12:29:45Z</dcterms:created>
  <dcterms:modified xsi:type="dcterms:W3CDTF">2021-02-11T08:43:10Z</dcterms:modified>
</cp:coreProperties>
</file>