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277" r:id="rId2"/>
    <p:sldId id="278" r:id="rId3"/>
    <p:sldId id="279" r:id="rId4"/>
    <p:sldId id="280" r:id="rId5"/>
    <p:sldId id="281" r:id="rId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99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21" autoAdjust="0"/>
    <p:restoredTop sz="94682" autoAdjust="0"/>
  </p:normalViewPr>
  <p:slideViewPr>
    <p:cSldViewPr>
      <p:cViewPr varScale="1">
        <p:scale>
          <a:sx n="108" d="100"/>
          <a:sy n="108" d="100"/>
        </p:scale>
        <p:origin x="193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EA5AA7F-6F7F-402C-A20B-6CB79FBD9A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ABB6E2C-1E8E-413A-835F-3AC3137980A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8D4497A5-DA42-47FE-9403-A6CA4A2FEA6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23AF042-07A7-4BBA-85E5-144D0EB0EB9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9E03CBC2-B17C-4E8C-A6EF-EF3BCA1EE7D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71AD04FE-E821-4846-B6EA-06EA9733A2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C877A54-2A27-4D6F-A03A-451726F7E935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83BE6188-0AD9-4307-94C3-A607DD2265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551EFA2-B908-456F-952A-4213334A6470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9D83619-379B-4E2D-A938-E0DC82B352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A9266947-E526-4990-962C-8FACD32890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B434160A-6B54-4A03-8735-BD8CAB9C8E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AAF6375-70AC-4086-A4C7-9664ABBDDBB6}" type="slidenum">
              <a:rPr lang="ru-RU" altLang="en-US"/>
              <a:pPr eaLnBrk="1" hangingPunct="1"/>
              <a:t>2</a:t>
            </a:fld>
            <a:endParaRPr lang="ru-RU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B68BE6E-091C-4AD3-9494-581CA5BD41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33CF03C-7D2D-4820-B459-E7D07F1E1B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178CF0B-417E-4443-B9F6-16EFF8DCD1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F882B9-D95D-45AE-80B9-38CD4F9D7BFD}" type="slidenum">
              <a:rPr lang="ru-RU" altLang="en-US"/>
              <a:pPr eaLnBrk="1" hangingPunct="1"/>
              <a:t>3</a:t>
            </a:fld>
            <a:endParaRPr lang="ru-RU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C8D05CD-DFDD-4C1E-8BA4-90D6D85E5D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E0578A4F-53E2-44E0-BB38-5FC0E0430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B98841CA-3DC5-402B-924F-86C68C7EA4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E14793-0F3C-497D-9C9B-AD678733844F}" type="slidenum">
              <a:rPr lang="ru-RU" altLang="en-US"/>
              <a:pPr eaLnBrk="1" hangingPunct="1"/>
              <a:t>4</a:t>
            </a:fld>
            <a:endParaRPr lang="ru-RU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9F8E6F02-28FD-41E3-92E6-46D29A05C7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F211FC97-2CC0-4E1C-8DAD-1F7CBFB5ED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F1B0A6DA-4607-48E4-ADC5-85DE681981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71CD9D-802F-4A34-B26D-71B350F952FB}" type="slidenum">
              <a:rPr lang="ru-RU" altLang="en-US"/>
              <a:pPr eaLnBrk="1" hangingPunct="1"/>
              <a:t>5</a:t>
            </a:fld>
            <a:endParaRPr lang="ru-RU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BF7911EF-A646-4293-9FD0-81C5EA76E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111DC970-DABF-4966-A55E-A385FA4B6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CD24C0DE-B5B6-44FC-93FC-93C0D6F94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C76C0F96-C644-446F-8CF2-7F63D10F6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ru-RU" altLang="en-US" noProof="0"/>
              <a:t>Образец заголовка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ru-RU" altLang="en-US" noProof="0"/>
              <a:t>Образец подзаголовка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B872736-3A0C-4992-8863-360C1FC47B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E79B988-9897-4F9D-8068-2F53B897ED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E821FAE-60A3-4DEA-B4CB-28BE187BAE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5A9DC0-27FA-4847-A7C2-088D289BC52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3358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B3317C-D42B-4144-9DE9-8A38C6222C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1A2D0C-6DA8-43C5-B5B9-8F36C18AD6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F401A60-3100-43D0-96F2-D4863CAFEC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9F666F-37BA-41C7-8B23-8A557EA49A4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0405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3E0734B-A35F-413A-8CAA-A2DCD1BE44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EDE583-1937-4D17-8591-BDF15DD3A5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A0DF27-0F17-40DE-B59C-86F7E3B65C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AAF458-CE69-41EB-A83A-3B4A05A6445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866174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6F4681F-CBDF-4C52-A2FC-BF74F270AB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FFBF493-10C2-4465-B277-00BE3415BA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07E1253-F0A3-45E5-927D-461CD8E43B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968A9B-08B3-45D3-99EB-13B9575CA95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866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C057C0-E9F7-4E4F-B837-E464C133C3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E67A2A-FF46-4687-AC3D-D0A1C7A062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C61B97-F195-4EC4-8862-5C1A9FF8EA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0721DC-739B-4DAD-AD93-8F75CD99749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4950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57E1AC-B443-46B4-AB50-9523D79A5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50DE0B-8983-400D-BD79-04A76D579D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33CFEC9-F36E-47E8-819D-8B603C750A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F891FA-99EA-47C8-BE0F-7DD4117CD88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6382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1AE179-7D23-4A3C-A9FD-D8D2A9497C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079CAE-1877-405D-8489-AA909BBAE0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A2DB0-4182-42D1-9296-954032D655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78E399-8B1E-4B37-9D9B-A984983F807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3111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28DE463-5978-40AD-B457-8C4311C19E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32A862C-9EB2-4FF9-BD95-1B1C7853A7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41F9124-14DE-4BC2-98FF-5A4602B9AF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132480-CB97-407B-AFD0-6BE68A4898C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4692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D68F3E3-F352-4505-A173-892DB42C10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FD84F23-9955-4607-832E-DCBD729F11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EAB69A6-5B32-4FBF-8674-2B65A295C6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F655C8-E586-4AD5-A1D1-F71AE17C59F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533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24C651-F079-431B-AC5E-748EBEE15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39F310B-1FEF-4032-B8E9-76A3BC24DD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6F8B9CD-7BDB-4E41-BC8F-937BCF56B1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85C19A-19C2-4D22-B893-559EF51D5AD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1831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DDE761-A7F0-44DC-9C85-9B0A3ACBD5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D9F6D-1688-4228-A907-D0AF3FF6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591148-D138-443C-8C9A-F8AB67ACAD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D93954-0F20-4142-96FF-C8935E9CE83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9736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0167C8-72D6-467A-A056-A940D46BAE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5EFE58-8E4C-4178-A8B4-F02AC2DE8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469278-507B-4716-A7E8-D584947525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29F6A-E3AE-4DAD-BFCE-BAEC50CC43C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2944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5BAB307-A7BA-46A6-9F6D-8059A55CF2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заголовка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B2AD124-8D6C-4E2C-B5E0-DFE537C0D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8D1E9AD9-69D8-4DB3-8F2C-5CFFE9B4A56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1BBAD6B4-9A29-4DE4-ABB5-AA11D87B99C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D7CAA930-2790-4872-87C2-E3764A6E1B9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EFC3B91C-E897-4638-B2B9-AC9F34E882B2}" type="slidenum">
              <a:rPr lang="ru-RU" altLang="en-US"/>
              <a:pPr/>
              <a:t>‹#›</a:t>
            </a:fld>
            <a:endParaRPr lang="ru-RU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2599402F-F5E5-47A3-9C30-3E5FC2EE0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22BF723D-CD1C-40A8-A149-CCB6E94B60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4">
            <a:extLst>
              <a:ext uri="{FF2B5EF4-FFF2-40B4-BE49-F238E27FC236}">
                <a16:creationId xmlns:a16="http://schemas.microsoft.com/office/drawing/2014/main" id="{E589FBAD-CE8E-4B2A-B563-254F1F45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BA7B9B0-0E23-46FA-AA18-9B75A11E8570}" type="slidenum">
              <a:rPr lang="ru-RU" altLang="en-US">
                <a:latin typeface="Garamond" panose="02020404030301010803" pitchFamily="18" charset="0"/>
              </a:rPr>
              <a:pPr eaLnBrk="1" hangingPunct="1"/>
              <a:t>1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3075" name="Text Box 4">
            <a:extLst>
              <a:ext uri="{FF2B5EF4-FFF2-40B4-BE49-F238E27FC236}">
                <a16:creationId xmlns:a16="http://schemas.microsoft.com/office/drawing/2014/main" id="{9A7E837F-0741-48AE-BB58-1576A8706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3076" name="Text Box 5">
            <a:extLst>
              <a:ext uri="{FF2B5EF4-FFF2-40B4-BE49-F238E27FC236}">
                <a16:creationId xmlns:a16="http://schemas.microsoft.com/office/drawing/2014/main" id="{41E06E19-A5F8-4A16-BD32-FF45632B3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</a:t>
            </a:r>
            <a:r>
              <a:rPr lang="en-US" altLang="en-US" sz="1200" i="1"/>
              <a:t>2</a:t>
            </a:r>
            <a:r>
              <a:rPr lang="ru-RU" altLang="en-US" sz="1200" i="1"/>
              <a:t>. Средства функционального программирования.</a:t>
            </a:r>
          </a:p>
        </p:txBody>
      </p:sp>
      <p:sp>
        <p:nvSpPr>
          <p:cNvPr id="3077" name="Text Box 6">
            <a:extLst>
              <a:ext uri="{FF2B5EF4-FFF2-40B4-BE49-F238E27FC236}">
                <a16:creationId xmlns:a16="http://schemas.microsoft.com/office/drawing/2014/main" id="{621BBBF0-3057-45EC-B214-7337BAA5F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dirty="0"/>
              <a:t>Классы в </a:t>
            </a:r>
            <a:r>
              <a:rPr lang="en-US" altLang="en-US" i="1" dirty="0"/>
              <a:t>Haskell</a:t>
            </a:r>
            <a:r>
              <a:rPr lang="ru-RU" altLang="en-US" dirty="0"/>
              <a:t>.</a:t>
            </a:r>
            <a:endParaRPr lang="el-GR" altLang="en-US" dirty="0">
              <a:cs typeface="Arial" panose="020B0604020202020204" pitchFamily="34" charset="0"/>
            </a:endParaRPr>
          </a:p>
        </p:txBody>
      </p:sp>
      <p:sp>
        <p:nvSpPr>
          <p:cNvPr id="3078" name="Text Box 55">
            <a:extLst>
              <a:ext uri="{FF2B5EF4-FFF2-40B4-BE49-F238E27FC236}">
                <a16:creationId xmlns:a16="http://schemas.microsoft.com/office/drawing/2014/main" id="{98286C8B-1CAD-449D-9918-48247F51B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8280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/>
              <a:t>Класс определяет набор операций (функций). Тип данных принадлежит некоторому классу, если для него определены все функции, объявленные в классе.</a:t>
            </a:r>
          </a:p>
        </p:txBody>
      </p:sp>
      <p:sp>
        <p:nvSpPr>
          <p:cNvPr id="3079" name="Text Box 56">
            <a:extLst>
              <a:ext uri="{FF2B5EF4-FFF2-40B4-BE49-F238E27FC236}">
                <a16:creationId xmlns:a16="http://schemas.microsoft.com/office/drawing/2014/main" id="{F250AE8E-14DE-48FA-99F1-1D7878C2C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557338"/>
            <a:ext cx="38877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class Eq t where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    (==), (/=) :: t -&gt; t -&gt; Bool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6377" name="Text Box 57">
            <a:extLst>
              <a:ext uri="{FF2B5EF4-FFF2-40B4-BE49-F238E27FC236}">
                <a16:creationId xmlns:a16="http://schemas.microsoft.com/office/drawing/2014/main" id="{86173279-5950-4319-96DE-4A9B6076A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349500"/>
            <a:ext cx="8064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/>
              <a:t>Мы объявляем, что некоторый тип данных принадлежит этому классу, с помощью определения «экземпляра» класса.</a:t>
            </a:r>
          </a:p>
        </p:txBody>
      </p:sp>
      <p:sp>
        <p:nvSpPr>
          <p:cNvPr id="56378" name="Text Box 58">
            <a:extLst>
              <a:ext uri="{FF2B5EF4-FFF2-40B4-BE49-F238E27FC236}">
                <a16:creationId xmlns:a16="http://schemas.microsoft.com/office/drawing/2014/main" id="{CDC239DE-377A-44A2-BA71-921085138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924175"/>
            <a:ext cx="33115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instance Eq Bool where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    True  == True    = True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    False == False   = True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    _     == _       = False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6379" name="Text Box 59">
            <a:extLst>
              <a:ext uri="{FF2B5EF4-FFF2-40B4-BE49-F238E27FC236}">
                <a16:creationId xmlns:a16="http://schemas.microsoft.com/office/drawing/2014/main" id="{C50FE42E-E177-4EE1-825F-D1D70EE7D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789363"/>
            <a:ext cx="3960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    x     /= y       = not (x == y)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6380" name="Text Box 60">
            <a:extLst>
              <a:ext uri="{FF2B5EF4-FFF2-40B4-BE49-F238E27FC236}">
                <a16:creationId xmlns:a16="http://schemas.microsoft.com/office/drawing/2014/main" id="{7733717F-84FC-4779-82C6-F91BC1E71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149725"/>
            <a:ext cx="5688013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instance (Eq t)=&gt; Eq [t] where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    []      == []       = True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    (x1:s1) == (x2:s2)  = (x1 == x2) &amp;&amp; (s1 == s2)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    _       == _        = False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48148E-6 L -0.00069 -0.2629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63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77" grpId="0"/>
      <p:bldP spid="56378" grpId="0"/>
      <p:bldP spid="56379" grpId="0"/>
      <p:bldP spid="56379" grpId="1"/>
      <p:bldP spid="563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Номер слайда 4">
            <a:extLst>
              <a:ext uri="{FF2B5EF4-FFF2-40B4-BE49-F238E27FC236}">
                <a16:creationId xmlns:a16="http://schemas.microsoft.com/office/drawing/2014/main" id="{AC6714A3-D574-4FC6-ABA1-034155C7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ABD8392-28BA-40E7-B9EF-93BBA6C90A95}" type="slidenum">
              <a:rPr lang="ru-RU" altLang="en-US">
                <a:latin typeface="Garamond" panose="02020404030301010803" pitchFamily="18" charset="0"/>
              </a:rPr>
              <a:pPr eaLnBrk="1" hangingPunct="1"/>
              <a:t>2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3892671B-2558-43D0-BD14-BD8B00134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4100" name="Text Box 3">
            <a:extLst>
              <a:ext uri="{FF2B5EF4-FFF2-40B4-BE49-F238E27FC236}">
                <a16:creationId xmlns:a16="http://schemas.microsoft.com/office/drawing/2014/main" id="{EFF9BE6B-1EE0-4729-A169-85A2D3C41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</a:t>
            </a:r>
            <a:r>
              <a:rPr lang="en-US" altLang="en-US" sz="1200" i="1"/>
              <a:t>2</a:t>
            </a:r>
            <a:r>
              <a:rPr lang="ru-RU" altLang="en-US" sz="1200" i="1"/>
              <a:t>. Средства функционального программирования.</a:t>
            </a:r>
          </a:p>
        </p:txBody>
      </p:sp>
      <p:sp>
        <p:nvSpPr>
          <p:cNvPr id="4101" name="Text Box 4">
            <a:extLst>
              <a:ext uri="{FF2B5EF4-FFF2-40B4-BE49-F238E27FC236}">
                <a16:creationId xmlns:a16="http://schemas.microsoft.com/office/drawing/2014/main" id="{720EE975-8FF8-4DD5-A7B3-8743832E6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/>
              <a:t>Пример: определение операций сравнения над деревьями</a:t>
            </a:r>
            <a:endParaRPr lang="el-GR" altLang="en-US">
              <a:cs typeface="Arial" panose="020B0604020202020204" pitchFamily="34" charset="0"/>
            </a:endParaRPr>
          </a:p>
        </p:txBody>
      </p:sp>
      <p:sp>
        <p:nvSpPr>
          <p:cNvPr id="4102" name="Text Box 11">
            <a:extLst>
              <a:ext uri="{FF2B5EF4-FFF2-40B4-BE49-F238E27FC236}">
                <a16:creationId xmlns:a16="http://schemas.microsoft.com/office/drawing/2014/main" id="{84940662-476F-4796-B106-6D557FBC2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08050"/>
            <a:ext cx="8135938" cy="179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data Tree a = Empty |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              Node (Tree a) a (Tree a)</a:t>
            </a:r>
            <a:endParaRPr lang="ru-RU" altLang="en-US" sz="1400">
              <a:latin typeface="Lucida Console" panose="020B0609040504020204" pitchFamily="49" charset="0"/>
            </a:endParaRPr>
          </a:p>
          <a:p>
            <a:pPr eaLnBrk="1" hangingPunct="1"/>
            <a:endParaRPr lang="ru-RU" altLang="en-US" sz="140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instance (Eq t) =&gt; Eq (Tree t) where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    Empty              ==  Empty              = True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    (Node tl1 n1 tr1)  ==  (Node tl2 n2 tr2)  =  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                                (n1 == n2) &amp;&amp; (tl1 == tl2) &amp;&amp; (tr1 == tr2)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    _ == _ = False</a:t>
            </a:r>
          </a:p>
        </p:txBody>
      </p:sp>
      <p:sp>
        <p:nvSpPr>
          <p:cNvPr id="57356" name="Text Box 12">
            <a:extLst>
              <a:ext uri="{FF2B5EF4-FFF2-40B4-BE49-F238E27FC236}">
                <a16:creationId xmlns:a16="http://schemas.microsoft.com/office/drawing/2014/main" id="{530D9D0B-B005-4F7B-AE3C-F2A0D3EBA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852738"/>
            <a:ext cx="8135938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instance (Eq t) =&gt; Eq (Tree t) where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    Empty              ==  Empty              = True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    (Node tl1 n1 tr1)  ==  (Node tl2 n2 tr2)  =  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                   (n1 == n2) &amp;&amp; (((tl1 == tl2) &amp;&amp; (tr1 == tr2)) ||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                                  ((tl1 == tr2) &amp;&amp; (tr1 == tl2)))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    _ == _ = False</a:t>
            </a:r>
          </a:p>
        </p:txBody>
      </p:sp>
      <p:sp>
        <p:nvSpPr>
          <p:cNvPr id="57357" name="Text Box 13">
            <a:extLst>
              <a:ext uri="{FF2B5EF4-FFF2-40B4-BE49-F238E27FC236}">
                <a16:creationId xmlns:a16="http://schemas.microsoft.com/office/drawing/2014/main" id="{2A3FF492-5AE5-4E22-B2DB-EA51A556A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92600"/>
            <a:ext cx="4537075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t1 = Node (Node Empty 2 Empty) 1 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          (Node (Node Empty 4 Empty) 3 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                (Node Empty 5 Empty))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t2 = Node (Node (Node Empty 5 Empty) 3 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                (Node Empty 4 Empty)) 1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          (Node Empty 2 Empty)</a:t>
            </a:r>
          </a:p>
        </p:txBody>
      </p:sp>
      <p:sp>
        <p:nvSpPr>
          <p:cNvPr id="57358" name="Text Box 14">
            <a:extLst>
              <a:ext uri="{FF2B5EF4-FFF2-40B4-BE49-F238E27FC236}">
                <a16:creationId xmlns:a16="http://schemas.microsoft.com/office/drawing/2014/main" id="{670BCE0F-2074-4074-B528-0618D5154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734050"/>
            <a:ext cx="158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Lucida Console" panose="020B0609040504020204" pitchFamily="49" charset="0"/>
              </a:rPr>
              <a:t>t1 == t2 ?</a:t>
            </a:r>
          </a:p>
        </p:txBody>
      </p:sp>
      <p:sp>
        <p:nvSpPr>
          <p:cNvPr id="57359" name="Oval 15">
            <a:extLst>
              <a:ext uri="{FF2B5EF4-FFF2-40B4-BE49-F238E27FC236}">
                <a16:creationId xmlns:a16="http://schemas.microsoft.com/office/drawing/2014/main" id="{7F57740B-1AD7-4BF6-9D2A-DA90C6DE1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4963" y="443706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60" name="Text Box 16">
            <a:extLst>
              <a:ext uri="{FF2B5EF4-FFF2-40B4-BE49-F238E27FC236}">
                <a16:creationId xmlns:a16="http://schemas.microsoft.com/office/drawing/2014/main" id="{FED00471-5659-429C-9E7D-A6B25D4D5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4365625"/>
            <a:ext cx="287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1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7361" name="Oval 17">
            <a:extLst>
              <a:ext uri="{FF2B5EF4-FFF2-40B4-BE49-F238E27FC236}">
                <a16:creationId xmlns:a16="http://schemas.microsoft.com/office/drawing/2014/main" id="{CECB500A-A323-45F5-9CD0-221EC92E5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600" y="486886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62" name="Text Box 18">
            <a:extLst>
              <a:ext uri="{FF2B5EF4-FFF2-40B4-BE49-F238E27FC236}">
                <a16:creationId xmlns:a16="http://schemas.microsoft.com/office/drawing/2014/main" id="{4B691761-A77F-477A-A8C3-6CC69148A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4797425"/>
            <a:ext cx="287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3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7363" name="Oval 19">
            <a:extLst>
              <a:ext uri="{FF2B5EF4-FFF2-40B4-BE49-F238E27FC236}">
                <a16:creationId xmlns:a16="http://schemas.microsoft.com/office/drawing/2014/main" id="{05DC87FC-DCE0-4F7B-AED9-BAD218FF0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8700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64" name="Text Box 20">
            <a:extLst>
              <a:ext uri="{FF2B5EF4-FFF2-40B4-BE49-F238E27FC236}">
                <a16:creationId xmlns:a16="http://schemas.microsoft.com/office/drawing/2014/main" id="{EE1B604E-01C0-4240-BA20-516A52A41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5302250"/>
            <a:ext cx="287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5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7365" name="Oval 21">
            <a:extLst>
              <a:ext uri="{FF2B5EF4-FFF2-40B4-BE49-F238E27FC236}">
                <a16:creationId xmlns:a16="http://schemas.microsoft.com/office/drawing/2014/main" id="{1E2E5262-21EF-4989-969E-CE2556478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0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66" name="Text Box 22">
            <a:extLst>
              <a:ext uri="{FF2B5EF4-FFF2-40B4-BE49-F238E27FC236}">
                <a16:creationId xmlns:a16="http://schemas.microsoft.com/office/drawing/2014/main" id="{258EE7AC-5FAD-4912-BD0B-E7A65A49A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3525" y="5302250"/>
            <a:ext cx="287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4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7367" name="Oval 23">
            <a:extLst>
              <a:ext uri="{FF2B5EF4-FFF2-40B4-BE49-F238E27FC236}">
                <a16:creationId xmlns:a16="http://schemas.microsoft.com/office/drawing/2014/main" id="{60B5972A-FFE2-4595-B803-6C90B1DD1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5325" y="486886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68" name="Text Box 24">
            <a:extLst>
              <a:ext uri="{FF2B5EF4-FFF2-40B4-BE49-F238E27FC236}">
                <a16:creationId xmlns:a16="http://schemas.microsoft.com/office/drawing/2014/main" id="{B9E47C07-8925-4174-B71E-C48F3A36F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350" y="4797425"/>
            <a:ext cx="287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2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7369" name="Oval 25">
            <a:extLst>
              <a:ext uri="{FF2B5EF4-FFF2-40B4-BE49-F238E27FC236}">
                <a16:creationId xmlns:a16="http://schemas.microsoft.com/office/drawing/2014/main" id="{45E45A7D-8FB0-4846-A07C-0217266B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450" y="443706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70" name="Text Box 26">
            <a:extLst>
              <a:ext uri="{FF2B5EF4-FFF2-40B4-BE49-F238E27FC236}">
                <a16:creationId xmlns:a16="http://schemas.microsoft.com/office/drawing/2014/main" id="{E1EE905D-B773-49E2-B9A3-3A1514A7F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4365625"/>
            <a:ext cx="287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1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7371" name="Oval 27">
            <a:extLst>
              <a:ext uri="{FF2B5EF4-FFF2-40B4-BE49-F238E27FC236}">
                <a16:creationId xmlns:a16="http://schemas.microsoft.com/office/drawing/2014/main" id="{F0B12A4E-8DC5-4EE8-B6E7-9285C68C4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486886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72" name="Text Box 28">
            <a:extLst>
              <a:ext uri="{FF2B5EF4-FFF2-40B4-BE49-F238E27FC236}">
                <a16:creationId xmlns:a16="http://schemas.microsoft.com/office/drawing/2014/main" id="{8C7FE607-D5E6-4CE8-9C21-375FB1979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4797425"/>
            <a:ext cx="287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2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7373" name="Oval 29">
            <a:extLst>
              <a:ext uri="{FF2B5EF4-FFF2-40B4-BE49-F238E27FC236}">
                <a16:creationId xmlns:a16="http://schemas.microsoft.com/office/drawing/2014/main" id="{3FE184E0-6B60-41D8-986C-FC6549312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813" y="486886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74" name="Text Box 30">
            <a:extLst>
              <a:ext uri="{FF2B5EF4-FFF2-40B4-BE49-F238E27FC236}">
                <a16:creationId xmlns:a16="http://schemas.microsoft.com/office/drawing/2014/main" id="{0FFC38CF-DFFE-4D82-BF7F-BF4EE7B8E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4797425"/>
            <a:ext cx="287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3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7375" name="Oval 31">
            <a:extLst>
              <a:ext uri="{FF2B5EF4-FFF2-40B4-BE49-F238E27FC236}">
                <a16:creationId xmlns:a16="http://schemas.microsoft.com/office/drawing/2014/main" id="{5DCAFEF3-1175-4304-8C6C-01F13EEE2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76" name="Text Box 32">
            <a:extLst>
              <a:ext uri="{FF2B5EF4-FFF2-40B4-BE49-F238E27FC236}">
                <a16:creationId xmlns:a16="http://schemas.microsoft.com/office/drawing/2014/main" id="{5EA2479E-4F07-486F-AEE5-BF4B5784A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5302250"/>
            <a:ext cx="287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4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7377" name="Oval 33">
            <a:extLst>
              <a:ext uri="{FF2B5EF4-FFF2-40B4-BE49-F238E27FC236}">
                <a16:creationId xmlns:a16="http://schemas.microsoft.com/office/drawing/2014/main" id="{947BBEE6-0F34-474E-B5BE-CF2AE5651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5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78" name="Text Box 34">
            <a:extLst>
              <a:ext uri="{FF2B5EF4-FFF2-40B4-BE49-F238E27FC236}">
                <a16:creationId xmlns:a16="http://schemas.microsoft.com/office/drawing/2014/main" id="{B0B7D8A9-8B95-4AA7-809C-2F3BA6F01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5302250"/>
            <a:ext cx="287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5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7379" name="Text Box 35">
            <a:extLst>
              <a:ext uri="{FF2B5EF4-FFF2-40B4-BE49-F238E27FC236}">
                <a16:creationId xmlns:a16="http://schemas.microsoft.com/office/drawing/2014/main" id="{884F5480-E92B-447A-BC00-F055C79BC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294188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t1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7380" name="Text Box 36">
            <a:extLst>
              <a:ext uri="{FF2B5EF4-FFF2-40B4-BE49-F238E27FC236}">
                <a16:creationId xmlns:a16="http://schemas.microsoft.com/office/drawing/2014/main" id="{B69488CA-5A1F-495A-A46F-2B97B9518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4294188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t2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cxnSp>
        <p:nvCxnSpPr>
          <p:cNvPr id="57381" name="AutoShape 37">
            <a:extLst>
              <a:ext uri="{FF2B5EF4-FFF2-40B4-BE49-F238E27FC236}">
                <a16:creationId xmlns:a16="http://schemas.microsoft.com/office/drawing/2014/main" id="{BB5075A8-CFFB-4E81-942D-99398A662E68}"/>
              </a:ext>
            </a:extLst>
          </p:cNvPr>
          <p:cNvCxnSpPr>
            <a:cxnSpLocks noChangeShapeType="1"/>
            <a:stCxn id="57369" idx="3"/>
            <a:endCxn id="57371" idx="0"/>
          </p:cNvCxnSpPr>
          <p:nvPr/>
        </p:nvCxnSpPr>
        <p:spPr bwMode="auto">
          <a:xfrm flipH="1">
            <a:off x="5724525" y="4560888"/>
            <a:ext cx="309563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82" name="AutoShape 38">
            <a:extLst>
              <a:ext uri="{FF2B5EF4-FFF2-40B4-BE49-F238E27FC236}">
                <a16:creationId xmlns:a16="http://schemas.microsoft.com/office/drawing/2014/main" id="{A762F3E3-5BD7-4761-B4DA-64C3DCDE4552}"/>
              </a:ext>
            </a:extLst>
          </p:cNvPr>
          <p:cNvCxnSpPr>
            <a:cxnSpLocks noChangeShapeType="1"/>
            <a:stCxn id="57373" idx="3"/>
            <a:endCxn id="57375" idx="0"/>
          </p:cNvCxnSpPr>
          <p:nvPr/>
        </p:nvCxnSpPr>
        <p:spPr bwMode="auto">
          <a:xfrm flipH="1">
            <a:off x="6227763" y="4992688"/>
            <a:ext cx="166687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83" name="AutoShape 39">
            <a:extLst>
              <a:ext uri="{FF2B5EF4-FFF2-40B4-BE49-F238E27FC236}">
                <a16:creationId xmlns:a16="http://schemas.microsoft.com/office/drawing/2014/main" id="{9A1CD465-EE2C-4B75-B419-13563E4C47FF}"/>
              </a:ext>
            </a:extLst>
          </p:cNvPr>
          <p:cNvCxnSpPr>
            <a:cxnSpLocks noChangeShapeType="1"/>
            <a:stCxn id="57359" idx="3"/>
            <a:endCxn id="57361" idx="0"/>
          </p:cNvCxnSpPr>
          <p:nvPr/>
        </p:nvCxnSpPr>
        <p:spPr bwMode="auto">
          <a:xfrm flipH="1">
            <a:off x="7667625" y="4560888"/>
            <a:ext cx="307975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84" name="AutoShape 40">
            <a:extLst>
              <a:ext uri="{FF2B5EF4-FFF2-40B4-BE49-F238E27FC236}">
                <a16:creationId xmlns:a16="http://schemas.microsoft.com/office/drawing/2014/main" id="{23EFC200-8136-4A8E-BC56-BE8E4D984DBF}"/>
              </a:ext>
            </a:extLst>
          </p:cNvPr>
          <p:cNvCxnSpPr>
            <a:cxnSpLocks noChangeShapeType="1"/>
            <a:stCxn id="57361" idx="3"/>
            <a:endCxn id="57363" idx="0"/>
          </p:cNvCxnSpPr>
          <p:nvPr/>
        </p:nvCxnSpPr>
        <p:spPr bwMode="auto">
          <a:xfrm flipH="1">
            <a:off x="7451725" y="4992688"/>
            <a:ext cx="163513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85" name="AutoShape 41">
            <a:extLst>
              <a:ext uri="{FF2B5EF4-FFF2-40B4-BE49-F238E27FC236}">
                <a16:creationId xmlns:a16="http://schemas.microsoft.com/office/drawing/2014/main" id="{AA66A050-1AB8-4625-8920-355471E28D9D}"/>
              </a:ext>
            </a:extLst>
          </p:cNvPr>
          <p:cNvCxnSpPr>
            <a:cxnSpLocks noChangeShapeType="1"/>
            <a:stCxn id="57361" idx="5"/>
            <a:endCxn id="57365" idx="0"/>
          </p:cNvCxnSpPr>
          <p:nvPr/>
        </p:nvCxnSpPr>
        <p:spPr bwMode="auto">
          <a:xfrm>
            <a:off x="7718425" y="4992688"/>
            <a:ext cx="1651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86" name="AutoShape 42">
            <a:extLst>
              <a:ext uri="{FF2B5EF4-FFF2-40B4-BE49-F238E27FC236}">
                <a16:creationId xmlns:a16="http://schemas.microsoft.com/office/drawing/2014/main" id="{9B9ACC18-6427-49BD-B01B-3D719CB6B7D3}"/>
              </a:ext>
            </a:extLst>
          </p:cNvPr>
          <p:cNvCxnSpPr>
            <a:cxnSpLocks noChangeShapeType="1"/>
            <a:stCxn id="57373" idx="5"/>
            <a:endCxn id="57377" idx="0"/>
          </p:cNvCxnSpPr>
          <p:nvPr/>
        </p:nvCxnSpPr>
        <p:spPr bwMode="auto">
          <a:xfrm>
            <a:off x="6497638" y="4992688"/>
            <a:ext cx="16192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87" name="AutoShape 43">
            <a:extLst>
              <a:ext uri="{FF2B5EF4-FFF2-40B4-BE49-F238E27FC236}">
                <a16:creationId xmlns:a16="http://schemas.microsoft.com/office/drawing/2014/main" id="{6CC1BE13-AC79-4241-9F25-F48567C93BCA}"/>
              </a:ext>
            </a:extLst>
          </p:cNvPr>
          <p:cNvCxnSpPr>
            <a:cxnSpLocks noChangeShapeType="1"/>
            <a:stCxn id="57369" idx="5"/>
            <a:endCxn id="57373" idx="0"/>
          </p:cNvCxnSpPr>
          <p:nvPr/>
        </p:nvCxnSpPr>
        <p:spPr bwMode="auto">
          <a:xfrm>
            <a:off x="6137275" y="4560888"/>
            <a:ext cx="309563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88" name="AutoShape 44">
            <a:extLst>
              <a:ext uri="{FF2B5EF4-FFF2-40B4-BE49-F238E27FC236}">
                <a16:creationId xmlns:a16="http://schemas.microsoft.com/office/drawing/2014/main" id="{0F44322E-8C93-4F7A-A873-C359A6595FD0}"/>
              </a:ext>
            </a:extLst>
          </p:cNvPr>
          <p:cNvCxnSpPr>
            <a:cxnSpLocks noChangeShapeType="1"/>
            <a:stCxn id="57359" idx="5"/>
            <a:endCxn id="57367" idx="0"/>
          </p:cNvCxnSpPr>
          <p:nvPr/>
        </p:nvCxnSpPr>
        <p:spPr bwMode="auto">
          <a:xfrm>
            <a:off x="8078788" y="4560888"/>
            <a:ext cx="309562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7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6" grpId="0"/>
      <p:bldP spid="57357" grpId="0"/>
      <p:bldP spid="57358" grpId="0"/>
      <p:bldP spid="57359" grpId="0" animBg="1"/>
      <p:bldP spid="57360" grpId="0"/>
      <p:bldP spid="57361" grpId="0" animBg="1"/>
      <p:bldP spid="57362" grpId="0"/>
      <p:bldP spid="57363" grpId="0" animBg="1"/>
      <p:bldP spid="57364" grpId="0"/>
      <p:bldP spid="57365" grpId="0" animBg="1"/>
      <p:bldP spid="57366" grpId="0"/>
      <p:bldP spid="57367" grpId="0" animBg="1"/>
      <p:bldP spid="57368" grpId="0"/>
      <p:bldP spid="57369" grpId="0" animBg="1"/>
      <p:bldP spid="57370" grpId="0"/>
      <p:bldP spid="57371" grpId="0" animBg="1"/>
      <p:bldP spid="57372" grpId="0"/>
      <p:bldP spid="57373" grpId="0" animBg="1"/>
      <p:bldP spid="57374" grpId="0"/>
      <p:bldP spid="57375" grpId="0" animBg="1"/>
      <p:bldP spid="57376" grpId="0"/>
      <p:bldP spid="57377" grpId="0" animBg="1"/>
      <p:bldP spid="57378" grpId="0"/>
      <p:bldP spid="57379" grpId="0"/>
      <p:bldP spid="573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 4">
            <a:extLst>
              <a:ext uri="{FF2B5EF4-FFF2-40B4-BE49-F238E27FC236}">
                <a16:creationId xmlns:a16="http://schemas.microsoft.com/office/drawing/2014/main" id="{ABB0C587-D42F-4B4D-B10F-1DC0ED8A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053821-5676-451D-8BC6-A4EE1E2E0BE1}" type="slidenum">
              <a:rPr lang="ru-RU" altLang="en-US">
                <a:latin typeface="Garamond" panose="02020404030301010803" pitchFamily="18" charset="0"/>
              </a:rPr>
              <a:pPr eaLnBrk="1" hangingPunct="1"/>
              <a:t>3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E08206B2-11B5-4BE2-8D76-8CEA39635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E54D028B-599C-418C-B918-C807E7B5A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</a:t>
            </a:r>
            <a:r>
              <a:rPr lang="en-US" altLang="en-US" sz="1200" i="1"/>
              <a:t>2</a:t>
            </a:r>
            <a:r>
              <a:rPr lang="ru-RU" altLang="en-US" sz="1200" i="1"/>
              <a:t>. Средства функционального программирования.</a:t>
            </a:r>
          </a:p>
        </p:txBody>
      </p:sp>
      <p:sp>
        <p:nvSpPr>
          <p:cNvPr id="5125" name="Text Box 4">
            <a:extLst>
              <a:ext uri="{FF2B5EF4-FFF2-40B4-BE49-F238E27FC236}">
                <a16:creationId xmlns:a16="http://schemas.microsoft.com/office/drawing/2014/main" id="{1E7B2E60-6072-4C3D-BD2E-01D22DD78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/>
              <a:t>Вывод значений различных типов в виде строки</a:t>
            </a:r>
            <a:endParaRPr lang="el-GR" altLang="en-US">
              <a:cs typeface="Arial" panose="020B0604020202020204" pitchFamily="34" charset="0"/>
            </a:endParaRPr>
          </a:p>
        </p:txBody>
      </p:sp>
      <p:sp>
        <p:nvSpPr>
          <p:cNvPr id="58380" name="Text Box 12">
            <a:extLst>
              <a:ext uri="{FF2B5EF4-FFF2-40B4-BE49-F238E27FC236}">
                <a16:creationId xmlns:a16="http://schemas.microsoft.com/office/drawing/2014/main" id="{B52A01B4-F0A8-4CBE-8E00-FE5710616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807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/>
              <a:t>Немного упрощенная версия класса для вывода значений в виде строки:</a:t>
            </a:r>
            <a:endParaRPr lang="el-GR" altLang="en-US" sz="1600">
              <a:cs typeface="Arial" panose="020B0604020202020204" pitchFamily="34" charset="0"/>
            </a:endParaRPr>
          </a:p>
        </p:txBody>
      </p:sp>
      <p:sp>
        <p:nvSpPr>
          <p:cNvPr id="58381" name="Text Box 13">
            <a:extLst>
              <a:ext uri="{FF2B5EF4-FFF2-40B4-BE49-F238E27FC236}">
                <a16:creationId xmlns:a16="http://schemas.microsoft.com/office/drawing/2014/main" id="{60E829B4-826C-4505-A8C3-B69EFC313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125538"/>
            <a:ext cx="5400675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class Show t where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  <a:cs typeface="Arial" panose="020B0604020202020204" pitchFamily="34" charset="0"/>
              </a:rPr>
              <a:t>    show       ::  t -&gt; String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  <a:cs typeface="Arial" panose="020B0604020202020204" pitchFamily="34" charset="0"/>
              </a:rPr>
              <a:t>    showsPrec  ::  Int -&gt; t -&gt; String -&gt; String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  <a:cs typeface="Arial" panose="020B0604020202020204" pitchFamily="34" charset="0"/>
              </a:rPr>
              <a:t>    show v           =   showsPrec 0 v []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  <a:cs typeface="Arial" panose="020B0604020202020204" pitchFamily="34" charset="0"/>
              </a:rPr>
              <a:t>    showsPrec _ v s  =   show v ++ s</a:t>
            </a:r>
            <a:endParaRPr lang="el-GR" altLang="en-US" sz="140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58382" name="Text Box 14">
            <a:extLst>
              <a:ext uri="{FF2B5EF4-FFF2-40B4-BE49-F238E27FC236}">
                <a16:creationId xmlns:a16="http://schemas.microsoft.com/office/drawing/2014/main" id="{3502958B-FC03-4D4F-B0E0-0BB12E2DA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334245"/>
            <a:ext cx="7777163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instance (Show t) =&gt; Show (Tree t) where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  <a:cs typeface="Arial" panose="020B0604020202020204" pitchFamily="34" charset="0"/>
              </a:rPr>
              <a:t>    showsPrec _ Empty        =  id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  <a:cs typeface="Arial" panose="020B0604020202020204" pitchFamily="34" charset="0"/>
              </a:rPr>
              <a:t>    showsPrec _ (Node tl n tr)  =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  <a:cs typeface="Arial" panose="020B0604020202020204" pitchFamily="34" charset="0"/>
              </a:rPr>
              <a:t>                 ('(':) . (shows tl) . (shows n) . (shows tr) . (')':)</a:t>
            </a:r>
            <a:endParaRPr lang="el-GR" altLang="en-US" sz="140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58387" name="Text Box 19">
            <a:extLst>
              <a:ext uri="{FF2B5EF4-FFF2-40B4-BE49-F238E27FC236}">
                <a16:creationId xmlns:a16="http://schemas.microsoft.com/office/drawing/2014/main" id="{BDCF81EC-4D9B-4D51-8E51-06A5D2AAA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415333"/>
            <a:ext cx="807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/>
              <a:t>Здесь используется также стандартная функция </a:t>
            </a:r>
            <a:r>
              <a:rPr lang="en-US" altLang="en-US" sz="1600"/>
              <a:t>shows, </a:t>
            </a:r>
            <a:r>
              <a:rPr lang="ru-RU" altLang="en-US" sz="1600"/>
              <a:t>которая определена</a:t>
            </a:r>
            <a:br>
              <a:rPr lang="ru-RU" altLang="en-US" sz="1600"/>
            </a:br>
            <a:r>
              <a:rPr lang="ru-RU" altLang="en-US" sz="1600"/>
              <a:t>следующим образом:</a:t>
            </a:r>
            <a:endParaRPr lang="el-GR" altLang="en-US" sz="1600">
              <a:cs typeface="Arial" panose="020B0604020202020204" pitchFamily="34" charset="0"/>
            </a:endParaRPr>
          </a:p>
        </p:txBody>
      </p:sp>
      <p:sp>
        <p:nvSpPr>
          <p:cNvPr id="58388" name="Text Box 20">
            <a:extLst>
              <a:ext uri="{FF2B5EF4-FFF2-40B4-BE49-F238E27FC236}">
                <a16:creationId xmlns:a16="http://schemas.microsoft.com/office/drawing/2014/main" id="{7A8B6CB6-F75D-4747-9BA0-7F34417D3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991595"/>
            <a:ext cx="54006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shows :: (Show a) =&gt; a -&gt; String -&gt; String</a:t>
            </a:r>
            <a:br>
              <a:rPr lang="en-US" altLang="en-US" sz="1400">
                <a:latin typeface="Lucida Console" panose="020B0609040504020204" pitchFamily="49" charset="0"/>
              </a:rPr>
            </a:br>
            <a:r>
              <a:rPr lang="en-US" altLang="en-US" sz="1400">
                <a:latin typeface="Lucida Console" panose="020B0609040504020204" pitchFamily="49" charset="0"/>
              </a:rPr>
              <a:t>shows  =  showsPrec 0</a:t>
            </a:r>
            <a:endParaRPr lang="el-GR" altLang="en-US" sz="140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0" grpId="0"/>
      <p:bldP spid="58381" grpId="0"/>
      <p:bldP spid="58382" grpId="0"/>
      <p:bldP spid="58387" grpId="0"/>
      <p:bldP spid="583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8A141025-B318-4BA9-B1F0-C0FCB6B4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174A3B-B425-4023-861C-3752EBC08E8E}" type="slidenum">
              <a:rPr lang="ru-RU" altLang="en-US">
                <a:latin typeface="Garamond" panose="02020404030301010803" pitchFamily="18" charset="0"/>
              </a:rPr>
              <a:pPr eaLnBrk="1" hangingPunct="1"/>
              <a:t>4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12E47439-2C93-4F46-B1D6-BE821C738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776731A1-DA3C-40F1-961F-80935903D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</a:t>
            </a:r>
            <a:r>
              <a:rPr lang="en-US" altLang="en-US" sz="1200" i="1"/>
              <a:t>2</a:t>
            </a:r>
            <a:r>
              <a:rPr lang="ru-RU" altLang="en-US" sz="1200" i="1"/>
              <a:t>. Средства функционального программирования.</a:t>
            </a: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D9B7E0FD-5C0D-4E5B-80D1-1974AB918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/>
              <a:t>Расширение классов</a:t>
            </a:r>
            <a:endParaRPr lang="el-GR" altLang="en-US">
              <a:cs typeface="Arial" panose="020B0604020202020204" pitchFamily="34" charset="0"/>
            </a:endParaRPr>
          </a:p>
        </p:txBody>
      </p:sp>
      <p:sp>
        <p:nvSpPr>
          <p:cNvPr id="6150" name="Text Box 8">
            <a:extLst>
              <a:ext uri="{FF2B5EF4-FFF2-40B4-BE49-F238E27FC236}">
                <a16:creationId xmlns:a16="http://schemas.microsoft.com/office/drawing/2014/main" id="{9E216B00-6038-4765-9DC0-238B0D23B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08050"/>
            <a:ext cx="5688013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class (Eq t) =&gt; Ord t where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    (&lt;), (&lt;=), (&gt;), (&gt;=) :: t -&gt; t -&gt; Bool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    a &lt;  b = not (a &gt;= b)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    a &lt;= b = not (a &gt;  b)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    a &gt;  b = not (a &lt;= b)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    a &gt;= b = not (a &lt;  b)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9401" name="Text Box 9">
            <a:extLst>
              <a:ext uri="{FF2B5EF4-FFF2-40B4-BE49-F238E27FC236}">
                <a16:creationId xmlns:a16="http://schemas.microsoft.com/office/drawing/2014/main" id="{502523A0-D168-4D58-BE15-97633584B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492375"/>
            <a:ext cx="7488238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instance (Ord t) =&gt; Ord (Tree t) where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    Empty &lt;= _ = True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    (Node tl1 n1 tr1) &lt;= (Node tl2 n2 tr2) =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                         (tl1 &lt;= tl2) &amp;&amp; (n1 &lt;= n2) &amp;&amp; (tr1 &lt;= tr2)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    _ &lt;= _ = False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    t1 &lt; t2 = (t1 &lt;= t2) &amp;&amp; (t1 /= t2)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9402" name="Text Box 10">
            <a:extLst>
              <a:ext uri="{FF2B5EF4-FFF2-40B4-BE49-F238E27FC236}">
                <a16:creationId xmlns:a16="http://schemas.microsoft.com/office/drawing/2014/main" id="{D136136A-537C-47EB-90AB-3141F4740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076700"/>
            <a:ext cx="7632700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/>
              <a:t>Это «плохое» определение операций сравнения.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en-US" sz="1600"/>
              <a:t>Так определенные операции не обладают обычными свойствами для операций сравнения.</a:t>
            </a:r>
          </a:p>
        </p:txBody>
      </p:sp>
      <p:sp>
        <p:nvSpPr>
          <p:cNvPr id="59403" name="Text Box 11">
            <a:extLst>
              <a:ext uri="{FF2B5EF4-FFF2-40B4-BE49-F238E27FC236}">
                <a16:creationId xmlns:a16="http://schemas.microsoft.com/office/drawing/2014/main" id="{CF4AD371-9B6B-4A28-85E1-C5C123B4D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157788"/>
            <a:ext cx="76327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i="1"/>
              <a:t>Задание</a:t>
            </a:r>
            <a:r>
              <a:rPr lang="ru-RU" altLang="en-US" sz="1600"/>
              <a:t>: определить операции сравнения деревьев так, чтобы для них выполнялись обычные свойства линейного порядка.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1" grpId="0"/>
      <p:bldP spid="59402" grpId="0"/>
      <p:bldP spid="594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Номер слайда 4">
            <a:extLst>
              <a:ext uri="{FF2B5EF4-FFF2-40B4-BE49-F238E27FC236}">
                <a16:creationId xmlns:a16="http://schemas.microsoft.com/office/drawing/2014/main" id="{2B77841A-FE4B-4101-AACD-1EE66C7A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C2EABE4-FFF8-4D03-9C5C-A1BBBBC87411}" type="slidenum">
              <a:rPr lang="ru-RU" altLang="en-US">
                <a:latin typeface="Garamond" panose="02020404030301010803" pitchFamily="18" charset="0"/>
              </a:rPr>
              <a:pPr eaLnBrk="1" hangingPunct="1"/>
              <a:t>5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B778557B-470B-4AE1-9D42-C71A36911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6CE726A7-4418-43D7-8EF7-08DE1CC96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</a:t>
            </a:r>
            <a:r>
              <a:rPr lang="en-US" altLang="en-US" sz="1200" i="1"/>
              <a:t>2</a:t>
            </a:r>
            <a:r>
              <a:rPr lang="ru-RU" altLang="en-US" sz="1200" i="1"/>
              <a:t>. Средства функционального программирования.</a:t>
            </a:r>
          </a:p>
        </p:txBody>
      </p:sp>
      <p:sp>
        <p:nvSpPr>
          <p:cNvPr id="7173" name="Text Box 4">
            <a:extLst>
              <a:ext uri="{FF2B5EF4-FFF2-40B4-BE49-F238E27FC236}">
                <a16:creationId xmlns:a16="http://schemas.microsoft.com/office/drawing/2014/main" id="{B9004740-F0E6-4E0B-B49A-EBFA1D6CE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/>
              <a:t>Стандартная реализация операций для встроенных классов</a:t>
            </a:r>
            <a:endParaRPr lang="el-GR" altLang="en-US">
              <a:cs typeface="Arial" panose="020B0604020202020204" pitchFamily="34" charset="0"/>
            </a:endParaRPr>
          </a:p>
        </p:txBody>
      </p:sp>
      <p:sp>
        <p:nvSpPr>
          <p:cNvPr id="7174" name="Text Box 9">
            <a:extLst>
              <a:ext uri="{FF2B5EF4-FFF2-40B4-BE49-F238E27FC236}">
                <a16:creationId xmlns:a16="http://schemas.microsoft.com/office/drawing/2014/main" id="{09886161-4FEA-4864-97AB-A2116253E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08050"/>
            <a:ext cx="81359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data Tree a = Empty |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              Node (Tree a) a (Tree a)</a:t>
            </a:r>
            <a:endParaRPr lang="ru-RU" altLang="en-US" sz="1400">
              <a:latin typeface="Lucida Console" panose="020B0609040504020204" pitchFamily="49" charset="0"/>
            </a:endParaRPr>
          </a:p>
          <a:p>
            <a:pPr eaLnBrk="1" hangingPunct="1"/>
            <a:r>
              <a:rPr lang="ru-RU" altLang="en-US" sz="1400">
                <a:latin typeface="Lucida Console" panose="020B0609040504020204" pitchFamily="49" charset="0"/>
              </a:rPr>
              <a:t>                 </a:t>
            </a:r>
            <a:r>
              <a:rPr lang="en-US" altLang="en-US" sz="1400">
                <a:latin typeface="Lucida Console" panose="020B0609040504020204" pitchFamily="49" charset="0"/>
              </a:rPr>
              <a:t>deriving (Eq, Ord, Show)</a:t>
            </a:r>
          </a:p>
        </p:txBody>
      </p:sp>
      <p:sp>
        <p:nvSpPr>
          <p:cNvPr id="70666" name="Text Box 10">
            <a:extLst>
              <a:ext uri="{FF2B5EF4-FFF2-40B4-BE49-F238E27FC236}">
                <a16:creationId xmlns:a16="http://schemas.microsoft.com/office/drawing/2014/main" id="{0019888D-FECB-4681-B46D-EF41E7D09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73238"/>
            <a:ext cx="8135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ru-RU" altLang="en-US" sz="1600"/>
              <a:t> объекты равны, если равны все составляющие их части</a:t>
            </a:r>
          </a:p>
        </p:txBody>
      </p:sp>
      <p:sp>
        <p:nvSpPr>
          <p:cNvPr id="70667" name="Text Box 11">
            <a:extLst>
              <a:ext uri="{FF2B5EF4-FFF2-40B4-BE49-F238E27FC236}">
                <a16:creationId xmlns:a16="http://schemas.microsoft.com/office/drawing/2014/main" id="{7A7862E4-3E00-48A6-A0DF-5E23E63BB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060575"/>
            <a:ext cx="81359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ru-RU" altLang="en-US" sz="1600"/>
              <a:t> сравнение происходит в лексикографическом порядке составляющих объекты</a:t>
            </a:r>
            <a:br>
              <a:rPr lang="ru-RU" altLang="en-US" sz="1600"/>
            </a:br>
            <a:r>
              <a:rPr lang="ru-RU" altLang="en-US" sz="1600"/>
              <a:t>    конструкторов</a:t>
            </a:r>
            <a:r>
              <a:rPr lang="en-US" altLang="en-US" sz="1600"/>
              <a:t>: </a:t>
            </a:r>
            <a:r>
              <a:rPr lang="en-US" altLang="en-US" sz="1600">
                <a:latin typeface="Lucida Console" panose="020B0609040504020204" pitchFamily="49" charset="0"/>
              </a:rPr>
              <a:t>Empty &lt; (Node t1 n t2)</a:t>
            </a:r>
            <a:r>
              <a:rPr lang="en-US" altLang="en-US" sz="1600"/>
              <a:t> </a:t>
            </a:r>
            <a:r>
              <a:rPr lang="ru-RU" altLang="en-US" sz="1600"/>
              <a:t>для любых </a:t>
            </a:r>
            <a:r>
              <a:rPr lang="en-US" altLang="en-US" sz="1600">
                <a:latin typeface="Lucida Console" panose="020B0609040504020204" pitchFamily="49" charset="0"/>
              </a:rPr>
              <a:t>t1</a:t>
            </a:r>
            <a:r>
              <a:rPr lang="en-US" altLang="en-US" sz="1600"/>
              <a:t>, </a:t>
            </a:r>
            <a:r>
              <a:rPr lang="en-US" altLang="en-US" sz="1600">
                <a:latin typeface="Lucida Console" panose="020B0609040504020204" pitchFamily="49" charset="0"/>
              </a:rPr>
              <a:t>n</a:t>
            </a:r>
            <a:r>
              <a:rPr lang="en-US" altLang="en-US" sz="1600"/>
              <a:t> </a:t>
            </a:r>
            <a:r>
              <a:rPr lang="ru-RU" altLang="en-US" sz="1600"/>
              <a:t>и </a:t>
            </a:r>
            <a:r>
              <a:rPr lang="en-US" altLang="en-US" sz="1600">
                <a:latin typeface="Lucida Console" panose="020B0609040504020204" pitchFamily="49" charset="0"/>
              </a:rPr>
              <a:t>t2</a:t>
            </a:r>
            <a:endParaRPr lang="ru-RU" altLang="en-US" sz="1600">
              <a:latin typeface="Lucida Console" panose="020B0609040504020204" pitchFamily="49" charset="0"/>
            </a:endParaRPr>
          </a:p>
        </p:txBody>
      </p:sp>
      <p:sp>
        <p:nvSpPr>
          <p:cNvPr id="70668" name="Text Box 12">
            <a:extLst>
              <a:ext uri="{FF2B5EF4-FFF2-40B4-BE49-F238E27FC236}">
                <a16:creationId xmlns:a16="http://schemas.microsoft.com/office/drawing/2014/main" id="{928DBF19-7175-4CBF-A849-DB2ECDCD9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36838"/>
            <a:ext cx="8135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ru-RU" altLang="en-US" sz="1600"/>
              <a:t> преобразование в строку: выводятся имена конструкторов и их аргументы</a:t>
            </a:r>
            <a:endParaRPr lang="ru-RU" altLang="en-US" sz="1600">
              <a:latin typeface="Lucida Console" panose="020B0609040504020204" pitchFamily="49" charset="0"/>
            </a:endParaRPr>
          </a:p>
        </p:txBody>
      </p:sp>
      <p:sp>
        <p:nvSpPr>
          <p:cNvPr id="70671" name="Oval 15">
            <a:extLst>
              <a:ext uri="{FF2B5EF4-FFF2-40B4-BE49-F238E27FC236}">
                <a16:creationId xmlns:a16="http://schemas.microsoft.com/office/drawing/2014/main" id="{0D8B40B2-6754-4D17-8360-EAF5791C8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8182" y="333913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72" name="Text Box 16">
            <a:extLst>
              <a:ext uri="{FF2B5EF4-FFF2-40B4-BE49-F238E27FC236}">
                <a16:creationId xmlns:a16="http://schemas.microsoft.com/office/drawing/2014/main" id="{3B9B99B3-242C-452E-8277-BA8E197CD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1207" y="3267695"/>
            <a:ext cx="287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1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70673" name="Oval 17">
            <a:extLst>
              <a:ext uri="{FF2B5EF4-FFF2-40B4-BE49-F238E27FC236}">
                <a16:creationId xmlns:a16="http://schemas.microsoft.com/office/drawing/2014/main" id="{1FFDBC42-580F-4451-859E-772A6F71B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820" y="377093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74" name="Text Box 18">
            <a:extLst>
              <a:ext uri="{FF2B5EF4-FFF2-40B4-BE49-F238E27FC236}">
                <a16:creationId xmlns:a16="http://schemas.microsoft.com/office/drawing/2014/main" id="{3231CF4E-3C41-4A1D-BE6E-3F3A17205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845" y="3699495"/>
            <a:ext cx="287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3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70675" name="Oval 19">
            <a:extLst>
              <a:ext uri="{FF2B5EF4-FFF2-40B4-BE49-F238E27FC236}">
                <a16:creationId xmlns:a16="http://schemas.microsoft.com/office/drawing/2014/main" id="{21A69567-D8A1-4462-92E2-30B2F3189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920" y="427575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76" name="Text Box 20">
            <a:extLst>
              <a:ext uri="{FF2B5EF4-FFF2-40B4-BE49-F238E27FC236}">
                <a16:creationId xmlns:a16="http://schemas.microsoft.com/office/drawing/2014/main" id="{929F7F55-F324-41C1-8F04-48FFCBC02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945" y="4204320"/>
            <a:ext cx="287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5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70677" name="Oval 21">
            <a:extLst>
              <a:ext uri="{FF2B5EF4-FFF2-40B4-BE49-F238E27FC236}">
                <a16:creationId xmlns:a16="http://schemas.microsoft.com/office/drawing/2014/main" id="{5FBDF074-9BF2-496C-A0AF-86140BC2D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720" y="427575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78" name="Text Box 22">
            <a:extLst>
              <a:ext uri="{FF2B5EF4-FFF2-40B4-BE49-F238E27FC236}">
                <a16:creationId xmlns:a16="http://schemas.microsoft.com/office/drawing/2014/main" id="{419F8420-5C09-45D6-B468-ED6229190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745" y="4204320"/>
            <a:ext cx="287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4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70679" name="Oval 23">
            <a:extLst>
              <a:ext uri="{FF2B5EF4-FFF2-40B4-BE49-F238E27FC236}">
                <a16:creationId xmlns:a16="http://schemas.microsoft.com/office/drawing/2014/main" id="{291E704E-7C12-440F-AD4E-84FCA0EB8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545" y="377093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80" name="Text Box 24">
            <a:extLst>
              <a:ext uri="{FF2B5EF4-FFF2-40B4-BE49-F238E27FC236}">
                <a16:creationId xmlns:a16="http://schemas.microsoft.com/office/drawing/2014/main" id="{EDAE53FA-957F-4D4D-9A5C-B9E445552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1570" y="3699495"/>
            <a:ext cx="287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2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70681" name="Oval 25">
            <a:extLst>
              <a:ext uri="{FF2B5EF4-FFF2-40B4-BE49-F238E27FC236}">
                <a16:creationId xmlns:a16="http://schemas.microsoft.com/office/drawing/2014/main" id="{965BFFC8-1BFB-4874-9280-41F180642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019" y="333913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82" name="Text Box 26">
            <a:extLst>
              <a:ext uri="{FF2B5EF4-FFF2-40B4-BE49-F238E27FC236}">
                <a16:creationId xmlns:a16="http://schemas.microsoft.com/office/drawing/2014/main" id="{D98330DA-C9B7-42AF-88FC-E751443D9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457" y="3267695"/>
            <a:ext cx="287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1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70683" name="Oval 27">
            <a:extLst>
              <a:ext uri="{FF2B5EF4-FFF2-40B4-BE49-F238E27FC236}">
                <a16:creationId xmlns:a16="http://schemas.microsoft.com/office/drawing/2014/main" id="{3B1B7578-42DF-4A9C-8008-2D67ECBE8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069" y="377093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84" name="Text Box 28">
            <a:extLst>
              <a:ext uri="{FF2B5EF4-FFF2-40B4-BE49-F238E27FC236}">
                <a16:creationId xmlns:a16="http://schemas.microsoft.com/office/drawing/2014/main" id="{FA7B3AD8-EE03-457A-9303-EADA514FF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094" y="3699495"/>
            <a:ext cx="287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2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70685" name="Oval 29">
            <a:extLst>
              <a:ext uri="{FF2B5EF4-FFF2-40B4-BE49-F238E27FC236}">
                <a16:creationId xmlns:a16="http://schemas.microsoft.com/office/drawing/2014/main" id="{813CDDB4-9B8D-498F-B583-4496F79FD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382" y="377093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86" name="Text Box 30">
            <a:extLst>
              <a:ext uri="{FF2B5EF4-FFF2-40B4-BE49-F238E27FC236}">
                <a16:creationId xmlns:a16="http://schemas.microsoft.com/office/drawing/2014/main" id="{B4E62D0B-8DCC-4980-984A-42DB6491A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232" y="3699495"/>
            <a:ext cx="287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3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70687" name="Oval 31">
            <a:extLst>
              <a:ext uri="{FF2B5EF4-FFF2-40B4-BE49-F238E27FC236}">
                <a16:creationId xmlns:a16="http://schemas.microsoft.com/office/drawing/2014/main" id="{681F8A28-8333-49FC-AF27-CF087D2BB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307" y="427575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88" name="Text Box 32">
            <a:extLst>
              <a:ext uri="{FF2B5EF4-FFF2-40B4-BE49-F238E27FC236}">
                <a16:creationId xmlns:a16="http://schemas.microsoft.com/office/drawing/2014/main" id="{2DAA2CD1-7D94-4C8A-A7EC-11513F70E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332" y="4204320"/>
            <a:ext cx="287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4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70689" name="Oval 33">
            <a:extLst>
              <a:ext uri="{FF2B5EF4-FFF2-40B4-BE49-F238E27FC236}">
                <a16:creationId xmlns:a16="http://schemas.microsoft.com/office/drawing/2014/main" id="{92516AE3-F5B3-4010-9FCD-FA32A8859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07" y="427575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90" name="Text Box 34">
            <a:extLst>
              <a:ext uri="{FF2B5EF4-FFF2-40B4-BE49-F238E27FC236}">
                <a16:creationId xmlns:a16="http://schemas.microsoft.com/office/drawing/2014/main" id="{4A0098A0-3DDE-4022-B87B-68E569A51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132" y="4204320"/>
            <a:ext cx="287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5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70691" name="Text Box 35">
            <a:extLst>
              <a:ext uri="{FF2B5EF4-FFF2-40B4-BE49-F238E27FC236}">
                <a16:creationId xmlns:a16="http://schemas.microsoft.com/office/drawing/2014/main" id="{8205FC80-3720-4164-B87D-3FD299F0B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3196258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t1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70692" name="Text Box 36">
            <a:extLst>
              <a:ext uri="{FF2B5EF4-FFF2-40B4-BE49-F238E27FC236}">
                <a16:creationId xmlns:a16="http://schemas.microsoft.com/office/drawing/2014/main" id="{6C9398B6-072D-4149-8128-78842AD08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970" y="3196258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t2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cxnSp>
        <p:nvCxnSpPr>
          <p:cNvPr id="70693" name="AutoShape 37">
            <a:extLst>
              <a:ext uri="{FF2B5EF4-FFF2-40B4-BE49-F238E27FC236}">
                <a16:creationId xmlns:a16="http://schemas.microsoft.com/office/drawing/2014/main" id="{39792CE8-EC4B-48C7-BA64-F3891A63D295}"/>
              </a:ext>
            </a:extLst>
          </p:cNvPr>
          <p:cNvCxnSpPr>
            <a:cxnSpLocks noChangeShapeType="1"/>
            <a:stCxn id="70681" idx="3"/>
            <a:endCxn id="70683" idx="0"/>
          </p:cNvCxnSpPr>
          <p:nvPr/>
        </p:nvCxnSpPr>
        <p:spPr bwMode="auto">
          <a:xfrm flipH="1">
            <a:off x="1404094" y="3462958"/>
            <a:ext cx="309563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94" name="AutoShape 38">
            <a:extLst>
              <a:ext uri="{FF2B5EF4-FFF2-40B4-BE49-F238E27FC236}">
                <a16:creationId xmlns:a16="http://schemas.microsoft.com/office/drawing/2014/main" id="{7C6314AD-8AEF-49BD-BBBD-8E43F6E815E1}"/>
              </a:ext>
            </a:extLst>
          </p:cNvPr>
          <p:cNvCxnSpPr>
            <a:cxnSpLocks noChangeShapeType="1"/>
            <a:stCxn id="70685" idx="3"/>
            <a:endCxn id="70687" idx="0"/>
          </p:cNvCxnSpPr>
          <p:nvPr/>
        </p:nvCxnSpPr>
        <p:spPr bwMode="auto">
          <a:xfrm flipH="1">
            <a:off x="1907332" y="3894758"/>
            <a:ext cx="166687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95" name="AutoShape 39">
            <a:extLst>
              <a:ext uri="{FF2B5EF4-FFF2-40B4-BE49-F238E27FC236}">
                <a16:creationId xmlns:a16="http://schemas.microsoft.com/office/drawing/2014/main" id="{8FE47792-E1FC-4961-896A-CF9D1ED63D14}"/>
              </a:ext>
            </a:extLst>
          </p:cNvPr>
          <p:cNvCxnSpPr>
            <a:cxnSpLocks noChangeShapeType="1"/>
            <a:stCxn id="70671" idx="3"/>
            <a:endCxn id="70673" idx="0"/>
          </p:cNvCxnSpPr>
          <p:nvPr/>
        </p:nvCxnSpPr>
        <p:spPr bwMode="auto">
          <a:xfrm flipH="1">
            <a:off x="4140845" y="3462958"/>
            <a:ext cx="307975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96" name="AutoShape 40">
            <a:extLst>
              <a:ext uri="{FF2B5EF4-FFF2-40B4-BE49-F238E27FC236}">
                <a16:creationId xmlns:a16="http://schemas.microsoft.com/office/drawing/2014/main" id="{92BCB2BC-64A8-4BF6-AE0E-E12C02C2ADB5}"/>
              </a:ext>
            </a:extLst>
          </p:cNvPr>
          <p:cNvCxnSpPr>
            <a:cxnSpLocks noChangeShapeType="1"/>
            <a:stCxn id="70673" idx="3"/>
            <a:endCxn id="70675" idx="0"/>
          </p:cNvCxnSpPr>
          <p:nvPr/>
        </p:nvCxnSpPr>
        <p:spPr bwMode="auto">
          <a:xfrm flipH="1">
            <a:off x="3924945" y="3894758"/>
            <a:ext cx="163512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97" name="AutoShape 41">
            <a:extLst>
              <a:ext uri="{FF2B5EF4-FFF2-40B4-BE49-F238E27FC236}">
                <a16:creationId xmlns:a16="http://schemas.microsoft.com/office/drawing/2014/main" id="{5727C212-6CA2-4F2F-AFA1-92E8515F5E42}"/>
              </a:ext>
            </a:extLst>
          </p:cNvPr>
          <p:cNvCxnSpPr>
            <a:cxnSpLocks noChangeShapeType="1"/>
            <a:stCxn id="70673" idx="5"/>
            <a:endCxn id="70677" idx="0"/>
          </p:cNvCxnSpPr>
          <p:nvPr/>
        </p:nvCxnSpPr>
        <p:spPr bwMode="auto">
          <a:xfrm>
            <a:off x="4191645" y="3894758"/>
            <a:ext cx="1651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98" name="AutoShape 42">
            <a:extLst>
              <a:ext uri="{FF2B5EF4-FFF2-40B4-BE49-F238E27FC236}">
                <a16:creationId xmlns:a16="http://schemas.microsoft.com/office/drawing/2014/main" id="{20F43E13-431D-4317-9091-1B4D6FE521EF}"/>
              </a:ext>
            </a:extLst>
          </p:cNvPr>
          <p:cNvCxnSpPr>
            <a:cxnSpLocks noChangeShapeType="1"/>
            <a:stCxn id="70685" idx="5"/>
            <a:endCxn id="70689" idx="0"/>
          </p:cNvCxnSpPr>
          <p:nvPr/>
        </p:nvCxnSpPr>
        <p:spPr bwMode="auto">
          <a:xfrm>
            <a:off x="2177207" y="3894758"/>
            <a:ext cx="16192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99" name="AutoShape 43">
            <a:extLst>
              <a:ext uri="{FF2B5EF4-FFF2-40B4-BE49-F238E27FC236}">
                <a16:creationId xmlns:a16="http://schemas.microsoft.com/office/drawing/2014/main" id="{B89F42E2-CC72-4E25-9514-4D781FE5EA0C}"/>
              </a:ext>
            </a:extLst>
          </p:cNvPr>
          <p:cNvCxnSpPr>
            <a:cxnSpLocks noChangeShapeType="1"/>
            <a:stCxn id="70681" idx="5"/>
            <a:endCxn id="70685" idx="0"/>
          </p:cNvCxnSpPr>
          <p:nvPr/>
        </p:nvCxnSpPr>
        <p:spPr bwMode="auto">
          <a:xfrm>
            <a:off x="1816844" y="3462958"/>
            <a:ext cx="309563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700" name="AutoShape 44">
            <a:extLst>
              <a:ext uri="{FF2B5EF4-FFF2-40B4-BE49-F238E27FC236}">
                <a16:creationId xmlns:a16="http://schemas.microsoft.com/office/drawing/2014/main" id="{C2B64862-0CA8-4091-84A9-C95388074A6F}"/>
              </a:ext>
            </a:extLst>
          </p:cNvPr>
          <p:cNvCxnSpPr>
            <a:cxnSpLocks noChangeShapeType="1"/>
            <a:stCxn id="70671" idx="5"/>
            <a:endCxn id="70679" idx="0"/>
          </p:cNvCxnSpPr>
          <p:nvPr/>
        </p:nvCxnSpPr>
        <p:spPr bwMode="auto">
          <a:xfrm>
            <a:off x="4552007" y="3462958"/>
            <a:ext cx="309563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7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7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7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" grpId="0"/>
      <p:bldP spid="70667" grpId="0"/>
      <p:bldP spid="70668" grpId="0"/>
      <p:bldP spid="70671" grpId="0" animBg="1"/>
      <p:bldP spid="70672" grpId="0"/>
      <p:bldP spid="70673" grpId="0" animBg="1"/>
      <p:bldP spid="70674" grpId="0"/>
      <p:bldP spid="70675" grpId="0" animBg="1"/>
      <p:bldP spid="70676" grpId="0"/>
      <p:bldP spid="70677" grpId="0" animBg="1"/>
      <p:bldP spid="70678" grpId="0"/>
      <p:bldP spid="70679" grpId="0" animBg="1"/>
      <p:bldP spid="70680" grpId="0"/>
      <p:bldP spid="70681" grpId="0" animBg="1"/>
      <p:bldP spid="70682" grpId="0"/>
      <p:bldP spid="70683" grpId="0" animBg="1"/>
      <p:bldP spid="70684" grpId="0"/>
      <p:bldP spid="70685" grpId="0" animBg="1"/>
      <p:bldP spid="70686" grpId="0"/>
      <p:bldP spid="70687" grpId="0" animBg="1"/>
      <p:bldP spid="70688" grpId="0"/>
      <p:bldP spid="70689" grpId="0" animBg="1"/>
      <p:bldP spid="70690" grpId="0"/>
      <p:bldP spid="70691" grpId="0"/>
      <p:bldP spid="70692" grpId="0"/>
    </p:bldLst>
  </p:timing>
</p:sld>
</file>

<file path=ppt/theme/theme1.xml><?xml version="1.0" encoding="utf-8"?>
<a:theme xmlns:a="http://schemas.openxmlformats.org/drawingml/2006/main" name="Край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1950</TotalTime>
  <Words>845</Words>
  <Application>Microsoft Office PowerPoint</Application>
  <PresentationFormat>On-screen Show (4:3)</PresentationFormat>
  <Paragraphs>116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Garamond</vt:lpstr>
      <vt:lpstr>Lucida Console</vt:lpstr>
      <vt:lpstr>Wingdings</vt:lpstr>
      <vt:lpstr>Край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Дом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8 для студентов по курсу "Функциональное программирование"</dc:title>
  <dc:subject>Представление графов. Классы в Haskell.</dc:subject>
  <dc:creator>Александр Кубенский</dc:creator>
  <cp:lastModifiedBy>Aleksandr Kubenskii</cp:lastModifiedBy>
  <cp:revision>50</cp:revision>
  <dcterms:created xsi:type="dcterms:W3CDTF">2005-05-05T05:55:56Z</dcterms:created>
  <dcterms:modified xsi:type="dcterms:W3CDTF">2021-01-12T18:00:38Z</dcterms:modified>
</cp:coreProperties>
</file>