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3" r:id="rId4"/>
    <p:sldId id="274" r:id="rId5"/>
    <p:sldId id="275" r:id="rId6"/>
    <p:sldId id="276" r:id="rId7"/>
    <p:sldId id="305" r:id="rId8"/>
    <p:sldId id="306" r:id="rId9"/>
    <p:sldId id="279" r:id="rId10"/>
    <p:sldId id="280" r:id="rId11"/>
    <p:sldId id="281" r:id="rId12"/>
    <p:sldId id="285" r:id="rId13"/>
    <p:sldId id="286" r:id="rId14"/>
    <p:sldId id="287" r:id="rId15"/>
    <p:sldId id="303" r:id="rId16"/>
    <p:sldId id="288" r:id="rId17"/>
    <p:sldId id="289" r:id="rId18"/>
    <p:sldId id="291" r:id="rId19"/>
    <p:sldId id="292" r:id="rId20"/>
    <p:sldId id="293" r:id="rId21"/>
    <p:sldId id="295" r:id="rId22"/>
    <p:sldId id="296" r:id="rId23"/>
    <p:sldId id="298" r:id="rId24"/>
    <p:sldId id="299" r:id="rId25"/>
    <p:sldId id="300" r:id="rId26"/>
    <p:sldId id="304" r:id="rId27"/>
    <p:sldId id="27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5E7"/>
    <a:srgbClr val="0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2256" y="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rgbClr val="002060"/>
                </a:solidFill>
              </a:rPr>
              <a:t>Распределение классов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AR2</c:v>
                </c:pt>
                <c:pt idx="1">
                  <c:v>GS2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4-4F39-B87A-A717E395051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AR2</c:v>
                </c:pt>
                <c:pt idx="1">
                  <c:v>GS2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4-4F39-B87A-A717E39505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rgbClr val="002060"/>
                </a:solidFill>
              </a:rPr>
              <a:t>Распределение классов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0.05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7-4E23-8DE1-37B449A6A7C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0.01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7-4E23-8DE1-37B449A6A7C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0.36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7-4E23-8DE1-37B449A6A7C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Лист1!$E$2:$E$3</c:f>
              <c:numCache>
                <c:formatCode>General</c:formatCode>
                <c:ptCount val="2"/>
                <c:pt idx="0">
                  <c:v>0.18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7-4E23-8DE1-37B449A6A7C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Лист1!$F$2:$F$3</c:f>
              <c:numCache>
                <c:formatCode>General</c:formatCode>
                <c:ptCount val="2"/>
                <c:pt idx="0">
                  <c:v>0.39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A7-4E23-8DE1-37B449A6A7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AG5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0.5</c:v>
                </c:pt>
                <c:pt idx="1">
                  <c:v>0.55000000000000004</c:v>
                </c:pt>
                <c:pt idx="2">
                  <c:v>0.6</c:v>
                </c:pt>
                <c:pt idx="3">
                  <c:v>0.65</c:v>
                </c:pt>
                <c:pt idx="4">
                  <c:v>0.7</c:v>
                </c:pt>
                <c:pt idx="5">
                  <c:v>0.75</c:v>
                </c:pt>
                <c:pt idx="6">
                  <c:v>0.8</c:v>
                </c:pt>
                <c:pt idx="7">
                  <c:v>0.85</c:v>
                </c:pt>
                <c:pt idx="8">
                  <c:v>0.9</c:v>
                </c:pt>
                <c:pt idx="9">
                  <c:v>0.95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76-4575-8068-A0C5163CFC6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AG2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0.5</c:v>
                </c:pt>
                <c:pt idx="1">
                  <c:v>0.55000000000000004</c:v>
                </c:pt>
                <c:pt idx="2">
                  <c:v>0.6</c:v>
                </c:pt>
                <c:pt idx="3">
                  <c:v>0.65</c:v>
                </c:pt>
                <c:pt idx="4">
                  <c:v>0.7</c:v>
                </c:pt>
                <c:pt idx="5">
                  <c:v>0.75</c:v>
                </c:pt>
                <c:pt idx="6">
                  <c:v>0.8</c:v>
                </c:pt>
                <c:pt idx="7">
                  <c:v>0.85</c:v>
                </c:pt>
                <c:pt idx="8">
                  <c:v>0.9</c:v>
                </c:pt>
                <c:pt idx="9">
                  <c:v>0.95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13</c:v>
                </c:pt>
                <c:pt idx="4">
                  <c:v>15</c:v>
                </c:pt>
                <c:pt idx="5">
                  <c:v>17</c:v>
                </c:pt>
                <c:pt idx="6">
                  <c:v>20</c:v>
                </c:pt>
                <c:pt idx="7">
                  <c:v>23</c:v>
                </c:pt>
                <c:pt idx="8">
                  <c:v>28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76-4575-8068-A0C5163CF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>
                    <a:solidFill>
                      <a:srgbClr val="002060"/>
                    </a:solidFill>
                  </a:rPr>
                  <a:t>Необходимая</a:t>
                </a:r>
                <a:r>
                  <a:rPr lang="ru-RU" b="1" baseline="0" dirty="0">
                    <a:solidFill>
                      <a:srgbClr val="002060"/>
                    </a:solidFill>
                  </a:rPr>
                  <a:t> точность верных ответов (С)</a:t>
                </a:r>
                <a:endParaRPr lang="en-US" b="1" dirty="0">
                  <a:solidFill>
                    <a:srgbClr val="00206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>
                    <a:solidFill>
                      <a:srgbClr val="C00000"/>
                    </a:solidFill>
                  </a:rPr>
                  <a:t>Необходимое</a:t>
                </a:r>
                <a:r>
                  <a:rPr lang="ru-RU" b="1" baseline="0" dirty="0">
                    <a:solidFill>
                      <a:srgbClr val="C00000"/>
                    </a:solidFill>
                  </a:rPr>
                  <a:t> количество работников </a:t>
                </a:r>
                <a:r>
                  <a:rPr lang="en-US" b="1" baseline="0" dirty="0">
                    <a:solidFill>
                      <a:srgbClr val="C00000"/>
                    </a:solidFill>
                  </a:rPr>
                  <a:t>(n)</a:t>
                </a:r>
                <a:endParaRPr lang="ru-RU" b="1" dirty="0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Точность агрегации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BB-41F7-98BE-281C76CEBD2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BB-41F7-98BE-281C76CEBD2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BB-41F7-98BE-281C76CEBD2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BB-41F7-98BE-281C76CEBD2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9BB-41F7-98BE-281C76CEBD2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9BB-41F7-98BE-281C76CEBD2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9BB-41F7-98BE-281C76CEBD2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9BB-41F7-98BE-281C76CEBD2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656-4D50-B72E-7C2A82C2C1E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656-4D50-B72E-7C2A82C2C1E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656-4D50-B72E-7C2A82C2C1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WMV(IDW) + BV</c:v>
                </c:pt>
                <c:pt idx="1">
                  <c:v>BV</c:v>
                </c:pt>
                <c:pt idx="2">
                  <c:v>WMV(IDW)</c:v>
                </c:pt>
                <c:pt idx="3">
                  <c:v>DS</c:v>
                </c:pt>
                <c:pt idx="4">
                  <c:v>BV+DS</c:v>
                </c:pt>
                <c:pt idx="5">
                  <c:v>WMVT</c:v>
                </c:pt>
                <c:pt idx="6">
                  <c:v>WMV(W)</c:v>
                </c:pt>
                <c:pt idx="7">
                  <c:v>WMA</c:v>
                </c:pt>
                <c:pt idx="8">
                  <c:v>GLAD</c:v>
                </c:pt>
                <c:pt idx="9">
                  <c:v>MV</c:v>
                </c:pt>
                <c:pt idx="10">
                  <c:v>MA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83.14</c:v>
                </c:pt>
                <c:pt idx="1">
                  <c:v>82.49</c:v>
                </c:pt>
                <c:pt idx="2">
                  <c:v>82.46</c:v>
                </c:pt>
                <c:pt idx="3">
                  <c:v>81.06</c:v>
                </c:pt>
                <c:pt idx="4">
                  <c:v>80.959999999999994</c:v>
                </c:pt>
                <c:pt idx="5">
                  <c:v>80.908000000000001</c:v>
                </c:pt>
                <c:pt idx="6">
                  <c:v>80.17</c:v>
                </c:pt>
                <c:pt idx="7">
                  <c:v>80.16</c:v>
                </c:pt>
                <c:pt idx="8">
                  <c:v>78.98</c:v>
                </c:pt>
                <c:pt idx="9">
                  <c:v>77.63</c:v>
                </c:pt>
                <c:pt idx="10">
                  <c:v>76.760000000000005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7-46AC-A2AF-CC762794F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(минуты)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работы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9-4E36-9FB7-8FA4D99CE02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9-4E36-9FB7-8FA4D99CE02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9-4E36-9FB7-8FA4D99CE0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59-4E36-9FB7-8FA4D99CE02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59-4E36-9FB7-8FA4D99CE02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59-4E36-9FB7-8FA4D99CE02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59-4E36-9FB7-8FA4D99CE02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59-4E36-9FB7-8FA4D99CE02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844-45C3-92D5-926E01E8BD3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844-45C3-92D5-926E01E8BD3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844-45C3-92D5-926E01E8BD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WMV(IDW) + BV</c:v>
                </c:pt>
                <c:pt idx="1">
                  <c:v>BV</c:v>
                </c:pt>
                <c:pt idx="2">
                  <c:v>WMV(IDW)</c:v>
                </c:pt>
                <c:pt idx="3">
                  <c:v>DS</c:v>
                </c:pt>
                <c:pt idx="4">
                  <c:v>BV+DS</c:v>
                </c:pt>
                <c:pt idx="5">
                  <c:v>WMVT</c:v>
                </c:pt>
                <c:pt idx="6">
                  <c:v>WMV(W)</c:v>
                </c:pt>
                <c:pt idx="7">
                  <c:v>WMA</c:v>
                </c:pt>
                <c:pt idx="8">
                  <c:v>GLAD</c:v>
                </c:pt>
                <c:pt idx="9">
                  <c:v>MV</c:v>
                </c:pt>
                <c:pt idx="10">
                  <c:v>MA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8.14</c:v>
                </c:pt>
                <c:pt idx="1">
                  <c:v>5.7</c:v>
                </c:pt>
                <c:pt idx="2">
                  <c:v>2.4</c:v>
                </c:pt>
                <c:pt idx="3">
                  <c:v>5.82</c:v>
                </c:pt>
                <c:pt idx="4">
                  <c:v>5.4</c:v>
                </c:pt>
                <c:pt idx="5">
                  <c:v>0.25</c:v>
                </c:pt>
                <c:pt idx="6">
                  <c:v>0.15</c:v>
                </c:pt>
                <c:pt idx="7">
                  <c:v>0.16</c:v>
                </c:pt>
                <c:pt idx="8">
                  <c:v>5.65</c:v>
                </c:pt>
                <c:pt idx="9">
                  <c:v>0.2</c:v>
                </c:pt>
                <c:pt idx="1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0-4BC0-8713-4184C94B9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Точность агрегации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5418833044482957E-2"/>
          <c:y val="0.1493246782957679"/>
          <c:w val="0.94916233391103411"/>
          <c:h val="0.7672688799353826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0-44A9-84B5-2BBE83EFF68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0-44A9-84B5-2BBE83EFF68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0-44A9-84B5-2BBE83EFF68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0-44A9-84B5-2BBE83EFF68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9B0-44A9-84B5-2BBE83EFF68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9B0-44A9-84B5-2BBE83EFF6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DS</c:v>
                </c:pt>
                <c:pt idx="1">
                  <c:v>WMV</c:v>
                </c:pt>
                <c:pt idx="2">
                  <c:v>GLAD</c:v>
                </c:pt>
                <c:pt idx="3">
                  <c:v>WMA</c:v>
                </c:pt>
                <c:pt idx="4">
                  <c:v>MV</c:v>
                </c:pt>
                <c:pt idx="5">
                  <c:v>MA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90.78</c:v>
                </c:pt>
                <c:pt idx="1">
                  <c:v>90.43</c:v>
                </c:pt>
                <c:pt idx="2">
                  <c:v>90.4</c:v>
                </c:pt>
                <c:pt idx="3">
                  <c:v>90.28</c:v>
                </c:pt>
                <c:pt idx="4">
                  <c:v>90.13</c:v>
                </c:pt>
                <c:pt idx="5">
                  <c:v>84.08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7-46AC-A2AF-CC762794F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(минуты)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работы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C2-422F-B18E-929D5A7CD35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C2-422F-B18E-929D5A7CD3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C2-422F-B18E-929D5A7CD35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C2-422F-B18E-929D5A7CD35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6C2-422F-B18E-929D5A7CD35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6C2-422F-B18E-929D5A7CD3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DS</c:v>
                </c:pt>
                <c:pt idx="1">
                  <c:v>WMV</c:v>
                </c:pt>
                <c:pt idx="2">
                  <c:v>GLAD</c:v>
                </c:pt>
                <c:pt idx="3">
                  <c:v>WMA</c:v>
                </c:pt>
                <c:pt idx="4">
                  <c:v>MV</c:v>
                </c:pt>
                <c:pt idx="5">
                  <c:v>MA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10.029999999999999</c:v>
                </c:pt>
                <c:pt idx="1">
                  <c:v>0.2</c:v>
                </c:pt>
                <c:pt idx="2">
                  <c:v>16.28</c:v>
                </c:pt>
                <c:pt idx="3">
                  <c:v>0.21</c:v>
                </c:pt>
                <c:pt idx="4">
                  <c:v>0.19</c:v>
                </c:pt>
                <c:pt idx="5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0-4BC0-8713-4184C94B9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3C7B79-0FE7-4102-A74F-B89EDBB1A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87F33-59AE-4335-954F-76E271AF8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5CCD-3BEF-406D-A712-8D5DC93D3A86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D73100-C26E-4F1D-B55E-8EEB2C72F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178A1E-39E0-4758-B80C-BA74208BD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96A0-E233-4C88-9DAE-5733B50D1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50EC-5632-41A4-87BD-89EED6E6341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AF76-DAFA-4B26-87DE-FF1F87B90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97C78-1994-4108-8416-946D8E56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F3F9A-7D74-4734-A33F-B83DA8D5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D33D1-24B3-4B32-B01F-6D90382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C9A-C20E-4369-857A-018C4B8B7AFF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8DD6-5538-4CA6-AF92-566DC8EF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24CD4-B22E-457E-B1A0-64C3B87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6DF5-9ED8-490F-BE90-22B002B0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9A4C-0B25-4C62-A99C-2BEBEF6B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DCDFF-4899-41BE-96A7-896C60F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F0CE-8BFD-4752-B99E-8957F9B94981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CB72D-6847-480E-8214-40AF59D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1A123-DE9B-4E71-A413-5EF910F4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8AFC0-D478-4256-A67B-0071B606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3EB2EB-43DA-44CD-90B5-B69C1AF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0A3B8-249C-447F-A486-0CE4311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C63F-9BAD-46B4-8ABC-003597D4CFCC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8DDA7-A2BD-4D10-BF62-EB14DB26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9AA05-DA76-4130-A0D8-FFD4F5A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BD03-234C-4699-8766-D0AB8A9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9EB3C-F100-4387-9DB1-337A30F9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C59A6-1515-4CCA-B70E-979E667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5652-C013-4F6B-8932-CAB7890F1D29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72652-FF35-4E7E-AD9F-54AE5B3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FB3F9-DEFA-4348-ACF9-4488DC02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CDAC-9B30-44EB-BDA1-500635B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59EDE-83A7-4CB0-9B0D-3F4E09AB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2C168-9877-4743-9A89-97C640D7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E414-7924-4975-9E8C-744F2DC59D39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085BA-66DF-415C-8735-E6EBE25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C7EF-FA58-4CB8-A288-FC27FFE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8E8A-4843-41AE-ABC5-952B5B6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625E-A9B5-4B9E-AADC-F66621B0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EB838-8054-422A-B6AA-5617EEBC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49939-4B9F-453D-AC0E-4A6C8FB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8CB-B772-469E-A4F8-38A61972A38E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DF1EDD-7A60-4E7F-995E-506A74BD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63028-B556-45A8-8777-C186B14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CDB45-C956-4FEB-8C42-5B8F2276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C7509-40D4-467C-B93B-FDFFED6F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6AE4D-858C-454E-ADFF-02B4FDB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B6C98-1A54-41B5-9F3E-DF64650F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31D50-1B50-48EC-9DCA-C4F51452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5C1E0-CE76-4D13-B971-F06616A4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F51-4D5C-4175-BAD5-56BCB41D3ED4}" type="datetime1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6247BA-A288-460F-82DD-039C157A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E50F89-7B00-48AB-B21B-AEEBF3B0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CD34D-78F1-40BF-8566-2FC2473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6F2EA-5C4B-4CDC-A954-A70EFFF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C6C-D72C-4198-B53B-4CBF90968606}" type="datetime1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58BB4-4911-472F-A0F8-B2867ED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1EA48-A3EE-4E63-B76F-BB6D84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4474A9-D890-42A3-9802-8E9D8969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2CA4-ED26-4C30-B455-97CA65DC4A52}" type="datetime1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DA2AA7-DBC0-458F-882F-B1A78F8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AED70-B737-4F81-825A-3718F5C1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BD3E-ECDA-45D1-ACFA-5EF7F09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33B48-DE6B-49CC-8CA9-8CD7DF8C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A483E-3850-4739-8146-06F0B9DC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D669A-E0EC-4C44-84A0-B3D309F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D78-5084-4AAC-8C44-2D34E204854D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87F26-C98D-4052-83D6-C4627CF7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254B5-DE7F-414A-8940-02CA508B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3B5CB-9B9C-4B2E-B4A1-F4AD3DAB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6A443-F8B3-4047-803F-331082C6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ABBF4-C7F3-43F8-A930-0DF5330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02CAC-98FD-4E13-9A81-85F823F7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E41-D6CD-4D8B-9733-9B4AD2B1B738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C7656-3D48-43F2-927C-3AB5DAC1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FA7B-ED16-42B7-9C32-DBB4D84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814F0-3491-4DD7-AA37-B1DC6D15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AF771-E2D4-444A-8371-FC6BA8F3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578EA-90F5-4484-AEAD-F31D6107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9D6D-C505-481C-BC7A-3B827B64128C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C81D9-E3D3-4EF1-9861-C33335B74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85CA6-F295-4D2B-BE22-75F51E7C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93%D1%80%D0%B0%D0%BD%D0%B8%D1%86%D0%B0_%D0%A7%D0%B5%D1%80%D0%BD%D0%BE%D0%B2%D0%B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I94-BXVVdP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94-BXVVdPI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94-BXVVdPI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loka.ai/ru?utm_source=yandex&amp;utm_medium=cpc&amp;utm_campaign=Rus_Desk_Requesters-Data-markup_yandex_search|50756973&amp;utm_term=%D0%BA%D1%80%D0%B0%D1%83%D0%B4%D1%81%D0%BE%D1%80%D1%81%D0%B8%D0%BD%D0%B3&amp;utm_content=k50id|0100000020184347960_|cid|50756973|gid|4152965903|aid|8847382039|adp|no|pos|premium1|src|search_none|dvc|desktop|main&amp;yclid=7354334899088940230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94-BXVVdPI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Реализация алгоритмов агрегации оценок исполнителей на краудсорсинговой платформе «Яндекс. Толока» для повышения качества разметки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2D5D-F439-4472-B569-6C1530D072D7}"/>
              </a:ext>
            </a:extLst>
          </p:cNvPr>
          <p:cNvSpPr txBox="1"/>
          <p:nvPr/>
        </p:nvSpPr>
        <p:spPr>
          <a:xfrm>
            <a:off x="1524001" y="4871794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C93E0-1ABB-4ECD-9DF5-01BD9BDFC60F}"/>
              </a:ext>
            </a:extLst>
          </p:cNvPr>
          <p:cNvSpPr txBox="1"/>
          <p:nvPr/>
        </p:nvSpPr>
        <p:spPr>
          <a:xfrm>
            <a:off x="1524001" y="5302681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ПМ-1701</a:t>
            </a:r>
          </a:p>
        </p:txBody>
      </p:sp>
    </p:spTree>
    <p:extLst>
      <p:ext uri="{BB962C8B-B14F-4D97-AF65-F5344CB8AC3E}">
        <p14:creationId xmlns:p14="http://schemas.microsoft.com/office/powerpoint/2010/main" val="9277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57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работников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дали ответ на определённое задание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средняя точность ответов работников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𝑎𝑐𝑐𝑢𝑟𝑎𝑐𝑦</m:t>
                    </m:r>
                    <m:r>
                      <a:rPr lang="ru-R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).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1.</a:t>
                </a:r>
              </a:p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Математическое ожидание вероятности того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как минимум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работников выдадут правильный результат при условии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работники отвечают независимо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≤</m:t>
                          </m:r>
                        </m:e>
                        <m:sup>
                          <m:r>
                            <a:rPr lang="ru-R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574714"/>
              </a:xfrm>
              <a:prstGeom prst="rect">
                <a:avLst/>
              </a:prstGeom>
              <a:blipFill>
                <a:blip r:embed="rId2"/>
                <a:stretch>
                  <a:fillRect l="-891" t="-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7B52C-3B61-4567-9F44-F38C3769F902}"/>
              </a:ext>
            </a:extLst>
          </p:cNvPr>
          <p:cNvSpPr txBox="1"/>
          <p:nvPr/>
        </p:nvSpPr>
        <p:spPr>
          <a:xfrm>
            <a:off x="406400" y="641454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*Неравенство Хёфдинга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365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Тогда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если положить за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 – необходимую точность ответов</a:t>
                </a:r>
                <a:r>
                  <a:rPr lang="en-US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, </a:t>
                </a:r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то</a:t>
                </a:r>
                <a:endParaRPr lang="en-US" sz="2400" b="0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2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Для заданной необходимой точности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и средней точности работников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работников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равное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гарантирует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ожидаемая точность результатов будет 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меньше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ru-R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365426"/>
              </a:xfrm>
              <a:prstGeom prst="rect">
                <a:avLst/>
              </a:prstGeom>
              <a:blipFill>
                <a:blip r:embed="rId2"/>
                <a:stretch>
                  <a:fillRect l="-891" t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949BAB-FA19-4947-A21A-4C354E52211C}"/>
              </a:ext>
            </a:extLst>
          </p:cNvPr>
          <p:cNvSpPr txBox="1"/>
          <p:nvPr/>
        </p:nvSpPr>
        <p:spPr>
          <a:xfrm>
            <a:off x="225245" y="6445318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en-US" sz="1400" dirty="0">
                <a:solidFill>
                  <a:srgbClr val="002060"/>
                </a:solidFill>
              </a:rPr>
              <a:t>Xuan Liu, Meiyu Lu, 2012 </a:t>
            </a:r>
            <a:r>
              <a:rPr lang="ru-RU" sz="1400" dirty="0">
                <a:solidFill>
                  <a:srgbClr val="002060"/>
                </a:solidFill>
              </a:rPr>
              <a:t>«</a:t>
            </a:r>
            <a:r>
              <a:rPr lang="en-US" sz="1400" dirty="0">
                <a:solidFill>
                  <a:srgbClr val="002060"/>
                </a:solidFill>
              </a:rPr>
              <a:t>CDAS: A Crowdsourcing Data Analytics System</a:t>
            </a:r>
            <a:r>
              <a:rPr lang="ru-RU" sz="1400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8929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6515F28A-14EB-4121-969C-A33D238E6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69023"/>
              </p:ext>
            </p:extLst>
          </p:nvPr>
        </p:nvGraphicFramePr>
        <p:xfrm>
          <a:off x="2816286" y="1639019"/>
          <a:ext cx="6025790" cy="395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02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 большинства (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Majority Vote, MV)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31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агрегации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Даны шумные оценки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𝐲</m:t>
                      </m:r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𝒘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ru-R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и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Необходимо найти истинную оценку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=1,…,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ru-RU" sz="2400" b="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Простейший метод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𝑀𝑉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Побеждает ответ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набравший большинство голосов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Все исполнители и объекты считаются одинаковыми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316182"/>
              </a:xfrm>
              <a:prstGeom prst="rect">
                <a:avLst/>
              </a:prstGeom>
              <a:blipFill>
                <a:blip r:embed="rId2"/>
                <a:stretch>
                  <a:fillRect l="-891" t="-989" b="-2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1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115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Большинства (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WMV)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123949" y="1270237"/>
                <a:ext cx="10258425" cy="168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Ответ каждого исполнителя входит в итоговый с некоторым весом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пропорциональным качеству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" y="1270237"/>
                <a:ext cx="10258425" cy="1689309"/>
              </a:xfrm>
              <a:prstGeom prst="rect">
                <a:avLst/>
              </a:prstGeom>
              <a:blipFill>
                <a:blip r:embed="rId2"/>
                <a:stretch>
                  <a:fillRect l="-594" t="-1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D410B9-0B84-4993-86D0-F07732768667}"/>
              </a:ext>
            </a:extLst>
          </p:cNvPr>
          <p:cNvSpPr txBox="1">
            <a:spLocks/>
          </p:cNvSpPr>
          <p:nvPr/>
        </p:nvSpPr>
        <p:spPr>
          <a:xfrm>
            <a:off x="952500" y="2907309"/>
            <a:ext cx="11239500" cy="584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Взвешенное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среднее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(WMA)</a:t>
            </a:r>
            <a:endParaRPr lang="ru-RU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BE77D-5BD9-4B96-BB88-8982BC1EC202}"/>
                  </a:ext>
                </a:extLst>
              </p:cNvPr>
              <p:cNvSpPr txBox="1"/>
              <p:nvPr/>
            </p:nvSpPr>
            <p:spPr>
              <a:xfrm>
                <a:off x="1047748" y="3542547"/>
                <a:ext cx="10258425" cy="280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𝑊𝑀𝐴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m:rPr>
                                      <m:lit/>
                                    </m:rPr>
                                    <a:rPr lang="ru-RU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Взвешенный голос успешных исполнителей 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(WMVT):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𝑊𝑀𝑉𝑇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BE77D-5BD9-4B96-BB88-8982BC1E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8" y="3542547"/>
                <a:ext cx="10258425" cy="2806281"/>
              </a:xfrm>
              <a:prstGeom prst="rect">
                <a:avLst/>
              </a:prstGeom>
              <a:blipFill>
                <a:blip r:embed="rId3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46479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Выбор веса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017408" y="1181100"/>
                <a:ext cx="10258425" cy="597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Точность работника 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(W)</a:t>
                </a:r>
                <a:endParaRPr lang="ru-RU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Логистическая сложность изображения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(DWS)</a:t>
                </a:r>
                <a:endParaRPr lang="ru-RU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#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Индикаторная сложность изображения 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(IDW)</a:t>
                </a:r>
              </a:p>
              <a:p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#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#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#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#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=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𝑤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#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,0.5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=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nary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≤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=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#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=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nary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4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8" y="1181100"/>
                <a:ext cx="10258425" cy="5971186"/>
              </a:xfrm>
              <a:prstGeom prst="rect">
                <a:avLst/>
              </a:prstGeom>
              <a:blipFill>
                <a:blip r:embed="rId2"/>
                <a:stretch>
                  <a:fillRect l="-416" t="-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 Vote 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362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известных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ru-R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-вероятностях предоставления правильного ответа 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доказано*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оптимальным является байесовское голосование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где вероятность класса пропорциональна его правдоподобию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Pr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Даёт значительное улучшение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3620543"/>
              </a:xfrm>
              <a:prstGeom prst="rect">
                <a:avLst/>
              </a:prstGeom>
              <a:blipFill>
                <a:blip r:embed="rId2"/>
                <a:stretch>
                  <a:fillRect l="-891" t="-1178"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BE09ECA-7218-42B2-9DCE-B242095BA36C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en-US" sz="1400" dirty="0">
                <a:solidFill>
                  <a:srgbClr val="002060"/>
                </a:solidFill>
              </a:rPr>
              <a:t>Yudian Zheng, Reynold Cheng, 2015 </a:t>
            </a:r>
            <a:r>
              <a:rPr lang="ru-RU" sz="1400" dirty="0">
                <a:solidFill>
                  <a:srgbClr val="002060"/>
                </a:solidFill>
              </a:rPr>
              <a:t>«</a:t>
            </a:r>
            <a:r>
              <a:rPr lang="en-US" sz="1400" dirty="0">
                <a:solidFill>
                  <a:srgbClr val="002060"/>
                </a:solidFill>
              </a:rPr>
              <a:t>On Optimality of Jury Selection in Crowdsourcing</a:t>
            </a:r>
            <a:r>
              <a:rPr lang="ru-RU" sz="1400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6874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Продвинутые методы агрегации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9991725" cy="2397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Параметризуют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надёжность исполнителей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Параметризуют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объекта –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Позволяют подбирать параметры и находить неизвестные агрегированные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Оценки исполнителей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p>
                    </m:sSubSup>
                    <m:r>
                      <a:rPr lang="ru-RU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являются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случайными переменными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появляются согласно некоторому процессу.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9991725" cy="2397836"/>
              </a:xfrm>
              <a:prstGeom prst="rect">
                <a:avLst/>
              </a:prstGeom>
              <a:blipFill>
                <a:blip r:embed="rId2"/>
                <a:stretch>
                  <a:fillRect l="-549" t="-1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C31C1-536D-4DF9-829E-6FFAF364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27" y="3608115"/>
            <a:ext cx="5798346" cy="2716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AC5EE-4A67-4F1E-8F71-13C9B2C04D2A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6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скрытой оценки*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2B6B1DC-D7D0-4620-A996-01528D98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00" y="2256783"/>
            <a:ext cx="5004200" cy="2344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0EB2B5-6A9F-44B8-8ACD-0DEAFD504461}"/>
                  </a:ext>
                </a:extLst>
              </p:cNvPr>
              <p:cNvSpPr txBox="1"/>
              <p:nvPr/>
            </p:nvSpPr>
            <p:spPr>
              <a:xfrm>
                <a:off x="6257925" y="1546845"/>
                <a:ext cx="5807869" cy="237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Есть условное распределение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согласно которому генерируются оценки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мы наблюдаем</a:t>
                </a: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0EB2B5-6A9F-44B8-8ACD-0DEAFD50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5" y="1546845"/>
                <a:ext cx="5807869" cy="2377702"/>
              </a:xfrm>
              <a:prstGeom prst="rect">
                <a:avLst/>
              </a:prstGeom>
              <a:blipFill>
                <a:blip r:embed="rId3"/>
                <a:stretch>
                  <a:fillRect l="-1681" t="-1795" r="-2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6">
                <a:extLst>
                  <a:ext uri="{FF2B5EF4-FFF2-40B4-BE49-F238E27FC236}">
                    <a16:creationId xmlns:a16="http://schemas.microsoft.com/office/drawing/2014/main" id="{0A91AA41-AE01-4EA8-BA6B-09C69DDA2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99903"/>
                  </p:ext>
                </p:extLst>
              </p:nvPr>
            </p:nvGraphicFramePr>
            <p:xfrm>
              <a:off x="7012383" y="3802036"/>
              <a:ext cx="4298949" cy="1139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2983">
                      <a:extLst>
                        <a:ext uri="{9D8B030D-6E8A-4147-A177-3AD203B41FA5}">
                          <a16:colId xmlns:a16="http://schemas.microsoft.com/office/drawing/2014/main" val="134520421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2785055310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14709153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\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</m:oMath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32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269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6">
                <a:extLst>
                  <a:ext uri="{FF2B5EF4-FFF2-40B4-BE49-F238E27FC236}">
                    <a16:creationId xmlns:a16="http://schemas.microsoft.com/office/drawing/2014/main" id="{0A91AA41-AE01-4EA8-BA6B-09C69DDA2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99903"/>
                  </p:ext>
                </p:extLst>
              </p:nvPr>
            </p:nvGraphicFramePr>
            <p:xfrm>
              <a:off x="7012383" y="3802036"/>
              <a:ext cx="4298949" cy="1139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2983">
                      <a:extLst>
                        <a:ext uri="{9D8B030D-6E8A-4147-A177-3AD203B41FA5}">
                          <a16:colId xmlns:a16="http://schemas.microsoft.com/office/drawing/2014/main" val="134520421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2785055310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1470915346"/>
                        </a:ext>
                      </a:extLst>
                    </a:gridCol>
                  </a:tblGrid>
                  <a:tr h="3977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26" t="-7576" r="-201277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32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6393" r="-1004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851" t="-116393" r="-8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16393" r="-1004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851" t="-216393" r="-8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2698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887BF8-1ACA-42DA-9FF8-1CFD8173BD9A}"/>
                  </a:ext>
                </a:extLst>
              </p:cNvPr>
              <p:cNvSpPr txBox="1"/>
              <p:nvPr/>
            </p:nvSpPr>
            <p:spPr>
              <a:xfrm>
                <a:off x="6480750" y="5042582"/>
                <a:ext cx="5362214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 ∀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887BF8-1ACA-42DA-9FF8-1CFD8173B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50" y="5042582"/>
                <a:ext cx="5362214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EFB4FF8-B8BF-477F-A796-6E7089FCFA81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ru-RU" sz="14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5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246357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скрытой оценки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оптимизация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/>
              <p:nvPr/>
            </p:nvSpPr>
            <p:spPr>
              <a:xfrm>
                <a:off x="1123950" y="2778533"/>
                <a:ext cx="10258425" cy="2135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Допущение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исполнители от всего остального при условии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Максимизируем правдоподобие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𝐲</m:t>
                    </m:r>
                  </m:oMath>
                </a14:m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𝐳</m:t>
                    </m:r>
                  </m:oMath>
                </a14:m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 модели скрытой оценки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sup>
                          </m:sSubSup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∈{1, …, 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2778533"/>
                <a:ext cx="10258425" cy="2135969"/>
              </a:xfrm>
              <a:prstGeom prst="rect">
                <a:avLst/>
              </a:prstGeom>
              <a:blipFill>
                <a:blip r:embed="rId2"/>
                <a:stretch>
                  <a:fillRect l="-832" t="-2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3F26AB-787B-46D8-B2C4-0EEB299CC61B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Яндекс. Толока*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3B3B4-51B9-4EE1-8EEF-2912F6D69C30}"/>
              </a:ext>
            </a:extLst>
          </p:cNvPr>
          <p:cNvSpPr txBox="1"/>
          <p:nvPr/>
        </p:nvSpPr>
        <p:spPr>
          <a:xfrm>
            <a:off x="1123950" y="1514475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Источник размеченных людьми данных для задач машинного обучения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F96DCE-CB99-49B5-90E5-25AC52A2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532684"/>
            <a:ext cx="3240923" cy="1996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FB3CD0-A483-4FE3-AADD-28B39C2423AC}"/>
              </a:ext>
            </a:extLst>
          </p:cNvPr>
          <p:cNvSpPr txBox="1"/>
          <p:nvPr/>
        </p:nvSpPr>
        <p:spPr>
          <a:xfrm>
            <a:off x="993023" y="4707909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Распознавание объектов и выделение областей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D54F9A-8159-43E8-9143-5115E95E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04" y="2532684"/>
            <a:ext cx="3228975" cy="19716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29CE23-948C-45BC-A54A-B2D8B96C5B79}"/>
              </a:ext>
            </a:extLst>
          </p:cNvPr>
          <p:cNvSpPr txBox="1"/>
          <p:nvPr/>
        </p:nvSpPr>
        <p:spPr>
          <a:xfrm>
            <a:off x="4769604" y="470791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Модерация изображений и видео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1A47D3-47DF-45F6-BDF5-7B4B34EC7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760" y="2530879"/>
            <a:ext cx="3200400" cy="2000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1BF703-E2ED-4430-9F62-3D9343A10644}"/>
              </a:ext>
            </a:extLst>
          </p:cNvPr>
          <p:cNvSpPr txBox="1"/>
          <p:nvPr/>
        </p:nvSpPr>
        <p:spPr>
          <a:xfrm>
            <a:off x="8585200" y="4707908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Транскрипция аудио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2554D-CD16-4AC4-B834-0AAFAA868646}"/>
              </a:ext>
            </a:extLst>
          </p:cNvPr>
          <p:cNvSpPr txBox="1"/>
          <p:nvPr/>
        </p:nvSpPr>
        <p:spPr>
          <a:xfrm>
            <a:off x="158600" y="6480303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*Разметка данных для машинного обучения (toloka.ai)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8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/>
              <p:nvPr/>
            </p:nvSpPr>
            <p:spPr>
              <a:xfrm>
                <a:off x="1133475" y="1514475"/>
                <a:ext cx="10258425" cy="4453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максимизировать математическое ожидание логарифма правдоподобия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𝐳</m:t>
                          </m:r>
                        </m:sub>
                      </m:sSub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∈{1, …, 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func>
                                        <m:func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E-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 формуле Байеса для апостериорного распределения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sz="2000" b="1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условии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0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𝐝</m:t>
                    </m:r>
                    <m:r>
                      <a:rPr lang="en-US" sz="20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000" b="1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𝐞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sz="2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𝐲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1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𝐝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𝐞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∝</m:t>
                          </m:r>
                          <m:func>
                            <m:func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3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M-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Максимизируем математическое ожидание 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апостериорного распределения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𝐳</m:t>
                        </m:r>
                      </m:e>
                    </m:acc>
                    <m:r>
                      <a:rPr lang="en-U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sz="20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𝐩</m:t>
                          </m:r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1" i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𝐝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𝐞</m:t>
                          </m:r>
                        </m:e>
                      </m:d>
                      <m:r>
                        <a:rPr lang="en-US" sz="2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argmax</m:t>
                          </m:r>
                        </m:fName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3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𝐳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func>
                                            <m:func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30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⋅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1514475"/>
                <a:ext cx="10258425" cy="4453142"/>
              </a:xfrm>
              <a:prstGeom prst="rect">
                <a:avLst/>
              </a:prstGeom>
              <a:blipFill>
                <a:blip r:embed="rId2"/>
                <a:stretch>
                  <a:fillRect l="-654" t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1AB3D6-848C-4093-A7DB-6DE2261ECEF7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and Skene model (DS)*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5EBA05-26F7-46F5-859F-F8D3C6149D76}"/>
                  </a:ext>
                </a:extLst>
              </p:cNvPr>
              <p:cNvSpPr txBox="1"/>
              <p:nvPr/>
            </p:nvSpPr>
            <p:spPr>
              <a:xfrm>
                <a:off x="966787" y="1566952"/>
                <a:ext cx="10258425" cy="381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в модели скрытой оценки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 длины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𝑍</m:t>
                            </m:r>
                            <m:r>
                              <a:rPr lang="en-US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</m:t>
                            </m:r>
                          </m:e>
                        </m:d>
                      </m:e>
                    </m:func>
                  </m:oMath>
                </a14:m>
                <a:endParaRPr lang="ru-RU" sz="23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10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индивидуальных ошибок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ru-RU" sz="23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sz="2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𝑍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c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Логарифм правдоподобия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∼</m:t>
                      </m:r>
                      <m:sSup>
                        <m:sSup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∏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ru-RU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𝑚𝑎𝑥</m:t>
                      </m:r>
                    </m:oMath>
                  </m:oMathPara>
                </a14:m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5EBA05-26F7-46F5-859F-F8D3C614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566952"/>
                <a:ext cx="10258425" cy="3815788"/>
              </a:xfrm>
              <a:prstGeom prst="rect">
                <a:avLst/>
              </a:prstGeom>
              <a:blipFill>
                <a:blip r:embed="rId2"/>
                <a:stretch>
                  <a:fillRect l="-892" t="-1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4F2D4A-0B68-4450-9B5A-BA9B5EFFB549}"/>
              </a:ext>
            </a:extLst>
          </p:cNvPr>
          <p:cNvSpPr txBox="1"/>
          <p:nvPr/>
        </p:nvSpPr>
        <p:spPr>
          <a:xfrm>
            <a:off x="215719" y="6476096"/>
            <a:ext cx="76995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0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and Skene, 1979 "Maximum Likelihood Estimation of Observer Error-rates using the EM Algorithm"</a:t>
            </a:r>
            <a:endParaRPr lang="ru-RU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7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Skene (DS): EM-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DDCCD-2B02-4BFD-AEF4-601690F66A68}"/>
                  </a:ext>
                </a:extLst>
              </p:cNvPr>
              <p:cNvSpPr txBox="1"/>
              <p:nvPr/>
            </p:nvSpPr>
            <p:spPr>
              <a:xfrm>
                <a:off x="966787" y="1566952"/>
                <a:ext cx="10258425" cy="481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 E-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[</m:t>
                                      </m:r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[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[</m:t>
                                      </m:r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[</m:t>
                                  </m:r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    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 …,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М-шаг</a:t>
                </a:r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аналитическое решение</a:t>
                </a:r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[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=1,…,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en-US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     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 …,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Повторяем шаги 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1-2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до сходимости.</a:t>
                </a:r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DDCCD-2B02-4BFD-AEF4-601690F6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566952"/>
                <a:ext cx="10258425" cy="4810228"/>
              </a:xfrm>
              <a:prstGeom prst="rect">
                <a:avLst/>
              </a:prstGeom>
              <a:blipFill>
                <a:blip r:embed="rId2"/>
                <a:stretch>
                  <a:fillRect l="-892" t="-887" b="-1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6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2672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GLAD: Generative Model of Labels, Abilities and Difficulties*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C8168-C61B-400A-BAFA-635F5F80E486}"/>
                  </a:ext>
                </a:extLst>
              </p:cNvPr>
              <p:cNvSpPr txBox="1"/>
              <p:nvPr/>
            </p:nvSpPr>
            <p:spPr>
              <a:xfrm>
                <a:off x="966787" y="1288110"/>
                <a:ext cx="10258425" cy="498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в модели скрытой оценки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5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сайта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∈[0,∞)</m:t>
                    </m:r>
                  </m:oMath>
                </a14:m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5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Надёжность работника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∈(−∞,+∞)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5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Распределение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Е-шаг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∝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9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9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90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9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≠</m:t>
                                  </m:r>
                                  <m:sSubSup>
                                    <m:sSubSupPr>
                                      <m:ctrlP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e>
                      </m:nary>
                    </m:oMath>
                  </m:oMathPara>
                </a14:m>
                <a:endParaRPr lang="ru-RU" sz="19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М-шаг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US" sz="2400" dirty="0">
                    <a:solidFill>
                      <a:srgbClr val="7030A0"/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argmax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func>
                                <m:func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9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9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𝒘</m:t>
                                  </m:r>
                                  <m: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log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  <m:r>
                                <a:rPr lang="en-US" sz="19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1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C8168-C61B-400A-BAFA-635F5F80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288110"/>
                <a:ext cx="10258425" cy="4981492"/>
              </a:xfrm>
              <a:prstGeom prst="rect">
                <a:avLst/>
              </a:prstGeom>
              <a:blipFill>
                <a:blip r:embed="rId2"/>
                <a:stretch>
                  <a:fillRect l="-654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4C6F4C-9EFC-42F4-9DCC-7148DCA691ED}"/>
              </a:ext>
            </a:extLst>
          </p:cNvPr>
          <p:cNvSpPr txBox="1"/>
          <p:nvPr/>
        </p:nvSpPr>
        <p:spPr>
          <a:xfrm>
            <a:off x="126206" y="6482585"/>
            <a:ext cx="82615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0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Whitehill et al., 2009, "Whose Vote Should Count More: Optimal Integration of Labels from Labelers of Unknown Expertise"</a:t>
            </a:r>
            <a:endParaRPr lang="ru-RU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Результаты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AG2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CDF6503-EAC2-4E42-A9A7-963BE04E6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757379"/>
              </p:ext>
            </p:extLst>
          </p:nvPr>
        </p:nvGraphicFramePr>
        <p:xfrm>
          <a:off x="952499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FCA772A-E430-45DC-967B-A16D7B1BB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14875"/>
              </p:ext>
            </p:extLst>
          </p:nvPr>
        </p:nvGraphicFramePr>
        <p:xfrm>
          <a:off x="6572250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E11F1D-220D-4B7D-8288-B979599F790B}"/>
              </a:ext>
            </a:extLst>
          </p:cNvPr>
          <p:cNvSpPr txBox="1"/>
          <p:nvPr/>
        </p:nvSpPr>
        <p:spPr>
          <a:xfrm>
            <a:off x="36333" y="6324600"/>
            <a:ext cx="1123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rgbClr val="002060"/>
                </a:solidFill>
              </a:rPr>
              <a:t>Алгоритмы</a:t>
            </a:r>
            <a:r>
              <a:rPr lang="en-US" sz="1000" i="1" dirty="0">
                <a:solidFill>
                  <a:srgbClr val="002060"/>
                </a:solidFill>
              </a:rPr>
              <a:t>:</a:t>
            </a:r>
            <a:r>
              <a:rPr lang="ru-RU" sz="1000" i="1" dirty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MA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WMA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взвешенное 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взвешенный 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WMVT</a:t>
            </a:r>
            <a:r>
              <a:rPr lang="ru-RU" sz="1000" dirty="0">
                <a:solidFill>
                  <a:srgbClr val="002060"/>
                </a:solidFill>
              </a:rPr>
              <a:t> – взвешенный голос успешных исполнителей</a:t>
            </a:r>
            <a:r>
              <a:rPr lang="en-US" sz="1000" b="1" dirty="0">
                <a:solidFill>
                  <a:srgbClr val="002060"/>
                </a:solidFill>
              </a:rPr>
              <a:t>, BV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байесовское голосование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DS</a:t>
            </a:r>
            <a:r>
              <a:rPr lang="en-US" sz="1000" dirty="0">
                <a:solidFill>
                  <a:srgbClr val="002060"/>
                </a:solidFill>
              </a:rPr>
              <a:t> – Dawid &amp; Skene, </a:t>
            </a:r>
            <a:r>
              <a:rPr lang="en-US" sz="1000" b="1" dirty="0">
                <a:solidFill>
                  <a:srgbClr val="002060"/>
                </a:solidFill>
              </a:rPr>
              <a:t>GLAD – </a:t>
            </a:r>
            <a:r>
              <a:rPr lang="en-US" sz="1000" dirty="0">
                <a:solidFill>
                  <a:srgbClr val="002060"/>
                </a:solidFill>
              </a:rPr>
              <a:t>Generative model of Labels, Abilities and Difficulties</a:t>
            </a:r>
            <a:endParaRPr lang="ru-RU" sz="1000" dirty="0">
              <a:solidFill>
                <a:srgbClr val="002060"/>
              </a:solidFill>
            </a:endParaRPr>
          </a:p>
          <a:p>
            <a:r>
              <a:rPr lang="ru-RU" sz="1000" i="1" dirty="0">
                <a:solidFill>
                  <a:srgbClr val="002060"/>
                </a:solidFill>
              </a:rPr>
              <a:t>Веса</a:t>
            </a:r>
            <a:r>
              <a:rPr lang="en-US" sz="1000" i="1" dirty="0">
                <a:solidFill>
                  <a:srgbClr val="002060"/>
                </a:solidFill>
              </a:rPr>
              <a:t>:  </a:t>
            </a:r>
            <a:r>
              <a:rPr lang="en-US" sz="1000" b="1" dirty="0">
                <a:solidFill>
                  <a:srgbClr val="002060"/>
                </a:solidFill>
              </a:rPr>
              <a:t>IDW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индикаторная сложность изображения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DWS</a:t>
            </a:r>
            <a:r>
              <a:rPr lang="en-US" sz="1000" dirty="0">
                <a:solidFill>
                  <a:srgbClr val="002060"/>
                </a:solidFill>
              </a:rPr>
              <a:t> –</a:t>
            </a:r>
            <a:r>
              <a:rPr lang="ru-RU" sz="1000" dirty="0">
                <a:solidFill>
                  <a:srgbClr val="002060"/>
                </a:solidFill>
              </a:rPr>
              <a:t> логистическая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ru-RU" sz="1000" dirty="0">
                <a:solidFill>
                  <a:srgbClr val="002060"/>
                </a:solidFill>
              </a:rPr>
              <a:t>функция от сложности изображений.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1D7D9C-61BE-4BE6-86E9-E86AE49B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6" y="5709637"/>
            <a:ext cx="1133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Результаты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</a:t>
            </a:r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CDF6503-EAC2-4E42-A9A7-963BE04E6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399368"/>
              </p:ext>
            </p:extLst>
          </p:nvPr>
        </p:nvGraphicFramePr>
        <p:xfrm>
          <a:off x="952499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FCA772A-E430-45DC-967B-A16D7B1BB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104882"/>
              </p:ext>
            </p:extLst>
          </p:nvPr>
        </p:nvGraphicFramePr>
        <p:xfrm>
          <a:off x="6572250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E31CA8-7FF6-4542-9BAC-E1F1CFCFD3F7}"/>
              </a:ext>
            </a:extLst>
          </p:cNvPr>
          <p:cNvSpPr txBox="1"/>
          <p:nvPr/>
        </p:nvSpPr>
        <p:spPr>
          <a:xfrm>
            <a:off x="36333" y="6387970"/>
            <a:ext cx="1123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rgbClr val="002060"/>
                </a:solidFill>
              </a:rPr>
              <a:t>Алгоритмы</a:t>
            </a:r>
            <a:r>
              <a:rPr lang="en-US" sz="1000" i="1" dirty="0">
                <a:solidFill>
                  <a:srgbClr val="002060"/>
                </a:solidFill>
              </a:rPr>
              <a:t>:</a:t>
            </a:r>
            <a:r>
              <a:rPr lang="ru-RU" sz="1000" i="1" dirty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MA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WMA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взвешенное 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взвешенный 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DS</a:t>
            </a:r>
            <a:r>
              <a:rPr lang="en-US" sz="1000" dirty="0">
                <a:solidFill>
                  <a:srgbClr val="002060"/>
                </a:solidFill>
              </a:rPr>
              <a:t> – Dawid &amp; Skene, </a:t>
            </a:r>
            <a:r>
              <a:rPr lang="en-US" sz="1000" b="1" dirty="0">
                <a:solidFill>
                  <a:srgbClr val="002060"/>
                </a:solidFill>
              </a:rPr>
              <a:t>GLAD – </a:t>
            </a:r>
            <a:r>
              <a:rPr lang="en-US" sz="1000" dirty="0">
                <a:solidFill>
                  <a:srgbClr val="002060"/>
                </a:solidFill>
              </a:rPr>
              <a:t>Generative model of Labels, Abilities and Difficulties</a:t>
            </a:r>
            <a:endParaRPr lang="ru-RU" sz="1000" dirty="0">
              <a:solidFill>
                <a:srgbClr val="00206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B46E85-4532-47EA-B1BC-43DB359D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63" y="5808924"/>
            <a:ext cx="1106721" cy="3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15BD0-6E9B-4610-BCF3-28AC5D851394}"/>
              </a:ext>
            </a:extLst>
          </p:cNvPr>
          <p:cNvSpPr txBox="1"/>
          <p:nvPr/>
        </p:nvSpPr>
        <p:spPr>
          <a:xfrm>
            <a:off x="966787" y="1566952"/>
            <a:ext cx="10258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Реализованы основные методы и алгоритмы агрегации оценок на языке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Python,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именно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 большинства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(MV)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Взвешенное среднее оценок (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WMA)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большинства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(WMV)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успешных исполнителей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(WMVT)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Байесовское голосование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(BV)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&amp; Skene (DS)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Generative Model of Labels, Abilities and Difficulties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GLAD)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Предложены методы вычисления вероятности предоставления верной оценки исполнителем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Зависит от точности работника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Зависит от точности работника и сложности изображения </a:t>
            </a:r>
            <a:r>
              <a:rPr lang="en-US"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(DWS)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Индикаторная сложность изображения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(IDW)</a:t>
            </a:r>
          </a:p>
        </p:txBody>
      </p:sp>
    </p:spTree>
    <p:extLst>
      <p:ext uri="{BB962C8B-B14F-4D97-AF65-F5344CB8AC3E}">
        <p14:creationId xmlns:p14="http://schemas.microsoft.com/office/powerpoint/2010/main" val="151894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Toloka Aggregation Relevance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2(5)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819-8EF0-44F3-BB6A-9C216099E819}"/>
              </a:ext>
            </a:extLst>
          </p:cNvPr>
          <p:cNvSpPr txBox="1"/>
          <p:nvPr/>
        </p:nvSpPr>
        <p:spPr>
          <a:xfrm>
            <a:off x="1123950" y="1514475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Открытые наборы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Позволяют исследовать методы контроля качества в краудсорсинге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E9D9B6-D795-4E7B-9A8B-D39D508E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74" y="2488208"/>
            <a:ext cx="7450976" cy="37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Обозначения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04499-A1F6-4A0D-B367-CC5205BB6ED1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344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Категория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∈{1, 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Объекты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…,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</a:t>
                </a:r>
                <a:r>
                  <a:rPr lang="en-US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Исполнители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…,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{1, …,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исполнители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разметившие объект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04499-A1F6-4A0D-B367-CC5205B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3446072"/>
              </a:xfrm>
              <a:prstGeom prst="rect">
                <a:avLst/>
              </a:prstGeom>
              <a:blipFill>
                <a:blip r:embed="rId2"/>
                <a:stretch>
                  <a:fillRect l="-772" t="-1237" b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983593-E009-4BAC-981F-4FFB706D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794294"/>
            <a:ext cx="2586358" cy="1371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B09F25-F304-44EC-9E55-B2852966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85" y="3445713"/>
            <a:ext cx="1011338" cy="10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 точности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197A1-6ECE-48AF-A563-7878A78B76D1}"/>
              </a:ext>
            </a:extLst>
          </p:cNvPr>
          <p:cNvSpPr txBox="1"/>
          <p:nvPr/>
        </p:nvSpPr>
        <p:spPr>
          <a:xfrm>
            <a:off x="1123950" y="1514475"/>
            <a:ext cx="1025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Точность агрегированных ответов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оцениваемых на основе контрольных заданий – 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голденсетов –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набор заданий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которых </a:t>
            </a:r>
            <a:r>
              <a:rPr lang="ru-RU" sz="24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известен правильный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ответ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93A8A2-8872-4163-9D84-45B852CF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63" y="2714804"/>
            <a:ext cx="6866274" cy="34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C0ED7F-2B75-476B-AEFB-B5A1226B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3060"/>
            <a:ext cx="5936866" cy="34668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5A3542-4579-48EE-B037-54E4C42D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" y="2064463"/>
            <a:ext cx="5936866" cy="3384087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880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7EB32F-3985-41AC-B851-51C2545D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8" y="2156050"/>
            <a:ext cx="5612501" cy="32692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2FE6E8-0631-4FF0-8BA8-D080D8C3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01" y="2156050"/>
            <a:ext cx="5828462" cy="3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9AC0CB50-CB12-4AFC-A615-1B858BC97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550827"/>
              </p:ext>
            </p:extLst>
          </p:nvPr>
        </p:nvGraphicFramePr>
        <p:xfrm>
          <a:off x="493654" y="1968599"/>
          <a:ext cx="5488942" cy="34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8C970469-36EC-4FDB-94B2-A8D7F9D6A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309645"/>
              </p:ext>
            </p:extLst>
          </p:nvPr>
        </p:nvGraphicFramePr>
        <p:xfrm>
          <a:off x="6382716" y="1968599"/>
          <a:ext cx="5363431" cy="34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333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AR2. 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Точность верных ответов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6CA03F-1F98-47C2-AFD5-B095BB6B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" y="1459740"/>
            <a:ext cx="7236918" cy="39385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0D5838-FE7B-4B18-87AC-9212A673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35" y="1640629"/>
            <a:ext cx="3667290" cy="35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7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1156</Words>
  <Application>Microsoft Office PowerPoint</Application>
  <PresentationFormat>Широкоэкранный</PresentationFormat>
  <Paragraphs>243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</vt:lpstr>
      <vt:lpstr>Wingdings</vt:lpstr>
      <vt:lpstr>Тема Office</vt:lpstr>
      <vt:lpstr>Реализация алгоритмов агрегации оценок исполнителей на краудсорсинговой платформе «Яндекс. Толока» для повышения качества разметки данных</vt:lpstr>
      <vt:lpstr>Яндекс. Толока*</vt:lpstr>
      <vt:lpstr>Toloka Aggregation Relevance 2(5)</vt:lpstr>
      <vt:lpstr>Обозначения</vt:lpstr>
      <vt:lpstr>Оценка точности</vt:lpstr>
      <vt:lpstr>AR2</vt:lpstr>
      <vt:lpstr>AR2</vt:lpstr>
      <vt:lpstr>AR2</vt:lpstr>
      <vt:lpstr>AR2. Точность верных ответов</vt:lpstr>
      <vt:lpstr>Ошибка комитета большинства</vt:lpstr>
      <vt:lpstr>Ошибка комитета большинства</vt:lpstr>
      <vt:lpstr>Ошибка комитета большинства</vt:lpstr>
      <vt:lpstr>Голос большинства (Majority Vote, MV)</vt:lpstr>
      <vt:lpstr>Взвешенный Голос Большинства (WMV)</vt:lpstr>
      <vt:lpstr>Выбор веса</vt:lpstr>
      <vt:lpstr>Bayes Vote </vt:lpstr>
      <vt:lpstr>Продвинутые методы агрегации</vt:lpstr>
      <vt:lpstr>Модель скрытой оценки*</vt:lpstr>
      <vt:lpstr>Модель скрытой оценки: оптимизация</vt:lpstr>
      <vt:lpstr>EM алгоритм</vt:lpstr>
      <vt:lpstr>Dawid and Skene model (DS)*</vt:lpstr>
      <vt:lpstr>Dawid Skene (DS): EM-алгоритм</vt:lpstr>
      <vt:lpstr>GLAD: Generative Model of Labels, Abilities and Difficulties*</vt:lpstr>
      <vt:lpstr>Результаты AG2</vt:lpstr>
      <vt:lpstr>Результаты AG5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Широков</dc:creator>
  <cp:lastModifiedBy>Александр Широков</cp:lastModifiedBy>
  <cp:revision>142</cp:revision>
  <dcterms:created xsi:type="dcterms:W3CDTF">2020-07-20T09:29:19Z</dcterms:created>
  <dcterms:modified xsi:type="dcterms:W3CDTF">2020-12-17T18:10:26Z</dcterms:modified>
</cp:coreProperties>
</file>