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73" r:id="rId4"/>
    <p:sldId id="274" r:id="rId5"/>
    <p:sldId id="275" r:id="rId6"/>
    <p:sldId id="276" r:id="rId7"/>
    <p:sldId id="305" r:id="rId8"/>
    <p:sldId id="306" r:id="rId9"/>
    <p:sldId id="279" r:id="rId10"/>
    <p:sldId id="280" r:id="rId11"/>
    <p:sldId id="281" r:id="rId12"/>
    <p:sldId id="285" r:id="rId13"/>
    <p:sldId id="286" r:id="rId14"/>
    <p:sldId id="287" r:id="rId15"/>
    <p:sldId id="303" r:id="rId16"/>
    <p:sldId id="288" r:id="rId17"/>
    <p:sldId id="289" r:id="rId18"/>
    <p:sldId id="291" r:id="rId19"/>
    <p:sldId id="292" r:id="rId20"/>
    <p:sldId id="293" r:id="rId21"/>
    <p:sldId id="295" r:id="rId22"/>
    <p:sldId id="296" r:id="rId23"/>
    <p:sldId id="298" r:id="rId24"/>
    <p:sldId id="299" r:id="rId25"/>
    <p:sldId id="300" r:id="rId26"/>
    <p:sldId id="304" r:id="rId27"/>
    <p:sldId id="272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B5E7"/>
    <a:srgbClr val="03A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6400" autoAdjust="0"/>
  </p:normalViewPr>
  <p:slideViewPr>
    <p:cSldViewPr snapToGrid="0">
      <p:cViewPr varScale="1">
        <p:scale>
          <a:sx n="111" d="100"/>
          <a:sy n="111" d="100"/>
        </p:scale>
        <p:origin x="52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ru-RU" b="1">
                <a:solidFill>
                  <a:srgbClr val="002060"/>
                </a:solidFill>
              </a:rPr>
              <a:t>Распределение классов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AR2</c:v>
                </c:pt>
                <c:pt idx="1">
                  <c:v>GS2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0.42</c:v>
                </c:pt>
                <c:pt idx="1">
                  <c:v>0.57999999999999996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84-4F39-B87A-A717E395051F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AR2</c:v>
                </c:pt>
                <c:pt idx="1">
                  <c:v>GS2</c:v>
                </c:pt>
              </c:strCache>
            </c:strRef>
          </c:cat>
          <c:val>
            <c:numRef>
              <c:f>Лист1!$C$2:$C$3</c:f>
              <c:numCache>
                <c:formatCode>General</c:formatCode>
                <c:ptCount val="2"/>
                <c:pt idx="0">
                  <c:v>0.6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84-4F39-B87A-A717E395051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60377224"/>
        <c:axId val="260379520"/>
      </c:barChart>
      <c:catAx>
        <c:axId val="260377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60379520"/>
        <c:crosses val="autoZero"/>
        <c:auto val="1"/>
        <c:lblAlgn val="ctr"/>
        <c:lblOffset val="100"/>
        <c:noMultiLvlLbl val="0"/>
      </c:catAx>
      <c:valAx>
        <c:axId val="2603795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60377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ru-RU" b="1">
                <a:solidFill>
                  <a:srgbClr val="002060"/>
                </a:solidFill>
              </a:rPr>
              <a:t>Распределение классов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AR5</c:v>
                </c:pt>
                <c:pt idx="1">
                  <c:v>GS5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0.05</c:v>
                </c:pt>
                <c:pt idx="1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A7-4E23-8DE1-37B449A6A7CC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AR5</c:v>
                </c:pt>
                <c:pt idx="1">
                  <c:v>GS5</c:v>
                </c:pt>
              </c:strCache>
            </c:strRef>
          </c:cat>
          <c:val>
            <c:numRef>
              <c:f>Лист1!$C$2:$C$3</c:f>
              <c:numCache>
                <c:formatCode>General</c:formatCode>
                <c:ptCount val="2"/>
                <c:pt idx="0">
                  <c:v>0.01</c:v>
                </c:pt>
                <c:pt idx="1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A7-4E23-8DE1-37B449A6A7CC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AR5</c:v>
                </c:pt>
                <c:pt idx="1">
                  <c:v>GS5</c:v>
                </c:pt>
              </c:strCache>
            </c:strRef>
          </c:cat>
          <c:val>
            <c:numRef>
              <c:f>Лист1!$D$2:$D$3</c:f>
              <c:numCache>
                <c:formatCode>General</c:formatCode>
                <c:ptCount val="2"/>
                <c:pt idx="0">
                  <c:v>0.36</c:v>
                </c:pt>
                <c:pt idx="1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A7-4E23-8DE1-37B449A6A7CC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AR5</c:v>
                </c:pt>
                <c:pt idx="1">
                  <c:v>GS5</c:v>
                </c:pt>
              </c:strCache>
            </c:strRef>
          </c:cat>
          <c:val>
            <c:numRef>
              <c:f>Лист1!$E$2:$E$3</c:f>
              <c:numCache>
                <c:formatCode>General</c:formatCode>
                <c:ptCount val="2"/>
                <c:pt idx="0">
                  <c:v>0.18</c:v>
                </c:pt>
                <c:pt idx="1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A7-4E23-8DE1-37B449A6A7CC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AR5</c:v>
                </c:pt>
                <c:pt idx="1">
                  <c:v>GS5</c:v>
                </c:pt>
              </c:strCache>
            </c:strRef>
          </c:cat>
          <c:val>
            <c:numRef>
              <c:f>Лист1!$F$2:$F$3</c:f>
              <c:numCache>
                <c:formatCode>General</c:formatCode>
                <c:ptCount val="2"/>
                <c:pt idx="0">
                  <c:v>0.39</c:v>
                </c:pt>
                <c:pt idx="1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8A7-4E23-8DE1-37B449A6A7C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60377224"/>
        <c:axId val="260379520"/>
      </c:barChart>
      <c:catAx>
        <c:axId val="260377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60379520"/>
        <c:crosses val="autoZero"/>
        <c:auto val="1"/>
        <c:lblAlgn val="ctr"/>
        <c:lblOffset val="100"/>
        <c:noMultiLvlLbl val="0"/>
      </c:catAx>
      <c:valAx>
        <c:axId val="2603795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60377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AG5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numRef>
              <c:f>Лист1!$A$2:$A$11</c:f>
              <c:numCache>
                <c:formatCode>General</c:formatCode>
                <c:ptCount val="10"/>
                <c:pt idx="0">
                  <c:v>0.5</c:v>
                </c:pt>
                <c:pt idx="1">
                  <c:v>0.55000000000000004</c:v>
                </c:pt>
                <c:pt idx="2">
                  <c:v>0.6</c:v>
                </c:pt>
                <c:pt idx="3">
                  <c:v>0.65</c:v>
                </c:pt>
                <c:pt idx="4">
                  <c:v>0.7</c:v>
                </c:pt>
                <c:pt idx="5">
                  <c:v>0.75</c:v>
                </c:pt>
                <c:pt idx="6">
                  <c:v>0.8</c:v>
                </c:pt>
                <c:pt idx="7">
                  <c:v>0.85</c:v>
                </c:pt>
                <c:pt idx="8">
                  <c:v>0.9</c:v>
                </c:pt>
                <c:pt idx="9">
                  <c:v>0.95</c:v>
                </c:pt>
              </c:numCache>
            </c:num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6</c:v>
                </c:pt>
                <c:pt idx="7">
                  <c:v>8</c:v>
                </c:pt>
                <c:pt idx="8">
                  <c:v>9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76-4575-8068-A0C5163CFC63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AG2</c:v>
                </c:pt>
              </c:strCache>
            </c:strRef>
          </c:tx>
          <c:spPr>
            <a:solidFill>
              <a:schemeClr val="accent3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numRef>
              <c:f>Лист1!$A$2:$A$11</c:f>
              <c:numCache>
                <c:formatCode>General</c:formatCode>
                <c:ptCount val="10"/>
                <c:pt idx="0">
                  <c:v>0.5</c:v>
                </c:pt>
                <c:pt idx="1">
                  <c:v>0.55000000000000004</c:v>
                </c:pt>
                <c:pt idx="2">
                  <c:v>0.6</c:v>
                </c:pt>
                <c:pt idx="3">
                  <c:v>0.65</c:v>
                </c:pt>
                <c:pt idx="4">
                  <c:v>0.7</c:v>
                </c:pt>
                <c:pt idx="5">
                  <c:v>0.75</c:v>
                </c:pt>
                <c:pt idx="6">
                  <c:v>0.8</c:v>
                </c:pt>
                <c:pt idx="7">
                  <c:v>0.85</c:v>
                </c:pt>
                <c:pt idx="8">
                  <c:v>0.9</c:v>
                </c:pt>
                <c:pt idx="9">
                  <c:v>0.95</c:v>
                </c:pt>
              </c:numCache>
            </c:numRef>
          </c:cat>
          <c:val>
            <c:numRef>
              <c:f>Лист1!$C$2:$C$11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11</c:v>
                </c:pt>
                <c:pt idx="3">
                  <c:v>13</c:v>
                </c:pt>
                <c:pt idx="4">
                  <c:v>15</c:v>
                </c:pt>
                <c:pt idx="5">
                  <c:v>17</c:v>
                </c:pt>
                <c:pt idx="6">
                  <c:v>20</c:v>
                </c:pt>
                <c:pt idx="7">
                  <c:v>23</c:v>
                </c:pt>
                <c:pt idx="8">
                  <c:v>28</c:v>
                </c:pt>
                <c:pt idx="9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76-4575-8068-A0C5163CFC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0377224"/>
        <c:axId val="260379520"/>
      </c:barChart>
      <c:catAx>
        <c:axId val="260377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b="1" dirty="0">
                    <a:solidFill>
                      <a:srgbClr val="002060"/>
                    </a:solidFill>
                  </a:rPr>
                  <a:t>Необходимая</a:t>
                </a:r>
                <a:r>
                  <a:rPr lang="ru-RU" b="1" baseline="0" dirty="0">
                    <a:solidFill>
                      <a:srgbClr val="002060"/>
                    </a:solidFill>
                  </a:rPr>
                  <a:t> точность верных ответов (С)</a:t>
                </a:r>
                <a:endParaRPr lang="en-US" b="1" dirty="0">
                  <a:solidFill>
                    <a:srgbClr val="00206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60379520"/>
        <c:crosses val="autoZero"/>
        <c:auto val="1"/>
        <c:lblAlgn val="ctr"/>
        <c:lblOffset val="100"/>
        <c:noMultiLvlLbl val="0"/>
      </c:catAx>
      <c:valAx>
        <c:axId val="260379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b="1" dirty="0">
                    <a:solidFill>
                      <a:srgbClr val="C00000"/>
                    </a:solidFill>
                  </a:rPr>
                  <a:t>Необходимое</a:t>
                </a:r>
                <a:r>
                  <a:rPr lang="ru-RU" b="1" baseline="0" dirty="0">
                    <a:solidFill>
                      <a:srgbClr val="C00000"/>
                    </a:solidFill>
                  </a:rPr>
                  <a:t> количество работников </a:t>
                </a:r>
                <a:r>
                  <a:rPr lang="en-US" b="1" baseline="0" dirty="0">
                    <a:solidFill>
                      <a:srgbClr val="C00000"/>
                    </a:solidFill>
                  </a:rPr>
                  <a:t>(n)</a:t>
                </a:r>
                <a:endParaRPr lang="ru-RU" b="1" dirty="0">
                  <a:solidFill>
                    <a:srgbClr val="C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60377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Точность агрегации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Accuracy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9BB-41F7-98BE-281C76CEBD2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9BB-41F7-98BE-281C76CEBD2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9BB-41F7-98BE-281C76CEBD2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9BB-41F7-98BE-281C76CEBD27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9BB-41F7-98BE-281C76CEBD27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9BB-41F7-98BE-281C76CEBD27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39BB-41F7-98BE-281C76CEBD27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39BB-41F7-98BE-281C76CEBD27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A656-4D50-B72E-7C2A82C2C1EC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A656-4D50-B72E-7C2A82C2C1EC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A656-4D50-B72E-7C2A82C2C1E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Лист1!$A$2:$A$12</c:f>
              <c:strCache>
                <c:ptCount val="11"/>
                <c:pt idx="0">
                  <c:v>WMV(IDW) + BV</c:v>
                </c:pt>
                <c:pt idx="1">
                  <c:v>BV</c:v>
                </c:pt>
                <c:pt idx="2">
                  <c:v>WMV(IDW)</c:v>
                </c:pt>
                <c:pt idx="3">
                  <c:v>DS</c:v>
                </c:pt>
                <c:pt idx="4">
                  <c:v>BV+DS</c:v>
                </c:pt>
                <c:pt idx="5">
                  <c:v>WMVT</c:v>
                </c:pt>
                <c:pt idx="6">
                  <c:v>WMV(W)</c:v>
                </c:pt>
                <c:pt idx="7">
                  <c:v>WMA</c:v>
                </c:pt>
                <c:pt idx="8">
                  <c:v>GLAD</c:v>
                </c:pt>
                <c:pt idx="9">
                  <c:v>MV</c:v>
                </c:pt>
                <c:pt idx="10">
                  <c:v>MA</c:v>
                </c:pt>
              </c:strCache>
            </c:strRef>
          </c:cat>
          <c:val>
            <c:numRef>
              <c:f>Лист1!$B$2:$B$12</c:f>
              <c:numCache>
                <c:formatCode>General</c:formatCode>
                <c:ptCount val="11"/>
                <c:pt idx="0">
                  <c:v>83.14</c:v>
                </c:pt>
                <c:pt idx="1">
                  <c:v>82.49</c:v>
                </c:pt>
                <c:pt idx="2">
                  <c:v>82.46</c:v>
                </c:pt>
                <c:pt idx="3">
                  <c:v>81.06</c:v>
                </c:pt>
                <c:pt idx="4">
                  <c:v>80.959999999999994</c:v>
                </c:pt>
                <c:pt idx="5">
                  <c:v>80.908000000000001</c:v>
                </c:pt>
                <c:pt idx="6">
                  <c:v>80.17</c:v>
                </c:pt>
                <c:pt idx="7">
                  <c:v>80.16</c:v>
                </c:pt>
                <c:pt idx="8">
                  <c:v>78.98</c:v>
                </c:pt>
                <c:pt idx="9">
                  <c:v>77.63</c:v>
                </c:pt>
                <c:pt idx="10">
                  <c:v>76.760000000000005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77-46AC-A2AF-CC762794FE9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66929256"/>
        <c:axId val="666931880"/>
      </c:barChart>
      <c:catAx>
        <c:axId val="666929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6931880"/>
        <c:crosses val="autoZero"/>
        <c:auto val="1"/>
        <c:lblAlgn val="ctr"/>
        <c:lblOffset val="100"/>
        <c:noMultiLvlLbl val="0"/>
      </c:catAx>
      <c:valAx>
        <c:axId val="6669318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66929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Время работы (минуты)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работы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459-4E36-9FB7-8FA4D99CE02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459-4E36-9FB7-8FA4D99CE02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459-4E36-9FB7-8FA4D99CE02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459-4E36-9FB7-8FA4D99CE020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459-4E36-9FB7-8FA4D99CE020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459-4E36-9FB7-8FA4D99CE020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0459-4E36-9FB7-8FA4D99CE020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0459-4E36-9FB7-8FA4D99CE020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4844-45C3-92D5-926E01E8BD37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4844-45C3-92D5-926E01E8BD37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4844-45C3-92D5-926E01E8BD3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Лист1!$A$2:$A$12</c:f>
              <c:strCache>
                <c:ptCount val="11"/>
                <c:pt idx="0">
                  <c:v>WMV(IDW) + BV</c:v>
                </c:pt>
                <c:pt idx="1">
                  <c:v>BV</c:v>
                </c:pt>
                <c:pt idx="2">
                  <c:v>WMV(IDW)</c:v>
                </c:pt>
                <c:pt idx="3">
                  <c:v>DS</c:v>
                </c:pt>
                <c:pt idx="4">
                  <c:v>BV+DS</c:v>
                </c:pt>
                <c:pt idx="5">
                  <c:v>WMVT</c:v>
                </c:pt>
                <c:pt idx="6">
                  <c:v>WMV(W)</c:v>
                </c:pt>
                <c:pt idx="7">
                  <c:v>WMA</c:v>
                </c:pt>
                <c:pt idx="8">
                  <c:v>GLAD</c:v>
                </c:pt>
                <c:pt idx="9">
                  <c:v>MV</c:v>
                </c:pt>
                <c:pt idx="10">
                  <c:v>MA</c:v>
                </c:pt>
              </c:strCache>
            </c:strRef>
          </c:cat>
          <c:val>
            <c:numRef>
              <c:f>Лист1!$B$2:$B$12</c:f>
              <c:numCache>
                <c:formatCode>General</c:formatCode>
                <c:ptCount val="11"/>
                <c:pt idx="0">
                  <c:v>8.14</c:v>
                </c:pt>
                <c:pt idx="1">
                  <c:v>5.7</c:v>
                </c:pt>
                <c:pt idx="2">
                  <c:v>2.4</c:v>
                </c:pt>
                <c:pt idx="3">
                  <c:v>5.82</c:v>
                </c:pt>
                <c:pt idx="4">
                  <c:v>5.4</c:v>
                </c:pt>
                <c:pt idx="5">
                  <c:v>0.25</c:v>
                </c:pt>
                <c:pt idx="6">
                  <c:v>0.15</c:v>
                </c:pt>
                <c:pt idx="7">
                  <c:v>0.16</c:v>
                </c:pt>
                <c:pt idx="8">
                  <c:v>5.65</c:v>
                </c:pt>
                <c:pt idx="9">
                  <c:v>0.2</c:v>
                </c:pt>
                <c:pt idx="10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E0-4BC0-8713-4184C94B9D6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66929256"/>
        <c:axId val="666931880"/>
      </c:barChart>
      <c:catAx>
        <c:axId val="666929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6931880"/>
        <c:crosses val="autoZero"/>
        <c:auto val="1"/>
        <c:lblAlgn val="ctr"/>
        <c:lblOffset val="100"/>
        <c:noMultiLvlLbl val="0"/>
      </c:catAx>
      <c:valAx>
        <c:axId val="6669318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66929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Точность агрегации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2.5418833044482957E-2"/>
          <c:y val="0.1493246782957679"/>
          <c:w val="0.94916233391103411"/>
          <c:h val="0.76726887993538262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Accuracy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9B0-44A9-84B5-2BBE83EFF68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9B0-44A9-84B5-2BBE83EFF68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9B0-44A9-84B5-2BBE83EFF68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9B0-44A9-84B5-2BBE83EFF68D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9B0-44A9-84B5-2BBE83EFF68D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D9B0-44A9-84B5-2BBE83EFF68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Лист1!$A$2:$A$7</c:f>
              <c:strCache>
                <c:ptCount val="6"/>
                <c:pt idx="0">
                  <c:v>DS</c:v>
                </c:pt>
                <c:pt idx="1">
                  <c:v>WMV</c:v>
                </c:pt>
                <c:pt idx="2">
                  <c:v>GLAD</c:v>
                </c:pt>
                <c:pt idx="3">
                  <c:v>WMA</c:v>
                </c:pt>
                <c:pt idx="4">
                  <c:v>MV</c:v>
                </c:pt>
                <c:pt idx="5">
                  <c:v>MA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90.78</c:v>
                </c:pt>
                <c:pt idx="1">
                  <c:v>90.43</c:v>
                </c:pt>
                <c:pt idx="2">
                  <c:v>90.4</c:v>
                </c:pt>
                <c:pt idx="3">
                  <c:v>90.28</c:v>
                </c:pt>
                <c:pt idx="4">
                  <c:v>90.13</c:v>
                </c:pt>
                <c:pt idx="5">
                  <c:v>84.08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77-46AC-A2AF-CC762794FE9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66929256"/>
        <c:axId val="666931880"/>
      </c:barChart>
      <c:catAx>
        <c:axId val="666929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6931880"/>
        <c:crosses val="autoZero"/>
        <c:auto val="1"/>
        <c:lblAlgn val="ctr"/>
        <c:lblOffset val="100"/>
        <c:noMultiLvlLbl val="0"/>
      </c:catAx>
      <c:valAx>
        <c:axId val="6669318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66929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Время работы (минуты)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работы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6C2-422F-B18E-929D5A7CD35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6C2-422F-B18E-929D5A7CD35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6C2-422F-B18E-929D5A7CD351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6C2-422F-B18E-929D5A7CD351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6C2-422F-B18E-929D5A7CD351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B6C2-422F-B18E-929D5A7CD35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Лист1!$A$2:$A$7</c:f>
              <c:strCache>
                <c:ptCount val="6"/>
                <c:pt idx="0">
                  <c:v>DS</c:v>
                </c:pt>
                <c:pt idx="1">
                  <c:v>WMV</c:v>
                </c:pt>
                <c:pt idx="2">
                  <c:v>GLAD</c:v>
                </c:pt>
                <c:pt idx="3">
                  <c:v>WMA</c:v>
                </c:pt>
                <c:pt idx="4">
                  <c:v>MV</c:v>
                </c:pt>
                <c:pt idx="5">
                  <c:v>MA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10.029999999999999</c:v>
                </c:pt>
                <c:pt idx="1">
                  <c:v>0.2</c:v>
                </c:pt>
                <c:pt idx="2">
                  <c:v>16.28</c:v>
                </c:pt>
                <c:pt idx="3">
                  <c:v>0.21</c:v>
                </c:pt>
                <c:pt idx="4">
                  <c:v>0.19</c:v>
                </c:pt>
                <c:pt idx="5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E0-4BC0-8713-4184C94B9D6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66929256"/>
        <c:axId val="666931880"/>
      </c:barChart>
      <c:catAx>
        <c:axId val="666929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6931880"/>
        <c:crosses val="autoZero"/>
        <c:auto val="1"/>
        <c:lblAlgn val="ctr"/>
        <c:lblOffset val="100"/>
        <c:noMultiLvlLbl val="0"/>
      </c:catAx>
      <c:valAx>
        <c:axId val="6669318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66929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B3C7B79-0FE7-4102-A74F-B89EDBB1A2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987F33-59AE-4335-954F-76E271AF80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F5CCD-3BEF-406D-A712-8D5DC93D3A86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ED73100-C26E-4F1D-B55E-8EEB2C72F1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C178A1E-39E0-4758-B80C-BA74208BD4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A96A0-E233-4C88-9DAE-5733B50D17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65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850EC-5632-41A4-87BD-89EED6E6341F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7AF76-DAFA-4B26-87DE-FF1F87B90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831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97C78-1994-4108-8416-946D8E562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0F3F9A-7D74-4734-A33F-B83DA8D54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1D33D1-24B3-4B32-B01F-6D9038236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0C9A-C20E-4369-857A-018C4B8B7AFF}" type="datetime1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5F8DD6-5538-4CA6-AF92-566DC8EF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F24CD4-B22E-457E-B1A0-64C3B875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0B7-DDB5-4A6D-88C9-1DA471BA4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14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DF6DF5-9ED8-490F-BE90-22B002B0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319A4C-0B25-4C62-A99C-2BEBEF6B4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2DCDFF-4899-41BE-96A7-896C60F9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F0CE-8BFD-4752-B99E-8957F9B94981}" type="datetime1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7CB72D-6847-480E-8214-40AF59DD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81A123-DE9B-4E71-A413-5EF910F4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0B7-DDB5-4A6D-88C9-1DA471BA4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01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68AFC0-D478-4256-A67B-0071B606F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3EB2EB-43DA-44CD-90B5-B69C1AF4B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30A3B8-249C-447F-A486-0CE43116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C63F-9BAD-46B4-8ABC-003597D4CFCC}" type="datetime1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78DDA7-A2BD-4D10-BF62-EB14DB265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99AA05-DA76-4130-A0D8-FFD4F5AB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0B7-DDB5-4A6D-88C9-1DA471BA4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85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A7BD03-234C-4699-8766-D0AB8A91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9EB3C-F100-4387-9DB1-337A30F9E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BC59A6-1515-4CCA-B70E-979E6675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5652-C013-4F6B-8932-CAB7890F1D29}" type="datetime1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872652-FF35-4E7E-AD9F-54AE5B39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6FB3F9-DEFA-4348-ACF9-4488DC02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0B7-DDB5-4A6D-88C9-1DA471BA4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71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1CDAC-9B30-44EB-BDA1-500635B8F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E59EDE-83A7-4CB0-9B0D-3F4E09ABC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32C168-9877-4743-9A89-97C640D7B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E414-7924-4975-9E8C-744F2DC59D39}" type="datetime1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D085BA-66DF-415C-8735-E6EBE25E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1EC7EF-FA58-4CB8-A288-FC27FFEF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0B7-DDB5-4A6D-88C9-1DA471BA4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5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DB8E8A-4843-41AE-ABC5-952B5B62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00625E-A9B5-4B9E-AADC-F66621B04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7EB838-8054-422A-B6AA-5617EEBCA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549939-4B9F-453D-AC0E-4A6C8FB2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98CB-B772-469E-A4F8-38A61972A38E}" type="datetime1">
              <a:rPr lang="ru-RU" smtClean="0"/>
              <a:t>15.04.2021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DF1EDD-7A60-4E7F-995E-506A74BDD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463028-B556-45A8-8777-C186B146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0B7-DDB5-4A6D-88C9-1DA471BA4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6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CDB45-C956-4FEB-8C42-5B8F22765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CC7509-40D4-467C-B93B-FDFFED6F0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36AE4D-858C-454E-ADFF-02B4FDB18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CB6C98-1A54-41B5-9F3E-DF64650F1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431D50-1B50-48EC-9DCA-C4F514521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505C1E0-CE76-4D13-B971-F06616A44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2F51-4D5C-4175-BAD5-56BCB41D3ED4}" type="datetime1">
              <a:rPr lang="ru-RU" smtClean="0"/>
              <a:t>15.04.2021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A6247BA-A288-460F-82DD-039C157AC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AE50F89-7B00-48AB-B21B-AEEBF3B01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0B7-DDB5-4A6D-88C9-1DA471BA4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39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CD34D-78F1-40BF-8566-2FC24730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C36F2EA-5C4B-4CDC-A954-A70EFFFC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0C6C-D72C-4198-B53B-4CBF90968606}" type="datetime1">
              <a:rPr lang="ru-RU" smtClean="0"/>
              <a:t>15.04.2021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C58BB4-4911-472F-A0F8-B2867EDF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921EA48-A3EE-4E63-B76F-BB6D84897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0B7-DDB5-4A6D-88C9-1DA471BA4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47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04474A9-D890-42A3-9802-8E9D89692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22CA4-ED26-4C30-B455-97CA65DC4A52}" type="datetime1">
              <a:rPr lang="ru-RU" smtClean="0"/>
              <a:t>15.04.2021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EDA2AA7-DBC0-458F-882F-B1A78F87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FAED70-B737-4F81-825A-3718F5C1C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0B7-DDB5-4A6D-88C9-1DA471BA4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64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3DBD3E-ECDA-45D1-ACFA-5EF7F093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E33B48-DE6B-49CC-8CA9-8CD7DF8C3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4A483E-3850-4739-8146-06F0B9DCA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4D669A-E0EC-4C44-84A0-B3D309F7F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8D78-5084-4AAC-8C44-2D34E204854D}" type="datetime1">
              <a:rPr lang="ru-RU" smtClean="0"/>
              <a:t>15.04.2021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887F26-C98D-4052-83D6-C4627CF7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3254B5-DE7F-414A-8940-02CA508B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0B7-DDB5-4A6D-88C9-1DA471BA4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29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3B5CB-9B9C-4B2E-B4A1-F4AD3DAB9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806A443-F8B3-4047-803F-331082C64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6ABBF4-C7F3-43F8-A930-0DF5330F4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802CAC-98FD-4E13-9A81-85F823F70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CE41-D6CD-4D8B-9733-9B4AD2B1B738}" type="datetime1">
              <a:rPr lang="ru-RU" smtClean="0"/>
              <a:t>15.04.2021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5C7656-3D48-43F2-927C-3AB5DAC1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5FFA7B-ED16-42B7-9C32-DBB4D84E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0B7-DDB5-4A6D-88C9-1DA471BA4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79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814F0-3491-4DD7-AA37-B1DC6D15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1AF771-E2D4-444A-8371-FC6BA8F37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D578EA-90F5-4484-AEAD-F31D61079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99D6D-C505-481C-BC7A-3B827B64128C}" type="datetime1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CC81D9-E3D3-4EF1-9861-C33335B74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F85CA6-F295-4D2B-BE22-75F51E7CF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550B7-DDB5-4A6D-88C9-1DA471BA4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80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eerc.ifmo.ru/wiki/index.php?title=%D0%93%D1%80%D0%B0%D0%BD%D0%B8%D1%86%D0%B0_%D0%A7%D0%B5%D1%80%D0%BD%D0%BE%D0%B2%D0%B0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I94-BXVVdPI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I94-BXVVdPI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94-BXVVdPI" TargetMode="External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oloka.ai/ru?utm_source=yandex&amp;utm_medium=cpc&amp;utm_campaign=Rus_Desk_Requesters-Data-markup_yandex_search|50756973&amp;utm_term=%D0%BA%D1%80%D0%B0%D1%83%D0%B4%D1%81%D0%BE%D1%80%D1%81%D0%B8%D0%BD%D0%B3&amp;utm_content=k50id|0100000020184347960_|cid|50756973|gid|4152965903|aid|8847382039|adp|no|pos|premium1|src|search_none|dvc|desktop|main&amp;yclid=7354334899088940230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94-BXVVdPI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7D5ED"/>
            </a:gs>
            <a:gs pos="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066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ru-RU" sz="3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Использование векторного представления текста для решения задачи определения категории товара.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1E2D5D-F439-4472-B569-6C1530D072D7}"/>
              </a:ext>
            </a:extLst>
          </p:cNvPr>
          <p:cNvSpPr txBox="1"/>
          <p:nvPr/>
        </p:nvSpPr>
        <p:spPr>
          <a:xfrm>
            <a:off x="1524001" y="4871794"/>
            <a:ext cx="29776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rgbClr val="002060"/>
                </a:solidFill>
                <a:latin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4C93E0-1ABB-4ECD-9DF5-01BD9BDFC60F}"/>
              </a:ext>
            </a:extLst>
          </p:cNvPr>
          <p:cNvSpPr txBox="1"/>
          <p:nvPr/>
        </p:nvSpPr>
        <p:spPr>
          <a:xfrm>
            <a:off x="1524001" y="5302681"/>
            <a:ext cx="29776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rgbClr val="002060"/>
                </a:solidFill>
                <a:latin typeface="Segoe UI" panose="020B0502040204020203" pitchFamily="34" charset="0"/>
              </a:rPr>
              <a:t>ПМ-1701</a:t>
            </a:r>
          </a:p>
        </p:txBody>
      </p:sp>
    </p:spTree>
    <p:extLst>
      <p:ext uri="{BB962C8B-B14F-4D97-AF65-F5344CB8AC3E}">
        <p14:creationId xmlns:p14="http://schemas.microsoft.com/office/powerpoint/2010/main" val="92775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533400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ru-RU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Ошибка комитета большинства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501462-2AB0-4247-9C7F-0CE363412A02}"/>
                  </a:ext>
                </a:extLst>
              </p:cNvPr>
              <p:cNvSpPr txBox="1"/>
              <p:nvPr/>
            </p:nvSpPr>
            <p:spPr>
              <a:xfrm>
                <a:off x="1123950" y="1514475"/>
                <a:ext cx="10258425" cy="4574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– количество работников</a:t>
                </a:r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которые дали ответ на определённое задание</a:t>
                </a:r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𝜇</m:t>
                    </m:r>
                  </m:oMath>
                </a14:m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– средняя точность ответов работников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𝑎𝑐𝑐𝑢𝑟𝑎𝑐𝑦</m:t>
                    </m:r>
                    <m:r>
                      <a:rPr lang="ru-RU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).</m:t>
                    </m:r>
                  </m:oMath>
                </a14:m>
                <a:endParaRPr lang="ru-RU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4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 1.</a:t>
                </a:r>
              </a:p>
              <a:p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Математическое ожидание вероятности того</a:t>
                </a:r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что как минимум</a:t>
                </a:r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работников выдадут правильный результат при условии</a:t>
                </a:r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что работники отвечают независимо</a:t>
                </a:r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endParaRPr lang="ru-RU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9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𝑃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b>
                        <m:sup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≤</m:t>
                          </m:r>
                        </m:e>
                        <m:sup>
                          <m:r>
                            <a:rPr lang="ru-R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1−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−2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𝜇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501462-2AB0-4247-9C7F-0CE363412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50" y="1514475"/>
                <a:ext cx="10258425" cy="4574714"/>
              </a:xfrm>
              <a:prstGeom prst="rect">
                <a:avLst/>
              </a:prstGeom>
              <a:blipFill>
                <a:blip r:embed="rId2"/>
                <a:stretch>
                  <a:fillRect l="-891" t="-9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4B7B52C-3B61-4567-9F44-F38C3769F902}"/>
              </a:ext>
            </a:extLst>
          </p:cNvPr>
          <p:cNvSpPr txBox="1"/>
          <p:nvPr/>
        </p:nvSpPr>
        <p:spPr>
          <a:xfrm>
            <a:off x="406400" y="6414541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*Неравенство Хёфдинга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38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533400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ru-RU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Ошибка комитета большинства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501462-2AB0-4247-9C7F-0CE363412A02}"/>
                  </a:ext>
                </a:extLst>
              </p:cNvPr>
              <p:cNvSpPr txBox="1"/>
              <p:nvPr/>
            </p:nvSpPr>
            <p:spPr>
              <a:xfrm>
                <a:off x="1123950" y="1514475"/>
                <a:ext cx="10258425" cy="4365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0" dirty="0">
                    <a:solidFill>
                      <a:srgbClr val="002060"/>
                    </a:solidFill>
                    <a:latin typeface="Cambria Math" panose="02040503050406030204" pitchFamily="18" charset="0"/>
                    <a:cs typeface="Segoe UI" panose="020B0502040204020203" pitchFamily="34" charset="0"/>
                  </a:rPr>
                  <a:t>Тогда</a:t>
                </a:r>
                <a:r>
                  <a:rPr lang="en-US" sz="2400" dirty="0">
                    <a:solidFill>
                      <a:srgbClr val="002060"/>
                    </a:solidFill>
                    <a:latin typeface="Cambria Math" panose="02040503050406030204" pitchFamily="18" charset="0"/>
                    <a:cs typeface="Segoe UI" panose="020B0502040204020203" pitchFamily="34" charset="0"/>
                  </a:rPr>
                  <a:t>, </a:t>
                </a:r>
                <a:r>
                  <a:rPr lang="ru-RU" sz="2400" dirty="0">
                    <a:solidFill>
                      <a:srgbClr val="002060"/>
                    </a:solidFill>
                    <a:latin typeface="Cambria Math" panose="02040503050406030204" pitchFamily="18" charset="0"/>
                    <a:cs typeface="Segoe UI" panose="020B0502040204020203" pitchFamily="34" charset="0"/>
                  </a:rPr>
                  <a:t>если положить за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𝐶</m:t>
                    </m:r>
                  </m:oMath>
                </a14:m>
                <a:r>
                  <a:rPr lang="ru-RU" sz="2400" b="0" dirty="0">
                    <a:solidFill>
                      <a:srgbClr val="002060"/>
                    </a:solidFill>
                    <a:latin typeface="Cambria Math" panose="02040503050406030204" pitchFamily="18" charset="0"/>
                    <a:cs typeface="Segoe UI" panose="020B0502040204020203" pitchFamily="34" charset="0"/>
                  </a:rPr>
                  <a:t> – необходимую точность ответов</a:t>
                </a:r>
                <a:r>
                  <a:rPr lang="en-US" sz="2400" b="0" dirty="0">
                    <a:solidFill>
                      <a:srgbClr val="002060"/>
                    </a:solidFill>
                    <a:latin typeface="Cambria Math" panose="02040503050406030204" pitchFamily="18" charset="0"/>
                    <a:cs typeface="Segoe UI" panose="020B0502040204020203" pitchFamily="34" charset="0"/>
                  </a:rPr>
                  <a:t>, </a:t>
                </a:r>
                <a:r>
                  <a:rPr lang="ru-RU" sz="2400" b="0" dirty="0">
                    <a:solidFill>
                      <a:srgbClr val="002060"/>
                    </a:solidFill>
                    <a:latin typeface="Cambria Math" panose="02040503050406030204" pitchFamily="18" charset="0"/>
                    <a:cs typeface="Segoe UI" panose="020B0502040204020203" pitchFamily="34" charset="0"/>
                  </a:rPr>
                  <a:t>то</a:t>
                </a:r>
                <a:endParaRPr lang="en-US" sz="2400" b="0" dirty="0">
                  <a:solidFill>
                    <a:srgbClr val="002060"/>
                  </a:solidFill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1−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−2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𝜇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≥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𝐶</m:t>
                      </m:r>
                    </m:oMath>
                  </m:oMathPara>
                </a14:m>
                <a:endParaRPr lang="ru-RU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4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 2</a:t>
                </a:r>
                <a:r>
                  <a:rPr lang="en-US" sz="24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*</a:t>
                </a:r>
                <a:r>
                  <a:rPr lang="ru-RU" sz="24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Для заданной необходимой точности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𝐶</m:t>
                    </m:r>
                  </m:oMath>
                </a14:m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и средней точности работников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𝜇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число работников</a:t>
                </a:r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равное</a:t>
                </a:r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endParaRPr lang="ru-RU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10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≥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(1−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𝐶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𝜇</m:t>
                                  </m:r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4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гарантирует</a:t>
                </a:r>
                <a:r>
                  <a:rPr lang="en-US" sz="24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что ожидаемая точность результатов будет </a:t>
                </a:r>
                <a:r>
                  <a:rPr lang="ru-RU" sz="24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не меньше</a:t>
                </a:r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𝐶</m:t>
                    </m:r>
                    <m:r>
                      <a:rPr lang="ru-RU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501462-2AB0-4247-9C7F-0CE363412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50" y="1514475"/>
                <a:ext cx="10258425" cy="4365426"/>
              </a:xfrm>
              <a:prstGeom prst="rect">
                <a:avLst/>
              </a:prstGeom>
              <a:blipFill>
                <a:blip r:embed="rId2"/>
                <a:stretch>
                  <a:fillRect l="-891" t="-1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C949BAB-FA19-4947-A21A-4C354E52211C}"/>
              </a:ext>
            </a:extLst>
          </p:cNvPr>
          <p:cNvSpPr txBox="1"/>
          <p:nvPr/>
        </p:nvSpPr>
        <p:spPr>
          <a:xfrm>
            <a:off x="225245" y="6445318"/>
            <a:ext cx="6094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2060"/>
                </a:solidFill>
              </a:rPr>
              <a:t>*</a:t>
            </a:r>
            <a:r>
              <a:rPr lang="en-US" sz="1400" dirty="0">
                <a:solidFill>
                  <a:srgbClr val="002060"/>
                </a:solidFill>
              </a:rPr>
              <a:t>Xuan Liu, Meiyu Lu, 2012 </a:t>
            </a:r>
            <a:r>
              <a:rPr lang="ru-RU" sz="1400" dirty="0">
                <a:solidFill>
                  <a:srgbClr val="002060"/>
                </a:solidFill>
              </a:rPr>
              <a:t>«</a:t>
            </a:r>
            <a:r>
              <a:rPr lang="en-US" sz="1400" dirty="0">
                <a:solidFill>
                  <a:srgbClr val="002060"/>
                </a:solidFill>
              </a:rPr>
              <a:t>CDAS: A Crowdsourcing Data Analytics System</a:t>
            </a:r>
            <a:r>
              <a:rPr lang="ru-RU" sz="1400" dirty="0">
                <a:solidFill>
                  <a:srgbClr val="002060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789295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533400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ru-RU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Ошибка комитета большинства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6515F28A-14EB-4121-969C-A33D238E69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4769023"/>
              </p:ext>
            </p:extLst>
          </p:nvPr>
        </p:nvGraphicFramePr>
        <p:xfrm>
          <a:off x="2816286" y="1639019"/>
          <a:ext cx="6025790" cy="3950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6029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533400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ru-RU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Голос большинства (</a:t>
            </a:r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Majority Vote, MV)</a:t>
            </a:r>
            <a:endParaRPr lang="ru-RU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AF654B-5DF3-4C0C-B02F-E03105392F68}"/>
                  </a:ext>
                </a:extLst>
              </p:cNvPr>
              <p:cNvSpPr txBox="1"/>
              <p:nvPr/>
            </p:nvSpPr>
            <p:spPr>
              <a:xfrm>
                <a:off x="1123950" y="1514475"/>
                <a:ext cx="10258425" cy="4316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ru-RU" sz="24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Задача агрегации</a:t>
                </a:r>
                <a:r>
                  <a:rPr lang="en-US" sz="24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endParaRPr lang="ru-RU" sz="24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Даны шумные оценки</a:t>
                </a:r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endParaRPr lang="ru-RU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endParaRPr lang="en-US" sz="10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𝐲</m:t>
                      </m:r>
                      <m:r>
                        <a:rPr lang="en-US" sz="24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𝒘</m:t>
                              </m:r>
                            </m:sup>
                          </m:sSubSup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| 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=1,…,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𝐽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r>
                            <a:rPr lang="ru-RU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и 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=1,…,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ru-RU" sz="24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ru-RU" sz="24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Необходимо найти истинную оценку</a:t>
                </a:r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𝐳</m:t>
                    </m:r>
                    <m:r>
                      <a:rPr lang="en-US" sz="24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=1,…,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𝐽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}</m:t>
                    </m:r>
                  </m:oMath>
                </a14:m>
                <a:endParaRPr lang="ru-RU" sz="2400" b="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4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Простейший метод</a:t>
                </a:r>
                <a:r>
                  <a:rPr lang="en-US" sz="24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endParaRPr lang="ru-RU" sz="24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ru-RU" sz="24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𝑀𝑉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=1,…,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𝐾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𝐼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24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Побеждает ответ</a:t>
                </a:r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набравший большинство голосов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Все исполнители и объекты считаются одинаковыми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AF654B-5DF3-4C0C-B02F-E03105392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50" y="1514475"/>
                <a:ext cx="10258425" cy="4316182"/>
              </a:xfrm>
              <a:prstGeom prst="rect">
                <a:avLst/>
              </a:prstGeom>
              <a:blipFill>
                <a:blip r:embed="rId2"/>
                <a:stretch>
                  <a:fillRect l="-891" t="-989" b="-24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213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311500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ru-RU" sz="3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Взвешенный Голос Большинства (</a:t>
            </a:r>
            <a:r>
              <a:rPr lang="en-US" sz="3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WMV)</a:t>
            </a:r>
            <a:endParaRPr lang="ru-RU" sz="3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14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AF654B-5DF3-4C0C-B02F-E03105392F68}"/>
                  </a:ext>
                </a:extLst>
              </p:cNvPr>
              <p:cNvSpPr txBox="1"/>
              <p:nvPr/>
            </p:nvSpPr>
            <p:spPr>
              <a:xfrm>
                <a:off x="1123949" y="1270237"/>
                <a:ext cx="10258425" cy="1689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Ответ каждого исполнителя входит в итоговый с некоторым весом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пропорциональным качеству</a:t>
                </a:r>
                <a:r>
                  <a:rPr lang="en-US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ru-RU" sz="24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𝑊𝑀𝑉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=1,…,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𝐾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⋅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𝐼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24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ru-RU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AF654B-5DF3-4C0C-B02F-E03105392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49" y="1270237"/>
                <a:ext cx="10258425" cy="1689309"/>
              </a:xfrm>
              <a:prstGeom prst="rect">
                <a:avLst/>
              </a:prstGeom>
              <a:blipFill>
                <a:blip r:embed="rId2"/>
                <a:stretch>
                  <a:fillRect l="-594" t="-14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ED410B9-0B84-4993-86D0-F07732768667}"/>
              </a:ext>
            </a:extLst>
          </p:cNvPr>
          <p:cNvSpPr txBox="1">
            <a:spLocks/>
          </p:cNvSpPr>
          <p:nvPr/>
        </p:nvSpPr>
        <p:spPr>
          <a:xfrm>
            <a:off x="952500" y="2907309"/>
            <a:ext cx="11239500" cy="5844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Взвешенное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ru-RU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среднее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(WMA)</a:t>
            </a:r>
            <a:endParaRPr lang="ru-RU" sz="2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4BE77D-5BD9-4B96-BB88-8982BC1EC202}"/>
                  </a:ext>
                </a:extLst>
              </p:cNvPr>
              <p:cNvSpPr txBox="1"/>
              <p:nvPr/>
            </p:nvSpPr>
            <p:spPr>
              <a:xfrm>
                <a:off x="1047748" y="3542547"/>
                <a:ext cx="10258425" cy="2806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ru-RU" sz="24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𝑊𝑀𝐴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=1,…,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𝐾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⋅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𝑤</m:t>
                                      </m:r>
                                    </m:sup>
                                  </m:sSubSup>
                                  <m:r>
                                    <m:rPr>
                                      <m:lit/>
                                    </m:rPr>
                                    <a:rPr lang="ru-RU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</m:nary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|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4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Взвешенный голос успешных исполнителей </a:t>
                </a:r>
                <a:r>
                  <a:rPr lang="en-US" sz="24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(WMVT):</a:t>
                </a:r>
                <a:endParaRPr lang="ru-RU" sz="24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8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ru-RU" sz="24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𝑊𝑀𝑉𝑇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=1,…,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𝐾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⋅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=</m:t>
                                  </m:r>
                                  <m:sSubSup>
                                    <m:sSubSupPr>
                                      <m:ctrlPr>
                                        <a:rPr lang="en-US" sz="240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𝑤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⋅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𝐼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ru-RU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4BE77D-5BD9-4B96-BB88-8982BC1EC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48" y="3542547"/>
                <a:ext cx="10258425" cy="2806281"/>
              </a:xfrm>
              <a:prstGeom prst="rect">
                <a:avLst/>
              </a:prstGeom>
              <a:blipFill>
                <a:blip r:embed="rId3"/>
                <a:stretch>
                  <a:fillRect l="-9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501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246479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ru-RU" sz="3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Выбор веса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AF654B-5DF3-4C0C-B02F-E03105392F68}"/>
                  </a:ext>
                </a:extLst>
              </p:cNvPr>
              <p:cNvSpPr txBox="1"/>
              <p:nvPr/>
            </p:nvSpPr>
            <p:spPr>
              <a:xfrm>
                <a:off x="1017408" y="1181100"/>
                <a:ext cx="10258425" cy="5971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ru-RU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Точность работника </a:t>
                </a:r>
                <a:r>
                  <a:rPr lang="en-US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(W)</a:t>
                </a:r>
                <a:endParaRPr lang="ru-RU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#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𝐼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#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ru-RU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Логистическая сложность изображения</a:t>
                </a:r>
                <a:r>
                  <a:rPr lang="en-US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(DWS)</a:t>
                </a:r>
                <a:endParaRPr lang="ru-RU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#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#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=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002060"/>
                  </a:solidFill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ru-RU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Индикаторная сложность изображения </a:t>
                </a:r>
                <a:r>
                  <a:rPr lang="en-US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(IDW)</a:t>
                </a:r>
              </a:p>
              <a:p>
                <a:endParaRPr lang="en-US" dirty="0">
                  <a:solidFill>
                    <a:srgbClr val="002060"/>
                  </a:solidFill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𝑖𝑑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#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=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𝑤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#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#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𝐼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=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#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≥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eqArrPr>
                                    <m:e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max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#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𝐼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(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b="1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1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  <m:t>𝒛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1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  <m:t>𝒋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=</m:t>
                                                  </m:r>
                                                  <m:sSubSup>
                                                    <m:sSubSupPr>
                                                      <m:ctrlPr>
                                                        <a:rPr lang="en-US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  <m:t>𝑤</m:t>
                                                      </m:r>
                                                    </m:sup>
                                                  </m:sSub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)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#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  <m:t>𝐽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  <m:t>𝑤</m:t>
                                                      </m:r>
                                                    </m:sub>
                                                  </m:sSub>
                                                </m:den>
                                              </m:f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,0.5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, 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𝐼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nary>
                                                <m:naryPr>
                                                  <m:chr m:val="∑"/>
                                                  <m:supHide m:val="on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𝑤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∈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  <m:t>𝑊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  <m:sup/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𝐼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  <m:t>𝑦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  <m:t>=</m:t>
                                                      </m:r>
                                                      <m:sSubSup>
                                                        <m:sSubSupPr>
                                                          <m:ctrlPr>
                                                            <a:rPr lang="en-US" i="1">
                                                              <a:solidFill>
                                                                <a:srgbClr val="C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Segoe UI" panose="020B0502040204020203" pitchFamily="34" charset="0"/>
                                                            </a:rPr>
                                                          </m:ctrlPr>
                                                        </m:sSubSup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solidFill>
                                                                <a:srgbClr val="C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Segoe UI" panose="020B0502040204020203" pitchFamily="34" charset="0"/>
                                                            </a:rPr>
                                                            <m:t>𝑦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solidFill>
                                                                <a:srgbClr val="C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Segoe UI" panose="020B0502040204020203" pitchFamily="34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  <m:sup>
                                                          <m:r>
                                                            <a:rPr lang="en-US" i="1">
                                                              <a:solidFill>
                                                                <a:srgbClr val="C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Segoe UI" panose="020B0502040204020203" pitchFamily="34" charset="0"/>
                                                            </a:rPr>
                                                            <m:t>𝑤</m:t>
                                                          </m:r>
                                                        </m:sup>
                                                      </m:sSubSup>
                                                    </m:e>
                                                  </m:d>
                                                </m:e>
                                              </m:nary>
                                            </m:num>
                                            <m:den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  <m:t>𝑊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den>
                                          </m:f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≤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#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𝐼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𝒋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=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𝑤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#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𝑤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⋅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nary>
                                                <m:naryPr>
                                                  <m:chr m:val="∑"/>
                                                  <m:supHide m:val="on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𝑤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∈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  <m:t>𝑊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  <m:sup/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𝐼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  <m:t>𝑦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  <m:t>=</m:t>
                                                      </m:r>
                                                      <m:sSubSup>
                                                        <m:sSubSupPr>
                                                          <m:ctrlPr>
                                                            <a:rPr lang="en-US" i="1">
                                                              <a:solidFill>
                                                                <a:srgbClr val="C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Segoe UI" panose="020B0502040204020203" pitchFamily="34" charset="0"/>
                                                            </a:rPr>
                                                          </m:ctrlPr>
                                                        </m:sSubSup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solidFill>
                                                                <a:srgbClr val="C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Segoe UI" panose="020B0502040204020203" pitchFamily="34" charset="0"/>
                                                            </a:rPr>
                                                            <m:t>𝑦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solidFill>
                                                                <a:srgbClr val="C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Segoe UI" panose="020B0502040204020203" pitchFamily="34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  <m:sup>
                                                          <m:r>
                                                            <a:rPr lang="en-US" i="1">
                                                              <a:solidFill>
                                                                <a:srgbClr val="C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Segoe UI" panose="020B0502040204020203" pitchFamily="34" charset="0"/>
                                                            </a:rPr>
                                                            <m:t>𝑤</m:t>
                                                          </m:r>
                                                        </m:sup>
                                                      </m:sSubSup>
                                                    </m:e>
                                                  </m:d>
                                                </m:e>
                                              </m:nary>
                                            </m:num>
                                            <m:den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  <m:t>𝑊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d>
                                    </m:e>
                                  </m:eqAr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ru-RU" dirty="0">
                  <a:solidFill>
                    <a:srgbClr val="002060"/>
                  </a:solidFill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endParaRPr lang="ru-RU" sz="240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endParaRPr lang="en-US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AF654B-5DF3-4C0C-B02F-E03105392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408" y="1181100"/>
                <a:ext cx="10258425" cy="5971186"/>
              </a:xfrm>
              <a:prstGeom prst="rect">
                <a:avLst/>
              </a:prstGeom>
              <a:blipFill>
                <a:blip r:embed="rId2"/>
                <a:stretch>
                  <a:fillRect l="-416" t="-5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692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533400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Bayes Vote </a:t>
            </a:r>
            <a:endParaRPr lang="ru-RU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16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B331B1-5947-43C9-97B7-9459D6453B48}"/>
                  </a:ext>
                </a:extLst>
              </p:cNvPr>
              <p:cNvSpPr txBox="1"/>
              <p:nvPr/>
            </p:nvSpPr>
            <p:spPr>
              <a:xfrm>
                <a:off x="1123950" y="1514475"/>
                <a:ext cx="10258425" cy="3620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При известных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sub>
                    </m:sSub>
                    <m:r>
                      <a:rPr lang="ru-RU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-вероятностях предоставления правильного ответа </a:t>
                </a:r>
                <a:r>
                  <a:rPr lang="ru-RU" sz="24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доказано*</a:t>
                </a:r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что оптимальным является байесовское голосование</a:t>
                </a:r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где вероятность класса пропорциональна его правдоподобию</a:t>
                </a:r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endParaRPr lang="ru-RU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10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Pr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⁡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∝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𝐼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𝐾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𝐼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≠</m:t>
                              </m:r>
                              <m:sSubSup>
                                <m:sSubSupPr>
                                  <m:ctrlPr>
                                    <a:rPr lang="en-US" sz="24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ru-RU" sz="24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𝐵𝑉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=1,…,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𝐾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Pr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⁡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10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Даёт значительное улучшение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B331B1-5947-43C9-97B7-9459D6453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50" y="1514475"/>
                <a:ext cx="10258425" cy="3620543"/>
              </a:xfrm>
              <a:prstGeom prst="rect">
                <a:avLst/>
              </a:prstGeom>
              <a:blipFill>
                <a:blip r:embed="rId2"/>
                <a:stretch>
                  <a:fillRect l="-891" t="-1178" b="-30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BE09ECA-7218-42B2-9DCE-B242095BA36C}"/>
              </a:ext>
            </a:extLst>
          </p:cNvPr>
          <p:cNvSpPr txBox="1"/>
          <p:nvPr/>
        </p:nvSpPr>
        <p:spPr>
          <a:xfrm>
            <a:off x="225245" y="6445318"/>
            <a:ext cx="6704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2060"/>
                </a:solidFill>
              </a:rPr>
              <a:t>*</a:t>
            </a:r>
            <a:r>
              <a:rPr lang="en-US" sz="1400" dirty="0">
                <a:solidFill>
                  <a:srgbClr val="002060"/>
                </a:solidFill>
              </a:rPr>
              <a:t>Yudian Zheng, Reynold Cheng, 2015 </a:t>
            </a:r>
            <a:r>
              <a:rPr lang="ru-RU" sz="1400" dirty="0">
                <a:solidFill>
                  <a:srgbClr val="002060"/>
                </a:solidFill>
              </a:rPr>
              <a:t>«</a:t>
            </a:r>
            <a:r>
              <a:rPr lang="en-US" sz="1400" dirty="0">
                <a:solidFill>
                  <a:srgbClr val="002060"/>
                </a:solidFill>
              </a:rPr>
              <a:t>On Optimality of Jury Selection in Crowdsourcing</a:t>
            </a:r>
            <a:r>
              <a:rPr lang="ru-RU" sz="1400" dirty="0">
                <a:solidFill>
                  <a:srgbClr val="002060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068745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533400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ru-RU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Продвинутые методы агрегации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17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B331B1-5947-43C9-97B7-9459D6453B48}"/>
                  </a:ext>
                </a:extLst>
              </p:cNvPr>
              <p:cNvSpPr txBox="1"/>
              <p:nvPr/>
            </p:nvSpPr>
            <p:spPr>
              <a:xfrm>
                <a:off x="1123950" y="1514475"/>
                <a:ext cx="9991725" cy="2397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Параметризуют </a:t>
                </a:r>
                <a:r>
                  <a:rPr lang="ru-RU" sz="20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надёжность исполнителей</a:t>
                </a:r>
                <a:r>
                  <a:rPr lang="en-US" sz="20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- </a:t>
                </a:r>
                <a:r>
                  <a:rPr lang="ru-RU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параметр</a:t>
                </a:r>
                <a:r>
                  <a:rPr lang="ru-RU" sz="20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7030A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Параметризуют </a:t>
                </a:r>
                <a:r>
                  <a:rPr lang="ru-RU" sz="20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сложность объекта – </a:t>
                </a:r>
                <a:r>
                  <a:rPr lang="ru-RU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параметр</a:t>
                </a:r>
                <a:r>
                  <a:rPr lang="en-US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endParaRPr lang="ru-RU" sz="20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Позволяют подбирать параметры и находить неизвестные агрегированные оценки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𝒛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Оценки исполнителей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sup>
                    </m:sSubSup>
                    <m:r>
                      <a:rPr lang="ru-RU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ru-RU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являются </a:t>
                </a:r>
                <a:r>
                  <a:rPr lang="ru-RU" sz="20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случайными переменными</a:t>
                </a:r>
                <a:r>
                  <a:rPr lang="en-US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которые появляются согласно некоторому процессу.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ru-RU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B331B1-5947-43C9-97B7-9459D6453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50" y="1514475"/>
                <a:ext cx="9991725" cy="2397836"/>
              </a:xfrm>
              <a:prstGeom prst="rect">
                <a:avLst/>
              </a:prstGeom>
              <a:blipFill>
                <a:blip r:embed="rId2"/>
                <a:stretch>
                  <a:fillRect l="-549" t="-10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76C31C1-536D-4DF9-829E-6FFAF364E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827" y="3608115"/>
            <a:ext cx="5798346" cy="27164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6AC5EE-4A67-4F1E-8F71-13C9B2C04D2A}"/>
              </a:ext>
            </a:extLst>
          </p:cNvPr>
          <p:cNvSpPr txBox="1"/>
          <p:nvPr/>
        </p:nvSpPr>
        <p:spPr>
          <a:xfrm>
            <a:off x="225245" y="6445318"/>
            <a:ext cx="6704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Яндекс. Толока </a:t>
            </a:r>
            <a:endParaRPr lang="ru-RU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264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533400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ru-RU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Модель скрытой оценки*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18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2B6B1DC-D7D0-4620-A996-01528D985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00" y="2256783"/>
            <a:ext cx="5004200" cy="23444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0EB2B5-6A9F-44B8-8ACD-0DEAFD504461}"/>
                  </a:ext>
                </a:extLst>
              </p:cNvPr>
              <p:cNvSpPr txBox="1"/>
              <p:nvPr/>
            </p:nvSpPr>
            <p:spPr>
              <a:xfrm>
                <a:off x="6257925" y="1546845"/>
                <a:ext cx="5807869" cy="2377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Есть условное распределение</a:t>
                </a:r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согласно которому генерируются оценки</a:t>
                </a:r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которые мы наблюдаем</a:t>
                </a:r>
                <a:endParaRPr lang="en-US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𝑐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endChr m:val="|"/>
                              <m:ctrl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𝑐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)=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0EB2B5-6A9F-44B8-8ACD-0DEAFD504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925" y="1546845"/>
                <a:ext cx="5807869" cy="2377702"/>
              </a:xfrm>
              <a:prstGeom prst="rect">
                <a:avLst/>
              </a:prstGeom>
              <a:blipFill>
                <a:blip r:embed="rId3"/>
                <a:stretch>
                  <a:fillRect l="-1681" t="-1795" r="-23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6">
                <a:extLst>
                  <a:ext uri="{FF2B5EF4-FFF2-40B4-BE49-F238E27FC236}">
                    <a16:creationId xmlns:a16="http://schemas.microsoft.com/office/drawing/2014/main" id="{0A91AA41-AE01-4EA8-BA6B-09C69DDA24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999903"/>
                  </p:ext>
                </p:extLst>
              </p:nvPr>
            </p:nvGraphicFramePr>
            <p:xfrm>
              <a:off x="7012383" y="3802036"/>
              <a:ext cx="4298949" cy="113938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32983">
                      <a:extLst>
                        <a:ext uri="{9D8B030D-6E8A-4147-A177-3AD203B41FA5}">
                          <a16:colId xmlns:a16="http://schemas.microsoft.com/office/drawing/2014/main" val="134520421"/>
                        </a:ext>
                      </a:extLst>
                    </a:gridCol>
                    <a:gridCol w="1432983">
                      <a:extLst>
                        <a:ext uri="{9D8B030D-6E8A-4147-A177-3AD203B41FA5}">
                          <a16:colId xmlns:a16="http://schemas.microsoft.com/office/drawing/2014/main" val="2785055310"/>
                        </a:ext>
                      </a:extLst>
                    </a:gridCol>
                    <a:gridCol w="1432983">
                      <a:extLst>
                        <a:ext uri="{9D8B030D-6E8A-4147-A177-3AD203B41FA5}">
                          <a16:colId xmlns:a16="http://schemas.microsoft.com/office/drawing/2014/main" val="14709153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b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\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sup>
                              </m:sSubSup>
                            </m:oMath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8326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831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2698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6">
                <a:extLst>
                  <a:ext uri="{FF2B5EF4-FFF2-40B4-BE49-F238E27FC236}">
                    <a16:creationId xmlns:a16="http://schemas.microsoft.com/office/drawing/2014/main" id="{0A91AA41-AE01-4EA8-BA6B-09C69DDA24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999903"/>
                  </p:ext>
                </p:extLst>
              </p:nvPr>
            </p:nvGraphicFramePr>
            <p:xfrm>
              <a:off x="7012383" y="3802036"/>
              <a:ext cx="4298949" cy="113938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32983">
                      <a:extLst>
                        <a:ext uri="{9D8B030D-6E8A-4147-A177-3AD203B41FA5}">
                          <a16:colId xmlns:a16="http://schemas.microsoft.com/office/drawing/2014/main" val="134520421"/>
                        </a:ext>
                      </a:extLst>
                    </a:gridCol>
                    <a:gridCol w="1432983">
                      <a:extLst>
                        <a:ext uri="{9D8B030D-6E8A-4147-A177-3AD203B41FA5}">
                          <a16:colId xmlns:a16="http://schemas.microsoft.com/office/drawing/2014/main" val="2785055310"/>
                        </a:ext>
                      </a:extLst>
                    </a:gridCol>
                    <a:gridCol w="1432983">
                      <a:extLst>
                        <a:ext uri="{9D8B030D-6E8A-4147-A177-3AD203B41FA5}">
                          <a16:colId xmlns:a16="http://schemas.microsoft.com/office/drawing/2014/main" val="1470915346"/>
                        </a:ext>
                      </a:extLst>
                    </a:gridCol>
                  </a:tblGrid>
                  <a:tr h="39770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26" t="-7576" r="-201277" b="-2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8326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16393" r="-10042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0851" t="-116393" r="-851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831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16393" r="-10042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0851" t="-216393" r="-851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2698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887BF8-1ACA-42DA-9FF8-1CFD8173BD9A}"/>
                  </a:ext>
                </a:extLst>
              </p:cNvPr>
              <p:cNvSpPr txBox="1"/>
              <p:nvPr/>
            </p:nvSpPr>
            <p:spPr>
              <a:xfrm>
                <a:off x="6480750" y="5042582"/>
                <a:ext cx="5362214" cy="1169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𝑐𝑘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 ∀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𝑐</m:t>
                          </m:r>
                        </m:e>
                      </m:nary>
                    </m:oMath>
                  </m:oMathPara>
                </a14:m>
                <a:endParaRPr lang="ru-RU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887BF8-1ACA-42DA-9FF8-1CFD8173B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750" y="5042582"/>
                <a:ext cx="5362214" cy="11698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EFB4FF8-B8BF-477F-A796-6E7089FCFA81}"/>
              </a:ext>
            </a:extLst>
          </p:cNvPr>
          <p:cNvSpPr txBox="1"/>
          <p:nvPr/>
        </p:nvSpPr>
        <p:spPr>
          <a:xfrm>
            <a:off x="225245" y="6445318"/>
            <a:ext cx="6704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2060"/>
                </a:solidFill>
              </a:rPr>
              <a:t>*</a:t>
            </a:r>
            <a:r>
              <a:rPr lang="ru-RU" sz="1400" dirty="0">
                <a:solidFill>
                  <a:srgbClr val="00206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Яндекс. Толока </a:t>
            </a:r>
            <a:endParaRPr lang="ru-RU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753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1246357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ru-RU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Модель скрытой оценки</a:t>
            </a:r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ru-RU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оптимизация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19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9104A7-F853-49E1-AC45-F7E3B3C99871}"/>
                  </a:ext>
                </a:extLst>
              </p:cNvPr>
              <p:cNvSpPr txBox="1"/>
              <p:nvPr/>
            </p:nvSpPr>
            <p:spPr>
              <a:xfrm>
                <a:off x="1123950" y="2778533"/>
                <a:ext cx="10258425" cy="2135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3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Допущение</a:t>
                </a:r>
                <a:r>
                  <a:rPr lang="en-US" sz="23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r>
                  <a:rPr lang="ru-RU" sz="23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3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sz="23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23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  <m:sup>
                        <m:r>
                          <a:rPr lang="en-US" sz="23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en-US" sz="23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- </a:t>
                </a:r>
                <a:r>
                  <a:rPr lang="ru-RU" sz="23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исполнители от всего остального при условии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sz="23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23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  <m:r>
                      <a:rPr lang="en-US" sz="23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23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3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23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  <m:r>
                      <a:rPr lang="en-US" sz="23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23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3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  <m:sub>
                        <m:r>
                          <a:rPr lang="en-US" sz="23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sub>
                    </m:sSub>
                  </m:oMath>
                </a14:m>
                <a:endParaRPr lang="ru-RU" sz="23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3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3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Максимизируем правдоподобие </a:t>
                </a:r>
                <a14:m>
                  <m:oMath xmlns:m="http://schemas.openxmlformats.org/officeDocument/2006/math">
                    <m:r>
                      <a:rPr lang="en-US" sz="23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𝐲</m:t>
                    </m:r>
                  </m:oMath>
                </a14:m>
                <a:r>
                  <a:rPr lang="ru-RU" sz="23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3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и</a:t>
                </a:r>
                <a:r>
                  <a:rPr lang="ru-RU" sz="23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𝐳</m:t>
                    </m:r>
                  </m:oMath>
                </a14:m>
                <a:r>
                  <a:rPr lang="ru-RU" sz="23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3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 модели скрытой оценки</a:t>
                </a:r>
                <a:r>
                  <a:rPr lang="en-US" sz="23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𝐿</m:t>
                      </m:r>
                      <m:d>
                        <m:dPr>
                          <m:ctrlPr>
                            <a:rPr lang="en-US" sz="23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3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3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sz="2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300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3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}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𝐽</m:t>
                              </m:r>
                            </m:sup>
                          </m:sSubSup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3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sz="2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b="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300" b="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3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}</m:t>
                              </m:r>
                            </m:e>
                            <m:sub>
                              <m:r>
                                <a:rPr lang="en-US" sz="23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  <m:r>
                                <a:rPr lang="en-US" sz="23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3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𝐽</m:t>
                              </m:r>
                            </m:sup>
                          </m:sSubSup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3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sz="23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sz="23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}</m:t>
                              </m:r>
                            </m:e>
                            <m:sub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𝑊</m:t>
                              </m:r>
                            </m:sup>
                          </m:sSubSup>
                        </m:e>
                      </m:d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∈</m:t>
                          </m:r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𝐽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∈{1, …, 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𝐾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}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3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3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3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3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23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3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|</m:t>
                                      </m:r>
                                      <m:r>
                                        <a:rPr lang="en-US" sz="23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⋅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unc>
                            <m:funcPr>
                              <m:ctrl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3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3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3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3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𝑤</m:t>
                                      </m:r>
                                    </m:sup>
                                  </m:sSubSup>
                                  <m:r>
                                    <a:rPr lang="en-US" sz="23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3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3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3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3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3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3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ru-RU" sz="2300" i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9104A7-F853-49E1-AC45-F7E3B3C99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50" y="2778533"/>
                <a:ext cx="10258425" cy="2135969"/>
              </a:xfrm>
              <a:prstGeom prst="rect">
                <a:avLst/>
              </a:prstGeom>
              <a:blipFill>
                <a:blip r:embed="rId2"/>
                <a:stretch>
                  <a:fillRect l="-832" t="-2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53F26AB-787B-46D8-B2C4-0EEB299CC61B}"/>
              </a:ext>
            </a:extLst>
          </p:cNvPr>
          <p:cNvSpPr txBox="1"/>
          <p:nvPr/>
        </p:nvSpPr>
        <p:spPr>
          <a:xfrm>
            <a:off x="225245" y="6445318"/>
            <a:ext cx="6704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Яндекс. Толока </a:t>
            </a:r>
            <a:endParaRPr lang="ru-RU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82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7D5ED"/>
            </a:gs>
            <a:gs pos="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533400"/>
            <a:ext cx="11239500" cy="819220"/>
          </a:xfrm>
        </p:spPr>
        <p:txBody>
          <a:bodyPr>
            <a:normAutofit/>
          </a:bodyPr>
          <a:lstStyle/>
          <a:p>
            <a:pPr algn="l"/>
            <a:endParaRPr lang="ru-RU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82554D-CD16-4AC4-B834-0AAFAA868646}"/>
              </a:ext>
            </a:extLst>
          </p:cNvPr>
          <p:cNvSpPr txBox="1"/>
          <p:nvPr/>
        </p:nvSpPr>
        <p:spPr>
          <a:xfrm>
            <a:off x="158600" y="6480303"/>
            <a:ext cx="6094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*Разметка данных для машинного обучения (toloka.ai)</a:t>
            </a:r>
            <a:endParaRPr lang="ru-RU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785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533400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 </a:t>
            </a:r>
            <a:r>
              <a:rPr lang="ru-RU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алгоритм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9104A7-F853-49E1-AC45-F7E3B3C99871}"/>
                  </a:ext>
                </a:extLst>
              </p:cNvPr>
              <p:cNvSpPr txBox="1"/>
              <p:nvPr/>
            </p:nvSpPr>
            <p:spPr>
              <a:xfrm>
                <a:off x="1133475" y="1514475"/>
                <a:ext cx="10258425" cy="4453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Будем максимизировать математическое ожидание логарифма правдоподобия</a:t>
                </a:r>
                <a:r>
                  <a:rPr lang="en-US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endParaRPr lang="ru-RU" sz="20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300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𝐳</m:t>
                          </m:r>
                        </m:sub>
                      </m:sSub>
                      <m:func>
                        <m:funcPr>
                          <m:ctrl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3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log</m:t>
                          </m:r>
                        </m:fName>
                        <m:e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3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∈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𝐽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3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3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∈{1, …, </m:t>
                                  </m:r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𝐾</m:t>
                                  </m:r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}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sz="23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30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3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3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3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  <m:func>
                            <m:funcPr>
                              <m:ctrlPr>
                                <a:rPr lang="en-US" sz="23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30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3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3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sz="23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funcPr>
                                    <m:fName>
                                      <m:func>
                                        <m:func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30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Pr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23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300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300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300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3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|</m:t>
                                              </m:r>
                                              <m:r>
                                                <a:rPr lang="en-US" sz="23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⋅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30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23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3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3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3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𝑤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23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3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3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3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3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300" i="1">
                                                  <a:solidFill>
                                                    <a:schemeClr val="accent4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300" i="1">
                                                  <a:solidFill>
                                                    <a:schemeClr val="accent4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300" i="1">
                                                  <a:solidFill>
                                                    <a:schemeClr val="accent4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3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3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3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3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𝑤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sz="2300" i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20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0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E-</a:t>
                </a:r>
                <a:r>
                  <a:rPr lang="ru-RU" sz="20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шаг</a:t>
                </a:r>
                <a:r>
                  <a:rPr lang="en-US" sz="20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r>
                  <a:rPr lang="ru-RU" sz="20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по формуле Байеса для апостериорного распределения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ru-RU" sz="2000" b="1" i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при условии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000" b="1" i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𝐝</m:t>
                    </m:r>
                    <m:r>
                      <a:rPr lang="en-US" sz="2000" b="1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000" b="1" i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𝐞</m:t>
                    </m:r>
                    <m:r>
                      <a:rPr lang="en-US" sz="20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:</m:t>
                    </m:r>
                  </m:oMath>
                </a14:m>
                <a:endParaRPr lang="en-US" sz="20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3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3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3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sz="23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𝑐</m:t>
                          </m:r>
                        </m:e>
                      </m:d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3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|</m:t>
                              </m:r>
                              <m:r>
                                <a:rPr lang="en-US" sz="2300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𝐲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,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𝑝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,</m:t>
                              </m:r>
                              <m:r>
                                <a:rPr lang="en-US" sz="2300" b="1" i="0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𝐝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,</m:t>
                              </m:r>
                              <m:r>
                                <a:rPr lang="en-US" sz="2300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𝐞</m:t>
                              </m:r>
                            </m:e>
                          </m:d>
                          <m:r>
                            <a:rPr lang="en-US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∝</m:t>
                          </m:r>
                          <m:func>
                            <m:func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3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3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=</m:t>
                                  </m:r>
                                  <m: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𝑐</m:t>
                                  </m:r>
                                  <m: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|</m:t>
                                  </m:r>
                                  <m: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⋅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sz="23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3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30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3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3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3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3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23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sup>
                                      </m:sSubSup>
                                      <m:r>
                                        <a:rPr lang="en-US" sz="23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23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3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23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=</m:t>
                                      </m:r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𝑐</m:t>
                                      </m:r>
                                      <m:r>
                                        <a:rPr lang="en-US" sz="23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3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3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23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3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3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23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sz="23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0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M-</a:t>
                </a:r>
                <a:r>
                  <a:rPr lang="ru-RU" sz="20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шаг</a:t>
                </a:r>
                <a:r>
                  <a:rPr lang="en-US" sz="20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r>
                  <a:rPr lang="ru-RU" sz="20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Максимизируем математическое ожидание </a:t>
                </a:r>
                <a:r>
                  <a:rPr lang="en-US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</a:t>
                </a:r>
                <a:r>
                  <a:rPr lang="ru-RU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относительно апостериорного распределения</a:t>
                </a:r>
                <a:r>
                  <a:rPr lang="en-US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sz="2000" b="1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𝐳</m:t>
                        </m:r>
                      </m:e>
                    </m:acc>
                    <m:r>
                      <a:rPr lang="en-US" sz="2000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:</m:t>
                    </m:r>
                  </m:oMath>
                </a14:m>
                <a:endParaRPr lang="en-US" sz="2000" b="1" dirty="0">
                  <a:solidFill>
                    <a:srgbClr val="00B0F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3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𝐩</m:t>
                          </m:r>
                          <m:r>
                            <a:rPr lang="en-US" sz="23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sz="2300" b="1" i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𝐝</m:t>
                          </m:r>
                          <m:r>
                            <a:rPr lang="en-US" sz="2300" b="1" i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sz="2300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𝐞</m:t>
                          </m:r>
                        </m:e>
                      </m:d>
                      <m:r>
                        <a:rPr lang="en-US" sz="23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3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argmax</m:t>
                          </m:r>
                        </m:fName>
                        <m:e>
                          <m:sSub>
                            <m:sSubPr>
                              <m:ctrl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</m:e>
                            <m:sub>
                              <m:acc>
                                <m:accPr>
                                  <m:chr m:val="̂"/>
                                  <m:ctrlPr>
                                    <a:rPr lang="en-US" sz="23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300" b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𝐳</m:t>
                                  </m:r>
                                </m:e>
                              </m:acc>
                            </m:sub>
                          </m:sSub>
                          <m:func>
                            <m:funcPr>
                              <m:ctrl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log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30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3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3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3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23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|</m:t>
                                      </m:r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nary>
                                    <m:naryPr>
                                      <m:chr m:val="∏"/>
                                      <m:supHide m:val="on"/>
                                      <m:ctrlPr>
                                        <a:rPr lang="en-US" sz="23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3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𝑤</m:t>
                                      </m:r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funcPr>
                                        <m:fName>
                                          <m:func>
                                            <m:funcPr>
                                              <m:ctrlPr>
                                                <a:rPr lang="en-US" sz="23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30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Pr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2300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2300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300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300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Segoe UI" panose="020B0502040204020203" pitchFamily="34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2300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|</m:t>
                                                  </m:r>
                                                  <m:r>
                                                    <a:rPr lang="en-US" sz="2300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⋅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30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Pr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en-US" sz="23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sz="23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sz="23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3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23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𝑤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sz="23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|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300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300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300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3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300" i="1">
                                                      <a:solidFill>
                                                        <a:schemeClr val="accent4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300" i="1">
                                                      <a:solidFill>
                                                        <a:schemeClr val="accent4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300" i="1">
                                                      <a:solidFill>
                                                        <a:schemeClr val="accent4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300" i="1">
                                                  <a:solidFill>
                                                    <a:schemeClr val="accent4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300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300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300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𝑤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sz="23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9104A7-F853-49E1-AC45-F7E3B3C99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475" y="1514475"/>
                <a:ext cx="10258425" cy="4453142"/>
              </a:xfrm>
              <a:prstGeom prst="rect">
                <a:avLst/>
              </a:prstGeom>
              <a:blipFill>
                <a:blip r:embed="rId2"/>
                <a:stretch>
                  <a:fillRect l="-654" t="-5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E1AB3D6-848C-4093-A7DB-6DE2261ECEF7}"/>
              </a:ext>
            </a:extLst>
          </p:cNvPr>
          <p:cNvSpPr txBox="1"/>
          <p:nvPr/>
        </p:nvSpPr>
        <p:spPr>
          <a:xfrm>
            <a:off x="225245" y="6445318"/>
            <a:ext cx="6704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Яндекс. Толока </a:t>
            </a:r>
            <a:endParaRPr lang="ru-RU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50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533400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Dawid and Skene model (DS)*</a:t>
            </a:r>
            <a:endParaRPr lang="ru-RU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21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5EBA05-26F7-46F5-859F-F8D3C6149D76}"/>
                  </a:ext>
                </a:extLst>
              </p:cNvPr>
              <p:cNvSpPr txBox="1"/>
              <p:nvPr/>
            </p:nvSpPr>
            <p:spPr>
              <a:xfrm>
                <a:off x="966787" y="1566952"/>
                <a:ext cx="10258425" cy="3815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3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Параметры в модели скрытой оценки</a:t>
                </a:r>
                <a:r>
                  <a:rPr lang="en-US" sz="23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endParaRPr lang="ru-RU" sz="23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10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3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23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вектор длины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: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unc>
                      <m:func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3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3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𝑍</m:t>
                            </m:r>
                            <m:r>
                              <a:rPr lang="en-US" sz="23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23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c</m:t>
                            </m:r>
                          </m:e>
                        </m:d>
                      </m:e>
                    </m:func>
                  </m:oMath>
                </a14:m>
                <a:endParaRPr lang="ru-RU" sz="2300" b="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1000" b="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ru-RU" sz="23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Матрица индивидуальных ошибок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sub>
                    </m:sSub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sSup>
                      <m:sSup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×</m:t>
                        </m:r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sup>
                    </m:sSup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:</m:t>
                    </m:r>
                  </m:oMath>
                </a14:m>
                <a:endParaRPr lang="ru-RU" sz="2300" b="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1000" b="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𝑐</m:t>
                          </m:r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</m:t>
                          </m:r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e>
                      </m:d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3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3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3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sz="23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sup>
                              </m:sSup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|</m:t>
                              </m:r>
                              <m:r>
                                <a:rPr lang="en-US" sz="23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𝑍</m:t>
                              </m:r>
                              <m:r>
                                <a:rPr lang="en-US" sz="230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230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c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3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23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3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Логарифм правдоподобия</a:t>
                </a:r>
                <a:r>
                  <a:rPr lang="en-US" sz="23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𝐿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∼</m:t>
                      </m:r>
                      <m:sSup>
                        <m:sSupPr>
                          <m:ctrl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nary>
                            <m:naryPr>
                              <m:chr m:val="∏"/>
                              <m:ctrl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𝐾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3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⋅</m:t>
                                  </m:r>
                                  <m:nary>
                                    <m:naryPr>
                                      <m:chr m:val="∏"/>
                                      <m:ctrlPr>
                                        <a:rPr lang="en-US" sz="23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3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𝑤</m:t>
                                      </m:r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𝑊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∏"/>
                                          <m:ctrlP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𝐽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3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3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3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𝑤</m:t>
                                              </m:r>
                                            </m:sub>
                                          </m:sSub>
                                          <m:sSup>
                                            <m:sSupPr>
                                              <m:ctrlPr>
                                                <a:rPr lang="en-US" sz="23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sz="2300" b="0" i="1" smtClean="0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300" b="0" i="1" smtClean="0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𝑐</m:t>
                                                  </m:r>
                                                  <m:r>
                                                    <a:rPr lang="en-US" sz="2300" b="0" i="1" smtClean="0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300" b="0" i="1" smtClean="0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3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sz="2300" b="0" i="1" smtClean="0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300" b="0" i="1" smtClean="0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𝑐</m:t>
                                                  </m:r>
                                                  <m:r>
                                                    <a:rPr lang="en-US" sz="2300" b="0" i="1" smtClean="0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300" b="0" i="1" smtClean="0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nary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  <m:sup>
                          <m:sSub>
                            <m:sSubPr>
                              <m:ctrlPr>
                                <a:rPr lang="en-US" sz="23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</m:sup>
                      </m:sSup>
                      <m:r>
                        <a:rPr lang="ru-RU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𝑚𝑎𝑥</m:t>
                      </m:r>
                    </m:oMath>
                  </m:oMathPara>
                </a14:m>
                <a:endParaRPr lang="ru-RU" sz="23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5EBA05-26F7-46F5-859F-F8D3C6149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87" y="1566952"/>
                <a:ext cx="10258425" cy="3815788"/>
              </a:xfrm>
              <a:prstGeom prst="rect">
                <a:avLst/>
              </a:prstGeom>
              <a:blipFill>
                <a:blip r:embed="rId2"/>
                <a:stretch>
                  <a:fillRect l="-892" t="-11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14F2D4A-0B68-4450-9B5A-BA9B5EFFB549}"/>
              </a:ext>
            </a:extLst>
          </p:cNvPr>
          <p:cNvSpPr txBox="1"/>
          <p:nvPr/>
        </p:nvSpPr>
        <p:spPr>
          <a:xfrm>
            <a:off x="215719" y="6476096"/>
            <a:ext cx="769955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r>
              <a:rPr lang="en-US" sz="1000" i="0" u="none" strike="noStrike" baseline="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Dawid and Skene, 1979 "Maximum Likelihood Estimation of Observer Error-rates using the EM Algorithm"</a:t>
            </a:r>
            <a:endParaRPr lang="ru-RU" sz="1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72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533400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Dawid Skene (DS): EM-</a:t>
            </a:r>
            <a:r>
              <a:rPr lang="ru-RU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алгоритм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22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3DDCCD-2B02-4BFD-AEF4-601690F66A68}"/>
                  </a:ext>
                </a:extLst>
              </p:cNvPr>
              <p:cNvSpPr txBox="1"/>
              <p:nvPr/>
            </p:nvSpPr>
            <p:spPr>
              <a:xfrm>
                <a:off x="966787" y="1566952"/>
                <a:ext cx="10258425" cy="4810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1. E-</a:t>
                </a:r>
                <a:r>
                  <a:rPr lang="ru-RU" sz="23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шаг</a:t>
                </a:r>
                <a:r>
                  <a:rPr lang="en-US" sz="23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3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3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3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3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𝒋</m:t>
                              </m:r>
                            </m:sub>
                          </m:sSub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𝑐</m:t>
                          </m:r>
                        </m:e>
                      </m:d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⋅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3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3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3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23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[</m:t>
                                      </m:r>
                                      <m:sSubSup>
                                        <m:sSubSupPr>
                                          <m:ctrlPr>
                                            <a:rPr lang="en-US" sz="23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sz="23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3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23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sup>
                                      </m:sSubSup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]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𝑛</m:t>
                                  </m:r>
                                  <m: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[</m:t>
                                  </m:r>
                                  <m: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𝑐</m:t>
                                  </m:r>
                                  <m: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23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3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3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3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𝑤</m:t>
                                      </m:r>
                                    </m:sup>
                                  </m:sSubSup>
                                  <m: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]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⋅</m:t>
                              </m:r>
                            </m:e>
                          </m:nary>
                          <m:nary>
                            <m:naryPr>
                              <m:chr m:val="∏"/>
                              <m:supHide m:val="on"/>
                              <m:ctrlPr>
                                <a:rPr lang="en-US" sz="23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3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3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3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3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23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[</m:t>
                                      </m:r>
                                      <m:sSubSup>
                                        <m:sSubSupPr>
                                          <m:ctrlPr>
                                            <a:rPr lang="en-US" sz="23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3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sz="23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3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23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sup>
                                      </m:sSubSup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]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𝑛</m:t>
                                  </m:r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[</m:t>
                                  </m:r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𝑘</m:t>
                                  </m:r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23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3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3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3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𝑤</m:t>
                                      </m:r>
                                    </m:sup>
                                  </m:sSubSup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]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       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𝑐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=1, …, 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</m:t>
                      </m:r>
                    </m:oMath>
                  </m:oMathPara>
                </a14:m>
                <a:endParaRPr lang="en-US" sz="23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3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3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2. </a:t>
                </a:r>
                <a:r>
                  <a:rPr lang="ru-RU" sz="23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М-шаг</a:t>
                </a:r>
                <a:r>
                  <a:rPr lang="en-US" sz="23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r>
                  <a:rPr lang="ru-RU" sz="23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3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существует аналитическое решение</a:t>
                </a:r>
                <a:endParaRPr lang="en-US" sz="23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9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𝑐</m:t>
                          </m:r>
                        </m:e>
                      </m:d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∈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𝐽</m:t>
                              </m:r>
                            </m:sub>
                            <m:sup/>
                            <m:e>
                              <m:acc>
                                <m:accPr>
                                  <m:chr m:val="̂"/>
                                  <m:ctrlP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3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sz="23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[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]</m:t>
                              </m:r>
                            </m:e>
                          </m:nary>
                        </m:num>
                        <m:den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𝐽</m:t>
                          </m:r>
                        </m:den>
                      </m:f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𝑐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=1,…,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</m:t>
                      </m:r>
                    </m:oMath>
                  </m:oMathPara>
                </a14:m>
                <a:endParaRPr lang="en-US" sz="2300" i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sz="23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𝑐</m:t>
                          </m:r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e>
                      </m:d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3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3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∈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𝐽</m:t>
                              </m:r>
                            </m:sub>
                            <m:sup/>
                            <m:e>
                              <m:acc>
                                <m:accPr>
                                  <m:chr m:val="̂"/>
                                  <m:ctrlPr>
                                    <a:rPr lang="en-US" sz="23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3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sz="23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  <m:d>
                            <m:dPr>
                              <m:begChr m:val="["/>
                              <m:endChr m:val="]"/>
                              <m:ctrlPr>
                                <a:rPr lang="en-US" sz="23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3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⋅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𝐼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sup>
                          </m:sSubSup>
                          <m:r>
                            <a:rPr lang="en-US" sz="23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𝐾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  <m: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∈</m:t>
                                  </m:r>
                                  <m: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𝐽</m:t>
                                  </m:r>
                                </m:sub>
                                <m:sup/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3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300" b="1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300" b="1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en-US" sz="2300" b="1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nary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⋅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𝐼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2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sup>
                              </m:sSubSup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        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𝑘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𝑐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=1, …, 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</m:t>
                      </m:r>
                    </m:oMath>
                  </m:oMathPara>
                </a14:m>
                <a:endParaRPr lang="ru-RU" sz="2300" i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300" i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3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Повторяем шаги </a:t>
                </a:r>
                <a:r>
                  <a:rPr lang="en-US" sz="23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1-2</a:t>
                </a:r>
                <a:r>
                  <a:rPr lang="ru-RU" sz="23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до сходимости.</a:t>
                </a:r>
                <a:endParaRPr lang="en-US" sz="23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3DDCCD-2B02-4BFD-AEF4-601690F66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87" y="1566952"/>
                <a:ext cx="10258425" cy="4810228"/>
              </a:xfrm>
              <a:prstGeom prst="rect">
                <a:avLst/>
              </a:prstGeom>
              <a:blipFill>
                <a:blip r:embed="rId2"/>
                <a:stretch>
                  <a:fillRect l="-892" t="-887" b="-19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066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326720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GLAD: Generative Model of Labels, Abilities and Difficulties*</a:t>
            </a:r>
            <a:endParaRPr lang="ru-RU" sz="3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23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AC8168-C61B-400A-BAFA-635F5F80E486}"/>
                  </a:ext>
                </a:extLst>
              </p:cNvPr>
              <p:cNvSpPr txBox="1"/>
              <p:nvPr/>
            </p:nvSpPr>
            <p:spPr>
              <a:xfrm>
                <a:off x="966787" y="1288110"/>
                <a:ext cx="10258425" cy="4981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Параметры в модели скрытой оценки</a:t>
                </a:r>
                <a:r>
                  <a:rPr lang="en-US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endParaRPr lang="ru-RU" sz="20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5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ru-RU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Сложность сайта</a:t>
                </a:r>
                <a:r>
                  <a:rPr lang="en-US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∈[0,∞)</m:t>
                    </m:r>
                  </m:oMath>
                </a14:m>
                <a:endParaRPr lang="ru-RU" sz="20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5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ru-RU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Надёжность работника</a:t>
                </a:r>
                <a:r>
                  <a:rPr lang="en-US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∈(−∞,+∞)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0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5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ru-RU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Распределение</a:t>
                </a:r>
                <a:r>
                  <a:rPr lang="en-US" sz="2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endChr m:val="|"/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sup>
                              </m:sSubSup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𝑐</m:t>
                      </m:r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23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0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Е-шаг</a:t>
                </a:r>
                <a:r>
                  <a:rPr lang="en-US" sz="20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9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9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9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19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𝒋</m:t>
                              </m:r>
                            </m:sub>
                          </m:sSub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sz="1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𝑐</m:t>
                          </m:r>
                        </m:e>
                      </m:d>
                      <m:r>
                        <a:rPr lang="en-US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∝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9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9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19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𝑐</m:t>
                          </m:r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⋅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9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9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9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sz="19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9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19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9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9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19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9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𝑤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9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900" i="1" smtClean="0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9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𝑐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=</m:t>
                                  </m:r>
                                  <m:sSubSup>
                                    <m:sSubSupPr>
                                      <m:ctrlPr>
                                        <a:rPr lang="en-US" sz="19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9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9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9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𝑤</m:t>
                                      </m:r>
                                    </m:sup>
                                  </m:sSubSup>
                                </m:e>
                              </m:d>
                            </m:sup>
                          </m:sSup>
                          <m:r>
                            <a:rPr lang="en-US" sz="19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19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en-US" sz="19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9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9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9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9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9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900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900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 </m:t>
                                                  </m:r>
                                                  <m:r>
                                                    <a:rPr lang="en-US" sz="1900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900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𝑤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9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⋅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900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900" i="1" smtClean="0">
                                                      <a:solidFill>
                                                        <a:srgbClr val="FFC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900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sup>
                                          </m:sSup>
                                        </m:den>
                                      </m:f>
                                    </m:num>
                                    <m:den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𝐾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9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𝑐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≠</m:t>
                                  </m:r>
                                  <m:sSubSup>
                                    <m:sSubSupPr>
                                      <m:ctrlPr>
                                        <a:rPr lang="en-US" sz="19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9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9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9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𝑤</m:t>
                                      </m:r>
                                    </m:sup>
                                  </m:sSubSup>
                                </m:e>
                              </m:d>
                            </m:sup>
                          </m:sSup>
                          <m:r>
                            <a:rPr lang="en-US" sz="19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𝑐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=1,…, 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𝐾</m:t>
                          </m:r>
                        </m:e>
                      </m:nary>
                    </m:oMath>
                  </m:oMathPara>
                </a14:m>
                <a:endParaRPr lang="ru-RU" sz="1900" b="0" dirty="0">
                  <a:latin typeface="Segoe UI" panose="020B0502040204020203" pitchFamily="34" charset="0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ru-RU" sz="20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М-шаг</a:t>
                </a:r>
                <a:r>
                  <a:rPr lang="en-US" sz="20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r>
                  <a:rPr lang="en-US" sz="2400" dirty="0">
                    <a:solidFill>
                      <a:srgbClr val="7030A0"/>
                    </a:solidFill>
                    <a:cs typeface="Segoe UI" panose="020B0502040204020203" pitchFamily="34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  <m:r>
                            <a:rPr lang="en-US" sz="1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9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9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sub>
                          </m:sSub>
                        </m:e>
                      </m:d>
                      <m:r>
                        <a:rPr lang="en-US" sz="1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9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argmax</m:t>
                      </m:r>
                      <m:r>
                        <a:rPr lang="en-US" sz="1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  <m:r>
                            <a:rPr lang="en-US" sz="1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∈</m:t>
                          </m:r>
                          <m:r>
                            <a:rPr lang="en-US" sz="1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𝐽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𝐸</m:t>
                                  </m:r>
                                </m:e>
                                <m:sub>
                                  <m:acc>
                                    <m:accPr>
                                      <m:chr m:val="̂"/>
                                      <m:ctrlPr>
                                        <a:rPr lang="en-US" sz="19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900" b="1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900" b="1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en-US" sz="1900" b="1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</m:e>
                                  </m:acc>
                                </m:sub>
                              </m:sSub>
                              <m:func>
                                <m:funcPr>
                                  <m:ctrlPr>
                                    <a:rPr lang="en-US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9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19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9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900" b="1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en-US" sz="19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19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𝒘</m:t>
                                  </m:r>
                                  <m:r>
                                    <a:rPr lang="en-US" sz="1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19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𝑾</m:t>
                                      </m:r>
                                    </m:e>
                                    <m:sub>
                                      <m:r>
                                        <a:rPr lang="en-US" sz="19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900" b="1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900" b="1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900" b="1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𝒋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log</m:t>
                                  </m:r>
                                </m:e>
                              </m:nary>
                              <m:r>
                                <m:rPr>
                                  <m:sty m:val="p"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Pr</m:t>
                              </m:r>
                              <m:r>
                                <a:rPr lang="en-US" sz="19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19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9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9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sup>
                              </m:sSubSup>
                              <m:r>
                                <a:rPr lang="en-US" sz="19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9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19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9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AC8168-C61B-400A-BAFA-635F5F80E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87" y="1288110"/>
                <a:ext cx="10258425" cy="4981492"/>
              </a:xfrm>
              <a:prstGeom prst="rect">
                <a:avLst/>
              </a:prstGeom>
              <a:blipFill>
                <a:blip r:embed="rId2"/>
                <a:stretch>
                  <a:fillRect l="-654" t="-4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E4C6F4C-9EFC-42F4-9DCC-7148DCA691ED}"/>
              </a:ext>
            </a:extLst>
          </p:cNvPr>
          <p:cNvSpPr txBox="1"/>
          <p:nvPr/>
        </p:nvSpPr>
        <p:spPr>
          <a:xfrm>
            <a:off x="126206" y="6482585"/>
            <a:ext cx="82615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r>
              <a:rPr lang="en-US" sz="1000" i="0" u="none" strike="noStrike" baseline="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Whitehill et al., 2009, "Whose Vote Should Count More: Optimal Integration of Labels from Labelers of Unknown Expertise"</a:t>
            </a:r>
            <a:endParaRPr lang="ru-RU" sz="1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784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533400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ru-RU" sz="3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Результаты</a:t>
            </a:r>
            <a:r>
              <a:rPr lang="en-US" sz="3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AG2</a:t>
            </a:r>
            <a:endParaRPr lang="ru-RU" sz="3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24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2CDF6503-EAC2-4E42-A9A7-963BE04E63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8757379"/>
              </p:ext>
            </p:extLst>
          </p:nvPr>
        </p:nvGraphicFramePr>
        <p:xfrm>
          <a:off x="952499" y="1609725"/>
          <a:ext cx="5495925" cy="3995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5FCA772A-E430-45DC-967B-A16D7B1BB8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5214875"/>
              </p:ext>
            </p:extLst>
          </p:nvPr>
        </p:nvGraphicFramePr>
        <p:xfrm>
          <a:off x="6572250" y="1609725"/>
          <a:ext cx="5495925" cy="3995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E11F1D-220D-4B7D-8288-B979599F790B}"/>
              </a:ext>
            </a:extLst>
          </p:cNvPr>
          <p:cNvSpPr txBox="1"/>
          <p:nvPr/>
        </p:nvSpPr>
        <p:spPr>
          <a:xfrm>
            <a:off x="36333" y="6324600"/>
            <a:ext cx="11239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i="1" dirty="0">
                <a:solidFill>
                  <a:srgbClr val="002060"/>
                </a:solidFill>
              </a:rPr>
              <a:t>Алгоритмы</a:t>
            </a:r>
            <a:r>
              <a:rPr lang="en-US" sz="1000" i="1" dirty="0">
                <a:solidFill>
                  <a:srgbClr val="002060"/>
                </a:solidFill>
              </a:rPr>
              <a:t>:</a:t>
            </a:r>
            <a:r>
              <a:rPr lang="ru-RU" sz="1000" i="1" dirty="0">
                <a:solidFill>
                  <a:srgbClr val="002060"/>
                </a:solidFill>
              </a:rPr>
              <a:t> </a:t>
            </a:r>
            <a:r>
              <a:rPr lang="en-US" sz="1000" b="1" dirty="0">
                <a:solidFill>
                  <a:srgbClr val="002060"/>
                </a:solidFill>
              </a:rPr>
              <a:t>MV</a:t>
            </a:r>
            <a:r>
              <a:rPr lang="en-US" sz="1000" dirty="0">
                <a:solidFill>
                  <a:srgbClr val="002060"/>
                </a:solidFill>
              </a:rPr>
              <a:t> – </a:t>
            </a:r>
            <a:r>
              <a:rPr lang="ru-RU" sz="1000" dirty="0">
                <a:solidFill>
                  <a:srgbClr val="002060"/>
                </a:solidFill>
              </a:rPr>
              <a:t>голос большинства</a:t>
            </a:r>
            <a:r>
              <a:rPr lang="en-US" sz="1000" dirty="0">
                <a:solidFill>
                  <a:srgbClr val="002060"/>
                </a:solidFill>
              </a:rPr>
              <a:t>, </a:t>
            </a:r>
            <a:r>
              <a:rPr lang="en-US" sz="1000" b="1" dirty="0">
                <a:solidFill>
                  <a:srgbClr val="002060"/>
                </a:solidFill>
              </a:rPr>
              <a:t>MA</a:t>
            </a:r>
            <a:r>
              <a:rPr lang="en-US" sz="1000" dirty="0">
                <a:solidFill>
                  <a:srgbClr val="002060"/>
                </a:solidFill>
              </a:rPr>
              <a:t> – </a:t>
            </a:r>
            <a:r>
              <a:rPr lang="ru-RU" sz="1000" dirty="0">
                <a:solidFill>
                  <a:srgbClr val="002060"/>
                </a:solidFill>
              </a:rPr>
              <a:t>среднее</a:t>
            </a:r>
            <a:r>
              <a:rPr lang="en-US" sz="1000" dirty="0">
                <a:solidFill>
                  <a:srgbClr val="002060"/>
                </a:solidFill>
              </a:rPr>
              <a:t>, </a:t>
            </a:r>
            <a:r>
              <a:rPr lang="en-US" sz="1000" b="1" dirty="0">
                <a:solidFill>
                  <a:srgbClr val="002060"/>
                </a:solidFill>
              </a:rPr>
              <a:t>WMA </a:t>
            </a:r>
            <a:r>
              <a:rPr lang="en-US" sz="1000" dirty="0">
                <a:solidFill>
                  <a:srgbClr val="002060"/>
                </a:solidFill>
              </a:rPr>
              <a:t>– </a:t>
            </a:r>
            <a:r>
              <a:rPr lang="ru-RU" sz="1000" dirty="0">
                <a:solidFill>
                  <a:srgbClr val="002060"/>
                </a:solidFill>
              </a:rPr>
              <a:t>взвешенное среднее</a:t>
            </a:r>
            <a:r>
              <a:rPr lang="en-US" sz="1000" dirty="0">
                <a:solidFill>
                  <a:srgbClr val="002060"/>
                </a:solidFill>
              </a:rPr>
              <a:t>, </a:t>
            </a:r>
            <a:r>
              <a:rPr lang="en-US" sz="1000" b="1" dirty="0">
                <a:solidFill>
                  <a:srgbClr val="002060"/>
                </a:solidFill>
              </a:rPr>
              <a:t>WMV</a:t>
            </a:r>
            <a:r>
              <a:rPr lang="en-US" sz="1000" dirty="0">
                <a:solidFill>
                  <a:srgbClr val="002060"/>
                </a:solidFill>
              </a:rPr>
              <a:t> – </a:t>
            </a:r>
            <a:r>
              <a:rPr lang="ru-RU" sz="1000" dirty="0">
                <a:solidFill>
                  <a:srgbClr val="002060"/>
                </a:solidFill>
              </a:rPr>
              <a:t>взвешенный голос большинства</a:t>
            </a:r>
            <a:r>
              <a:rPr lang="en-US" sz="1000" dirty="0">
                <a:solidFill>
                  <a:srgbClr val="002060"/>
                </a:solidFill>
              </a:rPr>
              <a:t>, </a:t>
            </a:r>
          </a:p>
          <a:p>
            <a:r>
              <a:rPr lang="en-US" sz="1000" b="1" dirty="0">
                <a:solidFill>
                  <a:srgbClr val="002060"/>
                </a:solidFill>
              </a:rPr>
              <a:t>WMVT</a:t>
            </a:r>
            <a:r>
              <a:rPr lang="ru-RU" sz="1000" dirty="0">
                <a:solidFill>
                  <a:srgbClr val="002060"/>
                </a:solidFill>
              </a:rPr>
              <a:t> – взвешенный голос успешных исполнителей</a:t>
            </a:r>
            <a:r>
              <a:rPr lang="en-US" sz="1000" b="1" dirty="0">
                <a:solidFill>
                  <a:srgbClr val="002060"/>
                </a:solidFill>
              </a:rPr>
              <a:t>, BV </a:t>
            </a:r>
            <a:r>
              <a:rPr lang="en-US" sz="1000" dirty="0">
                <a:solidFill>
                  <a:srgbClr val="002060"/>
                </a:solidFill>
              </a:rPr>
              <a:t>– </a:t>
            </a:r>
            <a:r>
              <a:rPr lang="ru-RU" sz="1000" dirty="0">
                <a:solidFill>
                  <a:srgbClr val="002060"/>
                </a:solidFill>
              </a:rPr>
              <a:t>байесовское голосование</a:t>
            </a:r>
            <a:r>
              <a:rPr lang="en-US" sz="1000" dirty="0">
                <a:solidFill>
                  <a:srgbClr val="002060"/>
                </a:solidFill>
              </a:rPr>
              <a:t>, </a:t>
            </a:r>
            <a:r>
              <a:rPr lang="en-US" sz="1000" b="1" dirty="0">
                <a:solidFill>
                  <a:srgbClr val="002060"/>
                </a:solidFill>
              </a:rPr>
              <a:t>DS</a:t>
            </a:r>
            <a:r>
              <a:rPr lang="en-US" sz="1000" dirty="0">
                <a:solidFill>
                  <a:srgbClr val="002060"/>
                </a:solidFill>
              </a:rPr>
              <a:t> – Dawid &amp; Skene, </a:t>
            </a:r>
            <a:r>
              <a:rPr lang="en-US" sz="1000" b="1" dirty="0">
                <a:solidFill>
                  <a:srgbClr val="002060"/>
                </a:solidFill>
              </a:rPr>
              <a:t>GLAD – </a:t>
            </a:r>
            <a:r>
              <a:rPr lang="en-US" sz="1000" dirty="0">
                <a:solidFill>
                  <a:srgbClr val="002060"/>
                </a:solidFill>
              </a:rPr>
              <a:t>Generative model of Labels, Abilities and Difficulties</a:t>
            </a:r>
            <a:endParaRPr lang="ru-RU" sz="1000" dirty="0">
              <a:solidFill>
                <a:srgbClr val="002060"/>
              </a:solidFill>
            </a:endParaRPr>
          </a:p>
          <a:p>
            <a:r>
              <a:rPr lang="ru-RU" sz="1000" i="1" dirty="0">
                <a:solidFill>
                  <a:srgbClr val="002060"/>
                </a:solidFill>
              </a:rPr>
              <a:t>Веса</a:t>
            </a:r>
            <a:r>
              <a:rPr lang="en-US" sz="1000" i="1" dirty="0">
                <a:solidFill>
                  <a:srgbClr val="002060"/>
                </a:solidFill>
              </a:rPr>
              <a:t>:  </a:t>
            </a:r>
            <a:r>
              <a:rPr lang="en-US" sz="1000" b="1" dirty="0">
                <a:solidFill>
                  <a:srgbClr val="002060"/>
                </a:solidFill>
              </a:rPr>
              <a:t>IDW</a:t>
            </a:r>
            <a:r>
              <a:rPr lang="en-US" sz="1000" dirty="0">
                <a:solidFill>
                  <a:srgbClr val="002060"/>
                </a:solidFill>
              </a:rPr>
              <a:t> – </a:t>
            </a:r>
            <a:r>
              <a:rPr lang="ru-RU" sz="1000" dirty="0">
                <a:solidFill>
                  <a:srgbClr val="002060"/>
                </a:solidFill>
              </a:rPr>
              <a:t>индикаторная сложность изображения</a:t>
            </a:r>
            <a:r>
              <a:rPr lang="en-US" sz="1000" dirty="0">
                <a:solidFill>
                  <a:srgbClr val="002060"/>
                </a:solidFill>
              </a:rPr>
              <a:t>, </a:t>
            </a:r>
            <a:r>
              <a:rPr lang="en-US" sz="1000" b="1" dirty="0">
                <a:solidFill>
                  <a:srgbClr val="002060"/>
                </a:solidFill>
              </a:rPr>
              <a:t>DWS</a:t>
            </a:r>
            <a:r>
              <a:rPr lang="en-US" sz="1000" dirty="0">
                <a:solidFill>
                  <a:srgbClr val="002060"/>
                </a:solidFill>
              </a:rPr>
              <a:t> –</a:t>
            </a:r>
            <a:r>
              <a:rPr lang="ru-RU" sz="1000" dirty="0">
                <a:solidFill>
                  <a:srgbClr val="002060"/>
                </a:solidFill>
              </a:rPr>
              <a:t> логистическая</a:t>
            </a:r>
            <a:r>
              <a:rPr lang="en-US" sz="1000" dirty="0">
                <a:solidFill>
                  <a:srgbClr val="002060"/>
                </a:solidFill>
              </a:rPr>
              <a:t> </a:t>
            </a:r>
            <a:r>
              <a:rPr lang="ru-RU" sz="1000" dirty="0">
                <a:solidFill>
                  <a:srgbClr val="002060"/>
                </a:solidFill>
              </a:rPr>
              <a:t>функция от сложности изображений.</a:t>
            </a: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D1D7D9C-61BE-4BE6-86E9-E86AE49B5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686" y="5709637"/>
            <a:ext cx="11334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55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533400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ru-RU" sz="3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Результаты</a:t>
            </a:r>
            <a:r>
              <a:rPr lang="en-US" sz="3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AG</a:t>
            </a:r>
            <a:r>
              <a:rPr lang="ru-RU" sz="3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2CDF6503-EAC2-4E42-A9A7-963BE04E63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9399368"/>
              </p:ext>
            </p:extLst>
          </p:nvPr>
        </p:nvGraphicFramePr>
        <p:xfrm>
          <a:off x="952499" y="1609725"/>
          <a:ext cx="5495925" cy="3995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5FCA772A-E430-45DC-967B-A16D7B1BB8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4104882"/>
              </p:ext>
            </p:extLst>
          </p:nvPr>
        </p:nvGraphicFramePr>
        <p:xfrm>
          <a:off x="6572250" y="1609725"/>
          <a:ext cx="5495925" cy="3995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7E31CA8-7FF6-4542-9BAC-E1F1CFCFD3F7}"/>
              </a:ext>
            </a:extLst>
          </p:cNvPr>
          <p:cNvSpPr txBox="1"/>
          <p:nvPr/>
        </p:nvSpPr>
        <p:spPr>
          <a:xfrm>
            <a:off x="36333" y="6387970"/>
            <a:ext cx="1123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i="1" dirty="0">
                <a:solidFill>
                  <a:srgbClr val="002060"/>
                </a:solidFill>
              </a:rPr>
              <a:t>Алгоритмы</a:t>
            </a:r>
            <a:r>
              <a:rPr lang="en-US" sz="1000" i="1" dirty="0">
                <a:solidFill>
                  <a:srgbClr val="002060"/>
                </a:solidFill>
              </a:rPr>
              <a:t>:</a:t>
            </a:r>
            <a:r>
              <a:rPr lang="ru-RU" sz="1000" i="1" dirty="0">
                <a:solidFill>
                  <a:srgbClr val="002060"/>
                </a:solidFill>
              </a:rPr>
              <a:t> </a:t>
            </a:r>
            <a:r>
              <a:rPr lang="en-US" sz="1000" b="1" dirty="0">
                <a:solidFill>
                  <a:srgbClr val="002060"/>
                </a:solidFill>
              </a:rPr>
              <a:t>MV</a:t>
            </a:r>
            <a:r>
              <a:rPr lang="en-US" sz="1000" dirty="0">
                <a:solidFill>
                  <a:srgbClr val="002060"/>
                </a:solidFill>
              </a:rPr>
              <a:t> – </a:t>
            </a:r>
            <a:r>
              <a:rPr lang="ru-RU" sz="1000" dirty="0">
                <a:solidFill>
                  <a:srgbClr val="002060"/>
                </a:solidFill>
              </a:rPr>
              <a:t>голос большинства</a:t>
            </a:r>
            <a:r>
              <a:rPr lang="en-US" sz="1000" dirty="0">
                <a:solidFill>
                  <a:srgbClr val="002060"/>
                </a:solidFill>
              </a:rPr>
              <a:t>, </a:t>
            </a:r>
            <a:r>
              <a:rPr lang="en-US" sz="1000" b="1" dirty="0">
                <a:solidFill>
                  <a:srgbClr val="002060"/>
                </a:solidFill>
              </a:rPr>
              <a:t>MA</a:t>
            </a:r>
            <a:r>
              <a:rPr lang="en-US" sz="1000" dirty="0">
                <a:solidFill>
                  <a:srgbClr val="002060"/>
                </a:solidFill>
              </a:rPr>
              <a:t> – </a:t>
            </a:r>
            <a:r>
              <a:rPr lang="ru-RU" sz="1000" dirty="0">
                <a:solidFill>
                  <a:srgbClr val="002060"/>
                </a:solidFill>
              </a:rPr>
              <a:t>среднее</a:t>
            </a:r>
            <a:r>
              <a:rPr lang="en-US" sz="1000" dirty="0">
                <a:solidFill>
                  <a:srgbClr val="002060"/>
                </a:solidFill>
              </a:rPr>
              <a:t>, </a:t>
            </a:r>
            <a:r>
              <a:rPr lang="en-US" sz="1000" b="1" dirty="0">
                <a:solidFill>
                  <a:srgbClr val="002060"/>
                </a:solidFill>
              </a:rPr>
              <a:t>WMA </a:t>
            </a:r>
            <a:r>
              <a:rPr lang="en-US" sz="1000" dirty="0">
                <a:solidFill>
                  <a:srgbClr val="002060"/>
                </a:solidFill>
              </a:rPr>
              <a:t>– </a:t>
            </a:r>
            <a:r>
              <a:rPr lang="ru-RU" sz="1000" dirty="0">
                <a:solidFill>
                  <a:srgbClr val="002060"/>
                </a:solidFill>
              </a:rPr>
              <a:t>взвешенное среднее</a:t>
            </a:r>
            <a:r>
              <a:rPr lang="en-US" sz="1000" dirty="0">
                <a:solidFill>
                  <a:srgbClr val="002060"/>
                </a:solidFill>
              </a:rPr>
              <a:t>, </a:t>
            </a:r>
            <a:r>
              <a:rPr lang="en-US" sz="1000" b="1" dirty="0">
                <a:solidFill>
                  <a:srgbClr val="002060"/>
                </a:solidFill>
              </a:rPr>
              <a:t>WMV</a:t>
            </a:r>
            <a:r>
              <a:rPr lang="en-US" sz="1000" dirty="0">
                <a:solidFill>
                  <a:srgbClr val="002060"/>
                </a:solidFill>
              </a:rPr>
              <a:t> – </a:t>
            </a:r>
            <a:r>
              <a:rPr lang="ru-RU" sz="1000" dirty="0">
                <a:solidFill>
                  <a:srgbClr val="002060"/>
                </a:solidFill>
              </a:rPr>
              <a:t>взвешенный голос большинства</a:t>
            </a:r>
            <a:r>
              <a:rPr lang="en-US" sz="1000" dirty="0">
                <a:solidFill>
                  <a:srgbClr val="002060"/>
                </a:solidFill>
              </a:rPr>
              <a:t>, </a:t>
            </a:r>
          </a:p>
          <a:p>
            <a:r>
              <a:rPr lang="en-US" sz="1000" b="1" dirty="0">
                <a:solidFill>
                  <a:srgbClr val="002060"/>
                </a:solidFill>
              </a:rPr>
              <a:t>DS</a:t>
            </a:r>
            <a:r>
              <a:rPr lang="en-US" sz="1000" dirty="0">
                <a:solidFill>
                  <a:srgbClr val="002060"/>
                </a:solidFill>
              </a:rPr>
              <a:t> – Dawid &amp; Skene, </a:t>
            </a:r>
            <a:r>
              <a:rPr lang="en-US" sz="1000" b="1" dirty="0">
                <a:solidFill>
                  <a:srgbClr val="002060"/>
                </a:solidFill>
              </a:rPr>
              <a:t>GLAD – </a:t>
            </a:r>
            <a:r>
              <a:rPr lang="en-US" sz="1000" dirty="0">
                <a:solidFill>
                  <a:srgbClr val="002060"/>
                </a:solidFill>
              </a:rPr>
              <a:t>Generative model of Labels, Abilities and Difficulties</a:t>
            </a:r>
            <a:endParaRPr lang="ru-RU" sz="1000" dirty="0">
              <a:solidFill>
                <a:srgbClr val="00206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B46E85-4532-47EA-B1BC-43DB359D5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063" y="5808924"/>
            <a:ext cx="1106721" cy="32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87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533400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ru-RU" sz="3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Выводы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26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915BD0-6E9B-4610-BCF3-28AC5D851394}"/>
              </a:ext>
            </a:extLst>
          </p:cNvPr>
          <p:cNvSpPr txBox="1"/>
          <p:nvPr/>
        </p:nvSpPr>
        <p:spPr>
          <a:xfrm>
            <a:off x="966787" y="1566952"/>
            <a:ext cx="102584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Реализованы основные методы и алгоритмы агрегации оценок на языке 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Python, </a:t>
            </a:r>
            <a:r>
              <a:rPr lang="ru-RU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 именно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Голос большинства 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(MV)</a:t>
            </a:r>
            <a:endParaRPr lang="ru-RU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Взвешенное среднее оценок (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WMA)</a:t>
            </a:r>
            <a:endParaRPr lang="ru-RU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Взвешенный голос большинства 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(WMV)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Взвешенный голос успешных исполнителей 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(WMVT)</a:t>
            </a:r>
            <a:endParaRPr lang="ru-RU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Байесовское голосование 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(BV)</a:t>
            </a:r>
            <a:endParaRPr lang="ru-RU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Dawid &amp; Skene (DS)</a:t>
            </a:r>
            <a:endParaRPr lang="ru-RU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Generative Model of Labels, Abilities and Difficulties</a:t>
            </a:r>
            <a:r>
              <a:rPr lang="ru-RU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GLAD)</a:t>
            </a:r>
            <a:endParaRPr lang="ru-RU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Предложены методы вычисления вероятности предоставления верной оценки исполнителем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Зависит от точности работника 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(W)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Зависит от точности работника и сложности изображения </a:t>
            </a:r>
            <a:r>
              <a:rPr lang="en-US" sz="20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(DWS)</a:t>
            </a:r>
            <a:endParaRPr lang="ru-RU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Индикаторная сложность изображения 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(IDW)</a:t>
            </a:r>
          </a:p>
        </p:txBody>
      </p:sp>
    </p:spTree>
    <p:extLst>
      <p:ext uri="{BB962C8B-B14F-4D97-AF65-F5344CB8AC3E}">
        <p14:creationId xmlns:p14="http://schemas.microsoft.com/office/powerpoint/2010/main" val="1518948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7D5ED"/>
            </a:gs>
            <a:gs pos="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0663"/>
            <a:ext cx="9144000" cy="2387600"/>
          </a:xfrm>
        </p:spPr>
        <p:txBody>
          <a:bodyPr/>
          <a:lstStyle/>
          <a:p>
            <a:r>
              <a:rPr lang="ru-RU" dirty="0">
                <a:solidFill>
                  <a:srgbClr val="002060"/>
                </a:solidFill>
              </a:rPr>
              <a:t>Спасибо за внимание!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27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60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533400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Toloka Aggregation Relevance</a:t>
            </a:r>
            <a:r>
              <a:rPr lang="ru-RU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2(5)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ADA819-8EF0-44F3-BB6A-9C216099E819}"/>
              </a:ext>
            </a:extLst>
          </p:cNvPr>
          <p:cNvSpPr txBox="1"/>
          <p:nvPr/>
        </p:nvSpPr>
        <p:spPr>
          <a:xfrm>
            <a:off x="1123950" y="1514475"/>
            <a:ext cx="10258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Открытые наборы данных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Позволяют исследовать методы контроля качества в краудсорсинге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1E9D9B6-D795-4E7B-9A8B-D39D508E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674" y="2488208"/>
            <a:ext cx="7450976" cy="370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40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533400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ru-RU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Обозначения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204499-A1F6-4A0D-B367-CC5205BB6ED1}"/>
                  </a:ext>
                </a:extLst>
              </p:cNvPr>
              <p:cNvSpPr txBox="1"/>
              <p:nvPr/>
            </p:nvSpPr>
            <p:spPr>
              <a:xfrm>
                <a:off x="1123950" y="1514475"/>
                <a:ext cx="10258425" cy="3446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Категория</a:t>
                </a:r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∈{1, …,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}</m:t>
                    </m:r>
                  </m:oMath>
                </a14:m>
                <a:endParaRPr lang="ru-RU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ru-RU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Объекты</a:t>
                </a:r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1, …, 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𝐽</m:t>
                        </m:r>
                      </m:e>
                    </m:d>
                  </m:oMath>
                </a14:m>
                <a:r>
                  <a:rPr lang="en-US" sz="2400" b="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400" b="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например</a:t>
                </a:r>
                <a:r>
                  <a:rPr lang="en-US" sz="2400" b="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endParaRPr lang="ru-RU" sz="2400" b="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Исполнители</a:t>
                </a:r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1, …, 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например</a:t>
                </a:r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:endParaRPr lang="ru-RU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⊆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{1, …, 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}</m:t>
                    </m:r>
                  </m:oMath>
                </a14:m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– исполнители</a:t>
                </a:r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разметившие объект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endParaRPr lang="ru-RU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204499-A1F6-4A0D-B367-CC5205BB6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50" y="1514475"/>
                <a:ext cx="10258425" cy="3446072"/>
              </a:xfrm>
              <a:prstGeom prst="rect">
                <a:avLst/>
              </a:prstGeom>
              <a:blipFill>
                <a:blip r:embed="rId2"/>
                <a:stretch>
                  <a:fillRect l="-772" t="-1237" b="-21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0983593-E009-4BAC-981F-4FFB706DB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163" y="1794294"/>
            <a:ext cx="2586358" cy="13716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3B09F25-F304-44EC-9E55-B28529664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5485" y="3445713"/>
            <a:ext cx="1011338" cy="101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5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533400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ru-RU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Оценка точности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5197A1-6ECE-48AF-A563-7878A78B76D1}"/>
              </a:ext>
            </a:extLst>
          </p:cNvPr>
          <p:cNvSpPr txBox="1"/>
          <p:nvPr/>
        </p:nvSpPr>
        <p:spPr>
          <a:xfrm>
            <a:off x="1123950" y="1514475"/>
            <a:ext cx="10258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Точность агрегированных ответов</a:t>
            </a:r>
            <a:r>
              <a:rPr lang="en-US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оцениваемых на основе контрольных заданий – </a:t>
            </a:r>
            <a:r>
              <a:rPr lang="ru-RU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голденсетов – </a:t>
            </a:r>
            <a:r>
              <a:rPr lang="ru-RU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набор заданий</a:t>
            </a:r>
            <a:r>
              <a:rPr lang="en-US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для которых </a:t>
            </a:r>
            <a:r>
              <a:rPr lang="ru-RU" sz="2400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известен правильный </a:t>
            </a:r>
            <a:r>
              <a:rPr lang="ru-RU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ответ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D93A8A2-8872-4163-9D84-45B852CF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863" y="2714804"/>
            <a:ext cx="6866274" cy="341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80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372" y="1149379"/>
            <a:ext cx="5617507" cy="81922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AR2</a:t>
            </a:r>
            <a:endParaRPr lang="ru-RU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C0ED7F-2B75-476B-AEFB-B5A1226B7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023060"/>
            <a:ext cx="5936866" cy="346689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5A3542-4579-48EE-B037-54E4C42D7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" y="2064463"/>
            <a:ext cx="5936866" cy="3384087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62AF4E46-E718-4324-8035-FE0CA0CBC299}"/>
              </a:ext>
            </a:extLst>
          </p:cNvPr>
          <p:cNvSpPr txBox="1">
            <a:spLocks/>
          </p:cNvSpPr>
          <p:nvPr/>
        </p:nvSpPr>
        <p:spPr>
          <a:xfrm>
            <a:off x="6095999" y="1149379"/>
            <a:ext cx="5936866" cy="8192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AR5</a:t>
            </a:r>
            <a:endParaRPr lang="ru-RU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D0038B7-109F-4844-A9A3-ADA1C9ADEAE6}"/>
              </a:ext>
            </a:extLst>
          </p:cNvPr>
          <p:cNvSpPr txBox="1">
            <a:spLocks/>
          </p:cNvSpPr>
          <p:nvPr/>
        </p:nvSpPr>
        <p:spPr>
          <a:xfrm>
            <a:off x="476249" y="234296"/>
            <a:ext cx="11239500" cy="8192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Предварительный анализ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392880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372" y="1149379"/>
            <a:ext cx="5617507" cy="81922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AR2</a:t>
            </a:r>
            <a:endParaRPr lang="ru-RU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62AF4E46-E718-4324-8035-FE0CA0CBC299}"/>
              </a:ext>
            </a:extLst>
          </p:cNvPr>
          <p:cNvSpPr txBox="1">
            <a:spLocks/>
          </p:cNvSpPr>
          <p:nvPr/>
        </p:nvSpPr>
        <p:spPr>
          <a:xfrm>
            <a:off x="6095999" y="1149379"/>
            <a:ext cx="5936866" cy="8192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AR5</a:t>
            </a:r>
            <a:endParaRPr lang="ru-RU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D0038B7-109F-4844-A9A3-ADA1C9ADEAE6}"/>
              </a:ext>
            </a:extLst>
          </p:cNvPr>
          <p:cNvSpPr txBox="1">
            <a:spLocks/>
          </p:cNvSpPr>
          <p:nvPr/>
        </p:nvSpPr>
        <p:spPr>
          <a:xfrm>
            <a:off x="476249" y="234296"/>
            <a:ext cx="11239500" cy="8192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Предварительный анализ данных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47EB32F-3985-41AC-B851-51C2545DF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98" y="2156050"/>
            <a:ext cx="5612501" cy="326928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52FE6E8-0631-4FF0-8BA8-D080D8C35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01" y="2156050"/>
            <a:ext cx="5828462" cy="326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8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372" y="1149379"/>
            <a:ext cx="5617507" cy="81922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AR2</a:t>
            </a:r>
            <a:endParaRPr lang="ru-RU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62AF4E46-E718-4324-8035-FE0CA0CBC299}"/>
              </a:ext>
            </a:extLst>
          </p:cNvPr>
          <p:cNvSpPr txBox="1">
            <a:spLocks/>
          </p:cNvSpPr>
          <p:nvPr/>
        </p:nvSpPr>
        <p:spPr>
          <a:xfrm>
            <a:off x="6095999" y="1149379"/>
            <a:ext cx="5936866" cy="8192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AR5</a:t>
            </a:r>
            <a:endParaRPr lang="ru-RU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D0038B7-109F-4844-A9A3-ADA1C9ADEAE6}"/>
              </a:ext>
            </a:extLst>
          </p:cNvPr>
          <p:cNvSpPr txBox="1">
            <a:spLocks/>
          </p:cNvSpPr>
          <p:nvPr/>
        </p:nvSpPr>
        <p:spPr>
          <a:xfrm>
            <a:off x="476249" y="234296"/>
            <a:ext cx="11239500" cy="8192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Предварительный анализ данных</a:t>
            </a:r>
          </a:p>
        </p:txBody>
      </p:sp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9AC0CB50-CB12-4AFC-A615-1B858BC97B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8550827"/>
              </p:ext>
            </p:extLst>
          </p:nvPr>
        </p:nvGraphicFramePr>
        <p:xfrm>
          <a:off x="493654" y="1968599"/>
          <a:ext cx="5488942" cy="3495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Диаграмма 14">
            <a:extLst>
              <a:ext uri="{FF2B5EF4-FFF2-40B4-BE49-F238E27FC236}">
                <a16:creationId xmlns:a16="http://schemas.microsoft.com/office/drawing/2014/main" id="{8C970469-36EC-4FDB-94B2-A8D7F9D6AE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0309645"/>
              </p:ext>
            </p:extLst>
          </p:nvPr>
        </p:nvGraphicFramePr>
        <p:xfrm>
          <a:off x="6382716" y="1968599"/>
          <a:ext cx="5363431" cy="3495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73339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533400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AR2. </a:t>
            </a:r>
            <a:r>
              <a:rPr lang="ru-RU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Точность верных ответов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56CA03F-1F98-47C2-AFD5-B095BB6BD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49" y="1459740"/>
            <a:ext cx="7236918" cy="393851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50D5838-FE7B-4B18-87AC-9212A6734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035" y="1640629"/>
            <a:ext cx="3667290" cy="35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775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</TotalTime>
  <Words>1126</Words>
  <Application>Microsoft Office PowerPoint</Application>
  <PresentationFormat>Широкоэкранный</PresentationFormat>
  <Paragraphs>238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Segoe UI</vt:lpstr>
      <vt:lpstr>Wingdings</vt:lpstr>
      <vt:lpstr>Тема Office</vt:lpstr>
      <vt:lpstr>Использование векторного представления текста для решения задачи определения категории товара.</vt:lpstr>
      <vt:lpstr>Презентация PowerPoint</vt:lpstr>
      <vt:lpstr>Toloka Aggregation Relevance 2(5)</vt:lpstr>
      <vt:lpstr>Обозначения</vt:lpstr>
      <vt:lpstr>Оценка точности</vt:lpstr>
      <vt:lpstr>AR2</vt:lpstr>
      <vt:lpstr>AR2</vt:lpstr>
      <vt:lpstr>AR2</vt:lpstr>
      <vt:lpstr>AR2. Точность верных ответов</vt:lpstr>
      <vt:lpstr>Ошибка комитета большинства</vt:lpstr>
      <vt:lpstr>Ошибка комитета большинства</vt:lpstr>
      <vt:lpstr>Ошибка комитета большинства</vt:lpstr>
      <vt:lpstr>Голос большинства (Majority Vote, MV)</vt:lpstr>
      <vt:lpstr>Взвешенный Голос Большинства (WMV)</vt:lpstr>
      <vt:lpstr>Выбор веса</vt:lpstr>
      <vt:lpstr>Bayes Vote </vt:lpstr>
      <vt:lpstr>Продвинутые методы агрегации</vt:lpstr>
      <vt:lpstr>Модель скрытой оценки*</vt:lpstr>
      <vt:lpstr>Модель скрытой оценки: оптимизация</vt:lpstr>
      <vt:lpstr>EM алгоритм</vt:lpstr>
      <vt:lpstr>Dawid and Skene model (DS)*</vt:lpstr>
      <vt:lpstr>Dawid Skene (DS): EM-алгоритм</vt:lpstr>
      <vt:lpstr>GLAD: Generative Model of Labels, Abilities and Difficulties*</vt:lpstr>
      <vt:lpstr>Результаты AG2</vt:lpstr>
      <vt:lpstr>Результаты AG5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Широков</dc:creator>
  <cp:lastModifiedBy>Александр Широков</cp:lastModifiedBy>
  <cp:revision>145</cp:revision>
  <dcterms:created xsi:type="dcterms:W3CDTF">2020-07-20T09:29:19Z</dcterms:created>
  <dcterms:modified xsi:type="dcterms:W3CDTF">2021-04-15T10:56:18Z</dcterms:modified>
</cp:coreProperties>
</file>